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docProps/custom.xml" ContentType="application/vnd.openxmlformats-officedocument.custom-properti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customXml/itemProps2.xml" ContentType="application/vnd.openxmlformats-officedocument.customXml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3"/>
    <p:sldMasterId id="2147483678" r:id="rId4"/>
  </p:sldMasterIdLst>
  <p:notesMasterIdLst>
    <p:notesMasterId r:id="rId41"/>
  </p:notesMasterIdLst>
  <p:sldIdLst>
    <p:sldId id="256" r:id="rId5"/>
    <p:sldId id="407" r:id="rId6"/>
    <p:sldId id="424" r:id="rId7"/>
    <p:sldId id="406" r:id="rId8"/>
    <p:sldId id="291" r:id="rId9"/>
    <p:sldId id="382" r:id="rId10"/>
    <p:sldId id="408" r:id="rId11"/>
    <p:sldId id="305" r:id="rId12"/>
    <p:sldId id="413" r:id="rId13"/>
    <p:sldId id="409" r:id="rId14"/>
    <p:sldId id="414" r:id="rId15"/>
    <p:sldId id="373" r:id="rId16"/>
    <p:sldId id="415" r:id="rId17"/>
    <p:sldId id="397" r:id="rId18"/>
    <p:sldId id="410" r:id="rId19"/>
    <p:sldId id="384" r:id="rId20"/>
    <p:sldId id="322" r:id="rId21"/>
    <p:sldId id="417" r:id="rId22"/>
    <p:sldId id="404" r:id="rId23"/>
    <p:sldId id="411" r:id="rId24"/>
    <p:sldId id="400" r:id="rId25"/>
    <p:sldId id="399" r:id="rId26"/>
    <p:sldId id="398" r:id="rId27"/>
    <p:sldId id="374" r:id="rId28"/>
    <p:sldId id="312" r:id="rId29"/>
    <p:sldId id="412" r:id="rId30"/>
    <p:sldId id="418" r:id="rId31"/>
    <p:sldId id="419" r:id="rId32"/>
    <p:sldId id="422" r:id="rId33"/>
    <p:sldId id="420" r:id="rId34"/>
    <p:sldId id="425" r:id="rId35"/>
    <p:sldId id="405" r:id="rId36"/>
    <p:sldId id="377" r:id="rId37"/>
    <p:sldId id="306" r:id="rId38"/>
    <p:sldId id="421" r:id="rId39"/>
    <p:sldId id="268" r:id="rId40"/>
  </p:sldIdLst>
  <p:sldSz cx="9144000" cy="6858000" type="screen4x3"/>
  <p:notesSz cx="7010400" cy="9372600"/>
  <p:defaultTextStyle>
    <a:defPPr>
      <a:defRPr lang="en-US"/>
    </a:defPPr>
    <a:lvl1pPr algn="l" rtl="0" eaLnBrk="0" fontAlgn="base" hangingPunct="0">
      <a:spcBef>
        <a:spcPct val="0"/>
      </a:spcBef>
      <a:spcAft>
        <a:spcPct val="0"/>
      </a:spcAft>
      <a:defRPr sz="2400" kern="1200">
        <a:solidFill>
          <a:schemeClr val="tx1"/>
        </a:solidFill>
        <a:latin typeface="Arial" charset="0"/>
        <a:ea typeface="MS PGothic" pitchFamily="34" charset="-128"/>
        <a:cs typeface="MS PGothic" pitchFamily="34" charset="-128"/>
      </a:defRPr>
    </a:lvl1pPr>
    <a:lvl2pPr marL="457200" algn="l" rtl="0" eaLnBrk="0" fontAlgn="base" hangingPunct="0">
      <a:spcBef>
        <a:spcPct val="0"/>
      </a:spcBef>
      <a:spcAft>
        <a:spcPct val="0"/>
      </a:spcAft>
      <a:defRPr sz="2400" kern="1200">
        <a:solidFill>
          <a:schemeClr val="tx1"/>
        </a:solidFill>
        <a:latin typeface="Arial" charset="0"/>
        <a:ea typeface="MS PGothic" pitchFamily="34" charset="-128"/>
        <a:cs typeface="MS PGothic" pitchFamily="34" charset="-128"/>
      </a:defRPr>
    </a:lvl2pPr>
    <a:lvl3pPr marL="914400" algn="l" rtl="0" eaLnBrk="0" fontAlgn="base" hangingPunct="0">
      <a:spcBef>
        <a:spcPct val="0"/>
      </a:spcBef>
      <a:spcAft>
        <a:spcPct val="0"/>
      </a:spcAft>
      <a:defRPr sz="2400" kern="1200">
        <a:solidFill>
          <a:schemeClr val="tx1"/>
        </a:solidFill>
        <a:latin typeface="Arial" charset="0"/>
        <a:ea typeface="MS PGothic" pitchFamily="34" charset="-128"/>
        <a:cs typeface="MS PGothic" pitchFamily="34" charset="-128"/>
      </a:defRPr>
    </a:lvl3pPr>
    <a:lvl4pPr marL="1371600" algn="l" rtl="0" eaLnBrk="0" fontAlgn="base" hangingPunct="0">
      <a:spcBef>
        <a:spcPct val="0"/>
      </a:spcBef>
      <a:spcAft>
        <a:spcPct val="0"/>
      </a:spcAft>
      <a:defRPr sz="2400" kern="1200">
        <a:solidFill>
          <a:schemeClr val="tx1"/>
        </a:solidFill>
        <a:latin typeface="Arial" charset="0"/>
        <a:ea typeface="MS PGothic" pitchFamily="34" charset="-128"/>
        <a:cs typeface="MS PGothic" pitchFamily="34" charset="-128"/>
      </a:defRPr>
    </a:lvl4pPr>
    <a:lvl5pPr marL="1828800" algn="l" rtl="0" eaLnBrk="0" fontAlgn="base" hangingPunct="0">
      <a:spcBef>
        <a:spcPct val="0"/>
      </a:spcBef>
      <a:spcAft>
        <a:spcPct val="0"/>
      </a:spcAft>
      <a:defRPr sz="2400" kern="1200">
        <a:solidFill>
          <a:schemeClr val="tx1"/>
        </a:solidFill>
        <a:latin typeface="Arial" charset="0"/>
        <a:ea typeface="MS PGothic" pitchFamily="34" charset="-128"/>
        <a:cs typeface="MS PGothic" pitchFamily="34" charset="-128"/>
      </a:defRPr>
    </a:lvl5pPr>
    <a:lvl6pPr marL="2286000" algn="l" defTabSz="457200" rtl="0" eaLnBrk="1" latinLnBrk="0" hangingPunct="1">
      <a:defRPr sz="2400" kern="1200">
        <a:solidFill>
          <a:schemeClr val="tx1"/>
        </a:solidFill>
        <a:latin typeface="Arial" charset="0"/>
        <a:ea typeface="MS PGothic" pitchFamily="34" charset="-128"/>
        <a:cs typeface="MS PGothic" pitchFamily="34" charset="-128"/>
      </a:defRPr>
    </a:lvl6pPr>
    <a:lvl7pPr marL="2743200" algn="l" defTabSz="457200" rtl="0" eaLnBrk="1" latinLnBrk="0" hangingPunct="1">
      <a:defRPr sz="2400" kern="1200">
        <a:solidFill>
          <a:schemeClr val="tx1"/>
        </a:solidFill>
        <a:latin typeface="Arial" charset="0"/>
        <a:ea typeface="MS PGothic" pitchFamily="34" charset="-128"/>
        <a:cs typeface="MS PGothic" pitchFamily="34" charset="-128"/>
      </a:defRPr>
    </a:lvl7pPr>
    <a:lvl8pPr marL="3200400" algn="l" defTabSz="457200" rtl="0" eaLnBrk="1" latinLnBrk="0" hangingPunct="1">
      <a:defRPr sz="2400" kern="1200">
        <a:solidFill>
          <a:schemeClr val="tx1"/>
        </a:solidFill>
        <a:latin typeface="Arial" charset="0"/>
        <a:ea typeface="MS PGothic" pitchFamily="34" charset="-128"/>
        <a:cs typeface="MS PGothic" pitchFamily="34" charset="-128"/>
      </a:defRPr>
    </a:lvl8pPr>
    <a:lvl9pPr marL="3657600" algn="l" defTabSz="457200" rtl="0" eaLnBrk="1" latinLnBrk="0" hangingPunct="1">
      <a:defRPr sz="2400" kern="1200">
        <a:solidFill>
          <a:schemeClr val="tx1"/>
        </a:solidFill>
        <a:latin typeface="Arial" charset="0"/>
        <a:ea typeface="MS PGothic" pitchFamily="34" charset="-128"/>
        <a:cs typeface="MS PGothic" pitchFamily="34" charset="-128"/>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rold Toomey" initials="HAT" lastIdx="7" clrIdx="0"/>
  <p:cmAuthor id="1" name="MFE Legal" initials="MFELegal" lastIdx="7" clrIdx="1"/>
  <p:cmAuthor id="2" name="McAfee" initials="M" lastIdx="1" clrIdx="2"/>
  <p:cmAuthor id="3" name="ewinkler" initials="ew" lastIdx="1" clrIdx="3"/>
  <p:cmAuthor id="4" name="KOMEDIA" initials="KO"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EAAD00"/>
    <a:srgbClr val="BC8B00"/>
    <a:srgbClr val="000000"/>
    <a:srgbClr val="B71234"/>
    <a:srgbClr val="E6E6E6"/>
    <a:srgbClr val="DEDFE2"/>
    <a:srgbClr val="275E37"/>
    <a:srgbClr val="125E2A"/>
    <a:srgbClr val="21AB4C"/>
    <a:srgbClr val="3C905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inimized">
    <p:restoredLeft sz="14122" autoAdjust="0"/>
    <p:restoredTop sz="72617" autoAdjust="0"/>
  </p:normalViewPr>
  <p:slideViewPr>
    <p:cSldViewPr snapToGrid="0" showGuides="1">
      <p:cViewPr varScale="1">
        <p:scale>
          <a:sx n="18" d="100"/>
          <a:sy n="18" d="100"/>
        </p:scale>
        <p:origin x="-2076" y="-108"/>
      </p:cViewPr>
      <p:guideLst>
        <p:guide orient="horz" pos="614"/>
        <p:guide orient="horz" pos="848"/>
        <p:guide orient="horz" pos="4014"/>
        <p:guide orient="horz" pos="681"/>
        <p:guide orient="horz" pos="2693"/>
        <p:guide orient="horz" pos="306"/>
        <p:guide orient="horz" pos="2039"/>
        <p:guide orient="horz" pos="1509"/>
        <p:guide pos="4849"/>
        <p:guide pos="1564"/>
        <p:guide pos="840"/>
        <p:guide pos="2852"/>
        <p:guide pos="692"/>
        <p:guide pos="314"/>
        <p:guide pos="5408"/>
      </p:guideLst>
    </p:cSldViewPr>
  </p:slideViewPr>
  <p:notesTextViewPr>
    <p:cViewPr>
      <p:scale>
        <a:sx n="100" d="100"/>
        <a:sy n="100" d="100"/>
      </p:scale>
      <p:origin x="0" y="0"/>
    </p:cViewPr>
  </p:notesTextViewPr>
  <p:sorterViewPr>
    <p:cViewPr>
      <p:scale>
        <a:sx n="100" d="100"/>
        <a:sy n="100" d="100"/>
      </p:scale>
      <p:origin x="0" y="8262"/>
    </p:cViewPr>
  </p:sorterViewPr>
  <p:notesViewPr>
    <p:cSldViewPr snapToGrid="0">
      <p:cViewPr>
        <p:scale>
          <a:sx n="90" d="100"/>
          <a:sy n="90" d="100"/>
        </p:scale>
        <p:origin x="-1734" y="-78"/>
      </p:cViewPr>
      <p:guideLst>
        <p:guide orient="horz" pos="2952"/>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831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a:defRPr sz="1200"/>
            </a:lvl1pPr>
          </a:lstStyle>
          <a:p>
            <a:endParaRPr lang="en-US"/>
          </a:p>
        </p:txBody>
      </p:sp>
      <p:sp>
        <p:nvSpPr>
          <p:cNvPr id="4099" name="Rectangle 3"/>
          <p:cNvSpPr>
            <a:spLocks noGrp="1" noChangeArrowheads="1"/>
          </p:cNvSpPr>
          <p:nvPr>
            <p:ph type="dt" idx="1"/>
          </p:nvPr>
        </p:nvSpPr>
        <p:spPr bwMode="auto">
          <a:xfrm>
            <a:off x="3971925" y="0"/>
            <a:ext cx="3038475" cy="46831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a:defRPr sz="1200"/>
            </a:lvl1pPr>
          </a:lstStyle>
          <a:p>
            <a:endParaRPr lang="en-US"/>
          </a:p>
        </p:txBody>
      </p:sp>
      <p:sp>
        <p:nvSpPr>
          <p:cNvPr id="4100" name="Rectangle 4"/>
          <p:cNvSpPr>
            <a:spLocks noGrp="1" noRot="1" noChangeAspect="1" noChangeArrowheads="1" noTextEdit="1"/>
          </p:cNvSpPr>
          <p:nvPr>
            <p:ph type="sldImg" idx="2"/>
          </p:nvPr>
        </p:nvSpPr>
        <p:spPr bwMode="auto">
          <a:xfrm>
            <a:off x="1162050" y="703263"/>
            <a:ext cx="4686300" cy="3514725"/>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935038" y="4452938"/>
            <a:ext cx="5140325" cy="421640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8904288"/>
            <a:ext cx="3038475" cy="468312"/>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a:defRPr sz="1200"/>
            </a:lvl1pPr>
          </a:lstStyle>
          <a:p>
            <a:endParaRPr lang="en-US"/>
          </a:p>
        </p:txBody>
      </p:sp>
      <p:sp>
        <p:nvSpPr>
          <p:cNvPr id="4103" name="Rectangle 7"/>
          <p:cNvSpPr>
            <a:spLocks noGrp="1" noChangeArrowheads="1"/>
          </p:cNvSpPr>
          <p:nvPr>
            <p:ph type="sldNum" sz="quarter" idx="5"/>
          </p:nvPr>
        </p:nvSpPr>
        <p:spPr bwMode="auto">
          <a:xfrm>
            <a:off x="3971925" y="8904288"/>
            <a:ext cx="3038475" cy="468312"/>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a:defRPr sz="1200"/>
            </a:lvl1pPr>
          </a:lstStyle>
          <a:p>
            <a:fld id="{5A376C00-CBFC-E945-90D8-DF46EBE5E697}"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S PGothic" pitchFamily="34" charset="-128"/>
        <a:cs typeface="MS PGothic" pitchFamily="34" charset="-128"/>
      </a:defRPr>
    </a:lvl1pPr>
    <a:lvl2pPr marL="457200" algn="l" rtl="0" fontAlgn="base">
      <a:spcBef>
        <a:spcPct val="30000"/>
      </a:spcBef>
      <a:spcAft>
        <a:spcPct val="0"/>
      </a:spcAft>
      <a:defRPr sz="1200" kern="1200">
        <a:solidFill>
          <a:schemeClr val="tx1"/>
        </a:solidFill>
        <a:latin typeface="Arial" charset="0"/>
        <a:ea typeface="MS PGothic" pitchFamily="34" charset="-128"/>
        <a:cs typeface="MS PGothic" pitchFamily="34" charset="-128"/>
      </a:defRPr>
    </a:lvl2pPr>
    <a:lvl3pPr marL="914400" algn="l" rtl="0" fontAlgn="base">
      <a:spcBef>
        <a:spcPct val="30000"/>
      </a:spcBef>
      <a:spcAft>
        <a:spcPct val="0"/>
      </a:spcAft>
      <a:defRPr sz="1200" kern="1200">
        <a:solidFill>
          <a:schemeClr val="tx1"/>
        </a:solidFill>
        <a:latin typeface="Arial" charset="0"/>
        <a:ea typeface="MS PGothic" pitchFamily="34" charset="-128"/>
        <a:cs typeface="MS PGothic" pitchFamily="34" charset="-128"/>
      </a:defRPr>
    </a:lvl3pPr>
    <a:lvl4pPr marL="1371600" algn="l" rtl="0" fontAlgn="base">
      <a:spcBef>
        <a:spcPct val="30000"/>
      </a:spcBef>
      <a:spcAft>
        <a:spcPct val="0"/>
      </a:spcAft>
      <a:defRPr sz="1200" kern="1200">
        <a:solidFill>
          <a:schemeClr val="tx1"/>
        </a:solidFill>
        <a:latin typeface="Arial" charset="0"/>
        <a:ea typeface="MS PGothic" pitchFamily="34" charset="-128"/>
        <a:cs typeface="MS PGothic" pitchFamily="34" charset="-128"/>
      </a:defRPr>
    </a:lvl4pPr>
    <a:lvl5pPr marL="1828800" algn="l" rtl="0" fontAlgn="base">
      <a:spcBef>
        <a:spcPct val="30000"/>
      </a:spcBef>
      <a:spcAft>
        <a:spcPct val="0"/>
      </a:spcAft>
      <a:defRPr sz="1200" kern="1200">
        <a:solidFill>
          <a:schemeClr val="tx1"/>
        </a:solidFill>
        <a:latin typeface="Arial" charset="0"/>
        <a:ea typeface="MS PGothic" pitchFamily="34" charset="-128"/>
        <a:cs typeface="MS PGothic"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iblog.mcafee.com/ceo-perspectives/unsecured-economies-%E2%80%93-a-trillion-dollar-headwind/"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1B9F5D-48E9-2B4C-A34E-F155AB658FD6}" type="slidenum">
              <a:rPr lang="en-US"/>
              <a:pPr/>
              <a:t>1</a:t>
            </a:fld>
            <a:endParaRPr lang="en-US" dirty="0"/>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xfrm>
            <a:off x="935038" y="4452938"/>
            <a:ext cx="5442011" cy="4216400"/>
          </a:xfrm>
        </p:spPr>
        <p:txBody>
          <a:bodyPr/>
          <a:lstStyle/>
          <a:p>
            <a:r>
              <a:rPr lang="en-US" sz="1100" kern="1200" dirty="0" smtClean="0">
                <a:solidFill>
                  <a:schemeClr val="tx1"/>
                </a:solidFill>
                <a:latin typeface="Arial" charset="0"/>
                <a:ea typeface="MS PGothic" pitchFamily="34" charset="-128"/>
                <a:cs typeface="MS PGothic" pitchFamily="34" charset="-128"/>
              </a:rPr>
              <a:t>Bill Dalrymple</a:t>
            </a:r>
          </a:p>
          <a:p>
            <a:pPr>
              <a:buFont typeface="Arial" pitchFamily="34" charset="0"/>
              <a:buChar char="•"/>
            </a:pPr>
            <a:r>
              <a:rPr lang="en-US" sz="1100" b="1" dirty="0" smtClean="0"/>
              <a:t>Sr. Manager of Policy and Compliance </a:t>
            </a:r>
            <a:r>
              <a:rPr lang="en-US" sz="1100" dirty="0" smtClean="0"/>
              <a:t>for Global Security Services reporting to McAfee’s Chief Security Officer. </a:t>
            </a:r>
          </a:p>
          <a:p>
            <a:pPr>
              <a:buFont typeface="Arial" pitchFamily="34" charset="0"/>
              <a:buChar char="•"/>
            </a:pPr>
            <a:r>
              <a:rPr lang="en-US" sz="1100" b="1" dirty="0" smtClean="0"/>
              <a:t>PMP, CISA, and CGEIT </a:t>
            </a:r>
            <a:r>
              <a:rPr lang="en-US" sz="1100" dirty="0" smtClean="0"/>
              <a:t>and has been in IT in various roles for over 20 years. With McAfee since 2005</a:t>
            </a:r>
          </a:p>
          <a:p>
            <a:pPr>
              <a:buFont typeface="Arial" pitchFamily="34" charset="0"/>
              <a:buChar char="•"/>
            </a:pPr>
            <a:r>
              <a:rPr lang="en-US" sz="1100" dirty="0" smtClean="0"/>
              <a:t>Oversight of </a:t>
            </a:r>
            <a:r>
              <a:rPr lang="en-US" sz="1100" b="1" dirty="0" smtClean="0"/>
              <a:t>security awareness, policies, and compliance</a:t>
            </a:r>
            <a:r>
              <a:rPr lang="en-US" sz="1100" dirty="0" smtClean="0"/>
              <a:t> for one of the best security companies in the world, including:</a:t>
            </a:r>
          </a:p>
          <a:p>
            <a:pPr marL="171450" lvl="1">
              <a:buFont typeface="Arial" pitchFamily="34" charset="0"/>
              <a:buChar char="•"/>
            </a:pPr>
            <a:r>
              <a:rPr lang="en-US" sz="1100" dirty="0" smtClean="0"/>
              <a:t>SOx,  PCI, ISO 27001 certification, </a:t>
            </a:r>
          </a:p>
          <a:p>
            <a:pPr marL="171450" lvl="1">
              <a:buFont typeface="Arial" pitchFamily="34" charset="0"/>
              <a:buChar char="•"/>
            </a:pPr>
            <a:r>
              <a:rPr lang="en-US" sz="1100" dirty="0" smtClean="0"/>
              <a:t>all the regulations and policies you can eat in one sitting, and </a:t>
            </a:r>
          </a:p>
          <a:p>
            <a:pPr marL="171450" lvl="1">
              <a:buFont typeface="Arial" pitchFamily="34" charset="0"/>
              <a:buChar char="•"/>
            </a:pPr>
            <a:r>
              <a:rPr lang="en-US" sz="1100" dirty="0" smtClean="0"/>
              <a:t>a world class Security Awareness and Training Program we call Security Matters. </a:t>
            </a:r>
          </a:p>
          <a:p>
            <a:pPr marL="171450" lvl="1">
              <a:buFont typeface="Arial" pitchFamily="34" charset="0"/>
              <a:buChar char="•"/>
            </a:pPr>
            <a:endParaRPr lang="en-US" sz="1100" dirty="0" smtClean="0"/>
          </a:p>
          <a:p>
            <a:pPr marL="4763" lvl="1"/>
            <a:r>
              <a:rPr lang="en-US" sz="1100" dirty="0" smtClean="0"/>
              <a:t>Harold Toomey</a:t>
            </a:r>
          </a:p>
          <a:p>
            <a:pPr>
              <a:buFont typeface="Arial" pitchFamily="34" charset="0"/>
              <a:buChar char="•"/>
            </a:pPr>
            <a:r>
              <a:rPr lang="en-US" dirty="0" smtClean="0"/>
              <a:t>Sr</a:t>
            </a:r>
            <a:r>
              <a:rPr lang="en-US" dirty="0" smtClean="0"/>
              <a:t>. Compliance Engineer with McAfee Global Security Services in Plano, TX. </a:t>
            </a:r>
            <a:endParaRPr lang="en-US" dirty="0" smtClean="0"/>
          </a:p>
          <a:p>
            <a:pPr>
              <a:buFont typeface="Arial" pitchFamily="34" charset="0"/>
              <a:buChar char="•"/>
            </a:pPr>
            <a:r>
              <a:rPr lang="en-US" dirty="0" smtClean="0"/>
              <a:t>With </a:t>
            </a:r>
            <a:r>
              <a:rPr lang="en-US" dirty="0" smtClean="0"/>
              <a:t>McAfee for 4½ years. </a:t>
            </a:r>
            <a:endParaRPr lang="en-US" dirty="0" smtClean="0"/>
          </a:p>
          <a:p>
            <a:pPr>
              <a:buFont typeface="Arial" pitchFamily="34" charset="0"/>
              <a:buChar char="•"/>
            </a:pPr>
            <a:r>
              <a:rPr lang="en-US" dirty="0" smtClean="0"/>
              <a:t>Over 15 years of information security experience in both private industry and in the military</a:t>
            </a:r>
          </a:p>
          <a:p>
            <a:pPr>
              <a:buFont typeface="Arial" pitchFamily="34" charset="0"/>
              <a:buChar char="•"/>
            </a:pPr>
            <a:r>
              <a:rPr lang="en-US" dirty="0" smtClean="0"/>
              <a:t>Worked </a:t>
            </a:r>
            <a:r>
              <a:rPr lang="en-US" dirty="0" smtClean="0"/>
              <a:t>as a product manager for </a:t>
            </a:r>
            <a:r>
              <a:rPr lang="en-US" dirty="0" smtClean="0"/>
              <a:t>McAfee’s GRC business unit</a:t>
            </a:r>
            <a:r>
              <a:rPr lang="en-US" baseline="0" dirty="0" smtClean="0"/>
              <a:t> for </a:t>
            </a:r>
            <a:r>
              <a:rPr lang="en-US" dirty="0" smtClean="0"/>
              <a:t>the </a:t>
            </a:r>
            <a:r>
              <a:rPr lang="en-US" dirty="0" smtClean="0"/>
              <a:t>past four years </a:t>
            </a:r>
            <a:r>
              <a:rPr lang="en-US" dirty="0" smtClean="0"/>
              <a:t>before switching over to </a:t>
            </a:r>
            <a:r>
              <a:rPr lang="en-US" dirty="0" smtClean="0"/>
              <a:t>the operational side of security in </a:t>
            </a:r>
            <a:r>
              <a:rPr lang="en-US" dirty="0" smtClean="0"/>
              <a:t>January.</a:t>
            </a:r>
            <a:endParaRPr lang="en-US" sz="1050" dirty="0" smtClean="0"/>
          </a:p>
          <a:p>
            <a:pPr>
              <a:buFont typeface="Arial" pitchFamily="34" charset="0"/>
              <a:buChar char="•"/>
            </a:pPr>
            <a:endParaRPr lang="en-US" sz="1050" dirty="0" smtClean="0"/>
          </a:p>
          <a:p>
            <a:pPr>
              <a:buFont typeface="Arial" pitchFamily="34" charset="0"/>
              <a:buChar char="•"/>
            </a:pPr>
            <a:r>
              <a:rPr lang="en-US" dirty="0" smtClean="0"/>
              <a:t>Harold </a:t>
            </a:r>
            <a:r>
              <a:rPr lang="en-US" dirty="0" smtClean="0"/>
              <a:t>is currently responsible for McAfee’s policy architecture and new policy portal which manages all of McAfee’s corporate policies</a:t>
            </a:r>
            <a:r>
              <a:rPr lang="en-US" dirty="0" smtClean="0"/>
              <a:t>.</a:t>
            </a:r>
            <a:endParaRPr lang="en-US" sz="1050"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next thing Harold and I will do is walk you through the various aspects of the GRC Portal, some of the challenges we have faced, how we are using the </a:t>
            </a:r>
            <a:r>
              <a:rPr lang="en-US" baseline="0" dirty="0" smtClean="0"/>
              <a:t>tool </a:t>
            </a:r>
            <a:r>
              <a:rPr lang="en-US" b="1" baseline="0" dirty="0" smtClean="0"/>
              <a:t>for overall Governance</a:t>
            </a:r>
            <a:r>
              <a:rPr lang="en-US" baseline="0" dirty="0" smtClean="0"/>
              <a:t>, </a:t>
            </a:r>
            <a:r>
              <a:rPr lang="en-US" baseline="0" dirty="0" smtClean="0"/>
              <a:t>and where we are going. </a:t>
            </a:r>
          </a:p>
          <a:p>
            <a:endParaRPr lang="en-US" baseline="0" dirty="0" smtClean="0"/>
          </a:p>
          <a:p>
            <a:r>
              <a:rPr lang="en-US" baseline="0" dirty="0" smtClean="0"/>
              <a:t>We’ll cover these four areas:</a:t>
            </a:r>
          </a:p>
          <a:p>
            <a:r>
              <a:rPr lang="en-US" baseline="0" dirty="0" smtClean="0"/>
              <a:t>Policy</a:t>
            </a:r>
          </a:p>
          <a:p>
            <a:r>
              <a:rPr lang="en-US" baseline="0" dirty="0" smtClean="0"/>
              <a:t>Compliance</a:t>
            </a:r>
          </a:p>
          <a:p>
            <a:r>
              <a:rPr lang="en-US" baseline="0" dirty="0" smtClean="0"/>
              <a:t>Risk Management</a:t>
            </a:r>
          </a:p>
          <a:p>
            <a:r>
              <a:rPr lang="en-US" baseline="0" dirty="0" smtClean="0"/>
              <a:t>Security Awareness and Training</a:t>
            </a:r>
          </a:p>
        </p:txBody>
      </p:sp>
      <p:sp>
        <p:nvSpPr>
          <p:cNvPr id="4" name="Slide Number Placeholder 3"/>
          <p:cNvSpPr>
            <a:spLocks noGrp="1"/>
          </p:cNvSpPr>
          <p:nvPr>
            <p:ph type="sldNum" sz="quarter" idx="10"/>
          </p:nvPr>
        </p:nvSpPr>
        <p:spPr/>
        <p:txBody>
          <a:bodyPr/>
          <a:lstStyle/>
          <a:p>
            <a:fld id="{5A376C00-CBFC-E945-90D8-DF46EBE5E697}"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0" dirty="0" smtClean="0"/>
              <a:t>Let’s start with Policy… Policy undergirds everything we do.</a:t>
            </a:r>
            <a:r>
              <a:rPr lang="en-US" b="0" baseline="0" dirty="0" smtClean="0"/>
              <a:t> 	NEXT SLIDE: </a:t>
            </a:r>
            <a:r>
              <a:rPr lang="en-US" b="1" u="sng" baseline="0" dirty="0" smtClean="0"/>
              <a:t>HAROLD</a:t>
            </a:r>
            <a:endParaRPr lang="en-US" b="0"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b="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0" dirty="0" smtClean="0"/>
              <a:t>When</a:t>
            </a:r>
            <a:r>
              <a:rPr lang="en-US" b="0" baseline="0" dirty="0" smtClean="0"/>
              <a:t> we first started we had policies all over IT and the company, with policies in areas we didn’t even know about.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DBAs had policies, Operations had policies, HR even had some IT policies.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And we sometimes had three or four versions of the same policy in three different areas.</a:t>
            </a:r>
            <a:endParaRPr lang="en-US" b="1" dirty="0" smtClean="0"/>
          </a:p>
          <a:p>
            <a:endParaRPr lang="en-US" b="0" u="sng" baseline="0" dirty="0" smtClean="0"/>
          </a:p>
          <a:p>
            <a:r>
              <a:rPr lang="en-US" b="0" baseline="0" dirty="0" smtClean="0"/>
              <a:t>From stacks of printed policies with numbered sections and buried content, with multiple versions of the same policy throughout the business, ownership confusion, and email approvals with “routing slips” that leave gaps and liabilities whenever changes are needed.</a:t>
            </a:r>
          </a:p>
          <a:p>
            <a:pPr>
              <a:buFont typeface="Arial" pitchFamily="34" charset="0"/>
              <a:buChar char="•"/>
            </a:pPr>
            <a:endParaRPr lang="en-US" b="0" baseline="0" dirty="0" smtClean="0"/>
          </a:p>
          <a:p>
            <a:pPr>
              <a:buFont typeface="Arial" pitchFamily="34" charset="0"/>
              <a:buNone/>
            </a:pPr>
            <a:r>
              <a:rPr lang="en-US" b="1" u="sng" baseline="0" dirty="0" smtClean="0"/>
              <a:t>HAROLD</a:t>
            </a:r>
          </a:p>
          <a:p>
            <a:pPr>
              <a:buFont typeface="Arial" pitchFamily="34" charset="0"/>
              <a:buChar char="•"/>
            </a:pPr>
            <a:r>
              <a:rPr lang="en-US" b="0" baseline="0" dirty="0" smtClean="0"/>
              <a:t> </a:t>
            </a:r>
            <a:r>
              <a:rPr lang="en-US" b="0" u="sng" baseline="0" dirty="0" smtClean="0"/>
              <a:t>Analyst</a:t>
            </a:r>
            <a:r>
              <a:rPr lang="en-US" b="0" baseline="0" dirty="0" smtClean="0"/>
              <a:t>: Bill, it was even worse than that.  As I implemented this I found:</a:t>
            </a:r>
          </a:p>
          <a:p>
            <a:pPr lvl="1">
              <a:buFont typeface="Arial" pitchFamily="34" charset="0"/>
              <a:buChar char="•"/>
            </a:pPr>
            <a:r>
              <a:rPr lang="en-US" b="0" baseline="0" dirty="0" smtClean="0"/>
              <a:t> Couldn’t find original Word docs, just PDFs</a:t>
            </a:r>
          </a:p>
          <a:p>
            <a:pPr lvl="1">
              <a:buFont typeface="Arial" pitchFamily="34" charset="0"/>
              <a:buChar char="•"/>
            </a:pPr>
            <a:r>
              <a:rPr lang="en-US" b="0" baseline="0" dirty="0" smtClean="0"/>
              <a:t> Some docs last updated in 2002</a:t>
            </a:r>
          </a:p>
          <a:p>
            <a:pPr lvl="1">
              <a:buFont typeface="Arial" pitchFamily="34" charset="0"/>
              <a:buChar char="•"/>
            </a:pPr>
            <a:r>
              <a:rPr lang="en-US" b="0" baseline="0" dirty="0" smtClean="0"/>
              <a:t> I found every company logo over the past 10 years, even NAI</a:t>
            </a:r>
          </a:p>
          <a:p>
            <a:pPr lvl="0">
              <a:buFont typeface="Arial" pitchFamily="34" charset="0"/>
              <a:buNone/>
            </a:pPr>
            <a:endParaRPr lang="en-US" b="1" u="sng" baseline="0" dirty="0" smtClean="0"/>
          </a:p>
          <a:p>
            <a:pPr lvl="0">
              <a:buFont typeface="Arial" pitchFamily="34" charset="0"/>
              <a:buNone/>
            </a:pPr>
            <a:r>
              <a:rPr lang="en-US" b="1" u="sng" baseline="0" dirty="0" smtClean="0"/>
              <a:t>BILL</a:t>
            </a:r>
            <a:endParaRPr lang="en-US" b="0" baseline="0" dirty="0" smtClean="0"/>
          </a:p>
          <a:p>
            <a:pPr lvl="0">
              <a:buFont typeface="Arial" pitchFamily="34" charset="0"/>
              <a:buChar char="•"/>
            </a:pPr>
            <a:r>
              <a:rPr lang="en-US" b="0" baseline="0" dirty="0" smtClean="0"/>
              <a:t>With our GRC tool, we could now begin the process of making a </a:t>
            </a:r>
            <a:r>
              <a:rPr lang="en-US" b="1" u="sng" baseline="0" dirty="0" smtClean="0"/>
              <a:t>paradigm shift </a:t>
            </a:r>
            <a:r>
              <a:rPr lang="en-US" b="0" baseline="0" dirty="0" smtClean="0"/>
              <a:t>in how we managed policies.</a:t>
            </a:r>
          </a:p>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en-US" b="1" u="sng" baseline="0" dirty="0" smtClean="0"/>
          </a:p>
          <a:p>
            <a:pPr>
              <a:buFont typeface="Arial" pitchFamily="34" charset="0"/>
              <a:buChar char="•"/>
            </a:pPr>
            <a:r>
              <a:rPr lang="en-US" b="0" baseline="0" dirty="0" smtClean="0"/>
              <a:t>From scattered and outdated policies to dynamic policies under an overall umbrella architecture that allows policies to stand alone but in relationship to every other policy in the organization. And with managed approval flows, revision histories, change tracking, and the ability to actually find a company policy when you need it. </a:t>
            </a:r>
            <a:endParaRPr lang="en-US" b="0" dirty="0" smtClean="0"/>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NEXT SLIDE: </a:t>
            </a:r>
            <a:r>
              <a:rPr lang="en-US" b="1" u="sng" baseline="0" dirty="0" smtClean="0"/>
              <a:t>HAROLD</a:t>
            </a:r>
            <a:endParaRPr lang="en-US" b="0" dirty="0" smtClean="0"/>
          </a:p>
        </p:txBody>
      </p:sp>
      <p:sp>
        <p:nvSpPr>
          <p:cNvPr id="4" name="Slide Number Placeholder 3"/>
          <p:cNvSpPr>
            <a:spLocks noGrp="1"/>
          </p:cNvSpPr>
          <p:nvPr>
            <p:ph type="sldNum" sz="quarter" idx="10"/>
          </p:nvPr>
        </p:nvSpPr>
        <p:spPr/>
        <p:txBody>
          <a:bodyPr/>
          <a:lstStyle/>
          <a:p>
            <a:fld id="{5A376C00-CBFC-E945-90D8-DF46EBE5E697}"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u="sng" baseline="0" dirty="0" smtClean="0"/>
              <a:t>HAROLD:</a:t>
            </a:r>
            <a:r>
              <a:rPr lang="en-US" b="1" u="none" baseline="0" dirty="0" smtClean="0"/>
              <a:t>	</a:t>
            </a:r>
            <a:r>
              <a:rPr lang="en-US" b="1" dirty="0" smtClean="0"/>
              <a:t>My task was to:</a:t>
            </a:r>
          </a:p>
          <a:p>
            <a:pPr>
              <a:buFont typeface="Arial" pitchFamily="34" charset="0"/>
              <a:buChar char="•"/>
            </a:pPr>
            <a:r>
              <a:rPr lang="en-US" b="0" dirty="0" smtClean="0"/>
              <a:t> Learn the tool</a:t>
            </a:r>
          </a:p>
          <a:p>
            <a:pPr>
              <a:buFont typeface="Arial" pitchFamily="34" charset="0"/>
              <a:buChar char="•"/>
            </a:pPr>
            <a:r>
              <a:rPr lang="en-US" b="0" dirty="0" smtClean="0"/>
              <a:t> Architect</a:t>
            </a:r>
            <a:r>
              <a:rPr lang="en-US" b="0" baseline="0" dirty="0" smtClean="0"/>
              <a:t> gaps and overlap</a:t>
            </a:r>
          </a:p>
          <a:p>
            <a:pPr>
              <a:buFont typeface="Arial" pitchFamily="34" charset="0"/>
              <a:buChar char="•"/>
            </a:pPr>
            <a:r>
              <a:rPr lang="en-US" b="0" baseline="0" dirty="0" smtClean="0"/>
              <a:t> Implement</a:t>
            </a:r>
          </a:p>
          <a:p>
            <a:endParaRPr lang="en-US" b="1" dirty="0" smtClean="0"/>
          </a:p>
          <a:p>
            <a:r>
              <a:rPr lang="en-US" b="1" dirty="0" smtClean="0"/>
              <a:t>Policy </a:t>
            </a:r>
            <a:r>
              <a:rPr lang="en-US" b="1" dirty="0" smtClean="0"/>
              <a:t>Management</a:t>
            </a:r>
          </a:p>
          <a:p>
            <a:endParaRPr lang="en-US" dirty="0" smtClean="0"/>
          </a:p>
          <a:p>
            <a:r>
              <a:rPr lang="en-US" dirty="0" smtClean="0"/>
              <a:t>Getting our own house in order:</a:t>
            </a:r>
          </a:p>
          <a:p>
            <a:pPr marL="688975" lvl="1" indent="-342900">
              <a:buFont typeface="+mj-lt"/>
              <a:buAutoNum type="arabicPeriod"/>
            </a:pPr>
            <a:r>
              <a:rPr lang="en-US" dirty="0" smtClean="0"/>
              <a:t>Inventory all policies and procedures</a:t>
            </a:r>
          </a:p>
          <a:p>
            <a:pPr marL="1035050" lvl="2" indent="-342900"/>
            <a:r>
              <a:rPr lang="en-US" dirty="0" smtClean="0"/>
              <a:t>Dept., name, link, scope, current, last time reviewed</a:t>
            </a:r>
          </a:p>
          <a:p>
            <a:pPr marL="688975" lvl="1" indent="-342900">
              <a:buFont typeface="+mj-lt"/>
              <a:buAutoNum type="arabicPeriod"/>
            </a:pPr>
            <a:r>
              <a:rPr lang="en-US" dirty="0" smtClean="0"/>
              <a:t>Post policy PDFs on our Intranet</a:t>
            </a:r>
          </a:p>
          <a:p>
            <a:pPr marL="688975" lvl="1" indent="-342900">
              <a:buFont typeface="+mj-lt"/>
              <a:buAutoNum type="arabicPeriod"/>
            </a:pPr>
            <a:r>
              <a:rPr lang="en-US" dirty="0" smtClean="0"/>
              <a:t>Define a corporate-wide policy architecture</a:t>
            </a:r>
          </a:p>
          <a:p>
            <a:pPr marL="688975" lvl="1" indent="-342900">
              <a:buFont typeface="+mj-lt"/>
              <a:buAutoNum type="arabicPeriod"/>
            </a:pPr>
            <a:r>
              <a:rPr lang="en-US" dirty="0" smtClean="0"/>
              <a:t>Import policies into the GRC Portal</a:t>
            </a:r>
          </a:p>
          <a:p>
            <a:pPr marL="688975" lvl="1" indent="-342900">
              <a:buFont typeface="+mj-lt"/>
              <a:buAutoNum type="arabicPeriod"/>
            </a:pPr>
            <a:r>
              <a:rPr lang="en-US" dirty="0" smtClean="0"/>
              <a:t>Assign ownerships to each policy so they can be managed using a common workflow</a:t>
            </a:r>
          </a:p>
          <a:p>
            <a:pPr marL="1035050" lvl="2" indent="-342900"/>
            <a:r>
              <a:rPr lang="en-US" dirty="0" smtClean="0"/>
              <a:t>Owner, author, reviser, reviewer, legal, approver, exec. approver</a:t>
            </a:r>
          </a:p>
          <a:p>
            <a:pPr marL="688975" lvl="1" indent="-342900">
              <a:buFont typeface="+mj-lt"/>
              <a:buAutoNum type="arabicPeriod"/>
            </a:pPr>
            <a:r>
              <a:rPr lang="en-US" dirty="0" smtClean="0"/>
              <a:t>Train departments on how to manage changes through the workflow</a:t>
            </a:r>
          </a:p>
          <a:p>
            <a:pPr marL="688975" lvl="1" indent="-342900">
              <a:buNone/>
            </a:pPr>
            <a:endParaRPr lang="en-US" dirty="0" smtClean="0"/>
          </a:p>
          <a:p>
            <a:r>
              <a:rPr lang="en-US" dirty="0" smtClean="0"/>
              <a:t>Lessons Learned:</a:t>
            </a:r>
          </a:p>
          <a:p>
            <a:pPr marL="685800" lvl="1" indent="-228600">
              <a:buFont typeface="+mj-lt"/>
              <a:buAutoNum type="arabicPeriod"/>
            </a:pPr>
            <a:r>
              <a:rPr lang="en-US" dirty="0" smtClean="0"/>
              <a:t>Both Legal, HR and GSS were trying to solve the same problem</a:t>
            </a:r>
          </a:p>
          <a:p>
            <a:pPr marL="685800" lvl="1" indent="-228600">
              <a:buFont typeface="+mj-lt"/>
              <a:buAutoNum type="arabicPeriod"/>
            </a:pPr>
            <a:r>
              <a:rPr lang="en-US" dirty="0" smtClean="0"/>
              <a:t>Acquired BU policy updated and renamed “McAfee Corporate Info Sec Policy”</a:t>
            </a:r>
          </a:p>
          <a:p>
            <a:pPr marL="685800" lvl="1" indent="-228600">
              <a:buFont typeface="+mj-lt"/>
              <a:buAutoNum type="arabicPeriod"/>
            </a:pPr>
            <a:r>
              <a:rPr lang="en-US" dirty="0" smtClean="0"/>
              <a:t>Handoff of GRC Portal to IT OPs</a:t>
            </a:r>
          </a:p>
          <a:p>
            <a:pPr marL="292100" indent="-342900"/>
            <a:endParaRPr lang="en-US" dirty="0" smtClean="0"/>
          </a:p>
          <a:p>
            <a:r>
              <a:rPr lang="en-US" dirty="0" smtClean="0"/>
              <a:t>Our McAfee Security Policy is</a:t>
            </a:r>
            <a:r>
              <a:rPr lang="en-US" baseline="0" dirty="0" smtClean="0"/>
              <a:t> organized and mapped to ISO 27001 Annex A, followed by: </a:t>
            </a:r>
          </a:p>
          <a:p>
            <a:r>
              <a:rPr lang="en-US" baseline="0" dirty="0" smtClean="0"/>
              <a:t>PCI, CobiT, FISMA, and NIST 800-53</a:t>
            </a:r>
          </a:p>
          <a:p>
            <a:endParaRPr lang="en-US" dirty="0"/>
          </a:p>
        </p:txBody>
      </p:sp>
      <p:sp>
        <p:nvSpPr>
          <p:cNvPr id="4" name="Slide Number Placeholder 3"/>
          <p:cNvSpPr>
            <a:spLocks noGrp="1"/>
          </p:cNvSpPr>
          <p:nvPr>
            <p:ph type="sldNum" sz="quarter" idx="10"/>
          </p:nvPr>
        </p:nvSpPr>
        <p:spPr/>
        <p:txBody>
          <a:bodyPr/>
          <a:lstStyle/>
          <a:p>
            <a:fld id="{5A376C00-CBFC-E945-90D8-DF46EBE5E697}"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we can</a:t>
            </a:r>
            <a:r>
              <a:rPr lang="en-US" baseline="0" dirty="0" smtClean="0"/>
              <a:t> now move out of the business of policy logistics, and chasing down approvals, and explaining why a policy in IT should override a policy in Legal or why elements of Legal’s policy isn’t incorporated into our master policy set. And now we move into the business of defining policy and let the tool and the workflow help us manage the policy process.</a:t>
            </a:r>
          </a:p>
          <a:p>
            <a:endParaRPr lang="en-US" baseline="0" dirty="0" smtClean="0"/>
          </a:p>
          <a:p>
            <a:r>
              <a:rPr lang="en-US" b="1" baseline="0" dirty="0" smtClean="0"/>
              <a:t>Names to roles (stakeholders) </a:t>
            </a:r>
            <a:r>
              <a:rPr lang="en-US" b="1" baseline="0" dirty="0" smtClean="0">
                <a:sym typeface="Wingdings" pitchFamily="2" charset="2"/>
              </a:rPr>
              <a:t> Automated</a:t>
            </a:r>
            <a:endParaRPr lang="en-US" b="1" baseline="0" dirty="0" smtClean="0"/>
          </a:p>
          <a:p>
            <a:endParaRPr lang="en-US" baseline="0" dirty="0" smtClean="0"/>
          </a:p>
          <a:p>
            <a:r>
              <a:rPr lang="en-US" baseline="0" dirty="0" smtClean="0"/>
              <a:t>Here’s </a:t>
            </a:r>
            <a:r>
              <a:rPr lang="en-US" baseline="0" dirty="0" smtClean="0"/>
              <a:t>what it looks like in the tool</a:t>
            </a:r>
            <a:r>
              <a:rPr lang="en-US" baseline="0" dirty="0" smtClean="0"/>
              <a:t>…</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5A376C00-CBFC-E945-90D8-DF46EBE5E697}"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Point out hierarchy on left</a:t>
            </a:r>
            <a:r>
              <a:rPr lang="en-US" dirty="0" smtClean="0"/>
              <a:t>.		</a:t>
            </a:r>
            <a:r>
              <a:rPr lang="en-US" b="0" baseline="0" dirty="0" smtClean="0"/>
              <a:t>NEXT SLIDE: </a:t>
            </a:r>
            <a:r>
              <a:rPr lang="en-US" b="1" u="sng" baseline="0" dirty="0" smtClean="0"/>
              <a:t>BILL</a:t>
            </a:r>
            <a:endParaRPr lang="en-US" b="0" dirty="0" smtClean="0"/>
          </a:p>
          <a:p>
            <a:endParaRPr lang="en-US" dirty="0" smtClean="0"/>
          </a:p>
          <a:p>
            <a:endParaRPr lang="en-US" dirty="0" smtClean="0"/>
          </a:p>
          <a:p>
            <a:r>
              <a:rPr lang="en-US" dirty="0" smtClean="0"/>
              <a:t>Key Message:</a:t>
            </a:r>
          </a:p>
          <a:p>
            <a:pPr marL="228600" indent="-228600">
              <a:buNone/>
            </a:pPr>
            <a:r>
              <a:rPr lang="en-US" dirty="0" smtClean="0"/>
              <a:t>“Meta-data to manage policy vs. putting it all in the PDF or scattered elsewhere”</a:t>
            </a:r>
          </a:p>
          <a:p>
            <a:pPr marL="228600" indent="-228600">
              <a:buNone/>
            </a:pPr>
            <a:endParaRPr lang="en-US" dirty="0" smtClean="0"/>
          </a:p>
          <a:p>
            <a:pPr marL="228600" indent="-228600">
              <a:buNone/>
            </a:pPr>
            <a:r>
              <a:rPr lang="en-US" dirty="0" smtClean="0"/>
              <a:t>Meta-Data:</a:t>
            </a:r>
          </a:p>
          <a:p>
            <a:pPr marL="228600" indent="-228600">
              <a:buFont typeface="Arial" pitchFamily="34" charset="0"/>
              <a:buChar char="•"/>
            </a:pPr>
            <a:r>
              <a:rPr lang="en-US" dirty="0" smtClean="0"/>
              <a:t>Ownership</a:t>
            </a:r>
          </a:p>
          <a:p>
            <a:pPr marL="228600" indent="-228600">
              <a:buFont typeface="Arial" pitchFamily="34" charset="0"/>
              <a:buChar char="•"/>
            </a:pPr>
            <a:r>
              <a:rPr lang="en-US" dirty="0" smtClean="0"/>
              <a:t>Workflow</a:t>
            </a:r>
          </a:p>
          <a:p>
            <a:pPr marL="228600" indent="-228600">
              <a:buFont typeface="Arial" pitchFamily="34" charset="0"/>
              <a:buChar char="•"/>
            </a:pPr>
            <a:r>
              <a:rPr lang="en-US" dirty="0" smtClean="0"/>
              <a:t>Documents</a:t>
            </a:r>
          </a:p>
          <a:p>
            <a:pPr marL="228600" indent="-228600">
              <a:buFont typeface="Arial" pitchFamily="34" charset="0"/>
              <a:buChar char="•"/>
            </a:pPr>
            <a:r>
              <a:rPr lang="en-US" dirty="0" smtClean="0"/>
              <a:t>References</a:t>
            </a:r>
          </a:p>
          <a:p>
            <a:pPr marL="228600" indent="-228600">
              <a:buFont typeface="Arial" pitchFamily="34" charset="0"/>
              <a:buChar char="•"/>
            </a:pPr>
            <a:r>
              <a:rPr lang="en-US" dirty="0" smtClean="0"/>
              <a:t>Categories</a:t>
            </a:r>
          </a:p>
          <a:p>
            <a:pPr marL="228600" indent="-228600">
              <a:buFont typeface="Arial" pitchFamily="34" charset="0"/>
              <a:buChar char="•"/>
            </a:pPr>
            <a:r>
              <a:rPr lang="en-US" dirty="0" smtClean="0"/>
              <a:t>Changes</a:t>
            </a:r>
          </a:p>
          <a:p>
            <a:pPr marL="228600" indent="-228600">
              <a:buNone/>
            </a:pPr>
            <a:endParaRPr lang="en-US" dirty="0" smtClean="0"/>
          </a:p>
          <a:p>
            <a:pPr marL="228600" indent="-228600">
              <a:buNone/>
            </a:pPr>
            <a:r>
              <a:rPr lang="en-US" dirty="0" smtClean="0"/>
              <a:t>Example: </a:t>
            </a:r>
          </a:p>
          <a:p>
            <a:pPr marL="228600" indent="-228600">
              <a:buNone/>
            </a:pPr>
            <a:r>
              <a:rPr lang="en-US" dirty="0" smtClean="0"/>
              <a:t>Bill H.’s Privacy Policy change</a:t>
            </a:r>
            <a:r>
              <a:rPr lang="en-US" baseline="0" dirty="0" smtClean="0"/>
              <a:t> vs. XLS with 26 rows of applicable </a:t>
            </a:r>
            <a:r>
              <a:rPr lang="en-US" baseline="0" dirty="0" err="1" smtClean="0"/>
              <a:t>regs</a:t>
            </a:r>
            <a:r>
              <a:rPr lang="en-US" baseline="0" dirty="0" smtClean="0"/>
              <a:t>.</a:t>
            </a:r>
          </a:p>
          <a:p>
            <a:pPr marL="228600" indent="-228600">
              <a:buNone/>
            </a:pPr>
            <a:endParaRPr lang="en-US" baseline="0" dirty="0" smtClean="0"/>
          </a:p>
          <a:p>
            <a:pPr marL="228600" indent="-228600">
              <a:buNone/>
            </a:pPr>
            <a:r>
              <a:rPr lang="en-US" baseline="0" dirty="0" smtClean="0"/>
              <a:t>NOTE: 2 minutes </a:t>
            </a:r>
            <a:r>
              <a:rPr lang="en-US" baseline="0" dirty="0" smtClean="0"/>
              <a:t>tops</a:t>
            </a:r>
          </a:p>
          <a:p>
            <a:pPr marL="228600" indent="-228600">
              <a:buNone/>
            </a:pPr>
            <a:endParaRPr lang="en-US" baseline="0" dirty="0" smtClean="0"/>
          </a:p>
          <a:p>
            <a:pPr marL="228600" indent="-228600">
              <a:buNone/>
            </a:pPr>
            <a:r>
              <a:rPr lang="en-US" b="0" baseline="0" dirty="0" smtClean="0"/>
              <a:t>NEXT SLIDE: </a:t>
            </a:r>
            <a:r>
              <a:rPr lang="en-US" b="1" u="sng" baseline="0" dirty="0" smtClean="0"/>
              <a:t>BILL</a:t>
            </a:r>
            <a:endParaRPr lang="en-US" dirty="0"/>
          </a:p>
        </p:txBody>
      </p:sp>
      <p:sp>
        <p:nvSpPr>
          <p:cNvPr id="4" name="Slide Number Placeholder 3"/>
          <p:cNvSpPr>
            <a:spLocks noGrp="1"/>
          </p:cNvSpPr>
          <p:nvPr>
            <p:ph type="sldNum" sz="quarter" idx="10"/>
          </p:nvPr>
        </p:nvSpPr>
        <p:spPr/>
        <p:txBody>
          <a:bodyPr/>
          <a:lstStyle/>
          <a:p>
            <a:fld id="{5A376C00-CBFC-E945-90D8-DF46EBE5E697}"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u="sng" baseline="0" dirty="0" smtClean="0"/>
              <a:t>BILL</a:t>
            </a:r>
          </a:p>
          <a:p>
            <a:endParaRPr lang="en-US" b="1" u="sng" baseline="0" dirty="0" smtClean="0"/>
          </a:p>
          <a:p>
            <a:r>
              <a:rPr lang="en-US" dirty="0" smtClean="0"/>
              <a:t>In </a:t>
            </a:r>
            <a:r>
              <a:rPr lang="en-US" dirty="0" smtClean="0"/>
              <a:t>addition to Policy, another</a:t>
            </a:r>
            <a:r>
              <a:rPr lang="en-US" baseline="0" dirty="0" smtClean="0"/>
              <a:t> important aspect of governance is Compliance…</a:t>
            </a:r>
          </a:p>
          <a:p>
            <a:endParaRPr lang="en-US" dirty="0" smtClean="0"/>
          </a:p>
        </p:txBody>
      </p:sp>
      <p:sp>
        <p:nvSpPr>
          <p:cNvPr id="4" name="Slide Number Placeholder 3"/>
          <p:cNvSpPr>
            <a:spLocks noGrp="1"/>
          </p:cNvSpPr>
          <p:nvPr>
            <p:ph type="sldNum" sz="quarter" idx="10"/>
          </p:nvPr>
        </p:nvSpPr>
        <p:spPr/>
        <p:txBody>
          <a:bodyPr/>
          <a:lstStyle/>
          <a:p>
            <a:fld id="{5A376C00-CBFC-E945-90D8-DF46EBE5E697}"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…which is no easy task. </a:t>
            </a:r>
          </a:p>
          <a:p>
            <a:r>
              <a:rPr lang="en-US" dirty="0" smtClean="0"/>
              <a:t>With Government Regulations,</a:t>
            </a:r>
          </a:p>
          <a:p>
            <a:r>
              <a:rPr lang="en-US" dirty="0" smtClean="0"/>
              <a:t>Industry</a:t>
            </a:r>
            <a:r>
              <a:rPr lang="en-US" baseline="0" dirty="0" smtClean="0"/>
              <a:t> Mandates, Standards, best practices, and the proliferation of privacy laws at the state, national and international levels, plus new changes every day, compliance can be overwhelming.</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927F8C8F-160E-4F13-837F-1C1993A6588B}"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u="none" dirty="0" smtClean="0"/>
              <a:t>Compliance starts with knowing your systems</a:t>
            </a:r>
          </a:p>
          <a:p>
            <a:endParaRPr lang="en-US" u="none" dirty="0" smtClean="0"/>
          </a:p>
          <a:p>
            <a:r>
              <a:rPr lang="en-US" b="1" u="none" dirty="0" smtClean="0"/>
              <a:t>Entity</a:t>
            </a:r>
            <a:r>
              <a:rPr lang="en-US" u="none" dirty="0" smtClean="0"/>
              <a:t>: flexible</a:t>
            </a:r>
          </a:p>
          <a:p>
            <a:r>
              <a:rPr lang="en-US" u="none" dirty="0" smtClean="0"/>
              <a:t>Assets</a:t>
            </a:r>
            <a:r>
              <a:rPr lang="en-US" u="none" baseline="0" dirty="0" smtClean="0"/>
              <a:t> – not just systems – can be </a:t>
            </a:r>
            <a:r>
              <a:rPr lang="en-US" u="none" dirty="0" smtClean="0"/>
              <a:t>processes,</a:t>
            </a:r>
            <a:r>
              <a:rPr lang="en-US" u="none" baseline="0" dirty="0" smtClean="0"/>
              <a:t> people, teams, data center</a:t>
            </a:r>
          </a:p>
          <a:p>
            <a:endParaRPr lang="en-US" u="none" dirty="0" smtClean="0"/>
          </a:p>
          <a:p>
            <a:r>
              <a:rPr lang="en-US" b="1" u="none" dirty="0" smtClean="0"/>
              <a:t>Owner:</a:t>
            </a:r>
          </a:p>
          <a:p>
            <a:r>
              <a:rPr lang="en-US" u="none" dirty="0" smtClean="0"/>
              <a:t>Next is </a:t>
            </a:r>
            <a:r>
              <a:rPr lang="en-US" b="1" u="none" dirty="0" smtClean="0"/>
              <a:t>Ownership</a:t>
            </a:r>
          </a:p>
          <a:p>
            <a:r>
              <a:rPr lang="en-US" b="0" u="none" dirty="0" smtClean="0"/>
              <a:t>Who</a:t>
            </a:r>
            <a:r>
              <a:rPr lang="en-US" b="0" u="none" baseline="0" dirty="0" smtClean="0"/>
              <a:t> owns the asset, the process, the entity</a:t>
            </a:r>
          </a:p>
          <a:p>
            <a:endParaRPr lang="en-US" b="0" u="none" baseline="0" dirty="0" smtClean="0"/>
          </a:p>
          <a:p>
            <a:r>
              <a:rPr lang="en-US" b="1" u="none" baseline="0" dirty="0" smtClean="0"/>
              <a:t>Controls:</a:t>
            </a:r>
          </a:p>
          <a:p>
            <a:r>
              <a:rPr lang="en-US" b="0" u="none" baseline="0" dirty="0" smtClean="0"/>
              <a:t>Compliant controls and processes</a:t>
            </a:r>
          </a:p>
          <a:p>
            <a:r>
              <a:rPr lang="en-US" b="0" u="none" baseline="0" dirty="0" smtClean="0"/>
              <a:t>It’s here that we can map both policies and controls to </a:t>
            </a:r>
            <a:r>
              <a:rPr lang="en-US" b="0" u="none" baseline="0" dirty="0" err="1" smtClean="0"/>
              <a:t>regs</a:t>
            </a:r>
            <a:r>
              <a:rPr lang="en-US" b="0" u="none" baseline="0" dirty="0" smtClean="0"/>
              <a:t>, standards, and to each other </a:t>
            </a:r>
          </a:p>
          <a:p>
            <a:r>
              <a:rPr lang="en-US" b="0" u="none" baseline="0" dirty="0" smtClean="0"/>
              <a:t>	</a:t>
            </a:r>
            <a:r>
              <a:rPr lang="en-US" b="1" u="none" baseline="0" dirty="0" smtClean="0"/>
              <a:t>ISO, COBIT, NIST, PCI, SOX</a:t>
            </a:r>
            <a:endParaRPr lang="en-US" u="none" dirty="0" smtClean="0"/>
          </a:p>
          <a:p>
            <a:endParaRPr lang="en-US" u="none" dirty="0" smtClean="0"/>
          </a:p>
          <a:p>
            <a:r>
              <a:rPr lang="en-US" u="none" dirty="0" smtClean="0"/>
              <a:t>GRC Portal Feature:</a:t>
            </a:r>
          </a:p>
          <a:p>
            <a:pPr>
              <a:buFont typeface="Arial" pitchFamily="34" charset="0"/>
              <a:buChar char="•"/>
            </a:pPr>
            <a:r>
              <a:rPr lang="en-US" u="none" dirty="0" smtClean="0"/>
              <a:t> Convert Policy to Controls</a:t>
            </a:r>
          </a:p>
          <a:p>
            <a:pPr>
              <a:buFont typeface="Arial" pitchFamily="34" charset="0"/>
              <a:buChar char="•"/>
            </a:pPr>
            <a:r>
              <a:rPr lang="en-US" u="none" dirty="0" smtClean="0"/>
              <a:t> Convert Controls to Policy</a:t>
            </a:r>
          </a:p>
          <a:p>
            <a:endParaRPr lang="en-US" u="sng"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1" u="none" baseline="0" dirty="0" smtClean="0"/>
              <a:t>Audit:</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u="none" baseline="0" dirty="0" smtClean="0"/>
              <a:t>Ready for audit = reduced audit costs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u="none"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1" u="none" baseline="0" dirty="0" smtClean="0"/>
              <a:t>Reports:</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u="none" baseline="0" dirty="0" smtClean="0"/>
              <a:t>Effective reporting </a:t>
            </a:r>
          </a:p>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1" u="none" baseline="0" dirty="0" smtClean="0"/>
              <a:t> enables continuous compliance</a:t>
            </a:r>
          </a:p>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0" u="none" baseline="0" dirty="0" smtClean="0"/>
              <a:t> Facilitation of audits and assessments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0" u="none"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1" u="none" baseline="0" dirty="0" smtClean="0"/>
              <a:t>AUTOMATION</a:t>
            </a:r>
            <a:r>
              <a:rPr lang="en-US" b="0" u="none" baseline="0" dirty="0" smtClean="0"/>
              <a:t>: Systems to replace process including this GRC Portal</a:t>
            </a:r>
          </a:p>
          <a:p>
            <a:endParaRPr lang="en-US" u="sng" dirty="0" smtClean="0"/>
          </a:p>
        </p:txBody>
      </p:sp>
      <p:sp>
        <p:nvSpPr>
          <p:cNvPr id="4" name="Slide Number Placeholder 3"/>
          <p:cNvSpPr>
            <a:spLocks noGrp="1"/>
          </p:cNvSpPr>
          <p:nvPr>
            <p:ph type="sldNum" sz="quarter" idx="10"/>
          </p:nvPr>
        </p:nvSpPr>
        <p:spPr/>
        <p:txBody>
          <a:bodyPr/>
          <a:lstStyle/>
          <a:p>
            <a:fld id="{5A376C00-CBFC-E945-90D8-DF46EBE5E697}"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Here’s an example of the workflow</a:t>
            </a:r>
            <a:r>
              <a:rPr lang="en-US" b="0" baseline="0" dirty="0" smtClean="0"/>
              <a:t> we used to manage our PCI assessment this year.</a:t>
            </a:r>
          </a:p>
          <a:p>
            <a:endParaRPr lang="en-US" b="0" baseline="0" dirty="0" smtClean="0"/>
          </a:p>
          <a:p>
            <a:r>
              <a:rPr lang="en-US" b="0" baseline="0" dirty="0" smtClean="0"/>
              <a:t>Identified </a:t>
            </a:r>
          </a:p>
          <a:p>
            <a:pPr>
              <a:buFont typeface="Arial" pitchFamily="34" charset="0"/>
              <a:buChar char="•"/>
            </a:pPr>
            <a:r>
              <a:rPr lang="en-US" b="0" baseline="0" dirty="0" smtClean="0"/>
              <a:t>Assets in scope</a:t>
            </a:r>
          </a:p>
          <a:p>
            <a:pPr>
              <a:buFont typeface="Arial" pitchFamily="34" charset="0"/>
              <a:buChar char="•"/>
            </a:pPr>
            <a:r>
              <a:rPr lang="en-US" b="0" baseline="0" dirty="0" smtClean="0"/>
              <a:t>Owners of the assets</a:t>
            </a:r>
          </a:p>
          <a:p>
            <a:pPr>
              <a:buFont typeface="Arial" pitchFamily="34" charset="0"/>
              <a:buChar char="•"/>
            </a:pPr>
            <a:r>
              <a:rPr lang="en-US" b="0" baseline="0" dirty="0" smtClean="0"/>
              <a:t>The controls mapped to the 252 PCI requirements</a:t>
            </a:r>
          </a:p>
          <a:p>
            <a:pPr>
              <a:buFont typeface="Arial" pitchFamily="34" charset="0"/>
              <a:buChar char="•"/>
            </a:pPr>
            <a:endParaRPr lang="en-US" b="0" baseline="0" dirty="0" smtClean="0"/>
          </a:p>
          <a:p>
            <a:pPr>
              <a:buFont typeface="Arial" pitchFamily="34" charset="0"/>
              <a:buNone/>
            </a:pPr>
            <a:r>
              <a:rPr lang="en-US" b="0" baseline="0" dirty="0" smtClean="0"/>
              <a:t>Then created this workflow to gather the evidence and artifacts that mapped to each of the controls</a:t>
            </a:r>
          </a:p>
          <a:p>
            <a:pPr>
              <a:buFont typeface="Arial" pitchFamily="34" charset="0"/>
              <a:buNone/>
            </a:pPr>
            <a:endParaRPr lang="en-US" b="0" baseline="0" dirty="0" smtClean="0"/>
          </a:p>
          <a:p>
            <a:pPr>
              <a:buFont typeface="Arial" pitchFamily="34" charset="0"/>
              <a:buNone/>
            </a:pPr>
            <a:r>
              <a:rPr lang="en-US" b="0" baseline="0" dirty="0" smtClean="0"/>
              <a:t>NEXT SLIDE </a:t>
            </a:r>
            <a:r>
              <a:rPr lang="en-US" b="0" baseline="0" dirty="0" smtClean="0">
                <a:sym typeface="Wingdings" pitchFamily="2" charset="2"/>
              </a:rPr>
              <a:t></a:t>
            </a:r>
          </a:p>
        </p:txBody>
      </p:sp>
      <p:sp>
        <p:nvSpPr>
          <p:cNvPr id="4" name="Slide Number Placeholder 3"/>
          <p:cNvSpPr>
            <a:spLocks noGrp="1"/>
          </p:cNvSpPr>
          <p:nvPr>
            <p:ph type="sldNum" sz="quarter" idx="10"/>
          </p:nvPr>
        </p:nvSpPr>
        <p:spPr/>
        <p:txBody>
          <a:bodyPr/>
          <a:lstStyle/>
          <a:p>
            <a:fld id="{5A376C00-CBFC-E945-90D8-DF46EBE5E697}"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en-US" b="0" baseline="0" dirty="0" smtClean="0"/>
              <a:t>And used the tool to </a:t>
            </a:r>
            <a:r>
              <a:rPr lang="en-US" b="1" baseline="0" dirty="0" smtClean="0"/>
              <a:t>create a survey project </a:t>
            </a:r>
            <a:r>
              <a:rPr lang="en-US" b="0" baseline="0" dirty="0" smtClean="0"/>
              <a:t>that 				NEXT SLIDE: </a:t>
            </a:r>
            <a:r>
              <a:rPr lang="en-US" b="1" u="sng" baseline="0" dirty="0" smtClean="0"/>
              <a:t>HAROLD</a:t>
            </a:r>
            <a:endParaRPr lang="en-US" b="0" baseline="0" dirty="0" smtClean="0"/>
          </a:p>
          <a:p>
            <a:pPr>
              <a:buFont typeface="Arial" pitchFamily="34" charset="0"/>
              <a:buNone/>
            </a:pPr>
            <a:endParaRPr lang="en-US" b="0" baseline="0" dirty="0" smtClean="0"/>
          </a:p>
          <a:p>
            <a:pPr>
              <a:buFont typeface="Arial" pitchFamily="34" charset="0"/>
              <a:buNone/>
            </a:pPr>
            <a:r>
              <a:rPr lang="en-US" b="0" baseline="0" dirty="0" smtClean="0"/>
              <a:t>	</a:t>
            </a:r>
            <a:r>
              <a:rPr lang="en-US" b="1" baseline="0" dirty="0" smtClean="0"/>
              <a:t>automatically directed the proper document requests </a:t>
            </a:r>
          </a:p>
          <a:p>
            <a:pPr>
              <a:buFont typeface="Arial" pitchFamily="34" charset="0"/>
              <a:buNone/>
            </a:pPr>
            <a:endParaRPr lang="en-US" b="1" baseline="0" dirty="0" smtClean="0"/>
          </a:p>
          <a:p>
            <a:pPr>
              <a:buFont typeface="Arial" pitchFamily="34" charset="0"/>
              <a:buNone/>
            </a:pPr>
            <a:r>
              <a:rPr lang="en-US" b="1" baseline="0" dirty="0" smtClean="0"/>
              <a:t>		to the appropriate requirement owner </a:t>
            </a:r>
          </a:p>
          <a:p>
            <a:pPr>
              <a:buFont typeface="Arial" pitchFamily="34" charset="0"/>
              <a:buNone/>
            </a:pPr>
            <a:endParaRPr lang="en-US" b="0" dirty="0" smtClean="0"/>
          </a:p>
          <a:p>
            <a:pPr>
              <a:buFont typeface="Arial" pitchFamily="34" charset="0"/>
              <a:buNone/>
            </a:pPr>
            <a:endParaRPr lang="en-US" b="0" dirty="0" smtClean="0"/>
          </a:p>
          <a:p>
            <a:pPr>
              <a:buFont typeface="Arial" pitchFamily="34" charset="0"/>
              <a:buNone/>
            </a:pPr>
            <a:r>
              <a:rPr lang="en-US" b="1" dirty="0" smtClean="0"/>
              <a:t>Automate</a:t>
            </a:r>
            <a:r>
              <a:rPr lang="en-US" b="1" baseline="0" dirty="0" smtClean="0"/>
              <a:t> the audit, notifications, reminders, escalations, approvals, and provided reports and charts to track progress.</a:t>
            </a:r>
          </a:p>
          <a:p>
            <a:pPr>
              <a:buFont typeface="Arial" pitchFamily="34" charset="0"/>
              <a:buNone/>
            </a:pPr>
            <a:endParaRPr lang="en-US" b="1" baseline="0" dirty="0" smtClean="0"/>
          </a:p>
          <a:p>
            <a:pPr>
              <a:buFont typeface="Arial" pitchFamily="34" charset="0"/>
              <a:buNone/>
            </a:pPr>
            <a:r>
              <a:rPr lang="en-US" b="0" baseline="0" dirty="0" smtClean="0"/>
              <a:t>NEXT SLIDE: </a:t>
            </a:r>
            <a:r>
              <a:rPr lang="en-US" b="1" u="sng" baseline="0" dirty="0" smtClean="0"/>
              <a:t>HAROLD</a:t>
            </a:r>
            <a:endParaRPr lang="en-US" b="1" baseline="0" dirty="0" smtClean="0"/>
          </a:p>
        </p:txBody>
      </p:sp>
      <p:sp>
        <p:nvSpPr>
          <p:cNvPr id="4" name="Slide Number Placeholder 3"/>
          <p:cNvSpPr>
            <a:spLocks noGrp="1"/>
          </p:cNvSpPr>
          <p:nvPr>
            <p:ph type="sldNum" sz="quarter" idx="10"/>
          </p:nvPr>
        </p:nvSpPr>
        <p:spPr/>
        <p:txBody>
          <a:bodyPr/>
          <a:lstStyle/>
          <a:p>
            <a:fld id="{5A376C00-CBFC-E945-90D8-DF46EBE5E697}"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000" b="1" dirty="0" smtClean="0"/>
              <a:t>McAfee on McAfee: Building a GRC Portal and McAfee’s implementation of Policy, Compliance, Risk and Security Awareness</a:t>
            </a:r>
            <a:endParaRPr lang="en-US" sz="1000" dirty="0" smtClean="0"/>
          </a:p>
          <a:p>
            <a:endParaRPr lang="en-US" sz="900" dirty="0" smtClean="0"/>
          </a:p>
          <a:p>
            <a:r>
              <a:rPr lang="en-US" sz="900" dirty="0" smtClean="0"/>
              <a:t>Are you responsible for your company’s IT compliance or security policies?   </a:t>
            </a:r>
          </a:p>
          <a:p>
            <a:r>
              <a:rPr lang="en-US" sz="900" dirty="0" smtClean="0"/>
              <a:t>Do you have a mature security awareness and training program (SATP) that meets security and compliance requirements?  </a:t>
            </a:r>
          </a:p>
          <a:p>
            <a:r>
              <a:rPr lang="en-US" sz="900" dirty="0" smtClean="0"/>
              <a:t>How are you managing risk? </a:t>
            </a:r>
          </a:p>
          <a:p>
            <a:r>
              <a:rPr lang="en-US" sz="900" dirty="0" smtClean="0"/>
              <a:t> </a:t>
            </a:r>
          </a:p>
          <a:p>
            <a:r>
              <a:rPr lang="en-US" sz="900" dirty="0" smtClean="0"/>
              <a:t>We have wrestled with the same challenges you have </a:t>
            </a:r>
          </a:p>
          <a:p>
            <a:endParaRPr lang="en-US" sz="900" dirty="0" smtClean="0"/>
          </a:p>
        </p:txBody>
      </p:sp>
      <p:sp>
        <p:nvSpPr>
          <p:cNvPr id="4" name="Slide Number Placeholder 3"/>
          <p:cNvSpPr>
            <a:spLocks noGrp="1"/>
          </p:cNvSpPr>
          <p:nvPr>
            <p:ph type="sldNum" sz="quarter" idx="10"/>
          </p:nvPr>
        </p:nvSpPr>
        <p:spPr/>
        <p:txBody>
          <a:bodyPr/>
          <a:lstStyle/>
          <a:p>
            <a:fld id="{5A376C00-CBFC-E945-90D8-DF46EBE5E697}"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u="sng" baseline="0" dirty="0" smtClean="0"/>
              <a:t>HAROLD</a:t>
            </a:r>
            <a:endParaRPr lang="en-US" b="1" baseline="0" dirty="0" smtClean="0"/>
          </a:p>
          <a:p>
            <a:endParaRPr lang="en-US" dirty="0" smtClean="0"/>
          </a:p>
        </p:txBody>
      </p:sp>
      <p:sp>
        <p:nvSpPr>
          <p:cNvPr id="4" name="Slide Number Placeholder 3"/>
          <p:cNvSpPr>
            <a:spLocks noGrp="1"/>
          </p:cNvSpPr>
          <p:nvPr>
            <p:ph type="sldNum" sz="quarter" idx="10"/>
          </p:nvPr>
        </p:nvSpPr>
        <p:spPr/>
        <p:txBody>
          <a:bodyPr/>
          <a:lstStyle/>
          <a:p>
            <a:fld id="{5A376C00-CBFC-E945-90D8-DF46EBE5E697}"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compliance control is the center</a:t>
            </a:r>
            <a:r>
              <a:rPr lang="en-US" baseline="0" dirty="0" smtClean="0"/>
              <a:t> of our world.</a:t>
            </a:r>
          </a:p>
          <a:p>
            <a:endParaRPr lang="en-US" dirty="0"/>
          </a:p>
        </p:txBody>
      </p:sp>
      <p:sp>
        <p:nvSpPr>
          <p:cNvPr id="4" name="Slide Number Placeholder 3"/>
          <p:cNvSpPr>
            <a:spLocks noGrp="1"/>
          </p:cNvSpPr>
          <p:nvPr>
            <p:ph type="sldNum" sz="quarter" idx="10"/>
          </p:nvPr>
        </p:nvSpPr>
        <p:spPr/>
        <p:txBody>
          <a:bodyPr/>
          <a:lstStyle/>
          <a:p>
            <a:fld id="{5A376C00-CBFC-E945-90D8-DF46EBE5E697}"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Today:</a:t>
            </a:r>
          </a:p>
          <a:p>
            <a:r>
              <a:rPr lang="en-US" dirty="0" smtClean="0"/>
              <a:t>Authentication</a:t>
            </a:r>
            <a:r>
              <a:rPr lang="en-US" baseline="0" dirty="0" smtClean="0"/>
              <a:t> Connector</a:t>
            </a:r>
          </a:p>
          <a:p>
            <a:pPr>
              <a:buFont typeface="Arial" pitchFamily="34" charset="0"/>
              <a:buChar char="•"/>
            </a:pPr>
            <a:r>
              <a:rPr lang="en-US" baseline="0" dirty="0" smtClean="0"/>
              <a:t> Uses Active Directory to authenticate users</a:t>
            </a:r>
          </a:p>
          <a:p>
            <a:endParaRPr lang="en-US" baseline="0" dirty="0" smtClean="0"/>
          </a:p>
          <a:p>
            <a:r>
              <a:rPr lang="en-US" baseline="0" dirty="0" smtClean="0"/>
              <a:t>Email Connector</a:t>
            </a:r>
          </a:p>
          <a:p>
            <a:pPr>
              <a:buFont typeface="Arial" pitchFamily="34" charset="0"/>
              <a:buChar char="•"/>
            </a:pPr>
            <a:r>
              <a:rPr lang="en-US" baseline="0" dirty="0" smtClean="0"/>
              <a:t> Uses SNMP to email workflow change notifications and escalations</a:t>
            </a:r>
          </a:p>
          <a:p>
            <a:endParaRPr lang="en-US" baseline="0" dirty="0" smtClean="0"/>
          </a:p>
          <a:p>
            <a:r>
              <a:rPr lang="en-US" baseline="0" dirty="0" smtClean="0"/>
              <a:t>Foundstone Connector</a:t>
            </a:r>
          </a:p>
          <a:p>
            <a:pPr>
              <a:buFont typeface="Arial" pitchFamily="34" charset="0"/>
              <a:buChar char="•"/>
            </a:pPr>
            <a:r>
              <a:rPr lang="en-US" baseline="0" dirty="0" smtClean="0"/>
              <a:t> MVM vulnerability scan data collection</a:t>
            </a:r>
          </a:p>
          <a:p>
            <a:endParaRPr lang="en-US" dirty="0" smtClean="0"/>
          </a:p>
          <a:p>
            <a:r>
              <a:rPr lang="en-US" b="1" dirty="0" smtClean="0"/>
              <a:t>Future:</a:t>
            </a:r>
          </a:p>
          <a:p>
            <a:r>
              <a:rPr lang="en-US" dirty="0" smtClean="0"/>
              <a:t>Single Sign-On</a:t>
            </a:r>
          </a:p>
          <a:p>
            <a:pPr>
              <a:buFont typeface="Arial" pitchFamily="34" charset="0"/>
              <a:buChar char="•"/>
            </a:pPr>
            <a:r>
              <a:rPr lang="en-US" dirty="0" smtClean="0"/>
              <a:t> Remove logon screen</a:t>
            </a:r>
          </a:p>
          <a:p>
            <a:pPr>
              <a:buFont typeface="Arial" pitchFamily="34" charset="0"/>
              <a:buNone/>
            </a:pPr>
            <a:r>
              <a:rPr lang="en-US" dirty="0" smtClean="0"/>
              <a:t>Asset Management</a:t>
            </a:r>
            <a:r>
              <a:rPr lang="en-US" baseline="0" dirty="0" smtClean="0"/>
              <a:t> – CMDB</a:t>
            </a:r>
          </a:p>
          <a:p>
            <a:pPr>
              <a:buFont typeface="Arial" pitchFamily="34" charset="0"/>
              <a:buNone/>
            </a:pPr>
            <a:r>
              <a:rPr lang="en-US" baseline="0" dirty="0" smtClean="0"/>
              <a:t>McAfee Configuration Control (Policy Auditor, Chg Mgmt)</a:t>
            </a:r>
          </a:p>
        </p:txBody>
      </p:sp>
      <p:sp>
        <p:nvSpPr>
          <p:cNvPr id="4" name="Slide Number Placeholder 3"/>
          <p:cNvSpPr>
            <a:spLocks noGrp="1"/>
          </p:cNvSpPr>
          <p:nvPr>
            <p:ph type="sldNum" sz="quarter" idx="10"/>
          </p:nvPr>
        </p:nvSpPr>
        <p:spPr/>
        <p:txBody>
          <a:bodyPr/>
          <a:lstStyle/>
          <a:p>
            <a:fld id="{5A376C00-CBFC-E945-90D8-DF46EBE5E697}"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are an ePO shop.</a:t>
            </a:r>
          </a:p>
          <a:p>
            <a:endParaRPr lang="en-US" dirty="0" smtClean="0"/>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NEXT SLIDE: </a:t>
            </a:r>
            <a:r>
              <a:rPr lang="en-US" b="1" u="sng" baseline="0" dirty="0" smtClean="0"/>
              <a:t>BILL</a:t>
            </a:r>
            <a:endParaRPr lang="en-US" b="1" baseline="0" dirty="0" smtClean="0"/>
          </a:p>
          <a:p>
            <a:endParaRPr lang="en-US" dirty="0"/>
          </a:p>
        </p:txBody>
      </p:sp>
      <p:sp>
        <p:nvSpPr>
          <p:cNvPr id="4" name="Slide Number Placeholder 3"/>
          <p:cNvSpPr>
            <a:spLocks noGrp="1"/>
          </p:cNvSpPr>
          <p:nvPr>
            <p:ph type="sldNum" sz="quarter" idx="10"/>
          </p:nvPr>
        </p:nvSpPr>
        <p:spPr/>
        <p:txBody>
          <a:bodyPr/>
          <a:lstStyle/>
          <a:p>
            <a:fld id="{5A376C00-CBFC-E945-90D8-DF46EBE5E697}"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u="sng" baseline="0" dirty="0" smtClean="0"/>
              <a:t>BILL</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0" u="none"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0" u="none" baseline="0" dirty="0" smtClean="0"/>
              <a:t>Compliant doesn’t always mean Secure &gt;&gt; BUT Secure usually means Compliant </a:t>
            </a:r>
          </a:p>
          <a:p>
            <a:endParaRPr lang="en-US" dirty="0" smtClean="0"/>
          </a:p>
          <a:p>
            <a:r>
              <a:rPr lang="en-US" dirty="0" smtClean="0"/>
              <a:t>For e.g.</a:t>
            </a:r>
            <a:r>
              <a:rPr lang="en-US" baseline="0" dirty="0" smtClean="0"/>
              <a:t> Vulnerability scans (ask audience</a:t>
            </a:r>
            <a:r>
              <a:rPr lang="en-US" baseline="0" dirty="0" smtClean="0">
                <a:sym typeface="Wingdings" pitchFamily="2" charset="2"/>
              </a:rPr>
              <a:t>) Quarterly to meet PCI Requirements? Or DAILY  Continuous Compliance?</a:t>
            </a:r>
          </a:p>
          <a:p>
            <a:endParaRPr lang="en-US" baseline="0" dirty="0" smtClean="0">
              <a:sym typeface="Wingdings" pitchFamily="2" charset="2"/>
            </a:endParaRPr>
          </a:p>
          <a:p>
            <a:r>
              <a:rPr lang="en-US" baseline="0" dirty="0" smtClean="0">
                <a:sym typeface="Wingdings" pitchFamily="2" charset="2"/>
              </a:rPr>
              <a:t>Secure + Compliant  starts with</a:t>
            </a:r>
          </a:p>
          <a:p>
            <a:pPr>
              <a:buFont typeface="Arial" pitchFamily="34" charset="0"/>
              <a:buNone/>
            </a:pPr>
            <a:r>
              <a:rPr lang="en-US" baseline="0" dirty="0" smtClean="0">
                <a:sym typeface="Wingdings" pitchFamily="2" charset="2"/>
              </a:rPr>
              <a:t>	* Technology</a:t>
            </a:r>
          </a:p>
          <a:p>
            <a:pPr>
              <a:buFont typeface="Arial" pitchFamily="34" charset="0"/>
              <a:buNone/>
            </a:pPr>
            <a:r>
              <a:rPr lang="en-US" baseline="0" dirty="0" smtClean="0">
                <a:sym typeface="Wingdings" pitchFamily="2" charset="2"/>
              </a:rPr>
              <a:t>	* And good processes</a:t>
            </a:r>
          </a:p>
          <a:p>
            <a:pPr>
              <a:buFont typeface="Arial" pitchFamily="34" charset="0"/>
              <a:buNone/>
            </a:pPr>
            <a:endParaRPr lang="en-US" baseline="0" dirty="0" smtClean="0">
              <a:sym typeface="Wingdings" pitchFamily="2" charset="2"/>
            </a:endParaRPr>
          </a:p>
          <a:p>
            <a:pPr>
              <a:buFont typeface="Arial" pitchFamily="34" charset="0"/>
              <a:buNone/>
            </a:pPr>
            <a:r>
              <a:rPr lang="en-US" b="1" baseline="0" dirty="0" smtClean="0">
                <a:sym typeface="Wingdings" pitchFamily="2" charset="2"/>
              </a:rPr>
              <a:t>*** PLUS *** PEOPLE – Don’t overlook People Compliance</a:t>
            </a:r>
          </a:p>
        </p:txBody>
      </p:sp>
      <p:sp>
        <p:nvSpPr>
          <p:cNvPr id="4" name="Slide Number Placeholder 3"/>
          <p:cNvSpPr>
            <a:spLocks noGrp="1"/>
          </p:cNvSpPr>
          <p:nvPr>
            <p:ph type="sldNum" sz="quarter" idx="10"/>
          </p:nvPr>
        </p:nvSpPr>
        <p:spPr/>
        <p:txBody>
          <a:bodyPr/>
          <a:lstStyle/>
          <a:p>
            <a:fld id="{5A376C00-CBFC-E945-90D8-DF46EBE5E697}"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Which brings us</a:t>
            </a:r>
            <a:r>
              <a:rPr lang="en-US" baseline="0" dirty="0" smtClean="0"/>
              <a:t> to our last area of conversation for today…</a:t>
            </a:r>
          </a:p>
          <a:p>
            <a:endParaRPr lang="en-US" baseline="0" dirty="0" smtClean="0"/>
          </a:p>
          <a:p>
            <a:r>
              <a:rPr lang="en-US" baseline="0" dirty="0" smtClean="0"/>
              <a:t>Security Awareness and Training.</a:t>
            </a:r>
            <a:endParaRPr lang="en-US" dirty="0" smtClean="0"/>
          </a:p>
        </p:txBody>
      </p:sp>
      <p:sp>
        <p:nvSpPr>
          <p:cNvPr id="4" name="Slide Number Placeholder 3"/>
          <p:cNvSpPr>
            <a:spLocks noGrp="1"/>
          </p:cNvSpPr>
          <p:nvPr>
            <p:ph type="sldNum" sz="quarter" idx="10"/>
          </p:nvPr>
        </p:nvSpPr>
        <p:spPr/>
        <p:txBody>
          <a:bodyPr/>
          <a:lstStyle/>
          <a:p>
            <a:fld id="{5A376C00-CBFC-E945-90D8-DF46EBE5E697}"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PCI DSS v1.2 Section 12.6</a:t>
            </a:r>
          </a:p>
          <a:p>
            <a:endParaRPr lang="en-US" dirty="0" smtClean="0"/>
          </a:p>
          <a:p>
            <a:r>
              <a:rPr lang="en-US" sz="1200" b="0" i="0" u="none" strike="noStrike" kern="1200" dirty="0" smtClean="0">
                <a:solidFill>
                  <a:schemeClr val="tx1"/>
                </a:solidFill>
                <a:latin typeface="Arial" charset="0"/>
                <a:ea typeface="MS PGothic" pitchFamily="34" charset="-128"/>
                <a:cs typeface="MS PGothic" pitchFamily="34" charset="-128"/>
              </a:rPr>
              <a:t>12.6.a Verify the existence of a formal security awareness program for all employees.</a:t>
            </a:r>
            <a:r>
              <a:rPr lang="en-US" dirty="0" smtClean="0"/>
              <a:t> </a:t>
            </a:r>
          </a:p>
          <a:p>
            <a:endParaRPr lang="en-US" sz="1200" b="0" i="0" u="none" strike="noStrike" kern="1200" dirty="0" smtClean="0">
              <a:solidFill>
                <a:schemeClr val="tx1"/>
              </a:solidFill>
              <a:latin typeface="Arial" charset="0"/>
              <a:ea typeface="MS PGothic" pitchFamily="34" charset="-128"/>
              <a:cs typeface="MS PGothic" pitchFamily="34" charset="-128"/>
            </a:endParaRPr>
          </a:p>
          <a:p>
            <a:r>
              <a:rPr lang="en-US" sz="1200" b="0" i="0" u="none" strike="noStrike" kern="1200" dirty="0" smtClean="0">
                <a:solidFill>
                  <a:schemeClr val="tx1"/>
                </a:solidFill>
                <a:latin typeface="Arial" charset="0"/>
                <a:ea typeface="MS PGothic" pitchFamily="34" charset="-128"/>
                <a:cs typeface="MS PGothic" pitchFamily="34" charset="-128"/>
              </a:rPr>
              <a:t>12.6.b Obtain and examine security awareness program procedures and documentation and perform the following:</a:t>
            </a:r>
            <a:r>
              <a:rPr lang="en-US" dirty="0" smtClean="0"/>
              <a:t> </a:t>
            </a:r>
            <a:r>
              <a:rPr lang="en-US" sz="1200" b="0" i="0" u="none" strike="noStrike" kern="1200" baseline="0" dirty="0" smtClean="0">
                <a:solidFill>
                  <a:schemeClr val="tx1"/>
                </a:solidFill>
                <a:latin typeface="Arial" charset="0"/>
              </a:rPr>
              <a:t> (a &amp; b)</a:t>
            </a:r>
            <a:endParaRPr lang="en-US" sz="1200" b="0" i="0" u="none" strike="noStrike" kern="1200" dirty="0" smtClean="0">
              <a:solidFill>
                <a:schemeClr val="tx1"/>
              </a:solidFill>
              <a:latin typeface="Arial" charset="0"/>
              <a:ea typeface="MS PGothic" pitchFamily="34" charset="-128"/>
              <a:cs typeface="MS PGothic" pitchFamily="34" charset="-128"/>
            </a:endParaRPr>
          </a:p>
          <a:p>
            <a:endParaRPr lang="en-US" sz="1200" b="0" i="0" u="none" strike="noStrike" kern="1200" dirty="0" smtClean="0">
              <a:solidFill>
                <a:schemeClr val="tx1"/>
              </a:solidFill>
              <a:latin typeface="Arial" charset="0"/>
              <a:ea typeface="MS PGothic" pitchFamily="34" charset="-128"/>
              <a:cs typeface="MS PGothic" pitchFamily="34" charset="-128"/>
            </a:endParaRPr>
          </a:p>
          <a:p>
            <a:pPr lvl="1"/>
            <a:r>
              <a:rPr lang="en-US" sz="1200" b="0" i="0" u="none" strike="noStrike" kern="1200" dirty="0" smtClean="0">
                <a:solidFill>
                  <a:schemeClr val="tx1"/>
                </a:solidFill>
                <a:latin typeface="Arial" charset="0"/>
                <a:ea typeface="MS PGothic" pitchFamily="34" charset="-128"/>
                <a:cs typeface="MS PGothic" pitchFamily="34" charset="-128"/>
              </a:rPr>
              <a:t>12.6.1.a Verify that the security awareness program provides multiple methods of communicating awareness and educating employees (for example, posters, letters, memos, web based training, meetings, and promotions).</a:t>
            </a:r>
            <a:r>
              <a:rPr lang="en-US" dirty="0" smtClean="0"/>
              <a:t> </a:t>
            </a:r>
          </a:p>
          <a:p>
            <a:pPr lvl="1"/>
            <a:endParaRPr lang="en-US" sz="1200" b="0" i="0" u="none" strike="noStrike" kern="1200" dirty="0" smtClean="0">
              <a:solidFill>
                <a:schemeClr val="tx1"/>
              </a:solidFill>
              <a:latin typeface="Arial" charset="0"/>
              <a:ea typeface="MS PGothic" pitchFamily="34" charset="-128"/>
              <a:cs typeface="MS PGothic" pitchFamily="34" charset="-128"/>
            </a:endParaRPr>
          </a:p>
          <a:p>
            <a:pPr lvl="1"/>
            <a:r>
              <a:rPr lang="en-US" sz="1200" b="0" i="0" u="none" strike="noStrike" kern="1200" dirty="0" smtClean="0">
                <a:solidFill>
                  <a:schemeClr val="tx1"/>
                </a:solidFill>
                <a:latin typeface="Arial" charset="0"/>
                <a:ea typeface="MS PGothic" pitchFamily="34" charset="-128"/>
                <a:cs typeface="MS PGothic" pitchFamily="34" charset="-128"/>
              </a:rPr>
              <a:t>12.6.1.b Verify that employees attend awareness training upon hire and at least annually.</a:t>
            </a:r>
            <a:r>
              <a:rPr lang="en-US" dirty="0" smtClean="0"/>
              <a:t> </a:t>
            </a:r>
          </a:p>
          <a:p>
            <a:endParaRPr lang="en-US" sz="1200" b="0" i="0" u="none" strike="noStrike" kern="1200" dirty="0" smtClean="0">
              <a:solidFill>
                <a:schemeClr val="tx1"/>
              </a:solidFill>
              <a:latin typeface="Arial" charset="0"/>
              <a:ea typeface="MS PGothic" pitchFamily="34" charset="-128"/>
              <a:cs typeface="MS PGothic" pitchFamily="34" charset="-128"/>
            </a:endParaRPr>
          </a:p>
          <a:p>
            <a:r>
              <a:rPr lang="en-US" sz="1200" b="0" i="0" u="none" strike="noStrike" kern="1200" dirty="0" smtClean="0">
                <a:solidFill>
                  <a:schemeClr val="tx1"/>
                </a:solidFill>
                <a:latin typeface="Arial" charset="0"/>
                <a:ea typeface="MS PGothic" pitchFamily="34" charset="-128"/>
                <a:cs typeface="MS PGothic" pitchFamily="34" charset="-128"/>
              </a:rPr>
              <a:t>12.6.2 Require employees to acknowledge at least annually that they have read and understood the company’s security policy and procedures.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5A376C00-CBFC-E945-90D8-DF46EBE5E697}"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a:t>
            </a:r>
            <a:r>
              <a:rPr lang="en-US" baseline="0" dirty="0" smtClean="0"/>
              <a:t> GRC tool </a:t>
            </a:r>
            <a:r>
              <a:rPr lang="en-US" baseline="0" dirty="0" smtClean="0"/>
              <a:t>also helps </a:t>
            </a:r>
            <a:r>
              <a:rPr lang="en-US" baseline="0" dirty="0" smtClean="0"/>
              <a:t>us manage security awareness</a:t>
            </a:r>
            <a:r>
              <a:rPr lang="en-US" baseline="0" dirty="0" smtClean="0"/>
              <a:t>.</a:t>
            </a:r>
          </a:p>
          <a:p>
            <a:endParaRPr lang="en-US" baseline="0" dirty="0" smtClean="0"/>
          </a:p>
          <a:p>
            <a:r>
              <a:rPr lang="en-US" baseline="0" dirty="0" smtClean="0"/>
              <a:t>This past </a:t>
            </a:r>
            <a:r>
              <a:rPr lang="en-US" baseline="0" dirty="0" smtClean="0"/>
              <a:t>spring we </a:t>
            </a:r>
            <a:r>
              <a:rPr lang="en-US" baseline="0" dirty="0" smtClean="0"/>
              <a:t>released a new security training eLearning course </a:t>
            </a:r>
            <a:r>
              <a:rPr lang="en-US" baseline="0" dirty="0" smtClean="0"/>
              <a:t>called Security Matters. </a:t>
            </a:r>
          </a:p>
          <a:p>
            <a:endParaRPr lang="en-US" baseline="0" dirty="0" smtClean="0"/>
          </a:p>
          <a:p>
            <a:r>
              <a:rPr lang="en-US" baseline="0" dirty="0" smtClean="0"/>
              <a:t>As </a:t>
            </a:r>
            <a:r>
              <a:rPr lang="en-US" baseline="0" dirty="0" smtClean="0"/>
              <a:t>part of </a:t>
            </a:r>
            <a:r>
              <a:rPr lang="en-US" baseline="0" dirty="0" smtClean="0"/>
              <a:t>this course, we </a:t>
            </a:r>
            <a:r>
              <a:rPr lang="en-US" baseline="0" dirty="0" smtClean="0"/>
              <a:t>configured the GRC </a:t>
            </a:r>
            <a:r>
              <a:rPr lang="en-US" baseline="0" dirty="0" smtClean="0"/>
              <a:t>Portal to </a:t>
            </a:r>
            <a:r>
              <a:rPr lang="en-US" baseline="0" dirty="0" smtClean="0"/>
              <a:t>send a single-question attestation survey to every McAfee employee worldwide asking them to affirm that they had read </a:t>
            </a:r>
            <a:r>
              <a:rPr lang="en-US" dirty="0" smtClean="0"/>
              <a:t>The McAfee Security Policy</a:t>
            </a:r>
            <a:r>
              <a:rPr lang="en-US" dirty="0" smtClean="0"/>
              <a:t>.</a:t>
            </a:r>
          </a:p>
          <a:p>
            <a:endParaRPr lang="en-US" dirty="0" smtClean="0"/>
          </a:p>
          <a:p>
            <a:r>
              <a:rPr lang="en-US" dirty="0" smtClean="0"/>
              <a:t>PCI </a:t>
            </a:r>
            <a:r>
              <a:rPr lang="en-US" dirty="0" err="1" smtClean="0"/>
              <a:t>Req</a:t>
            </a:r>
            <a:r>
              <a:rPr lang="en-US" dirty="0" smtClean="0"/>
              <a:t> 12.6.2</a:t>
            </a:r>
            <a:endParaRPr lang="en-US" dirty="0"/>
          </a:p>
        </p:txBody>
      </p:sp>
      <p:sp>
        <p:nvSpPr>
          <p:cNvPr id="4" name="Slide Number Placeholder 3"/>
          <p:cNvSpPr>
            <a:spLocks noGrp="1"/>
          </p:cNvSpPr>
          <p:nvPr>
            <p:ph type="sldNum" sz="quarter" idx="10"/>
          </p:nvPr>
        </p:nvSpPr>
        <p:spPr/>
        <p:txBody>
          <a:bodyPr/>
          <a:lstStyle/>
          <a:p>
            <a:fld id="{5A376C00-CBFC-E945-90D8-DF46EBE5E697}"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 me wrap this up.”</a:t>
            </a:r>
          </a:p>
          <a:p>
            <a:endParaRPr lang="en-US" dirty="0" smtClean="0"/>
          </a:p>
        </p:txBody>
      </p:sp>
      <p:sp>
        <p:nvSpPr>
          <p:cNvPr id="4" name="Slide Number Placeholder 3"/>
          <p:cNvSpPr>
            <a:spLocks noGrp="1"/>
          </p:cNvSpPr>
          <p:nvPr>
            <p:ph type="sldNum" sz="quarter" idx="10"/>
          </p:nvPr>
        </p:nvSpPr>
        <p:spPr/>
        <p:txBody>
          <a:bodyPr/>
          <a:lstStyle/>
          <a:p>
            <a:fld id="{5A376C00-CBFC-E945-90D8-DF46EBE5E697}" type="slidenum">
              <a:rPr lang="en-US" smtClean="0"/>
              <a:pPr/>
              <a:t>29</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3E8A5C-6D79-4FA2-9E23-1684C321E2C0}"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Today we want to talk to you about our implementation of a Governance Risk and Compliance Portal which is helping us to:</a:t>
            </a:r>
          </a:p>
          <a:p>
            <a:endParaRPr lang="en-US" sz="1200" dirty="0" smtClean="0"/>
          </a:p>
          <a:p>
            <a:r>
              <a:rPr lang="en-US" sz="1200" dirty="0" smtClean="0"/>
              <a:t>1)  </a:t>
            </a:r>
            <a:r>
              <a:rPr lang="en-US" sz="1200" b="1" u="sng" dirty="0" smtClean="0"/>
              <a:t>Automate compliance audits </a:t>
            </a:r>
            <a:r>
              <a:rPr lang="en-US" sz="1200" dirty="0" smtClean="0"/>
              <a:t>for PCI and SOx</a:t>
            </a:r>
          </a:p>
          <a:p>
            <a:r>
              <a:rPr lang="en-US" sz="1200" dirty="0" smtClean="0"/>
              <a:t>2)  </a:t>
            </a:r>
            <a:r>
              <a:rPr lang="en-US" sz="1200" b="1" u="sng" dirty="0" smtClean="0"/>
              <a:t>Manage corporate security policies</a:t>
            </a:r>
            <a:r>
              <a:rPr lang="en-US" sz="1200" dirty="0" smtClean="0"/>
              <a:t>, update them continuously with a real workflow, and map them to corporate business initiatives</a:t>
            </a:r>
          </a:p>
          <a:p>
            <a:r>
              <a:rPr lang="en-US" sz="1200" dirty="0" smtClean="0"/>
              <a:t>3)  </a:t>
            </a:r>
            <a:r>
              <a:rPr lang="en-US" sz="1200" b="1" u="sng" dirty="0" smtClean="0"/>
              <a:t>Integrate tools</a:t>
            </a:r>
            <a:r>
              <a:rPr lang="en-US" sz="1200" b="1" u="sng" baseline="0" dirty="0" smtClean="0"/>
              <a:t> </a:t>
            </a:r>
            <a:r>
              <a:rPr lang="en-US" sz="1200" dirty="0" smtClean="0"/>
              <a:t>such as </a:t>
            </a:r>
            <a:r>
              <a:rPr lang="en-US" sz="1200" dirty="0" err="1" smtClean="0"/>
              <a:t>ePO</a:t>
            </a:r>
            <a:r>
              <a:rPr lang="en-US" sz="1200" dirty="0" smtClean="0"/>
              <a:t>,</a:t>
            </a:r>
            <a:r>
              <a:rPr lang="en-US" sz="1200" baseline="0" dirty="0" smtClean="0"/>
              <a:t> </a:t>
            </a:r>
            <a:r>
              <a:rPr lang="en-US" sz="1200" dirty="0" err="1" smtClean="0"/>
              <a:t>Foundstone</a:t>
            </a:r>
            <a:r>
              <a:rPr lang="en-US" sz="1200" dirty="0" smtClean="0"/>
              <a:t>, Configuration</a:t>
            </a:r>
            <a:r>
              <a:rPr lang="en-US" sz="1200" baseline="0" dirty="0" smtClean="0"/>
              <a:t> Control</a:t>
            </a:r>
            <a:r>
              <a:rPr lang="en-US" sz="1200" dirty="0" smtClean="0"/>
              <a:t> </a:t>
            </a:r>
            <a:r>
              <a:rPr lang="en-US" sz="1200" b="1" u="sng" dirty="0" smtClean="0"/>
              <a:t>to manage risk and automate compliance </a:t>
            </a:r>
          </a:p>
          <a:p>
            <a:r>
              <a:rPr lang="en-US" sz="1200" dirty="0" smtClean="0"/>
              <a:t>4)  </a:t>
            </a:r>
            <a:r>
              <a:rPr lang="en-US" sz="1200" b="1" u="sng" dirty="0" smtClean="0"/>
              <a:t>SATP </a:t>
            </a:r>
            <a:r>
              <a:rPr lang="en-US" sz="1200" dirty="0" smtClean="0"/>
              <a:t>– Deliver an effective Security Awareness and Training Program</a:t>
            </a:r>
            <a:endParaRPr lang="en-US" sz="1200" dirty="0" smtClean="0"/>
          </a:p>
        </p:txBody>
      </p:sp>
      <p:sp>
        <p:nvSpPr>
          <p:cNvPr id="4" name="Slide Number Placeholder 3"/>
          <p:cNvSpPr>
            <a:spLocks noGrp="1"/>
          </p:cNvSpPr>
          <p:nvPr>
            <p:ph type="sldNum" sz="quarter" idx="10"/>
          </p:nvPr>
        </p:nvSpPr>
        <p:spPr/>
        <p:txBody>
          <a:bodyPr/>
          <a:lstStyle/>
          <a:p>
            <a:fld id="{5A376C00-CBFC-E945-90D8-DF46EBE5E697}"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p:cNvSpPr>
          <p:nvPr>
            <p:ph type="sldImg"/>
          </p:nvPr>
        </p:nvSpPr>
        <p:spPr>
          <a:ln/>
        </p:spPr>
      </p:sp>
      <p:sp>
        <p:nvSpPr>
          <p:cNvPr id="108547" name="Notes Placeholder 2"/>
          <p:cNvSpPr>
            <a:spLocks noGrp="1"/>
          </p:cNvSpPr>
          <p:nvPr>
            <p:ph type="body" idx="1"/>
          </p:nvPr>
        </p:nvSpPr>
        <p:spPr>
          <a:noFill/>
          <a:ln/>
        </p:spPr>
        <p:txBody>
          <a:bodyPr/>
          <a:lstStyle/>
          <a:p>
            <a:pPr>
              <a:lnSpc>
                <a:spcPct val="150000"/>
              </a:lnSpc>
            </a:pPr>
            <a:r>
              <a:rPr lang="en-US" dirty="0" smtClean="0"/>
              <a:t>Secure =</a:t>
            </a:r>
            <a:r>
              <a:rPr lang="en-US" baseline="0" dirty="0" smtClean="0"/>
              <a:t> Compliant</a:t>
            </a:r>
          </a:p>
          <a:p>
            <a:pPr>
              <a:lnSpc>
                <a:spcPct val="150000"/>
              </a:lnSpc>
            </a:pPr>
            <a:endParaRPr lang="en-US" baseline="0" dirty="0" smtClean="0"/>
          </a:p>
          <a:p>
            <a:pPr>
              <a:lnSpc>
                <a:spcPct val="150000"/>
              </a:lnSpc>
            </a:pPr>
            <a:r>
              <a:rPr lang="en-US" baseline="0" dirty="0" smtClean="0"/>
              <a:t>And a systems approach is better than multiple point product solutions</a:t>
            </a:r>
          </a:p>
          <a:p>
            <a:pPr>
              <a:lnSpc>
                <a:spcPct val="150000"/>
              </a:lnSpc>
            </a:pPr>
            <a:endParaRPr lang="en-US" baseline="0" dirty="0" smtClean="0"/>
          </a:p>
          <a:p>
            <a:pPr>
              <a:lnSpc>
                <a:spcPct val="150000"/>
              </a:lnSpc>
            </a:pPr>
            <a:r>
              <a:rPr lang="en-US" baseline="0" dirty="0" smtClean="0"/>
              <a:t>Our goal is to integrate systems for security and compliance to enable us to achieve </a:t>
            </a:r>
            <a:r>
              <a:rPr lang="en-US" b="1" baseline="0" dirty="0" smtClean="0"/>
              <a:t>continuous compliance.</a:t>
            </a:r>
            <a:endParaRPr lang="en-US" dirty="0" smtClean="0"/>
          </a:p>
          <a:p>
            <a:pPr>
              <a:lnSpc>
                <a:spcPct val="150000"/>
              </a:lnSpc>
            </a:pPr>
            <a:endParaRPr lang="en-US" dirty="0" smtClean="0"/>
          </a:p>
          <a:p>
            <a:pPr>
              <a:lnSpc>
                <a:spcPct val="150000"/>
              </a:lnSpc>
            </a:pPr>
            <a:r>
              <a:rPr lang="en-US" dirty="0" smtClean="0"/>
              <a:t>Next slide</a:t>
            </a:r>
            <a:r>
              <a:rPr lang="en-US" baseline="0" dirty="0" smtClean="0"/>
              <a:t> </a:t>
            </a:r>
            <a:r>
              <a:rPr lang="en-US" baseline="0" dirty="0" smtClean="0">
                <a:sym typeface="Wingdings" pitchFamily="2" charset="2"/>
              </a:rPr>
              <a:t></a:t>
            </a:r>
            <a:endParaRPr lang="en-US" dirty="0" smtClean="0"/>
          </a:p>
          <a:p>
            <a:pPr>
              <a:lnSpc>
                <a:spcPct val="150000"/>
              </a:lnSpc>
            </a:pPr>
            <a:r>
              <a:rPr lang="en-US" dirty="0" smtClean="0"/>
              <a:t>*************************************************************************************</a:t>
            </a:r>
          </a:p>
          <a:p>
            <a:pPr>
              <a:lnSpc>
                <a:spcPct val="150000"/>
              </a:lnSpc>
            </a:pPr>
            <a:endParaRPr lang="en-US" dirty="0" smtClean="0"/>
          </a:p>
          <a:p>
            <a:pPr>
              <a:lnSpc>
                <a:spcPct val="150000"/>
              </a:lnSpc>
            </a:pPr>
            <a:r>
              <a:rPr lang="en-US" dirty="0" smtClean="0"/>
              <a:t>Security </a:t>
            </a:r>
            <a:r>
              <a:rPr lang="en-US" dirty="0" smtClean="0"/>
              <a:t>Connected is our vision of optimized security within enterprises</a:t>
            </a:r>
          </a:p>
          <a:p>
            <a:pPr>
              <a:lnSpc>
                <a:spcPct val="150000"/>
              </a:lnSpc>
            </a:pPr>
            <a:endParaRPr lang="en-US" dirty="0" smtClean="0"/>
          </a:p>
          <a:p>
            <a:pPr>
              <a:lnSpc>
                <a:spcPct val="150000"/>
              </a:lnSpc>
            </a:pPr>
            <a:r>
              <a:rPr lang="en-US" dirty="0" smtClean="0"/>
              <a:t>Deliver security that protects the ubiquity of IT infrastructure</a:t>
            </a:r>
          </a:p>
          <a:p>
            <a:pPr lvl="1">
              <a:lnSpc>
                <a:spcPct val="150000"/>
              </a:lnSpc>
            </a:pPr>
            <a:r>
              <a:rPr lang="en-US" dirty="0" smtClean="0"/>
              <a:t>-  Breadth and depth of security solutions</a:t>
            </a:r>
          </a:p>
          <a:p>
            <a:pPr lvl="1">
              <a:lnSpc>
                <a:spcPct val="150000"/>
              </a:lnSpc>
            </a:pPr>
            <a:r>
              <a:rPr lang="en-US" dirty="0" smtClean="0"/>
              <a:t>-  Management capability that integrates disparate solutions and extends beyond a simple reporting dashboard</a:t>
            </a:r>
          </a:p>
          <a:p>
            <a:pPr lvl="1">
              <a:lnSpc>
                <a:spcPct val="150000"/>
              </a:lnSpc>
            </a:pPr>
            <a:r>
              <a:rPr lang="en-US" dirty="0" smtClean="0"/>
              <a:t>-  Research capability for predictive threat protection</a:t>
            </a:r>
          </a:p>
          <a:p>
            <a:pPr lvl="1">
              <a:lnSpc>
                <a:spcPct val="150000"/>
              </a:lnSpc>
            </a:pPr>
            <a:r>
              <a:rPr lang="en-US" dirty="0" smtClean="0"/>
              <a:t>-  Technology partner (open) ecosystem</a:t>
            </a:r>
          </a:p>
          <a:p>
            <a:endParaRPr lang="en-US" dirty="0" smtClean="0"/>
          </a:p>
          <a:p>
            <a:r>
              <a:rPr lang="en-US" dirty="0" smtClean="0"/>
              <a:t>McAfee concentrates the universe of point products into solutions</a:t>
            </a:r>
          </a:p>
          <a:p>
            <a:pPr lvl="1">
              <a:lnSpc>
                <a:spcPct val="150000"/>
              </a:lnSpc>
            </a:pPr>
            <a:r>
              <a:rPr lang="en-US" dirty="0" smtClean="0"/>
              <a:t> - Focus on 4 key platforms</a:t>
            </a:r>
          </a:p>
          <a:p>
            <a:pPr lvl="1">
              <a:lnSpc>
                <a:spcPct val="150000"/>
              </a:lnSpc>
              <a:buFontTx/>
              <a:buChar char="-"/>
            </a:pPr>
            <a:r>
              <a:rPr lang="en-US" dirty="0" smtClean="0"/>
              <a:t>  Endpoint Security</a:t>
            </a:r>
          </a:p>
          <a:p>
            <a:pPr lvl="1">
              <a:lnSpc>
                <a:spcPct val="150000"/>
              </a:lnSpc>
              <a:buFontTx/>
              <a:buChar char="-"/>
            </a:pPr>
            <a:r>
              <a:rPr lang="en-US" dirty="0" smtClean="0"/>
              <a:t>  Network Security</a:t>
            </a:r>
          </a:p>
          <a:p>
            <a:pPr lvl="1">
              <a:lnSpc>
                <a:spcPct val="150000"/>
              </a:lnSpc>
              <a:buFontTx/>
              <a:buChar char="-"/>
            </a:pPr>
            <a:r>
              <a:rPr lang="en-US" dirty="0" smtClean="0"/>
              <a:t>  Content Security</a:t>
            </a:r>
          </a:p>
          <a:p>
            <a:pPr lvl="1">
              <a:lnSpc>
                <a:spcPct val="150000"/>
              </a:lnSpc>
              <a:buFontTx/>
              <a:buChar char="-"/>
            </a:pPr>
            <a:r>
              <a:rPr lang="en-US" dirty="0" smtClean="0"/>
              <a:t>  Security Management</a:t>
            </a:r>
          </a:p>
        </p:txBody>
      </p:sp>
      <p:sp>
        <p:nvSpPr>
          <p:cNvPr id="108548" name="Slide Number Placeholder 3"/>
          <p:cNvSpPr txBox="1">
            <a:spLocks noGrp="1"/>
          </p:cNvSpPr>
          <p:nvPr/>
        </p:nvSpPr>
        <p:spPr bwMode="auto">
          <a:xfrm>
            <a:off x="3971926" y="8903651"/>
            <a:ext cx="3038475" cy="468949"/>
          </a:xfrm>
          <a:prstGeom prst="rect">
            <a:avLst/>
          </a:prstGeom>
          <a:noFill/>
          <a:ln w="9525">
            <a:noFill/>
            <a:miter lim="800000"/>
            <a:headEnd/>
            <a:tailEnd/>
          </a:ln>
        </p:spPr>
        <p:txBody>
          <a:bodyPr lIns="93605" tIns="46802" rIns="93605" bIns="46802" anchor="b"/>
          <a:lstStyle/>
          <a:p>
            <a:pPr algn="r" defTabSz="936136"/>
            <a:fld id="{80E2B7D9-D5D9-4BCF-B911-2166F2A04EE7}" type="slidenum">
              <a:rPr lang="en-US" sz="1200"/>
              <a:pPr algn="r" defTabSz="936136"/>
              <a:t>31</a:t>
            </a:fld>
            <a:endParaRPr lang="en-US" sz="120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p>
            <a:fld id="{F069D364-0D28-4947-A0E4-2F4B3327C6F1}" type="slidenum">
              <a:rPr lang="en-US" smtClean="0"/>
              <a:pPr/>
              <a:t>32</a:t>
            </a:fld>
            <a:endParaRPr lang="en-US" smtClean="0"/>
          </a:p>
        </p:txBody>
      </p:sp>
      <p:sp>
        <p:nvSpPr>
          <p:cNvPr id="31746" name="Rectangle 7"/>
          <p:cNvSpPr txBox="1">
            <a:spLocks noGrp="1" noChangeArrowheads="1"/>
          </p:cNvSpPr>
          <p:nvPr/>
        </p:nvSpPr>
        <p:spPr bwMode="auto">
          <a:xfrm>
            <a:off x="3971926" y="8904288"/>
            <a:ext cx="3038475" cy="468312"/>
          </a:xfrm>
          <a:prstGeom prst="rect">
            <a:avLst/>
          </a:prstGeom>
          <a:noFill/>
          <a:ln w="9525">
            <a:noFill/>
            <a:miter lim="800000"/>
            <a:headEnd/>
            <a:tailEnd/>
          </a:ln>
        </p:spPr>
        <p:txBody>
          <a:bodyPr lIns="93164" tIns="46583" rIns="93164" bIns="46583" anchor="b"/>
          <a:lstStyle/>
          <a:p>
            <a:pPr algn="r" defTabSz="931740"/>
            <a:fld id="{233B7002-D359-45B3-9FBA-37D70D3168E3}" type="slidenum">
              <a:rPr lang="en-US" sz="1200"/>
              <a:pPr algn="r" defTabSz="931740"/>
              <a:t>32</a:t>
            </a:fld>
            <a:endParaRPr lang="en-US" sz="1200" dirty="0"/>
          </a:p>
        </p:txBody>
      </p:sp>
      <p:sp>
        <p:nvSpPr>
          <p:cNvPr id="31747" name="Rectangle 7"/>
          <p:cNvSpPr txBox="1">
            <a:spLocks noGrp="1" noChangeArrowheads="1"/>
          </p:cNvSpPr>
          <p:nvPr/>
        </p:nvSpPr>
        <p:spPr bwMode="auto">
          <a:xfrm>
            <a:off x="3971926" y="8904288"/>
            <a:ext cx="3038475" cy="468312"/>
          </a:xfrm>
          <a:prstGeom prst="rect">
            <a:avLst/>
          </a:prstGeom>
          <a:noFill/>
          <a:ln w="9525">
            <a:noFill/>
            <a:miter lim="800000"/>
            <a:headEnd/>
            <a:tailEnd/>
          </a:ln>
        </p:spPr>
        <p:txBody>
          <a:bodyPr lIns="93164" tIns="46583" rIns="93164" bIns="46583" anchor="b"/>
          <a:lstStyle/>
          <a:p>
            <a:pPr algn="r" defTabSz="931740"/>
            <a:fld id="{CF565963-4867-481B-9A96-974C4152E5CD}" type="slidenum">
              <a:rPr lang="en-US" sz="1200"/>
              <a:pPr algn="r" defTabSz="931740"/>
              <a:t>32</a:t>
            </a:fld>
            <a:endParaRPr lang="en-US" sz="1200" dirty="0"/>
          </a:p>
        </p:txBody>
      </p:sp>
      <p:sp>
        <p:nvSpPr>
          <p:cNvPr id="31748" name="Rectangle 2"/>
          <p:cNvSpPr>
            <a:spLocks noGrp="1" noRot="1" noChangeAspect="1" noChangeArrowheads="1" noTextEdit="1"/>
          </p:cNvSpPr>
          <p:nvPr>
            <p:ph type="sldImg"/>
          </p:nvPr>
        </p:nvSpPr>
        <p:spPr>
          <a:ln/>
        </p:spPr>
      </p:sp>
      <p:sp>
        <p:nvSpPr>
          <p:cNvPr id="31749" name="Rectangle 3"/>
          <p:cNvSpPr>
            <a:spLocks noGrp="1" noChangeArrowheads="1"/>
          </p:cNvSpPr>
          <p:nvPr>
            <p:ph type="body" idx="1"/>
          </p:nvPr>
        </p:nvSpPr>
        <p:spPr>
          <a:noFill/>
          <a:ln/>
        </p:spPr>
        <p:txBody>
          <a:bodyPr/>
          <a:lstStyle/>
          <a:p>
            <a:r>
              <a:rPr lang="en-US" dirty="0" smtClean="0"/>
              <a:t>The</a:t>
            </a:r>
            <a:r>
              <a:rPr lang="en-US" baseline="0" dirty="0" smtClean="0"/>
              <a:t> last point I want to make today is the cost of maturity.</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solidFill>
                  <a:srgbClr val="000000"/>
                </a:solidFill>
                <a:latin typeface="Arial" charset="0"/>
              </a:rPr>
              <a:t>Why has it been so challenging to reduce risk?</a:t>
            </a:r>
          </a:p>
          <a:p>
            <a:endParaRPr lang="en-US" baseline="0" dirty="0" smtClean="0"/>
          </a:p>
          <a:p>
            <a:r>
              <a:rPr lang="en-US" baseline="0" dirty="0" smtClean="0"/>
              <a:t>At least part of the reason is the budgetary fears associated with security and compliance</a:t>
            </a:r>
          </a:p>
          <a:p>
            <a:endParaRPr lang="en-US" baseline="0" dirty="0" smtClean="0"/>
          </a:p>
          <a:p>
            <a:r>
              <a:rPr lang="en-US" baseline="0" dirty="0" smtClean="0"/>
              <a:t>Moving </a:t>
            </a:r>
            <a:r>
              <a:rPr lang="en-US" b="1" baseline="0" dirty="0" smtClean="0"/>
              <a:t>from Reactive to Compliant </a:t>
            </a:r>
            <a:r>
              <a:rPr lang="en-US" baseline="0" dirty="0" smtClean="0"/>
              <a:t>will mean an </a:t>
            </a:r>
            <a:r>
              <a:rPr lang="en-US" b="1" baseline="0" dirty="0" smtClean="0"/>
              <a:t>increase in security spending in your IT Budget</a:t>
            </a:r>
            <a:r>
              <a:rPr lang="en-US" baseline="0" dirty="0" smtClean="0"/>
              <a:t>, especially operationally.</a:t>
            </a:r>
          </a:p>
          <a:p>
            <a:endParaRPr lang="en-US" baseline="0" dirty="0" smtClean="0"/>
          </a:p>
          <a:p>
            <a:r>
              <a:rPr lang="en-US" b="1" baseline="0" dirty="0" smtClean="0"/>
              <a:t>But moving into Proactive and Optimized</a:t>
            </a:r>
            <a:r>
              <a:rPr lang="en-US" baseline="0" dirty="0" smtClean="0"/>
              <a:t> will result in </a:t>
            </a:r>
          </a:p>
          <a:p>
            <a:pPr>
              <a:buFont typeface="Arial" pitchFamily="34" charset="0"/>
              <a:buChar char="•"/>
            </a:pPr>
            <a:r>
              <a:rPr lang="en-US" baseline="0" dirty="0" smtClean="0"/>
              <a:t>reduced operational costs, </a:t>
            </a:r>
          </a:p>
          <a:p>
            <a:pPr>
              <a:buFont typeface="Arial" pitchFamily="34" charset="0"/>
              <a:buChar char="•"/>
            </a:pPr>
            <a:r>
              <a:rPr lang="en-US" baseline="0" dirty="0" smtClean="0"/>
              <a:t>lower risks, and </a:t>
            </a:r>
          </a:p>
          <a:p>
            <a:pPr>
              <a:buFont typeface="Arial" pitchFamily="34" charset="0"/>
              <a:buChar char="•"/>
            </a:pPr>
            <a:r>
              <a:rPr lang="en-US" baseline="0" dirty="0" smtClean="0"/>
              <a:t>a more secure enterprise. </a:t>
            </a:r>
            <a:endParaRPr lang="en-US" baseline="0" smtClean="0"/>
          </a:p>
          <a:p>
            <a:pPr>
              <a:buFont typeface="Arial" pitchFamily="34" charset="0"/>
              <a:buChar char="•"/>
            </a:pPr>
            <a:endParaRPr lang="en-US" baseline="0" dirty="0" smtClean="0"/>
          </a:p>
          <a:p>
            <a:r>
              <a:rPr lang="en-US" baseline="0" dirty="0" smtClean="0"/>
              <a:t>Plus better readiness and centralizing of evidence for audits </a:t>
            </a:r>
            <a:r>
              <a:rPr lang="en-US" baseline="0" dirty="0" smtClean="0">
                <a:sym typeface="Wingdings" pitchFamily="2" charset="2"/>
              </a:rPr>
              <a:t> lower audit costs.</a:t>
            </a:r>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While you are thinking about a question…</a:t>
            </a:r>
          </a:p>
          <a:p>
            <a:endParaRPr lang="en-US" dirty="0" smtClean="0"/>
          </a:p>
          <a:p>
            <a:r>
              <a:rPr lang="en-US" dirty="0" smtClean="0"/>
              <a:t>Story #1 – Policy</a:t>
            </a:r>
          </a:p>
          <a:p>
            <a:r>
              <a:rPr lang="en-US" dirty="0" smtClean="0"/>
              <a:t>   Describe what policy architectures worked for your organization.</a:t>
            </a:r>
          </a:p>
          <a:p>
            <a:r>
              <a:rPr lang="en-US" dirty="0" smtClean="0"/>
              <a:t>   Where are you on the Policy Maturity Scale?</a:t>
            </a:r>
          </a:p>
          <a:p>
            <a:endParaRPr lang="en-US" dirty="0" smtClean="0"/>
          </a:p>
          <a:p>
            <a:r>
              <a:rPr lang="en-US" dirty="0" smtClean="0"/>
              <a:t>Story #2 – PCI Compliance</a:t>
            </a:r>
          </a:p>
          <a:p>
            <a:endParaRPr lang="en-US" dirty="0" smtClean="0"/>
          </a:p>
          <a:p>
            <a:r>
              <a:rPr lang="en-US" dirty="0" smtClean="0"/>
              <a:t>Story #3 – </a:t>
            </a:r>
            <a:r>
              <a:rPr lang="en-US" dirty="0" err="1" smtClean="0"/>
              <a:t>SOx</a:t>
            </a:r>
            <a:r>
              <a:rPr lang="en-US" dirty="0" smtClean="0"/>
              <a:t> Audit</a:t>
            </a:r>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Story</a:t>
            </a:r>
            <a:r>
              <a:rPr lang="en-US" baseline="0" dirty="0" smtClean="0"/>
              <a:t> #4 - </a:t>
            </a:r>
            <a:r>
              <a:rPr lang="en-US" dirty="0" smtClean="0"/>
              <a:t>Vulnerability &amp; Risk</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   Integration of McAfee and other security products.  SIA partners.</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   Goal of Data driven full-automation?</a:t>
            </a:r>
          </a:p>
          <a:p>
            <a:endParaRPr lang="en-US" baseline="0" dirty="0" smtClean="0"/>
          </a:p>
          <a:p>
            <a:r>
              <a:rPr lang="en-US" baseline="0" dirty="0" smtClean="0"/>
              <a:t>Story #5 – Prepackaged SATP</a:t>
            </a:r>
          </a:p>
          <a:p>
            <a:r>
              <a:rPr lang="en-US" dirty="0" smtClean="0"/>
              <a:t>   PCI DSS requires us to have a SATP program.</a:t>
            </a:r>
          </a:p>
          <a:p>
            <a:r>
              <a:rPr lang="en-US" baseline="0" dirty="0" smtClean="0"/>
              <a:t>   </a:t>
            </a:r>
            <a:r>
              <a:rPr lang="en-US" dirty="0" smtClean="0"/>
              <a:t>How many of you would be interested in a pre-packaged SATP program from McAfee to use in your organization?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A376C00-CBFC-E945-90D8-DF46EBE5E697}" type="slidenum">
              <a:rPr lang="en-US" smtClean="0"/>
              <a:pPr/>
              <a:t>35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8B35E1-C1B3-934B-8BE2-7BF16A4F5027}" type="slidenum">
              <a:rPr lang="en-US"/>
              <a:pPr/>
              <a:t>36</a:t>
            </a:fld>
            <a:endParaRPr lang="en-US"/>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smtClean="0"/>
              <a:t>To underscore the significance of cyber threats, </a:t>
            </a:r>
            <a:endParaRPr lang="en-US" sz="1800" dirty="0" smtClean="0"/>
          </a:p>
          <a:p>
            <a:r>
              <a:rPr lang="en-US" sz="1800" dirty="0" smtClean="0"/>
              <a:t>40</a:t>
            </a:r>
            <a:r>
              <a:rPr lang="en-US" sz="1800" dirty="0" smtClean="0"/>
              <a:t>+ US states have laws on security breaches and notification requirements</a:t>
            </a:r>
          </a:p>
          <a:p>
            <a:endParaRPr lang="en-US" sz="1800" dirty="0" smtClean="0"/>
          </a:p>
          <a:p>
            <a:r>
              <a:rPr lang="en-US" sz="1800" dirty="0" smtClean="0"/>
              <a:t>International  </a:t>
            </a:r>
            <a:r>
              <a:rPr lang="en-US" sz="1800" dirty="0" smtClean="0"/>
              <a:t>incidents and requirements are growing at a rapid pace, </a:t>
            </a:r>
            <a:r>
              <a:rPr lang="en-US" sz="1800" dirty="0" smtClean="0"/>
              <a:t>too.</a:t>
            </a:r>
          </a:p>
          <a:p>
            <a:endParaRPr lang="en-US" sz="1800" dirty="0" smtClean="0"/>
          </a:p>
          <a:p>
            <a:r>
              <a:rPr lang="en-US" sz="1800" dirty="0" smtClean="0"/>
              <a:t>There is a proliferation worldwide of </a:t>
            </a:r>
            <a:r>
              <a:rPr lang="en-US" sz="1800" b="1" dirty="0" smtClean="0"/>
              <a:t>Privacy regulations</a:t>
            </a:r>
            <a:r>
              <a:rPr lang="en-US" sz="1800" dirty="0" smtClean="0"/>
              <a:t>.</a:t>
            </a:r>
            <a:endParaRPr lang="en-US" sz="1800" dirty="0" smtClean="0"/>
          </a:p>
          <a:p>
            <a:endParaRPr lang="en-US" sz="1800" dirty="0" smtClean="0"/>
          </a:p>
          <a:p>
            <a:r>
              <a:rPr lang="en-US" sz="1800" dirty="0" smtClean="0"/>
              <a:t>And if there was any question, </a:t>
            </a:r>
          </a:p>
          <a:p>
            <a:r>
              <a:rPr lang="en-US" sz="1800" dirty="0" smtClean="0"/>
              <a:t>Operation Aurora taught us: that </a:t>
            </a:r>
            <a:r>
              <a:rPr lang="en-US" sz="2400" b="1" dirty="0" smtClean="0">
                <a:solidFill>
                  <a:schemeClr val="tx1">
                    <a:lumMod val="50000"/>
                  </a:schemeClr>
                </a:solidFill>
                <a:hlinkClick r:id="rId3"/>
              </a:rPr>
              <a:t>intellectual property is valuable</a:t>
            </a:r>
            <a:r>
              <a:rPr lang="en-US" sz="1800" dirty="0" smtClean="0"/>
              <a:t>, perhaps even more valuable than money, so it should be properly secured.</a:t>
            </a:r>
          </a:p>
        </p:txBody>
      </p:sp>
      <p:sp>
        <p:nvSpPr>
          <p:cNvPr id="4" name="Slide Number Placeholder 3"/>
          <p:cNvSpPr>
            <a:spLocks noGrp="1"/>
          </p:cNvSpPr>
          <p:nvPr>
            <p:ph type="sldNum" sz="quarter" idx="10"/>
          </p:nvPr>
        </p:nvSpPr>
        <p:spPr/>
        <p:txBody>
          <a:bodyPr/>
          <a:lstStyle/>
          <a:p>
            <a:fld id="{5A376C00-CBFC-E945-90D8-DF46EBE5E697}"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solidFill>
                  <a:schemeClr val="tx2"/>
                </a:solidFill>
              </a:rPr>
              <a:t>As members of Global Security Services </a:t>
            </a:r>
            <a:endParaRPr kumimoji="0" lang="en-US" sz="1200" b="1" i="0" u="none" strike="noStrike" kern="0" cap="none" spc="0" normalizeH="0" baseline="0" noProof="0" dirty="0" smtClean="0">
              <a:ln>
                <a:noFill/>
              </a:ln>
              <a:solidFill>
                <a:schemeClr val="tx2"/>
              </a:solidFill>
              <a:effectLst/>
              <a:uLnTx/>
              <a:uFillTx/>
              <a:latin typeface="Arial" charset="0"/>
              <a:ea typeface="MS PGothic" pitchFamily="34" charset="-128"/>
              <a:cs typeface="MS PGothic" pitchFamily="34" charset="-128"/>
            </a:endParaRPr>
          </a:p>
          <a:p>
            <a:endParaRPr lang="en-US" dirty="0" smtClean="0"/>
          </a:p>
          <a:p>
            <a:pPr>
              <a:buNone/>
            </a:pPr>
            <a:r>
              <a:rPr lang="en-US" b="1" dirty="0" smtClean="0">
                <a:solidFill>
                  <a:srgbClr val="C00000"/>
                </a:solidFill>
              </a:rPr>
              <a:t>Our Mission</a:t>
            </a:r>
          </a:p>
          <a:p>
            <a:pPr marL="0" indent="0">
              <a:buNone/>
            </a:pPr>
            <a:r>
              <a:rPr lang="en-US" sz="1200" dirty="0" smtClean="0"/>
              <a:t>Build world-class security capabilities that protect McAfee’s assets, </a:t>
            </a:r>
          </a:p>
          <a:p>
            <a:pPr marL="0" indent="0">
              <a:buNone/>
            </a:pPr>
            <a:r>
              <a:rPr lang="en-US" sz="1200" dirty="0" smtClean="0"/>
              <a:t>accelerate business growth, and showcase McAfee products at work.</a:t>
            </a:r>
          </a:p>
          <a:p>
            <a:pPr marL="0" indent="0">
              <a:buNone/>
            </a:pPr>
            <a:endParaRPr lang="en-US" dirty="0" smtClean="0"/>
          </a:p>
          <a:p>
            <a:pPr marL="0" indent="0">
              <a:buNone/>
            </a:pPr>
            <a:r>
              <a:rPr lang="en-US" sz="1200" dirty="0" smtClean="0"/>
              <a:t>We have a number of initiatives in GSS to achieve this mission and as Sr. Manager of Policy and Compliance…</a:t>
            </a:r>
          </a:p>
          <a:p>
            <a:pPr>
              <a:buNone/>
            </a:pPr>
            <a:endParaRPr lang="en-US" b="1" dirty="0" smtClean="0">
              <a:solidFill>
                <a:srgbClr val="C00000"/>
              </a:solidFill>
            </a:endParaRPr>
          </a:p>
          <a:p>
            <a:pPr>
              <a:buNone/>
            </a:pPr>
            <a:r>
              <a:rPr lang="en-US" b="1" dirty="0" smtClean="0">
                <a:solidFill>
                  <a:srgbClr val="C00000"/>
                </a:solidFill>
              </a:rPr>
              <a:t>Our goal is to develop policies that manage compliance and keep McAfee secure while enabling McAfee’s business. </a:t>
            </a:r>
          </a:p>
          <a:p>
            <a:pPr>
              <a:buNone/>
            </a:pPr>
            <a:r>
              <a:rPr lang="en-US" b="1" dirty="0" smtClean="0">
                <a:solidFill>
                  <a:schemeClr val="tx2"/>
                </a:solidFill>
              </a:rPr>
              <a:t>Security must be pervasive but not disruptive to business.</a:t>
            </a:r>
          </a:p>
          <a:p>
            <a:pPr>
              <a:buNone/>
            </a:pPr>
            <a:endParaRPr lang="en-US" b="1" dirty="0" smtClean="0">
              <a:solidFill>
                <a:srgbClr val="C00000"/>
              </a:solidFill>
            </a:endParaRPr>
          </a:p>
          <a:p>
            <a:endParaRPr lang="en-US" dirty="0"/>
          </a:p>
        </p:txBody>
      </p:sp>
      <p:sp>
        <p:nvSpPr>
          <p:cNvPr id="4" name="Slide Number Placeholder 3"/>
          <p:cNvSpPr>
            <a:spLocks noGrp="1"/>
          </p:cNvSpPr>
          <p:nvPr>
            <p:ph type="sldNum" sz="quarter" idx="10"/>
          </p:nvPr>
        </p:nvSpPr>
        <p:spPr/>
        <p:txBody>
          <a:bodyPr/>
          <a:lstStyle/>
          <a:p>
            <a:fld id="{5A376C00-CBFC-E945-90D8-DF46EBE5E697}"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b="0" dirty="0" smtClean="0">
                <a:solidFill>
                  <a:srgbClr val="C00000"/>
                </a:solidFill>
              </a:rPr>
              <a:t>But developing</a:t>
            </a:r>
            <a:r>
              <a:rPr lang="en-US" b="0" baseline="0" dirty="0" smtClean="0">
                <a:solidFill>
                  <a:srgbClr val="C00000"/>
                </a:solidFill>
              </a:rPr>
              <a:t> </a:t>
            </a:r>
            <a:r>
              <a:rPr lang="en-US" b="0" baseline="0" dirty="0" smtClean="0">
                <a:solidFill>
                  <a:srgbClr val="C00000"/>
                </a:solidFill>
              </a:rPr>
              <a:t>policies and managing compliance </a:t>
            </a:r>
            <a:r>
              <a:rPr lang="en-US" b="0" baseline="0" dirty="0" smtClean="0">
                <a:solidFill>
                  <a:srgbClr val="C00000"/>
                </a:solidFill>
              </a:rPr>
              <a:t>that meet this goal can be challenging…</a:t>
            </a:r>
          </a:p>
          <a:p>
            <a:pPr>
              <a:buNone/>
            </a:pPr>
            <a:endParaRPr lang="en-US" b="0" baseline="0" dirty="0" smtClean="0">
              <a:solidFill>
                <a:srgbClr val="C00000"/>
              </a:solidFill>
            </a:endParaRPr>
          </a:p>
          <a:p>
            <a:pPr>
              <a:buFont typeface="Arial" pitchFamily="34" charset="0"/>
              <a:buChar char="•"/>
            </a:pPr>
            <a:r>
              <a:rPr lang="en-US" b="0" dirty="0" smtClean="0">
                <a:solidFill>
                  <a:srgbClr val="C00000"/>
                </a:solidFill>
              </a:rPr>
              <a:t>Interrelationship</a:t>
            </a:r>
            <a:r>
              <a:rPr lang="en-US" b="0" baseline="0" dirty="0" smtClean="0">
                <a:solidFill>
                  <a:srgbClr val="C00000"/>
                </a:solidFill>
              </a:rPr>
              <a:t> of departments for policies and </a:t>
            </a:r>
            <a:r>
              <a:rPr lang="en-US" b="0" baseline="0" dirty="0" smtClean="0">
                <a:solidFill>
                  <a:srgbClr val="C00000"/>
                </a:solidFill>
              </a:rPr>
              <a:t>compliance</a:t>
            </a:r>
            <a:endParaRPr lang="en-US" b="0" baseline="0" dirty="0" smtClean="0">
              <a:solidFill>
                <a:srgbClr val="C00000"/>
              </a:solidFill>
            </a:endParaRPr>
          </a:p>
        </p:txBody>
      </p:sp>
      <p:sp>
        <p:nvSpPr>
          <p:cNvPr id="4" name="Slide Number Placeholder 3"/>
          <p:cNvSpPr>
            <a:spLocks noGrp="1"/>
          </p:cNvSpPr>
          <p:nvPr>
            <p:ph type="sldNum" sz="quarter" idx="10"/>
          </p:nvPr>
        </p:nvSpPr>
        <p:spPr/>
        <p:txBody>
          <a:bodyPr/>
          <a:lstStyle/>
          <a:p>
            <a:fld id="{5A376C00-CBFC-E945-90D8-DF46EBE5E697}"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let’s talk about GRC at</a:t>
            </a:r>
            <a:r>
              <a:rPr lang="en-US" baseline="0" dirty="0" smtClean="0"/>
              <a:t> McAfee…</a:t>
            </a:r>
            <a:endParaRPr lang="en-US" dirty="0" smtClean="0"/>
          </a:p>
        </p:txBody>
      </p:sp>
      <p:sp>
        <p:nvSpPr>
          <p:cNvPr id="4" name="Slide Number Placeholder 3"/>
          <p:cNvSpPr>
            <a:spLocks noGrp="1"/>
          </p:cNvSpPr>
          <p:nvPr>
            <p:ph type="sldNum" sz="quarter" idx="10"/>
          </p:nvPr>
        </p:nvSpPr>
        <p:spPr/>
        <p:txBody>
          <a:bodyPr/>
          <a:lstStyle/>
          <a:p>
            <a:fld id="{5A376C00-CBFC-E945-90D8-DF46EBE5E697}"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i="1" dirty="0" smtClean="0"/>
              <a:t>We knew we </a:t>
            </a:r>
            <a:r>
              <a:rPr lang="en-US" b="1" i="1" baseline="0" dirty="0" smtClean="0"/>
              <a:t>needed a tool to help us manage all the different areas of policy, governance, risk and compliance.</a:t>
            </a:r>
            <a:endParaRPr lang="en-US" b="1" i="1" dirty="0" smtClean="0"/>
          </a:p>
          <a:p>
            <a:endParaRPr lang="en-US" b="1" dirty="0" smtClean="0"/>
          </a:p>
          <a:p>
            <a:r>
              <a:rPr lang="en-US" b="1" dirty="0" smtClean="0"/>
              <a:t>What is the GRC Portal?</a:t>
            </a:r>
          </a:p>
          <a:p>
            <a:endParaRPr lang="en-US" dirty="0" smtClean="0"/>
          </a:p>
          <a:p>
            <a:pPr marL="0" indent="0">
              <a:buNone/>
            </a:pPr>
            <a:r>
              <a:rPr lang="en-US" dirty="0" smtClean="0"/>
              <a:t>The Governance, Risk and Compliance (GRC) Portal is a central repository for all policies, standards and guidelines on global, regional and local levels</a:t>
            </a:r>
            <a:r>
              <a:rPr lang="en-US" baseline="0" dirty="0" smtClean="0"/>
              <a:t> and manages ongoing  compliance with the vast array of industry, regulatory and other requirements.</a:t>
            </a:r>
            <a:endParaRPr lang="en-US" dirty="0" smtClean="0"/>
          </a:p>
          <a:p>
            <a:pPr marL="0" indent="0">
              <a:buNone/>
            </a:pPr>
            <a:endParaRPr lang="en-US" dirty="0" smtClean="0"/>
          </a:p>
          <a:p>
            <a:pPr marL="0" indent="0">
              <a:buNone/>
            </a:pPr>
            <a:r>
              <a:rPr lang="en-US" dirty="0" smtClean="0"/>
              <a:t>As GRC impacts the entire organization, cross-functional inputs were taken into consideration in its planning, design and procurement. </a:t>
            </a:r>
          </a:p>
          <a:p>
            <a:pPr marL="0" indent="0">
              <a:buNone/>
            </a:pPr>
            <a:endParaRPr lang="en-US" dirty="0" smtClean="0"/>
          </a:p>
          <a:p>
            <a:pPr marL="0" indent="0">
              <a:buNone/>
            </a:pPr>
            <a:r>
              <a:rPr lang="en-US" dirty="0" smtClean="0"/>
              <a:t>We wanted a</a:t>
            </a:r>
            <a:r>
              <a:rPr lang="en-US" baseline="0" dirty="0" smtClean="0"/>
              <a:t> GRC tool that would:</a:t>
            </a:r>
            <a:endParaRPr lang="en-US" dirty="0" smtClean="0"/>
          </a:p>
          <a:p>
            <a:pPr marL="228600" indent="-228600"/>
            <a:r>
              <a:rPr lang="en-US" dirty="0" smtClean="0"/>
              <a:t>* Provide an integrated web-based solution for global risk management and compliance</a:t>
            </a:r>
          </a:p>
          <a:p>
            <a:pPr marL="228600" indent="-228600"/>
            <a:r>
              <a:rPr lang="en-US" dirty="0" smtClean="0"/>
              <a:t>* Create a system to track policies to regulations on a global scale, capable of regional and local customization</a:t>
            </a:r>
          </a:p>
          <a:p>
            <a:pPr marL="228600" indent="-228600"/>
            <a:r>
              <a:rPr lang="en-US" dirty="0" smtClean="0"/>
              <a:t>* Facilitate the determination of intelligent, risk-based levels to manage policies and take action</a:t>
            </a:r>
          </a:p>
          <a:p>
            <a:pPr marL="228600" indent="-228600"/>
            <a:r>
              <a:rPr lang="en-US" dirty="0" smtClean="0"/>
              <a:t>*</a:t>
            </a:r>
            <a:r>
              <a:rPr lang="en-US" baseline="0" dirty="0" smtClean="0"/>
              <a:t> </a:t>
            </a:r>
            <a:r>
              <a:rPr lang="en-US" dirty="0" smtClean="0"/>
              <a:t>Offer real-time dashboards and metrics</a:t>
            </a:r>
          </a:p>
          <a:p>
            <a:endParaRPr lang="en-US" dirty="0"/>
          </a:p>
        </p:txBody>
      </p:sp>
      <p:sp>
        <p:nvSpPr>
          <p:cNvPr id="4" name="Slide Number Placeholder 3"/>
          <p:cNvSpPr>
            <a:spLocks noGrp="1"/>
          </p:cNvSpPr>
          <p:nvPr>
            <p:ph type="sldNum" sz="quarter" idx="10"/>
          </p:nvPr>
        </p:nvSpPr>
        <p:spPr/>
        <p:txBody>
          <a:bodyPr/>
          <a:lstStyle/>
          <a:p>
            <a:fld id="{5A376C00-CBFC-E945-90D8-DF46EBE5E697}"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a:spLocks noGrp="1" noChangeArrowheads="1"/>
          </p:cNvSpPr>
          <p:nvPr>
            <p:ph type="sldNum" sz="quarter" idx="5"/>
          </p:nvPr>
        </p:nvSpPr>
        <p:spPr>
          <a:noFill/>
        </p:spPr>
        <p:txBody>
          <a:bodyPr/>
          <a:lstStyle/>
          <a:p>
            <a:fld id="{94C5F9BC-29AE-43A3-A6B4-85EE8E1937C7}" type="slidenum">
              <a:rPr lang="en-US"/>
              <a:pPr/>
              <a:t>9</a:t>
            </a:fld>
            <a:endParaRPr lang="en-US"/>
          </a:p>
        </p:txBody>
      </p:sp>
      <p:sp>
        <p:nvSpPr>
          <p:cNvPr id="25603" name="Rectangle 11"/>
          <p:cNvSpPr txBox="1">
            <a:spLocks noGrp="1" noChangeArrowheads="1"/>
          </p:cNvSpPr>
          <p:nvPr/>
        </p:nvSpPr>
        <p:spPr bwMode="auto">
          <a:xfrm>
            <a:off x="5929314" y="8750001"/>
            <a:ext cx="814387" cy="292893"/>
          </a:xfrm>
          <a:prstGeom prst="rect">
            <a:avLst/>
          </a:prstGeom>
          <a:noFill/>
          <a:ln w="9525">
            <a:noFill/>
            <a:miter lim="800000"/>
            <a:headEnd/>
            <a:tailEnd/>
          </a:ln>
        </p:spPr>
        <p:txBody>
          <a:bodyPr lIns="18812" tIns="0" rIns="18812" bIns="0" anchor="b"/>
          <a:lstStyle/>
          <a:p>
            <a:pPr algn="r" defTabSz="903288">
              <a:lnSpc>
                <a:spcPct val="100000"/>
              </a:lnSpc>
            </a:pPr>
            <a:fld id="{17CD1B69-2777-4A3F-AFFE-DAEF7F17EADA}" type="slidenum">
              <a:rPr lang="en-US" sz="800" b="0"/>
              <a:pPr algn="r" defTabSz="903288">
                <a:lnSpc>
                  <a:spcPct val="100000"/>
                </a:lnSpc>
              </a:pPr>
              <a:t>9</a:t>
            </a:fld>
            <a:endParaRPr lang="en-US" sz="800" b="0"/>
          </a:p>
        </p:txBody>
      </p:sp>
      <p:sp>
        <p:nvSpPr>
          <p:cNvPr id="25604" name="Rectangle 2"/>
          <p:cNvSpPr>
            <a:spLocks noGrp="1" noRot="1" noChangeAspect="1" noChangeArrowheads="1" noTextEdit="1"/>
          </p:cNvSpPr>
          <p:nvPr>
            <p:ph type="sldImg"/>
          </p:nvPr>
        </p:nvSpPr>
        <p:spPr>
          <a:xfrm>
            <a:off x="865188" y="250825"/>
            <a:ext cx="5354637" cy="4016375"/>
          </a:xfrm>
          <a:ln/>
        </p:spPr>
      </p:sp>
      <p:sp>
        <p:nvSpPr>
          <p:cNvPr id="25605" name="Rectangle 3"/>
          <p:cNvSpPr>
            <a:spLocks noGrp="1" noChangeArrowheads="1"/>
          </p:cNvSpPr>
          <p:nvPr>
            <p:ph type="body" idx="1"/>
          </p:nvPr>
        </p:nvSpPr>
        <p:spPr>
          <a:xfrm>
            <a:off x="404813" y="4414213"/>
            <a:ext cx="8413750" cy="296095"/>
          </a:xfrm>
          <a:noFill/>
          <a:ln/>
        </p:spPr>
        <p:txBody>
          <a:bodyPr lIns="95633" tIns="50168" rIns="95633" bIns="50168"/>
          <a:lstStyle/>
          <a:p>
            <a:r>
              <a:rPr lang="en-US" b="1" dirty="0" smtClean="0"/>
              <a:t>GRC Portal – Timeline</a:t>
            </a:r>
          </a:p>
          <a:p>
            <a:endParaRPr lang="en-US" dirty="0" smtClean="0"/>
          </a:p>
          <a:p>
            <a:r>
              <a:rPr lang="en-US" sz="1200" b="1" dirty="0" smtClean="0"/>
              <a:t>Q4’09</a:t>
            </a:r>
            <a:r>
              <a:rPr lang="en-US" sz="1200" dirty="0" smtClean="0"/>
              <a:t> – Vendor selection, Proof of Concept and </a:t>
            </a:r>
          </a:p>
          <a:p>
            <a:r>
              <a:rPr lang="en-US" sz="1200" dirty="0" smtClean="0"/>
              <a:t>Dec ‘09 – Installed at McAfee</a:t>
            </a:r>
          </a:p>
          <a:p>
            <a:endParaRPr lang="en-US" sz="1200" baseline="0" dirty="0" smtClean="0"/>
          </a:p>
          <a:p>
            <a:r>
              <a:rPr lang="en-US" sz="1200" b="1" baseline="0" dirty="0" smtClean="0"/>
              <a:t>Q1’10 </a:t>
            </a:r>
            <a:r>
              <a:rPr lang="en-US" sz="1200" baseline="0" dirty="0" smtClean="0"/>
              <a:t>– </a:t>
            </a:r>
            <a:r>
              <a:rPr lang="en-US" sz="1200" dirty="0" smtClean="0"/>
              <a:t>Policy &amp; Compliance Team trained</a:t>
            </a:r>
            <a:r>
              <a:rPr lang="en-US" sz="1200" baseline="0" dirty="0" smtClean="0"/>
              <a:t>, </a:t>
            </a:r>
          </a:p>
          <a:p>
            <a:r>
              <a:rPr lang="en-US" sz="1200" baseline="0" dirty="0" smtClean="0"/>
              <a:t>	IT policies imported and </a:t>
            </a:r>
          </a:p>
          <a:p>
            <a:r>
              <a:rPr lang="en-US" sz="1200" dirty="0" smtClean="0"/>
              <a:t>	Feb ’10	– 1</a:t>
            </a:r>
            <a:r>
              <a:rPr lang="en-US" sz="1200" baseline="30000" dirty="0" smtClean="0"/>
              <a:t>st</a:t>
            </a:r>
            <a:r>
              <a:rPr lang="en-US" sz="1200" dirty="0" smtClean="0"/>
              <a:t> assessment launched – PCI Audit</a:t>
            </a:r>
            <a:endParaRPr lang="en-US" sz="1200" baseline="0" dirty="0" smtClean="0"/>
          </a:p>
          <a:p>
            <a:endParaRPr lang="en-US" sz="1200" baseline="0" dirty="0" smtClean="0"/>
          </a:p>
          <a:p>
            <a:r>
              <a:rPr lang="en-US" sz="1200" b="1" baseline="0" dirty="0" smtClean="0"/>
              <a:t>Q2’10</a:t>
            </a:r>
            <a:r>
              <a:rPr lang="en-US" sz="1200" baseline="0" dirty="0" smtClean="0"/>
              <a:t> – Completed workflows for management of all IT policies, </a:t>
            </a:r>
          </a:p>
          <a:p>
            <a:r>
              <a:rPr lang="en-US" sz="1200" baseline="0" dirty="0" smtClean="0"/>
              <a:t>	launched a Security Policy Attestation, </a:t>
            </a:r>
          </a:p>
          <a:p>
            <a:r>
              <a:rPr lang="en-US" sz="1200" baseline="0" dirty="0" smtClean="0"/>
              <a:t>	installed </a:t>
            </a:r>
            <a:r>
              <a:rPr lang="en-US" sz="1200" baseline="0" dirty="0" err="1" smtClean="0"/>
              <a:t>Foundstone</a:t>
            </a:r>
            <a:r>
              <a:rPr lang="en-US" sz="1200" baseline="0" dirty="0" smtClean="0"/>
              <a:t> connector</a:t>
            </a:r>
          </a:p>
          <a:p>
            <a:endParaRPr lang="en-US" sz="1200" baseline="0" dirty="0" smtClean="0"/>
          </a:p>
          <a:p>
            <a:r>
              <a:rPr lang="en-US" sz="1200" b="1" baseline="0" dirty="0" smtClean="0"/>
              <a:t>Q3’10</a:t>
            </a:r>
            <a:r>
              <a:rPr lang="en-US" sz="1200" baseline="0" dirty="0" smtClean="0"/>
              <a:t> – initiated corporate wide policy management project, </a:t>
            </a:r>
          </a:p>
          <a:p>
            <a:r>
              <a:rPr lang="en-US" sz="1200" baseline="0" dirty="0" smtClean="0"/>
              <a:t>	annual SOx 404 Audit and our quarterly SOx 302 assessment, </a:t>
            </a:r>
          </a:p>
          <a:p>
            <a:r>
              <a:rPr lang="en-US" sz="1200" baseline="0" dirty="0" smtClean="0"/>
              <a:t>	completed installation of the Risk module</a:t>
            </a:r>
          </a:p>
          <a:p>
            <a:endParaRPr lang="en-US" sz="1200" baseline="0" dirty="0" smtClean="0"/>
          </a:p>
          <a:p>
            <a:r>
              <a:rPr lang="en-US" sz="1200" b="1" baseline="0" dirty="0" smtClean="0"/>
              <a:t>Q4’10</a:t>
            </a:r>
            <a:r>
              <a:rPr lang="en-US" sz="1200" baseline="0" dirty="0" smtClean="0"/>
              <a:t> – Now we are integrating Risk and vulnerability capabilities into current processes</a:t>
            </a:r>
          </a:p>
          <a:p>
            <a:r>
              <a:rPr lang="en-US" sz="1200" b="1" baseline="0" dirty="0" smtClean="0"/>
              <a:t>2011 </a:t>
            </a:r>
            <a:r>
              <a:rPr lang="en-US" sz="1200" baseline="0" dirty="0" smtClean="0"/>
              <a:t>– Moving toward of a fully implemented risk-based governance, risk and compliance portal</a:t>
            </a:r>
          </a:p>
          <a:p>
            <a:r>
              <a:rPr lang="en-US" sz="1200" baseline="0" dirty="0" smtClean="0"/>
              <a:t>that allows us to oversee all aspects of security and compliance from a central location.</a:t>
            </a:r>
          </a:p>
          <a:p>
            <a:r>
              <a:rPr lang="en-US" sz="1050" dirty="0" smtClean="0"/>
              <a:t>– GRC roadmap next steps – integration of Risk, TVM, </a:t>
            </a:r>
            <a:r>
              <a:rPr lang="en-US" sz="1050" dirty="0" err="1" smtClean="0"/>
              <a:t>ePO</a:t>
            </a:r>
            <a:r>
              <a:rPr lang="en-US" sz="1050" dirty="0" smtClean="0"/>
              <a:t>, Policy</a:t>
            </a:r>
            <a:r>
              <a:rPr lang="en-US" sz="1050" baseline="0" dirty="0" smtClean="0"/>
              <a:t> Auditor, and DLP</a:t>
            </a:r>
            <a:r>
              <a:rPr lang="en-US" sz="1050" dirty="0" smtClean="0"/>
              <a:t>…</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0" name="Rectangle 19"/>
          <p:cNvSpPr/>
          <p:nvPr userDrawn="1"/>
        </p:nvSpPr>
        <p:spPr>
          <a:xfrm>
            <a:off x="0" y="2717799"/>
            <a:ext cx="9144000" cy="35696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title_slide_red_area.png"/>
          <p:cNvPicPr>
            <a:picLocks noChangeAspect="1"/>
          </p:cNvPicPr>
          <p:nvPr userDrawn="1"/>
        </p:nvPicPr>
        <p:blipFill>
          <a:blip r:embed="rId3"/>
          <a:stretch>
            <a:fillRect/>
          </a:stretch>
        </p:blipFill>
        <p:spPr>
          <a:xfrm>
            <a:off x="571" y="325"/>
            <a:ext cx="9142857" cy="2603175"/>
          </a:xfrm>
          <a:prstGeom prst="rect">
            <a:avLst/>
          </a:prstGeom>
        </p:spPr>
      </p:pic>
      <p:pic>
        <p:nvPicPr>
          <p:cNvPr id="13" name="Picture 12" descr="focus_logo.png"/>
          <p:cNvPicPr>
            <a:picLocks noChangeAspect="1"/>
          </p:cNvPicPr>
          <p:nvPr userDrawn="1"/>
        </p:nvPicPr>
        <p:blipFill>
          <a:blip r:embed="rId4"/>
          <a:stretch>
            <a:fillRect/>
          </a:stretch>
        </p:blipFill>
        <p:spPr>
          <a:xfrm>
            <a:off x="660400" y="1022419"/>
            <a:ext cx="2623404" cy="1111181"/>
          </a:xfrm>
          <a:prstGeom prst="rect">
            <a:avLst/>
          </a:prstGeom>
          <a:noFill/>
          <a:ln>
            <a:noFill/>
          </a:ln>
        </p:spPr>
      </p:pic>
      <p:sp>
        <p:nvSpPr>
          <p:cNvPr id="18" name="Title 1"/>
          <p:cNvSpPr>
            <a:spLocks noGrp="1"/>
          </p:cNvSpPr>
          <p:nvPr>
            <p:ph type="ctrTitle"/>
          </p:nvPr>
        </p:nvSpPr>
        <p:spPr>
          <a:xfrm>
            <a:off x="660400" y="3022600"/>
            <a:ext cx="7823200" cy="1104900"/>
          </a:xfrm>
        </p:spPr>
        <p:txBody>
          <a:bodyPr lIns="0" tIns="0" rIns="0" bIns="0" anchor="t"/>
          <a:lstStyle>
            <a:lvl1pPr algn="l">
              <a:defRPr sz="2100">
                <a:solidFill>
                  <a:srgbClr val="5E6A71"/>
                </a:solidFill>
              </a:defRPr>
            </a:lvl1pPr>
          </a:lstStyle>
          <a:p>
            <a:r>
              <a:rPr lang="en-US" dirty="0" smtClean="0"/>
              <a:t>Click to edit Master title style</a:t>
            </a:r>
            <a:endParaRPr lang="en-US" dirty="0"/>
          </a:p>
        </p:txBody>
      </p:sp>
      <p:sp>
        <p:nvSpPr>
          <p:cNvPr id="19" name="Subtitle 2"/>
          <p:cNvSpPr>
            <a:spLocks noGrp="1"/>
          </p:cNvSpPr>
          <p:nvPr>
            <p:ph type="subTitle" idx="1"/>
          </p:nvPr>
        </p:nvSpPr>
        <p:spPr>
          <a:xfrm>
            <a:off x="660400" y="4127500"/>
            <a:ext cx="7823200" cy="1003300"/>
          </a:xfrm>
        </p:spPr>
        <p:txBody>
          <a:bodyPr lIns="0" tIns="0" rIns="0" bIns="0" anchor="t">
            <a:noAutofit/>
          </a:bodyPr>
          <a:lstStyle>
            <a:lvl1pPr marL="0" indent="0" algn="l">
              <a:buNone/>
              <a:defRPr sz="1600">
                <a:solidFill>
                  <a:srgbClr val="5E6A7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21" name="Picture 20" descr="mfe_alternate_logo_rgb_rev.png"/>
          <p:cNvPicPr>
            <a:picLocks noChangeAspect="1"/>
          </p:cNvPicPr>
          <p:nvPr userDrawn="1"/>
        </p:nvPicPr>
        <p:blipFill>
          <a:blip r:embed="rId5"/>
          <a:stretch>
            <a:fillRect/>
          </a:stretch>
        </p:blipFill>
        <p:spPr>
          <a:xfrm>
            <a:off x="7251702" y="6439865"/>
            <a:ext cx="1209297" cy="28575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fld id="{992F3C53-EA45-AF41-9B8A-B6963050F435}" type="datetime4">
              <a:rPr lang="en-US"/>
              <a:pPr/>
              <a:t>October 14, 2010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CBBE853D-9F22-8A4E-9065-8605B1548684}"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fld id="{CC4AA1CD-D623-4048-B6A5-E5EFC1C83F5D}" type="datetime4">
              <a:rPr lang="en-US"/>
              <a:pPr/>
              <a:t>October 14, 2010</a:t>
            </a:fld>
            <a:endParaRPr lang="en-US" dirty="0"/>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D240FB7D-A644-6540-97E3-CEE4645AA965}" type="slidenum">
              <a:rPr lang="en-US"/>
              <a:pPr/>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mtClean="0"/>
            </a:lvl1pPr>
          </a:lstStyle>
          <a:p>
            <a:fld id="{417AED81-4FD7-E848-BA03-DE6A69E4BA2E}" type="datetime4">
              <a:rPr lang="en-US"/>
              <a:pPr/>
              <a:t>October 14, 2010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8EAC3D40-EE97-0240-942A-FF60CD4A568B}" type="slidenum">
              <a:rPr lang="en-US"/>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204913"/>
            <a:ext cx="4078288" cy="471487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38688" y="1204913"/>
            <a:ext cx="4079875" cy="471487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smtClean="0"/>
            </a:lvl1pPr>
          </a:lstStyle>
          <a:p>
            <a:fld id="{20E43356-2467-614F-8981-11D96CAF4D47}" type="datetime4">
              <a:rPr lang="en-US"/>
              <a:pPr/>
              <a:t>October 14, 2010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85B04D68-3B0D-F645-A44E-C54F3855457D}"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204913"/>
            <a:ext cx="6030550" cy="471487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769446" y="1204913"/>
            <a:ext cx="2049117" cy="471487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smtClean="0"/>
            </a:lvl1pPr>
          </a:lstStyle>
          <a:p>
            <a:fld id="{20E43356-2467-614F-8981-11D96CAF4D47}" type="datetime4">
              <a:rPr lang="en-US"/>
              <a:pPr/>
              <a:t>October 14, 2010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85B04D68-3B0D-F645-A44E-C54F3855457D}"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204913"/>
            <a:ext cx="4078288" cy="471487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smtClean="0"/>
            </a:lvl1pPr>
          </a:lstStyle>
          <a:p>
            <a:fld id="{20E43356-2467-614F-8981-11D96CAF4D47}" type="datetime4">
              <a:rPr lang="en-US"/>
              <a:pPr/>
              <a:t>October 14, 2010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85B04D68-3B0D-F645-A44E-C54F3855457D}" type="slidenum">
              <a:rPr lang="en-US"/>
              <a:pPr/>
              <a:t>‹#›</a:t>
            </a:fld>
            <a:endParaRPr lang="en-US"/>
          </a:p>
        </p:txBody>
      </p:sp>
      <p:pic>
        <p:nvPicPr>
          <p:cNvPr id="8" name="Picture 7" descr="predermined_image_1a.png"/>
          <p:cNvPicPr>
            <a:picLocks noChangeAspect="1"/>
          </p:cNvPicPr>
          <p:nvPr userDrawn="1"/>
        </p:nvPicPr>
        <p:blipFill>
          <a:blip r:embed="rId2"/>
          <a:stretch>
            <a:fillRect/>
          </a:stretch>
        </p:blipFill>
        <p:spPr>
          <a:xfrm>
            <a:off x="5880100" y="1301750"/>
            <a:ext cx="3263900" cy="49657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204913"/>
            <a:ext cx="4078288" cy="471487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smtClean="0"/>
            </a:lvl1pPr>
          </a:lstStyle>
          <a:p>
            <a:fld id="{20E43356-2467-614F-8981-11D96CAF4D47}" type="datetime4">
              <a:rPr lang="en-US"/>
              <a:pPr/>
              <a:t>October 14, 2010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85B04D68-3B0D-F645-A44E-C54F3855457D}" type="slidenum">
              <a:rPr lang="en-US"/>
              <a:pPr/>
              <a:t>‹#›</a:t>
            </a:fld>
            <a:endParaRPr lang="en-US"/>
          </a:p>
        </p:txBody>
      </p:sp>
      <p:pic>
        <p:nvPicPr>
          <p:cNvPr id="9" name="Picture 8" descr="predermined_image_1a.png"/>
          <p:cNvPicPr>
            <a:picLocks noChangeAspect="1"/>
          </p:cNvPicPr>
          <p:nvPr userDrawn="1"/>
        </p:nvPicPr>
        <p:blipFill>
          <a:blip r:embed="rId2"/>
          <a:stretch>
            <a:fillRect/>
          </a:stretch>
        </p:blipFill>
        <p:spPr>
          <a:xfrm>
            <a:off x="5880100" y="1301750"/>
            <a:ext cx="3263900" cy="49657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738688" y="1204913"/>
            <a:ext cx="4079875" cy="471487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smtClean="0"/>
            </a:lvl1pPr>
          </a:lstStyle>
          <a:p>
            <a:fld id="{20E43356-2467-614F-8981-11D96CAF4D47}" type="datetime4">
              <a:rPr lang="en-US"/>
              <a:pPr/>
              <a:t>October 14, 2010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85B04D68-3B0D-F645-A44E-C54F3855457D}" type="slidenum">
              <a:rPr lang="en-US"/>
              <a:pPr/>
              <a:t>‹#›</a:t>
            </a:fld>
            <a:endParaRPr lang="en-US"/>
          </a:p>
        </p:txBody>
      </p:sp>
      <p:pic>
        <p:nvPicPr>
          <p:cNvPr id="8" name="Picture 7" descr="predermined_image_1a.png"/>
          <p:cNvPicPr>
            <a:picLocks noChangeAspect="1"/>
          </p:cNvPicPr>
          <p:nvPr userDrawn="1"/>
        </p:nvPicPr>
        <p:blipFill>
          <a:blip r:embed="rId2"/>
          <a:stretch>
            <a:fillRect/>
          </a:stretch>
        </p:blipFill>
        <p:spPr>
          <a:xfrm flipH="1">
            <a:off x="0" y="1301750"/>
            <a:ext cx="3263900" cy="49657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738688" y="1204913"/>
            <a:ext cx="4079875" cy="471487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smtClean="0"/>
            </a:lvl1pPr>
          </a:lstStyle>
          <a:p>
            <a:fld id="{20E43356-2467-614F-8981-11D96CAF4D47}" type="datetime4">
              <a:rPr lang="en-US"/>
              <a:pPr/>
              <a:t>October 14, 2010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85B04D68-3B0D-F645-A44E-C54F3855457D}" type="slidenum">
              <a:rPr lang="en-US"/>
              <a:pPr/>
              <a:t>‹#›</a:t>
            </a:fld>
            <a:endParaRPr lang="en-US"/>
          </a:p>
        </p:txBody>
      </p:sp>
      <p:pic>
        <p:nvPicPr>
          <p:cNvPr id="9" name="Picture 8" descr="predermined_image_1a.png"/>
          <p:cNvPicPr>
            <a:picLocks noChangeAspect="1"/>
          </p:cNvPicPr>
          <p:nvPr userDrawn="1"/>
        </p:nvPicPr>
        <p:blipFill>
          <a:blip r:embed="rId2"/>
          <a:stretch>
            <a:fillRect/>
          </a:stretch>
        </p:blipFill>
        <p:spPr>
          <a:xfrm flipH="1">
            <a:off x="0" y="1301750"/>
            <a:ext cx="3263900" cy="49657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smtClean="0"/>
            </a:lvl1pPr>
          </a:lstStyle>
          <a:p>
            <a:fld id="{226E1A36-79D4-184E-A3F9-CCE52C768B29}" type="datetime4">
              <a:rPr lang="en-US"/>
              <a:pPr/>
              <a:t>October 14, 2010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044AB837-51C6-8D43-9A9E-8F54CD2491FC}" type="slidenum">
              <a:rPr lang="en-US"/>
              <a:pPr/>
              <a:t>‹#›</a:t>
            </a:fld>
            <a:endParaRPr lang="en-US"/>
          </a:p>
        </p:txBody>
      </p:sp>
      <p:sp>
        <p:nvSpPr>
          <p:cNvPr id="10" name="Title 1"/>
          <p:cNvSpPr>
            <a:spLocks noGrp="1"/>
          </p:cNvSpPr>
          <p:nvPr>
            <p:ph type="title"/>
          </p:nvPr>
        </p:nvSpPr>
        <p:spPr>
          <a:xfrm>
            <a:off x="503238" y="90488"/>
            <a:ext cx="7138987" cy="863600"/>
          </a:xfrm>
        </p:spPr>
        <p:txBody>
          <a:bodyPr/>
          <a:lstStyle/>
          <a:p>
            <a:r>
              <a:rPr lang="en-US" smtClean="0"/>
              <a:t>Click to edit Master title style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4710" name="Picture 22" descr="bandwhite"/>
          <p:cNvPicPr>
            <a:picLocks noChangeAspect="1" noChangeArrowheads="1"/>
          </p:cNvPicPr>
          <p:nvPr/>
        </p:nvPicPr>
        <p:blipFill>
          <a:blip r:embed="rId13"/>
          <a:srcRect/>
          <a:stretch>
            <a:fillRect/>
          </a:stretch>
        </p:blipFill>
        <p:spPr bwMode="gray">
          <a:xfrm>
            <a:off x="0" y="0"/>
            <a:ext cx="9145588" cy="6859588"/>
          </a:xfrm>
          <a:prstGeom prst="rect">
            <a:avLst/>
          </a:prstGeom>
          <a:noFill/>
        </p:spPr>
      </p:pic>
      <p:sp>
        <p:nvSpPr>
          <p:cNvPr id="114693" name="Rectangle 5"/>
          <p:cNvSpPr>
            <a:spLocks noGrp="1" noChangeArrowheads="1"/>
          </p:cNvSpPr>
          <p:nvPr>
            <p:ph type="title"/>
          </p:nvPr>
        </p:nvSpPr>
        <p:spPr bwMode="ltGray">
          <a:xfrm>
            <a:off x="503238" y="90488"/>
            <a:ext cx="7138987" cy="863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14694" name="Rectangle 6"/>
          <p:cNvSpPr>
            <a:spLocks noGrp="1" noChangeArrowheads="1"/>
          </p:cNvSpPr>
          <p:nvPr>
            <p:ph type="body" idx="1"/>
          </p:nvPr>
        </p:nvSpPr>
        <p:spPr bwMode="auto">
          <a:xfrm>
            <a:off x="508000" y="1204913"/>
            <a:ext cx="8310563" cy="4714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4695" name="Rectangle 7"/>
          <p:cNvSpPr>
            <a:spLocks noGrp="1" noChangeArrowheads="1"/>
          </p:cNvSpPr>
          <p:nvPr>
            <p:ph type="dt" sz="half" idx="2"/>
          </p:nvPr>
        </p:nvSpPr>
        <p:spPr bwMode="auto">
          <a:xfrm>
            <a:off x="5092700" y="6464300"/>
            <a:ext cx="1905000" cy="21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000"/>
            </a:lvl1pPr>
          </a:lstStyle>
          <a:p>
            <a:fld id="{044057B8-F32E-274D-960E-A7ECB236972A}" type="datetime4">
              <a:rPr lang="en-US"/>
              <a:pPr/>
              <a:t>October 14, 2010</a:t>
            </a:fld>
            <a:endParaRPr lang="en-US"/>
          </a:p>
        </p:txBody>
      </p:sp>
      <p:sp>
        <p:nvSpPr>
          <p:cNvPr id="114696" name="Rectangle 8"/>
          <p:cNvSpPr>
            <a:spLocks noGrp="1" noChangeArrowheads="1"/>
          </p:cNvSpPr>
          <p:nvPr>
            <p:ph type="ftr" sz="quarter" idx="3"/>
          </p:nvPr>
        </p:nvSpPr>
        <p:spPr bwMode="auto">
          <a:xfrm>
            <a:off x="803275" y="6464300"/>
            <a:ext cx="3829050" cy="21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00"/>
            </a:lvl1pPr>
          </a:lstStyle>
          <a:p>
            <a:endParaRPr lang="en-US" dirty="0"/>
          </a:p>
        </p:txBody>
      </p:sp>
      <p:sp>
        <p:nvSpPr>
          <p:cNvPr id="114697" name="Rectangle 9"/>
          <p:cNvSpPr>
            <a:spLocks noGrp="1" noChangeArrowheads="1"/>
          </p:cNvSpPr>
          <p:nvPr>
            <p:ph type="sldNum" sz="quarter" idx="4"/>
          </p:nvPr>
        </p:nvSpPr>
        <p:spPr bwMode="auto">
          <a:xfrm>
            <a:off x="504825" y="6464300"/>
            <a:ext cx="455613" cy="21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00"/>
            </a:lvl1pPr>
          </a:lstStyle>
          <a:p>
            <a:fld id="{6CA60B62-44E4-5642-87A9-9EC1D8EA1498}" type="slidenum">
              <a:rPr lang="en-US"/>
              <a:pPr/>
              <a:t>‹#›</a:t>
            </a:fld>
            <a:endParaRPr lang="en-US" dirty="0"/>
          </a:p>
        </p:txBody>
      </p:sp>
      <p:pic>
        <p:nvPicPr>
          <p:cNvPr id="114711" name="Picture 23" descr="mfe_logo_rgb_sm2"/>
          <p:cNvPicPr>
            <a:picLocks noChangeAspect="1" noChangeArrowheads="1"/>
          </p:cNvPicPr>
          <p:nvPr/>
        </p:nvPicPr>
        <p:blipFill>
          <a:blip r:embed="rId14"/>
          <a:srcRect/>
          <a:stretch>
            <a:fillRect/>
          </a:stretch>
        </p:blipFill>
        <p:spPr bwMode="gray">
          <a:xfrm>
            <a:off x="7708900" y="592138"/>
            <a:ext cx="1230313" cy="290512"/>
          </a:xfrm>
          <a:prstGeom prst="rect">
            <a:avLst/>
          </a:prstGeom>
          <a:noFill/>
        </p:spPr>
      </p:pic>
      <p:pic>
        <p:nvPicPr>
          <p:cNvPr id="10" name="Picture 9" descr="focuslogored.png"/>
          <p:cNvPicPr>
            <a:picLocks noChangeAspect="1"/>
          </p:cNvPicPr>
          <p:nvPr userDrawn="1"/>
        </p:nvPicPr>
        <p:blipFill>
          <a:blip r:embed="rId15"/>
          <a:stretch>
            <a:fillRect/>
          </a:stretch>
        </p:blipFill>
        <p:spPr>
          <a:xfrm>
            <a:off x="8078030" y="6303319"/>
            <a:ext cx="819235" cy="339641"/>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79" r:id="rId2"/>
    <p:sldLayoutId id="2147483681" r:id="rId3"/>
    <p:sldLayoutId id="2147483700" r:id="rId4"/>
    <p:sldLayoutId id="2147483696" r:id="rId5"/>
    <p:sldLayoutId id="2147483697" r:id="rId6"/>
    <p:sldLayoutId id="2147483698" r:id="rId7"/>
    <p:sldLayoutId id="2147483699" r:id="rId8"/>
    <p:sldLayoutId id="2147483682" r:id="rId9"/>
    <p:sldLayoutId id="2147483683" r:id="rId10"/>
    <p:sldLayoutId id="2147483684" r:id="rId11"/>
  </p:sldLayoutIdLst>
  <p:hf hdr="0" ftr="0"/>
  <p:txStyles>
    <p:title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bg1"/>
          </a:solidFill>
          <a:latin typeface="Arial" charset="0"/>
          <a:ea typeface="MS PGothic" pitchFamily="34" charset="-128"/>
          <a:cs typeface="MS PGothic" pitchFamily="34" charset="-128"/>
        </a:defRPr>
      </a:lvl2pPr>
      <a:lvl3pPr algn="l" rtl="0" fontAlgn="base">
        <a:spcBef>
          <a:spcPct val="0"/>
        </a:spcBef>
        <a:spcAft>
          <a:spcPct val="0"/>
        </a:spcAft>
        <a:defRPr sz="2400">
          <a:solidFill>
            <a:schemeClr val="bg1"/>
          </a:solidFill>
          <a:latin typeface="Arial" charset="0"/>
          <a:ea typeface="MS PGothic" pitchFamily="34" charset="-128"/>
          <a:cs typeface="MS PGothic" pitchFamily="34" charset="-128"/>
        </a:defRPr>
      </a:lvl3pPr>
      <a:lvl4pPr algn="l" rtl="0" fontAlgn="base">
        <a:spcBef>
          <a:spcPct val="0"/>
        </a:spcBef>
        <a:spcAft>
          <a:spcPct val="0"/>
        </a:spcAft>
        <a:defRPr sz="2400">
          <a:solidFill>
            <a:schemeClr val="bg1"/>
          </a:solidFill>
          <a:latin typeface="Arial" charset="0"/>
          <a:ea typeface="MS PGothic" pitchFamily="34" charset="-128"/>
          <a:cs typeface="MS PGothic" pitchFamily="34" charset="-128"/>
        </a:defRPr>
      </a:lvl4pPr>
      <a:lvl5pPr algn="l" rtl="0" fontAlgn="base">
        <a:spcBef>
          <a:spcPct val="0"/>
        </a:spcBef>
        <a:spcAft>
          <a:spcPct val="0"/>
        </a:spcAft>
        <a:defRPr sz="2400">
          <a:solidFill>
            <a:schemeClr val="bg1"/>
          </a:solidFill>
          <a:latin typeface="Arial" charset="0"/>
          <a:ea typeface="MS PGothic" pitchFamily="34" charset="-128"/>
          <a:cs typeface="MS PGothic" pitchFamily="34" charset="-128"/>
        </a:defRPr>
      </a:lvl5pPr>
      <a:lvl6pPr marL="457200" algn="l" rtl="0" fontAlgn="base">
        <a:spcBef>
          <a:spcPct val="0"/>
        </a:spcBef>
        <a:spcAft>
          <a:spcPct val="0"/>
        </a:spcAft>
        <a:defRPr sz="2400">
          <a:solidFill>
            <a:schemeClr val="bg1"/>
          </a:solidFill>
          <a:latin typeface="Arial" charset="0"/>
          <a:ea typeface="MS PGothic" pitchFamily="34" charset="-128"/>
          <a:cs typeface="MS PGothic" pitchFamily="34" charset="-128"/>
        </a:defRPr>
      </a:lvl6pPr>
      <a:lvl7pPr marL="914400" algn="l" rtl="0" fontAlgn="base">
        <a:spcBef>
          <a:spcPct val="0"/>
        </a:spcBef>
        <a:spcAft>
          <a:spcPct val="0"/>
        </a:spcAft>
        <a:defRPr sz="2400">
          <a:solidFill>
            <a:schemeClr val="bg1"/>
          </a:solidFill>
          <a:latin typeface="Arial" charset="0"/>
          <a:ea typeface="MS PGothic" pitchFamily="34" charset="-128"/>
          <a:cs typeface="MS PGothic" pitchFamily="34" charset="-128"/>
        </a:defRPr>
      </a:lvl7pPr>
      <a:lvl8pPr marL="1371600" algn="l" rtl="0" fontAlgn="base">
        <a:spcBef>
          <a:spcPct val="0"/>
        </a:spcBef>
        <a:spcAft>
          <a:spcPct val="0"/>
        </a:spcAft>
        <a:defRPr sz="2400">
          <a:solidFill>
            <a:schemeClr val="bg1"/>
          </a:solidFill>
          <a:latin typeface="Arial" charset="0"/>
          <a:ea typeface="MS PGothic" pitchFamily="34" charset="-128"/>
          <a:cs typeface="MS PGothic" pitchFamily="34" charset="-128"/>
        </a:defRPr>
      </a:lvl8pPr>
      <a:lvl9pPr marL="1828800" algn="l" rtl="0" fontAlgn="base">
        <a:spcBef>
          <a:spcPct val="0"/>
        </a:spcBef>
        <a:spcAft>
          <a:spcPct val="0"/>
        </a:spcAft>
        <a:defRPr sz="2400">
          <a:solidFill>
            <a:schemeClr val="bg1"/>
          </a:solidFill>
          <a:latin typeface="Arial" charset="0"/>
          <a:ea typeface="MS PGothic" pitchFamily="34" charset="-128"/>
          <a:cs typeface="MS PGothic" pitchFamily="34" charset="-128"/>
        </a:defRPr>
      </a:lvl9pPr>
    </p:titleStyle>
    <p:bodyStyle>
      <a:lvl1pPr marL="173038" indent="-173038" algn="l" rtl="0" fontAlgn="base">
        <a:spcBef>
          <a:spcPct val="20000"/>
        </a:spcBef>
        <a:spcAft>
          <a:spcPct val="0"/>
        </a:spcAft>
        <a:buChar char="•"/>
        <a:defRPr sz="2000">
          <a:solidFill>
            <a:schemeClr val="tx1"/>
          </a:solidFill>
          <a:latin typeface="+mn-lt"/>
          <a:ea typeface="+mn-ea"/>
          <a:cs typeface="+mn-cs"/>
        </a:defRPr>
      </a:lvl1pPr>
      <a:lvl2pPr marL="569913" indent="-223838" algn="l" rtl="0" fontAlgn="base">
        <a:spcBef>
          <a:spcPct val="20000"/>
        </a:spcBef>
        <a:spcAft>
          <a:spcPct val="0"/>
        </a:spcAft>
        <a:buChar char="–"/>
        <a:defRPr>
          <a:solidFill>
            <a:schemeClr val="tx1"/>
          </a:solidFill>
          <a:latin typeface="+mn-lt"/>
          <a:ea typeface="+mn-ea"/>
          <a:cs typeface="+mn-cs"/>
        </a:defRPr>
      </a:lvl2pPr>
      <a:lvl3pPr marL="915988" indent="-173038" algn="l" rtl="0" fontAlgn="base">
        <a:spcBef>
          <a:spcPct val="20000"/>
        </a:spcBef>
        <a:spcAft>
          <a:spcPct val="0"/>
        </a:spcAft>
        <a:buChar char="•"/>
        <a:defRPr>
          <a:solidFill>
            <a:schemeClr val="tx1"/>
          </a:solidFill>
          <a:latin typeface="+mn-lt"/>
          <a:ea typeface="+mn-ea"/>
          <a:cs typeface="+mn-cs"/>
        </a:defRPr>
      </a:lvl3pPr>
      <a:lvl4pPr marL="1312863" indent="-225425" algn="l" rtl="0" fontAlgn="base">
        <a:spcBef>
          <a:spcPct val="20000"/>
        </a:spcBef>
        <a:spcAft>
          <a:spcPct val="0"/>
        </a:spcAft>
        <a:buChar char="–"/>
        <a:defRPr>
          <a:solidFill>
            <a:schemeClr val="tx1"/>
          </a:solidFill>
          <a:latin typeface="+mn-lt"/>
          <a:ea typeface="+mn-ea"/>
          <a:cs typeface="+mn-cs"/>
        </a:defRPr>
      </a:lvl4pPr>
      <a:lvl5pPr marL="1662113" indent="-228600" algn="l" rtl="0" fontAlgn="base">
        <a:spcBef>
          <a:spcPct val="20000"/>
        </a:spcBef>
        <a:spcAft>
          <a:spcPct val="0"/>
        </a:spcAft>
        <a:buChar char="»"/>
        <a:defRPr>
          <a:solidFill>
            <a:schemeClr val="tx1"/>
          </a:solidFill>
          <a:latin typeface="+mn-lt"/>
          <a:ea typeface="+mn-ea"/>
          <a:cs typeface="+mn-cs"/>
        </a:defRPr>
      </a:lvl5pPr>
      <a:lvl6pPr marL="2119313" indent="-228600" algn="l" rtl="0" fontAlgn="base">
        <a:spcBef>
          <a:spcPct val="20000"/>
        </a:spcBef>
        <a:spcAft>
          <a:spcPct val="0"/>
        </a:spcAft>
        <a:buChar char="»"/>
        <a:defRPr>
          <a:solidFill>
            <a:schemeClr val="tx1"/>
          </a:solidFill>
          <a:latin typeface="+mn-lt"/>
          <a:ea typeface="+mn-ea"/>
          <a:cs typeface="+mn-cs"/>
        </a:defRPr>
      </a:lvl6pPr>
      <a:lvl7pPr marL="2576513" indent="-228600" algn="l" rtl="0" fontAlgn="base">
        <a:spcBef>
          <a:spcPct val="20000"/>
        </a:spcBef>
        <a:spcAft>
          <a:spcPct val="0"/>
        </a:spcAft>
        <a:buChar char="»"/>
        <a:defRPr>
          <a:solidFill>
            <a:schemeClr val="tx1"/>
          </a:solidFill>
          <a:latin typeface="+mn-lt"/>
          <a:ea typeface="+mn-ea"/>
          <a:cs typeface="+mn-cs"/>
        </a:defRPr>
      </a:lvl7pPr>
      <a:lvl8pPr marL="3033713" indent="-228600" algn="l" rtl="0" fontAlgn="base">
        <a:spcBef>
          <a:spcPct val="20000"/>
        </a:spcBef>
        <a:spcAft>
          <a:spcPct val="0"/>
        </a:spcAft>
        <a:buChar char="»"/>
        <a:defRPr>
          <a:solidFill>
            <a:schemeClr val="tx1"/>
          </a:solidFill>
          <a:latin typeface="+mn-lt"/>
          <a:ea typeface="+mn-ea"/>
          <a:cs typeface="+mn-cs"/>
        </a:defRPr>
      </a:lvl8pPr>
      <a:lvl9pPr marL="3490913" indent="-228600" algn="l" rtl="0" fontAlgn="base">
        <a:spcBef>
          <a:spcPct val="20000"/>
        </a:spcBef>
        <a:spcAft>
          <a:spcPct val="0"/>
        </a:spcAft>
        <a:buChar char="»"/>
        <a:defRPr>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4637" name="Picture 13" descr="mfe_logo_rgb"/>
          <p:cNvPicPr>
            <a:picLocks noChangeAspect="1" noChangeArrowheads="1"/>
          </p:cNvPicPr>
          <p:nvPr/>
        </p:nvPicPr>
        <p:blipFill>
          <a:blip r:embed="rId3"/>
          <a:srcRect/>
          <a:stretch>
            <a:fillRect/>
          </a:stretch>
        </p:blipFill>
        <p:spPr bwMode="gray">
          <a:xfrm>
            <a:off x="2152650" y="2760663"/>
            <a:ext cx="4838700" cy="1143000"/>
          </a:xfrm>
          <a:prstGeom prst="rect">
            <a:avLst/>
          </a:prstGeom>
          <a:noFill/>
        </p:spPr>
      </p:pic>
    </p:spTree>
  </p:cSld>
  <p:clrMap bg1="lt1" tx1="dk1" bg2="lt2" tx2="dk2" accent1="accent1" accent2="accent2" accent3="accent3" accent4="accent4" accent5="accent5" accent6="accent6" hlink="hlink" folHlink="folHlink"/>
  <p:sldLayoutIdLst>
    <p:sldLayoutId id="2147483695" r:id="rId1"/>
  </p:sldLayoutIdLst>
  <p:txStyles>
    <p:titleStyle>
      <a:lvl1pPr algn="l" rtl="0" fontAlgn="base">
        <a:spcBef>
          <a:spcPct val="0"/>
        </a:spcBef>
        <a:spcAft>
          <a:spcPct val="0"/>
        </a:spcAft>
        <a:defRPr sz="2600">
          <a:solidFill>
            <a:schemeClr val="tx1"/>
          </a:solidFill>
          <a:latin typeface="+mj-lt"/>
          <a:ea typeface="+mj-ea"/>
          <a:cs typeface="+mj-cs"/>
        </a:defRPr>
      </a:lvl1pPr>
      <a:lvl2pPr algn="l" rtl="0" fontAlgn="base">
        <a:spcBef>
          <a:spcPct val="0"/>
        </a:spcBef>
        <a:spcAft>
          <a:spcPct val="0"/>
        </a:spcAft>
        <a:defRPr sz="2600">
          <a:solidFill>
            <a:schemeClr val="tx1"/>
          </a:solidFill>
          <a:latin typeface="Arial" charset="0"/>
          <a:ea typeface="MS PGothic" pitchFamily="34" charset="-128"/>
          <a:cs typeface="MS PGothic" pitchFamily="34" charset="-128"/>
        </a:defRPr>
      </a:lvl2pPr>
      <a:lvl3pPr algn="l" rtl="0" fontAlgn="base">
        <a:spcBef>
          <a:spcPct val="0"/>
        </a:spcBef>
        <a:spcAft>
          <a:spcPct val="0"/>
        </a:spcAft>
        <a:defRPr sz="2600">
          <a:solidFill>
            <a:schemeClr val="tx1"/>
          </a:solidFill>
          <a:latin typeface="Arial" charset="0"/>
          <a:ea typeface="MS PGothic" pitchFamily="34" charset="-128"/>
          <a:cs typeface="MS PGothic" pitchFamily="34" charset="-128"/>
        </a:defRPr>
      </a:lvl3pPr>
      <a:lvl4pPr algn="l" rtl="0" fontAlgn="base">
        <a:spcBef>
          <a:spcPct val="0"/>
        </a:spcBef>
        <a:spcAft>
          <a:spcPct val="0"/>
        </a:spcAft>
        <a:defRPr sz="2600">
          <a:solidFill>
            <a:schemeClr val="tx1"/>
          </a:solidFill>
          <a:latin typeface="Arial" charset="0"/>
          <a:ea typeface="MS PGothic" pitchFamily="34" charset="-128"/>
          <a:cs typeface="MS PGothic" pitchFamily="34" charset="-128"/>
        </a:defRPr>
      </a:lvl4pPr>
      <a:lvl5pPr algn="l" rtl="0" fontAlgn="base">
        <a:spcBef>
          <a:spcPct val="0"/>
        </a:spcBef>
        <a:spcAft>
          <a:spcPct val="0"/>
        </a:spcAft>
        <a:defRPr sz="2600">
          <a:solidFill>
            <a:schemeClr val="tx1"/>
          </a:solidFill>
          <a:latin typeface="Arial" charset="0"/>
          <a:ea typeface="MS PGothic" pitchFamily="34" charset="-128"/>
          <a:cs typeface="MS PGothic" pitchFamily="34" charset="-128"/>
        </a:defRPr>
      </a:lvl5pPr>
      <a:lvl6pPr marL="457200" algn="l" rtl="0" fontAlgn="base">
        <a:spcBef>
          <a:spcPct val="0"/>
        </a:spcBef>
        <a:spcAft>
          <a:spcPct val="0"/>
        </a:spcAft>
        <a:defRPr sz="2600">
          <a:solidFill>
            <a:schemeClr val="tx1"/>
          </a:solidFill>
          <a:latin typeface="Arial" charset="0"/>
          <a:ea typeface="MS PGothic" pitchFamily="34" charset="-128"/>
          <a:cs typeface="MS PGothic" pitchFamily="34" charset="-128"/>
        </a:defRPr>
      </a:lvl6pPr>
      <a:lvl7pPr marL="914400" algn="l" rtl="0" fontAlgn="base">
        <a:spcBef>
          <a:spcPct val="0"/>
        </a:spcBef>
        <a:spcAft>
          <a:spcPct val="0"/>
        </a:spcAft>
        <a:defRPr sz="2600">
          <a:solidFill>
            <a:schemeClr val="tx1"/>
          </a:solidFill>
          <a:latin typeface="Arial" charset="0"/>
          <a:ea typeface="MS PGothic" pitchFamily="34" charset="-128"/>
          <a:cs typeface="MS PGothic" pitchFamily="34" charset="-128"/>
        </a:defRPr>
      </a:lvl7pPr>
      <a:lvl8pPr marL="1371600" algn="l" rtl="0" fontAlgn="base">
        <a:spcBef>
          <a:spcPct val="0"/>
        </a:spcBef>
        <a:spcAft>
          <a:spcPct val="0"/>
        </a:spcAft>
        <a:defRPr sz="2600">
          <a:solidFill>
            <a:schemeClr val="tx1"/>
          </a:solidFill>
          <a:latin typeface="Arial" charset="0"/>
          <a:ea typeface="MS PGothic" pitchFamily="34" charset="-128"/>
          <a:cs typeface="MS PGothic" pitchFamily="34" charset="-128"/>
        </a:defRPr>
      </a:lvl8pPr>
      <a:lvl9pPr marL="1828800" algn="l" rtl="0" fontAlgn="base">
        <a:spcBef>
          <a:spcPct val="0"/>
        </a:spcBef>
        <a:spcAft>
          <a:spcPct val="0"/>
        </a:spcAft>
        <a:defRPr sz="2600">
          <a:solidFill>
            <a:schemeClr val="tx1"/>
          </a:solidFill>
          <a:latin typeface="Arial" charset="0"/>
          <a:ea typeface="MS PGothic" pitchFamily="34" charset="-128"/>
          <a:cs typeface="MS PGothic" pitchFamily="34" charset="-128"/>
        </a:defRPr>
      </a:lvl9pPr>
    </p:titleStyle>
    <p:bodyStyle>
      <a:lvl1pPr marL="173038" indent="-173038" algn="l" rtl="0" fontAlgn="base">
        <a:spcBef>
          <a:spcPct val="20000"/>
        </a:spcBef>
        <a:spcAft>
          <a:spcPct val="0"/>
        </a:spcAft>
        <a:buChar char="•"/>
        <a:defRPr sz="2000">
          <a:solidFill>
            <a:schemeClr val="tx1"/>
          </a:solidFill>
          <a:latin typeface="+mn-lt"/>
          <a:ea typeface="+mn-ea"/>
          <a:cs typeface="+mn-cs"/>
        </a:defRPr>
      </a:lvl1pPr>
      <a:lvl2pPr marL="569913" indent="-223838" algn="l" rtl="0" fontAlgn="base">
        <a:spcBef>
          <a:spcPct val="20000"/>
        </a:spcBef>
        <a:spcAft>
          <a:spcPct val="0"/>
        </a:spcAft>
        <a:buChar char="–"/>
        <a:defRPr>
          <a:solidFill>
            <a:schemeClr val="tx1"/>
          </a:solidFill>
          <a:latin typeface="+mn-lt"/>
          <a:ea typeface="+mn-ea"/>
          <a:cs typeface="+mn-cs"/>
        </a:defRPr>
      </a:lvl2pPr>
      <a:lvl3pPr marL="914400" indent="-171450" algn="l" rtl="0" fontAlgn="base">
        <a:spcBef>
          <a:spcPct val="20000"/>
        </a:spcBef>
        <a:spcAft>
          <a:spcPct val="0"/>
        </a:spcAft>
        <a:buChar char="•"/>
        <a:defRPr>
          <a:solidFill>
            <a:schemeClr val="tx1"/>
          </a:solidFill>
          <a:latin typeface="+mn-lt"/>
          <a:ea typeface="+mn-ea"/>
          <a:cs typeface="+mn-cs"/>
        </a:defRPr>
      </a:lvl3pPr>
      <a:lvl4pPr marL="1312863" indent="-230188" algn="l" rtl="0" fontAlgn="base">
        <a:spcBef>
          <a:spcPct val="20000"/>
        </a:spcBef>
        <a:spcAft>
          <a:spcPct val="0"/>
        </a:spcAft>
        <a:buChar char="–"/>
        <a:defRPr>
          <a:solidFill>
            <a:schemeClr val="tx1"/>
          </a:solidFill>
          <a:latin typeface="+mn-lt"/>
          <a:ea typeface="+mn-ea"/>
          <a:cs typeface="+mn-cs"/>
        </a:defRPr>
      </a:lvl4pPr>
      <a:lvl5pPr marL="1655763" indent="-228600" algn="l" rtl="0" fontAlgn="base">
        <a:spcBef>
          <a:spcPct val="20000"/>
        </a:spcBef>
        <a:spcAft>
          <a:spcPct val="0"/>
        </a:spcAft>
        <a:buChar char="»"/>
        <a:defRPr>
          <a:solidFill>
            <a:schemeClr val="tx1"/>
          </a:solidFill>
          <a:latin typeface="+mn-lt"/>
          <a:ea typeface="+mn-ea"/>
          <a:cs typeface="+mn-cs"/>
        </a:defRPr>
      </a:lvl5pPr>
      <a:lvl6pPr marL="2112963" indent="-228600" algn="l" rtl="0" fontAlgn="base">
        <a:spcBef>
          <a:spcPct val="20000"/>
        </a:spcBef>
        <a:spcAft>
          <a:spcPct val="0"/>
        </a:spcAft>
        <a:buChar char="»"/>
        <a:defRPr>
          <a:solidFill>
            <a:schemeClr val="tx1"/>
          </a:solidFill>
          <a:latin typeface="+mn-lt"/>
          <a:ea typeface="+mn-ea"/>
          <a:cs typeface="+mn-cs"/>
        </a:defRPr>
      </a:lvl6pPr>
      <a:lvl7pPr marL="2570163" indent="-228600" algn="l" rtl="0" fontAlgn="base">
        <a:spcBef>
          <a:spcPct val="20000"/>
        </a:spcBef>
        <a:spcAft>
          <a:spcPct val="0"/>
        </a:spcAft>
        <a:buChar char="»"/>
        <a:defRPr>
          <a:solidFill>
            <a:schemeClr val="tx1"/>
          </a:solidFill>
          <a:latin typeface="+mn-lt"/>
          <a:ea typeface="+mn-ea"/>
          <a:cs typeface="+mn-cs"/>
        </a:defRPr>
      </a:lvl7pPr>
      <a:lvl8pPr marL="3027363" indent="-228600" algn="l" rtl="0" fontAlgn="base">
        <a:spcBef>
          <a:spcPct val="20000"/>
        </a:spcBef>
        <a:spcAft>
          <a:spcPct val="0"/>
        </a:spcAft>
        <a:buChar char="»"/>
        <a:defRPr>
          <a:solidFill>
            <a:schemeClr val="tx1"/>
          </a:solidFill>
          <a:latin typeface="+mn-lt"/>
          <a:ea typeface="+mn-ea"/>
          <a:cs typeface="+mn-cs"/>
        </a:defRPr>
      </a:lvl8pPr>
      <a:lvl9pPr marL="3484563" indent="-228600" algn="l" rtl="0" fontAlgn="base">
        <a:spcBef>
          <a:spcPct val="20000"/>
        </a:spcBef>
        <a:spcAft>
          <a:spcPct val="0"/>
        </a:spcAft>
        <a:buChar char="»"/>
        <a:defRPr>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21.png"/><Relationship Id="rId4" Type="http://schemas.openxmlformats.org/officeDocument/2006/relationships/image" Target="../media/image47.png"/><Relationship Id="rId9"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7.gif"/><Relationship Id="rId4" Type="http://schemas.openxmlformats.org/officeDocument/2006/relationships/image" Target="../media/image56.gif"/></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jpe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61.emf"/><Relationship Id="rId11" Type="http://schemas.openxmlformats.org/officeDocument/2006/relationships/image" Target="../media/image66.png"/><Relationship Id="rId5" Type="http://schemas.openxmlformats.org/officeDocument/2006/relationships/image" Target="../media/image60.emf"/><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jpe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xml"/><Relationship Id="rId1" Type="http://schemas.openxmlformats.org/officeDocument/2006/relationships/vmlDrawing" Target="../drawings/vmlDrawing1.vml"/><Relationship Id="rId5" Type="http://schemas.openxmlformats.org/officeDocument/2006/relationships/image" Target="../media/image23.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60399" y="3022600"/>
            <a:ext cx="7992281" cy="1563688"/>
          </a:xfrm>
        </p:spPr>
        <p:txBody>
          <a:bodyPr/>
          <a:lstStyle/>
          <a:p>
            <a:r>
              <a:rPr lang="en-US" b="1" dirty="0" smtClean="0"/>
              <a:t/>
            </a:r>
            <a:br>
              <a:rPr lang="en-US" b="1" dirty="0" smtClean="0"/>
            </a:br>
            <a:r>
              <a:rPr lang="en-US" dirty="0" smtClean="0"/>
              <a:t>McAfee Governance, Risk and Compliance (GRC) Portal:</a:t>
            </a:r>
            <a:br>
              <a:rPr lang="en-US" dirty="0" smtClean="0"/>
            </a:br>
            <a:r>
              <a:rPr lang="en-US" dirty="0" smtClean="0"/>
              <a:t>Implementing a Policy, Compliance, Risk and Security </a:t>
            </a:r>
            <a:br>
              <a:rPr lang="en-US" dirty="0" smtClean="0"/>
            </a:br>
            <a:r>
              <a:rPr lang="en-US" dirty="0" smtClean="0"/>
              <a:t>Awareness Program</a:t>
            </a:r>
            <a:endParaRPr lang="en-US" dirty="0"/>
          </a:p>
        </p:txBody>
      </p:sp>
      <p:sp>
        <p:nvSpPr>
          <p:cNvPr id="7" name="Subtitle 6"/>
          <p:cNvSpPr>
            <a:spLocks noGrp="1"/>
          </p:cNvSpPr>
          <p:nvPr>
            <p:ph type="subTitle" idx="1"/>
          </p:nvPr>
        </p:nvSpPr>
        <p:spPr>
          <a:xfrm>
            <a:off x="660399" y="4459840"/>
            <a:ext cx="8298405" cy="1003300"/>
          </a:xfrm>
        </p:spPr>
        <p:txBody>
          <a:bodyPr/>
          <a:lstStyle/>
          <a:p>
            <a:r>
              <a:rPr lang="en-US" dirty="0" smtClean="0"/>
              <a:t>Bill Dalrymple Jr.</a:t>
            </a:r>
            <a:br>
              <a:rPr lang="en-US" dirty="0" smtClean="0"/>
            </a:br>
            <a:r>
              <a:rPr lang="en-US" i="1" dirty="0" smtClean="0"/>
              <a:t>Sr. Manager, Policy and Compliance, Global Security Services</a:t>
            </a:r>
          </a:p>
          <a:p>
            <a:r>
              <a:rPr lang="en-US" dirty="0" smtClean="0"/>
              <a:t>McAfee</a:t>
            </a:r>
          </a:p>
          <a:p>
            <a:pPr>
              <a:spcBef>
                <a:spcPts val="1200"/>
              </a:spcBef>
            </a:pPr>
            <a:r>
              <a:rPr lang="en-US" dirty="0" smtClean="0"/>
              <a:t>Harold Toomey</a:t>
            </a:r>
            <a:br>
              <a:rPr lang="en-US" dirty="0" smtClean="0"/>
            </a:br>
            <a:r>
              <a:rPr lang="en-US" i="1" dirty="0" smtClean="0"/>
              <a:t>Sr. Compliance Engineer, Policy and Compliance, Global Security Services</a:t>
            </a:r>
          </a:p>
          <a:p>
            <a:r>
              <a:rPr lang="en-US" dirty="0" smtClean="0"/>
              <a:t>McAfee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GRC Components</a:t>
            </a:r>
            <a:endParaRPr lang="en-US" dirty="0"/>
          </a:p>
        </p:txBody>
      </p:sp>
      <p:sp>
        <p:nvSpPr>
          <p:cNvPr id="4" name="Date Placeholder 3"/>
          <p:cNvSpPr>
            <a:spLocks noGrp="1"/>
          </p:cNvSpPr>
          <p:nvPr>
            <p:ph type="dt" sz="half" idx="10"/>
          </p:nvPr>
        </p:nvSpPr>
        <p:spPr/>
        <p:txBody>
          <a:bodyPr/>
          <a:lstStyle/>
          <a:p>
            <a:fld id="{20E43356-2467-614F-8981-11D96CAF4D47}" type="datetime4">
              <a:rPr lang="en-US" smtClean="0"/>
              <a:pPr/>
              <a:t>October 14, 2010</a:t>
            </a:fld>
            <a:endParaRPr lang="en-US"/>
          </a:p>
        </p:txBody>
      </p:sp>
      <p:pic>
        <p:nvPicPr>
          <p:cNvPr id="27" name="Picture 26" descr="predermined_image_1a.png"/>
          <p:cNvPicPr>
            <a:picLocks noChangeAspect="1"/>
          </p:cNvPicPr>
          <p:nvPr/>
        </p:nvPicPr>
        <p:blipFill>
          <a:blip r:embed="rId3"/>
          <a:stretch>
            <a:fillRect/>
          </a:stretch>
        </p:blipFill>
        <p:spPr>
          <a:xfrm>
            <a:off x="5880100" y="1301750"/>
            <a:ext cx="3263900" cy="4965700"/>
          </a:xfrm>
          <a:prstGeom prst="rect">
            <a:avLst/>
          </a:prstGeom>
        </p:spPr>
      </p:pic>
      <p:grpSp>
        <p:nvGrpSpPr>
          <p:cNvPr id="22" name="Group 21"/>
          <p:cNvGrpSpPr/>
          <p:nvPr/>
        </p:nvGrpSpPr>
        <p:grpSpPr>
          <a:xfrm>
            <a:off x="590550" y="1874686"/>
            <a:ext cx="5118874" cy="3822081"/>
            <a:chOff x="590550" y="2097707"/>
            <a:chExt cx="5118874" cy="3365643"/>
          </a:xfrm>
        </p:grpSpPr>
        <p:sp>
          <p:nvSpPr>
            <p:cNvPr id="12" name="Rounded Rectangle 11"/>
            <p:cNvSpPr/>
            <p:nvPr/>
          </p:nvSpPr>
          <p:spPr bwMode="auto">
            <a:xfrm>
              <a:off x="590550" y="2097707"/>
              <a:ext cx="5118874" cy="731520"/>
            </a:xfrm>
            <a:prstGeom prst="roundRect">
              <a:avLst>
                <a:gd name="adj" fmla="val 5000"/>
              </a:avLst>
            </a:prstGeom>
            <a:gradFill flip="none" rotWithShape="1">
              <a:gsLst>
                <a:gs pos="0">
                  <a:srgbClr val="ECECEC"/>
                </a:gs>
                <a:gs pos="100000">
                  <a:schemeClr val="bg1"/>
                </a:gs>
              </a:gsLst>
              <a:lin ang="10800000" scaled="1"/>
              <a:tileRect/>
            </a:gradFill>
            <a:ln w="28575" algn="ctr">
              <a:solidFill>
                <a:srgbClr val="646568"/>
              </a:solidFill>
              <a:round/>
              <a:headEnd/>
              <a:tailEnd/>
            </a:ln>
            <a:effectLst>
              <a:outerShdw blurRad="50800" dist="38100" dir="2700000" algn="tl" rotWithShape="0">
                <a:srgbClr val="A4A5A6">
                  <a:alpha val="50000"/>
                </a:srgbClr>
              </a:outerShdw>
            </a:effectLst>
          </p:spPr>
          <p:txBody>
            <a:bodyPr wrap="none" lIns="777240" anchor="ctr"/>
            <a:lstStyle/>
            <a:p>
              <a:pPr>
                <a:defRPr/>
              </a:pPr>
              <a:r>
                <a:rPr lang="en-US" sz="2600" dirty="0" smtClean="0">
                  <a:solidFill>
                    <a:schemeClr val="accent1"/>
                  </a:solidFill>
                </a:rPr>
                <a:t>Policy</a:t>
              </a:r>
            </a:p>
          </p:txBody>
        </p:sp>
        <p:sp>
          <p:nvSpPr>
            <p:cNvPr id="40" name="Rounded Rectangle 39"/>
            <p:cNvSpPr/>
            <p:nvPr/>
          </p:nvSpPr>
          <p:spPr bwMode="auto">
            <a:xfrm>
              <a:off x="590550" y="2975531"/>
              <a:ext cx="5118874" cy="731520"/>
            </a:xfrm>
            <a:prstGeom prst="roundRect">
              <a:avLst>
                <a:gd name="adj" fmla="val 5000"/>
              </a:avLst>
            </a:prstGeom>
            <a:gradFill flip="none" rotWithShape="1">
              <a:gsLst>
                <a:gs pos="0">
                  <a:srgbClr val="ECECEC"/>
                </a:gs>
                <a:gs pos="100000">
                  <a:schemeClr val="bg1"/>
                </a:gs>
              </a:gsLst>
              <a:lin ang="10800000" scaled="1"/>
              <a:tileRect/>
            </a:gradFill>
            <a:ln w="28575" algn="ctr">
              <a:solidFill>
                <a:srgbClr val="646568"/>
              </a:solidFill>
              <a:round/>
              <a:headEnd/>
              <a:tailEnd/>
            </a:ln>
            <a:effectLst>
              <a:outerShdw blurRad="50800" dist="38100" dir="2700000" algn="tl" rotWithShape="0">
                <a:srgbClr val="A4A5A6">
                  <a:alpha val="50000"/>
                </a:srgbClr>
              </a:outerShdw>
            </a:effectLst>
          </p:spPr>
          <p:txBody>
            <a:bodyPr wrap="none" lIns="777240" anchor="ctr"/>
            <a:lstStyle/>
            <a:p>
              <a:pPr>
                <a:defRPr/>
              </a:pPr>
              <a:r>
                <a:rPr lang="en-US" sz="2200" dirty="0" smtClean="0"/>
                <a:t>Compliance</a:t>
              </a:r>
            </a:p>
          </p:txBody>
        </p:sp>
        <p:sp>
          <p:nvSpPr>
            <p:cNvPr id="43" name="Rounded Rectangle 42"/>
            <p:cNvSpPr/>
            <p:nvPr/>
          </p:nvSpPr>
          <p:spPr bwMode="auto">
            <a:xfrm>
              <a:off x="590550" y="3854006"/>
              <a:ext cx="5118874" cy="731520"/>
            </a:xfrm>
            <a:prstGeom prst="roundRect">
              <a:avLst>
                <a:gd name="adj" fmla="val 5000"/>
              </a:avLst>
            </a:prstGeom>
            <a:gradFill flip="none" rotWithShape="1">
              <a:gsLst>
                <a:gs pos="0">
                  <a:srgbClr val="ECECEC"/>
                </a:gs>
                <a:gs pos="100000">
                  <a:schemeClr val="bg1"/>
                </a:gs>
              </a:gsLst>
              <a:lin ang="10800000" scaled="1"/>
              <a:tileRect/>
            </a:gradFill>
            <a:ln w="28575" algn="ctr">
              <a:solidFill>
                <a:srgbClr val="646568"/>
              </a:solidFill>
              <a:round/>
              <a:headEnd/>
              <a:tailEnd/>
            </a:ln>
            <a:effectLst>
              <a:outerShdw blurRad="50800" dist="38100" dir="2700000" algn="tl" rotWithShape="0">
                <a:srgbClr val="A4A5A6">
                  <a:alpha val="50000"/>
                </a:srgbClr>
              </a:outerShdw>
            </a:effectLst>
          </p:spPr>
          <p:txBody>
            <a:bodyPr wrap="none" lIns="777240" anchor="ctr"/>
            <a:lstStyle/>
            <a:p>
              <a:pPr>
                <a:defRPr/>
              </a:pPr>
              <a:r>
                <a:rPr lang="en-US" sz="2200" dirty="0" smtClean="0"/>
                <a:t>Risk Management</a:t>
              </a:r>
            </a:p>
          </p:txBody>
        </p:sp>
        <p:sp>
          <p:nvSpPr>
            <p:cNvPr id="46" name="Rounded Rectangle 45"/>
            <p:cNvSpPr/>
            <p:nvPr/>
          </p:nvSpPr>
          <p:spPr bwMode="auto">
            <a:xfrm>
              <a:off x="590550" y="4731830"/>
              <a:ext cx="5118874" cy="731520"/>
            </a:xfrm>
            <a:prstGeom prst="roundRect">
              <a:avLst>
                <a:gd name="adj" fmla="val 5000"/>
              </a:avLst>
            </a:prstGeom>
            <a:gradFill flip="none" rotWithShape="1">
              <a:gsLst>
                <a:gs pos="0">
                  <a:srgbClr val="ECECEC"/>
                </a:gs>
                <a:gs pos="100000">
                  <a:schemeClr val="bg1"/>
                </a:gs>
              </a:gsLst>
              <a:lin ang="10800000" scaled="1"/>
              <a:tileRect/>
            </a:gradFill>
            <a:ln w="28575" algn="ctr">
              <a:solidFill>
                <a:srgbClr val="646568"/>
              </a:solidFill>
              <a:round/>
              <a:headEnd/>
              <a:tailEnd/>
            </a:ln>
            <a:effectLst>
              <a:outerShdw blurRad="50800" dist="38100" dir="2700000" algn="tl" rotWithShape="0">
                <a:srgbClr val="A4A5A6">
                  <a:alpha val="50000"/>
                </a:srgbClr>
              </a:outerShdw>
            </a:effectLst>
          </p:spPr>
          <p:txBody>
            <a:bodyPr wrap="none" lIns="777240" anchor="ctr"/>
            <a:lstStyle/>
            <a:p>
              <a:pPr lvl="0">
                <a:lnSpc>
                  <a:spcPct val="90000"/>
                </a:lnSpc>
                <a:defRPr/>
              </a:pPr>
              <a:r>
                <a:rPr lang="en-US" sz="2200" dirty="0" smtClean="0"/>
                <a:t>Security Awareness and Training</a:t>
              </a:r>
            </a:p>
          </p:txBody>
        </p:sp>
      </p:grpSp>
      <p:pic>
        <p:nvPicPr>
          <p:cNvPr id="17" name="Picture 16" descr="compliance-icon-red-sm.png"/>
          <p:cNvPicPr>
            <a:picLocks noChangeAspect="1"/>
          </p:cNvPicPr>
          <p:nvPr/>
        </p:nvPicPr>
        <p:blipFill>
          <a:blip r:embed="rId4"/>
          <a:stretch>
            <a:fillRect/>
          </a:stretch>
        </p:blipFill>
        <p:spPr>
          <a:xfrm>
            <a:off x="709959" y="3000399"/>
            <a:ext cx="603202" cy="603202"/>
          </a:xfrm>
          <a:prstGeom prst="rect">
            <a:avLst/>
          </a:prstGeom>
        </p:spPr>
      </p:pic>
      <p:pic>
        <p:nvPicPr>
          <p:cNvPr id="18" name="Picture 17" descr="policy-icon-red-sm.png"/>
          <p:cNvPicPr>
            <a:picLocks noChangeAspect="1"/>
          </p:cNvPicPr>
          <p:nvPr/>
        </p:nvPicPr>
        <p:blipFill>
          <a:blip r:embed="rId5"/>
          <a:stretch>
            <a:fillRect/>
          </a:stretch>
        </p:blipFill>
        <p:spPr>
          <a:xfrm>
            <a:off x="708797" y="1992337"/>
            <a:ext cx="603202" cy="603202"/>
          </a:xfrm>
          <a:prstGeom prst="rect">
            <a:avLst/>
          </a:prstGeom>
        </p:spPr>
      </p:pic>
      <p:pic>
        <p:nvPicPr>
          <p:cNvPr id="19" name="Picture 18" descr="risk-icon-red-sm.png"/>
          <p:cNvPicPr>
            <a:picLocks noChangeAspect="1"/>
          </p:cNvPicPr>
          <p:nvPr/>
        </p:nvPicPr>
        <p:blipFill>
          <a:blip r:embed="rId6"/>
          <a:stretch>
            <a:fillRect/>
          </a:stretch>
        </p:blipFill>
        <p:spPr>
          <a:xfrm>
            <a:off x="709959" y="3987824"/>
            <a:ext cx="603202" cy="603202"/>
          </a:xfrm>
          <a:prstGeom prst="rect">
            <a:avLst/>
          </a:prstGeom>
        </p:spPr>
      </p:pic>
      <p:pic>
        <p:nvPicPr>
          <p:cNvPr id="20" name="Picture 19" descr="awareness-icon-red-sm.png"/>
          <p:cNvPicPr>
            <a:picLocks noChangeAspect="1"/>
          </p:cNvPicPr>
          <p:nvPr/>
        </p:nvPicPr>
        <p:blipFill>
          <a:blip r:embed="rId7"/>
          <a:stretch>
            <a:fillRect/>
          </a:stretch>
        </p:blipFill>
        <p:spPr>
          <a:xfrm>
            <a:off x="709767" y="4999062"/>
            <a:ext cx="603202" cy="603202"/>
          </a:xfrm>
          <a:prstGeom prst="rect">
            <a:avLst/>
          </a:prstGeom>
        </p:spPr>
      </p:pic>
      <p:sp>
        <p:nvSpPr>
          <p:cNvPr id="14" name="Slide Number Placeholder 13"/>
          <p:cNvSpPr>
            <a:spLocks noGrp="1"/>
          </p:cNvSpPr>
          <p:nvPr>
            <p:ph type="sldNum" sz="quarter" idx="12"/>
          </p:nvPr>
        </p:nvSpPr>
        <p:spPr/>
        <p:txBody>
          <a:bodyPr/>
          <a:lstStyle/>
          <a:p>
            <a:fld id="{CBBE853D-9F22-8A4E-9065-8605B1548684}"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75"/>
          <p:cNvGrpSpPr/>
          <p:nvPr/>
        </p:nvGrpSpPr>
        <p:grpSpPr>
          <a:xfrm>
            <a:off x="0" y="973333"/>
            <a:ext cx="9975616" cy="5910943"/>
            <a:chOff x="0" y="973333"/>
            <a:chExt cx="9975616" cy="5910943"/>
          </a:xfrm>
        </p:grpSpPr>
        <p:grpSp>
          <p:nvGrpSpPr>
            <p:cNvPr id="79" name="Group 33"/>
            <p:cNvGrpSpPr>
              <a:grpSpLocks/>
            </p:cNvGrpSpPr>
            <p:nvPr/>
          </p:nvGrpSpPr>
          <p:grpSpPr bwMode="auto">
            <a:xfrm>
              <a:off x="0" y="2135556"/>
              <a:ext cx="9144000" cy="3794125"/>
              <a:chOff x="0" y="1552"/>
              <a:chExt cx="5776" cy="2390"/>
            </a:xfrm>
          </p:grpSpPr>
          <p:sp>
            <p:nvSpPr>
              <p:cNvPr id="85" name="Rectangle 4"/>
              <p:cNvSpPr>
                <a:spLocks noChangeArrowheads="1"/>
              </p:cNvSpPr>
              <p:nvPr/>
            </p:nvSpPr>
            <p:spPr bwMode="auto">
              <a:xfrm flipV="1">
                <a:off x="0" y="2928"/>
                <a:ext cx="5776" cy="1014"/>
              </a:xfrm>
              <a:prstGeom prst="rect">
                <a:avLst/>
              </a:prstGeom>
              <a:gradFill rotWithShape="1">
                <a:gsLst>
                  <a:gs pos="0">
                    <a:schemeClr val="bg1">
                      <a:alpha val="85001"/>
                    </a:schemeClr>
                  </a:gs>
                  <a:gs pos="100000">
                    <a:schemeClr val="tx1">
                      <a:alpha val="65000"/>
                    </a:schemeClr>
                  </a:gs>
                </a:gsLst>
                <a:lin ang="5400000" scaled="1"/>
              </a:gradFill>
              <a:ln w="9525">
                <a:noFill/>
                <a:miter lim="800000"/>
                <a:headEnd/>
                <a:tailEnd/>
              </a:ln>
            </p:spPr>
            <p:txBody>
              <a:bodyPr wrap="none" anchor="ctr"/>
              <a:lstStyle/>
              <a:p>
                <a:pPr eaLnBrk="0" hangingPunct="0"/>
                <a:endParaRPr lang="en-US"/>
              </a:p>
            </p:txBody>
          </p:sp>
          <p:sp>
            <p:nvSpPr>
              <p:cNvPr id="87" name="Rectangle 3"/>
              <p:cNvSpPr>
                <a:spLocks noChangeArrowheads="1"/>
              </p:cNvSpPr>
              <p:nvPr/>
            </p:nvSpPr>
            <p:spPr bwMode="auto">
              <a:xfrm>
                <a:off x="0" y="1552"/>
                <a:ext cx="5776" cy="1376"/>
              </a:xfrm>
              <a:prstGeom prst="rect">
                <a:avLst/>
              </a:prstGeom>
              <a:gradFill rotWithShape="1">
                <a:gsLst>
                  <a:gs pos="0">
                    <a:srgbClr val="BDBEBF">
                      <a:alpha val="0"/>
                    </a:srgbClr>
                  </a:gs>
                  <a:gs pos="100000">
                    <a:srgbClr val="6B6C6F">
                      <a:alpha val="28998"/>
                    </a:srgbClr>
                  </a:gs>
                </a:gsLst>
                <a:lin ang="5400000" scaled="1"/>
              </a:gradFill>
              <a:ln w="9525">
                <a:noFill/>
                <a:miter lim="800000"/>
                <a:headEnd/>
                <a:tailEnd/>
              </a:ln>
            </p:spPr>
            <p:txBody>
              <a:bodyPr wrap="none" anchor="ctr"/>
              <a:lstStyle/>
              <a:p>
                <a:pPr eaLnBrk="0" hangingPunct="0"/>
                <a:endParaRPr lang="en-US"/>
              </a:p>
            </p:txBody>
          </p:sp>
        </p:grpSp>
        <p:sp>
          <p:nvSpPr>
            <p:cNvPr id="81" name="Freeform 4"/>
            <p:cNvSpPr>
              <a:spLocks noEditPoints="1"/>
            </p:cNvSpPr>
            <p:nvPr/>
          </p:nvSpPr>
          <p:spPr bwMode="auto">
            <a:xfrm>
              <a:off x="5856433" y="974725"/>
              <a:ext cx="4119183" cy="4729382"/>
            </a:xfrm>
            <a:custGeom>
              <a:avLst/>
              <a:gdLst/>
              <a:ahLst/>
              <a:cxnLst>
                <a:cxn ang="0">
                  <a:pos x="3004" y="0"/>
                </a:cxn>
                <a:cxn ang="0">
                  <a:pos x="1167" y="0"/>
                </a:cxn>
                <a:cxn ang="0">
                  <a:pos x="0" y="3449"/>
                </a:cxn>
                <a:cxn ang="0">
                  <a:pos x="1837" y="3449"/>
                </a:cxn>
                <a:cxn ang="0">
                  <a:pos x="3004" y="0"/>
                </a:cxn>
                <a:cxn ang="0">
                  <a:pos x="3004" y="0"/>
                </a:cxn>
                <a:cxn ang="0">
                  <a:pos x="3004" y="0"/>
                </a:cxn>
              </a:cxnLst>
              <a:rect l="0" t="0" r="r" b="b"/>
              <a:pathLst>
                <a:path w="3004" h="3449">
                  <a:moveTo>
                    <a:pt x="3004" y="0"/>
                  </a:moveTo>
                  <a:lnTo>
                    <a:pt x="1167" y="0"/>
                  </a:lnTo>
                  <a:lnTo>
                    <a:pt x="0" y="3449"/>
                  </a:lnTo>
                  <a:lnTo>
                    <a:pt x="1837" y="3449"/>
                  </a:lnTo>
                  <a:lnTo>
                    <a:pt x="3004" y="0"/>
                  </a:lnTo>
                  <a:close/>
                  <a:moveTo>
                    <a:pt x="3004" y="0"/>
                  </a:moveTo>
                  <a:lnTo>
                    <a:pt x="3004" y="0"/>
                  </a:lnTo>
                  <a:close/>
                </a:path>
              </a:pathLst>
            </a:custGeom>
            <a:gradFill flip="none" rotWithShape="1">
              <a:gsLst>
                <a:gs pos="15000">
                  <a:schemeClr val="bg2">
                    <a:alpha val="60000"/>
                  </a:schemeClr>
                </a:gs>
                <a:gs pos="100000">
                  <a:schemeClr val="bg1">
                    <a:alpha val="0"/>
                  </a:schemeClr>
                </a:gs>
              </a:gsLst>
              <a:lin ang="5400000" scaled="1"/>
              <a:tileRect/>
            </a:gradFill>
            <a:ln w="9525" algn="ctr">
              <a:noFill/>
              <a:round/>
              <a:headEnd/>
              <a:tailEnd/>
            </a:ln>
            <a:effectLst/>
          </p:spPr>
          <p:txBody>
            <a:bodyPr wrap="none" anchor="ctr"/>
            <a:lstStyle/>
            <a:p>
              <a:pPr>
                <a:defRPr/>
              </a:pPr>
              <a:endParaRPr lang="en-US"/>
            </a:p>
          </p:txBody>
        </p:sp>
        <p:sp>
          <p:nvSpPr>
            <p:cNvPr id="83" name="Freeform 82"/>
            <p:cNvSpPr>
              <a:spLocks noEditPoints="1"/>
            </p:cNvSpPr>
            <p:nvPr/>
          </p:nvSpPr>
          <p:spPr bwMode="auto">
            <a:xfrm>
              <a:off x="0" y="973333"/>
              <a:ext cx="2345170" cy="5910943"/>
            </a:xfrm>
            <a:custGeom>
              <a:avLst/>
              <a:gdLst>
                <a:gd name="T0" fmla="*/ 2147483647 w 1205"/>
                <a:gd name="T1" fmla="*/ 0 h 3038"/>
                <a:gd name="T2" fmla="*/ 2147483647 w 1205"/>
                <a:gd name="T3" fmla="*/ 0 h 3038"/>
                <a:gd name="T4" fmla="*/ 0 w 1205"/>
                <a:gd name="T5" fmla="*/ 2147483647 h 3038"/>
                <a:gd name="T6" fmla="*/ 0 w 1205"/>
                <a:gd name="T7" fmla="*/ 2147483647 h 3038"/>
                <a:gd name="T8" fmla="*/ 2147483647 w 1205"/>
                <a:gd name="T9" fmla="*/ 2147483647 h 3038"/>
                <a:gd name="T10" fmla="*/ 2147483647 w 1205"/>
                <a:gd name="T11" fmla="*/ 0 h 3038"/>
                <a:gd name="T12" fmla="*/ 2147483647 w 1205"/>
                <a:gd name="T13" fmla="*/ 0 h 3038"/>
                <a:gd name="T14" fmla="*/ 2147483647 w 1205"/>
                <a:gd name="T15" fmla="*/ 0 h 3038"/>
                <a:gd name="T16" fmla="*/ 0 60000 65536"/>
                <a:gd name="T17" fmla="*/ 0 60000 65536"/>
                <a:gd name="T18" fmla="*/ 0 60000 65536"/>
                <a:gd name="T19" fmla="*/ 0 60000 65536"/>
                <a:gd name="T20" fmla="*/ 0 60000 65536"/>
                <a:gd name="T21" fmla="*/ 0 60000 65536"/>
                <a:gd name="T22" fmla="*/ 0 60000 65536"/>
                <a:gd name="T23" fmla="*/ 0 60000 65536"/>
                <a:gd name="T24" fmla="*/ 0 w 1205"/>
                <a:gd name="T25" fmla="*/ 0 h 3038"/>
                <a:gd name="T26" fmla="*/ 1205 w 1205"/>
                <a:gd name="T27" fmla="*/ 3038 h 30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5" h="3038">
                  <a:moveTo>
                    <a:pt x="1205" y="0"/>
                  </a:moveTo>
                  <a:lnTo>
                    <a:pt x="374" y="0"/>
                  </a:lnTo>
                  <a:lnTo>
                    <a:pt x="0" y="1109"/>
                  </a:lnTo>
                  <a:lnTo>
                    <a:pt x="0" y="3038"/>
                  </a:lnTo>
                  <a:lnTo>
                    <a:pt x="177" y="3038"/>
                  </a:lnTo>
                  <a:lnTo>
                    <a:pt x="1205" y="0"/>
                  </a:lnTo>
                  <a:close/>
                  <a:moveTo>
                    <a:pt x="1205" y="0"/>
                  </a:moveTo>
                  <a:lnTo>
                    <a:pt x="1205" y="0"/>
                  </a:lnTo>
                  <a:close/>
                </a:path>
              </a:pathLst>
            </a:custGeom>
            <a:solidFill>
              <a:srgbClr val="325B7B">
                <a:alpha val="14902"/>
              </a:srgbClr>
            </a:solidFill>
            <a:ln w="9525" algn="ctr">
              <a:noFill/>
              <a:round/>
              <a:headEnd/>
              <a:tailEnd/>
            </a:ln>
            <a:effectLst/>
          </p:spPr>
          <p:txBody>
            <a:bodyPr wrap="none" anchor="ctr"/>
            <a:lstStyle/>
            <a:p>
              <a:endParaRPr lang="en-US"/>
            </a:p>
          </p:txBody>
        </p:sp>
      </p:grpSp>
      <p:sp>
        <p:nvSpPr>
          <p:cNvPr id="6" name="Title 5"/>
          <p:cNvSpPr>
            <a:spLocks noGrp="1"/>
          </p:cNvSpPr>
          <p:nvPr>
            <p:ph type="title"/>
          </p:nvPr>
        </p:nvSpPr>
        <p:spPr/>
        <p:txBody>
          <a:bodyPr/>
          <a:lstStyle/>
          <a:p>
            <a:r>
              <a:rPr lang="en-US" dirty="0" smtClean="0"/>
              <a:t>Policy Management Maturity</a:t>
            </a:r>
            <a:endParaRPr lang="en-US" dirty="0"/>
          </a:p>
        </p:txBody>
      </p:sp>
      <p:sp>
        <p:nvSpPr>
          <p:cNvPr id="4" name="Date Placeholder 3"/>
          <p:cNvSpPr>
            <a:spLocks noGrp="1"/>
          </p:cNvSpPr>
          <p:nvPr>
            <p:ph type="dt" sz="half" idx="10"/>
          </p:nvPr>
        </p:nvSpPr>
        <p:spPr/>
        <p:txBody>
          <a:bodyPr/>
          <a:lstStyle/>
          <a:p>
            <a:fld id="{417AED81-4FD7-E848-BA03-DE6A69E4BA2E}" type="datetime4">
              <a:rPr lang="en-US" smtClean="0"/>
              <a:pPr/>
              <a:t>October 14, 2010</a:t>
            </a:fld>
            <a:endParaRPr lang="en-US" dirty="0"/>
          </a:p>
        </p:txBody>
      </p:sp>
      <p:sp>
        <p:nvSpPr>
          <p:cNvPr id="5" name="Slide Number Placeholder 4"/>
          <p:cNvSpPr>
            <a:spLocks noGrp="1"/>
          </p:cNvSpPr>
          <p:nvPr>
            <p:ph type="sldNum" sz="quarter" idx="12"/>
          </p:nvPr>
        </p:nvSpPr>
        <p:spPr/>
        <p:txBody>
          <a:bodyPr/>
          <a:lstStyle/>
          <a:p>
            <a:fld id="{8EAC3D40-EE97-0240-942A-FF60CD4A568B}" type="slidenum">
              <a:rPr lang="en-US" smtClean="0"/>
              <a:pPr/>
              <a:t>11</a:t>
            </a:fld>
            <a:endParaRPr lang="en-US"/>
          </a:p>
        </p:txBody>
      </p:sp>
      <p:grpSp>
        <p:nvGrpSpPr>
          <p:cNvPr id="242" name="Group 241"/>
          <p:cNvGrpSpPr/>
          <p:nvPr/>
        </p:nvGrpSpPr>
        <p:grpSpPr>
          <a:xfrm>
            <a:off x="573088" y="1129474"/>
            <a:ext cx="7796194" cy="5266124"/>
            <a:chOff x="573088" y="1129474"/>
            <a:chExt cx="7796194" cy="5266124"/>
          </a:xfrm>
        </p:grpSpPr>
        <p:sp>
          <p:nvSpPr>
            <p:cNvPr id="7" name="Rectangle 6"/>
            <p:cNvSpPr/>
            <p:nvPr/>
          </p:nvSpPr>
          <p:spPr bwMode="auto">
            <a:xfrm>
              <a:off x="573088" y="1140676"/>
              <a:ext cx="7764814" cy="4912462"/>
            </a:xfrm>
            <a:prstGeom prst="rect">
              <a:avLst/>
            </a:prstGeom>
            <a:gradFill flip="none" rotWithShape="1">
              <a:gsLst>
                <a:gs pos="0">
                  <a:srgbClr val="DEDFE2"/>
                </a:gs>
                <a:gs pos="50000">
                  <a:srgbClr val="FFFFFF"/>
                </a:gs>
                <a:gs pos="100000">
                  <a:srgbClr val="DEDFE2"/>
                </a:gs>
              </a:gsLst>
              <a:lin ang="0" scaled="1"/>
              <a:tileRect/>
            </a:gradFill>
            <a:ln w="12700">
              <a:gradFill>
                <a:gsLst>
                  <a:gs pos="0">
                    <a:srgbClr val="BBBDC1"/>
                  </a:gs>
                  <a:gs pos="50000">
                    <a:srgbClr val="EDEEF4"/>
                  </a:gs>
                  <a:gs pos="100000">
                    <a:srgbClr val="FFFFFF"/>
                  </a:gs>
                </a:gsLst>
                <a:lin ang="5400000" scaled="0"/>
              </a:gradFill>
              <a:miter lim="800000"/>
              <a:headEnd/>
              <a:tailEnd/>
            </a:ln>
            <a:effectLst>
              <a:outerShdw blurRad="88900" dist="63500" dir="2700000" algn="tl" rotWithShape="0">
                <a:prstClr val="black">
                  <a:alpha val="40000"/>
                </a:prstClr>
              </a:outerShdw>
            </a:effectLst>
            <a:scene3d>
              <a:camera prst="orthographicFront"/>
              <a:lightRig rig="threePt" dir="t"/>
            </a:scene3d>
            <a:sp3d>
              <a:bevelT w="31750" h="31750"/>
            </a:sp3d>
          </p:spPr>
          <p:txBody>
            <a:bodyPr wrap="none" anchor="ctr"/>
            <a:lstStyle/>
            <a:p>
              <a:pPr fontAlgn="auto">
                <a:spcBef>
                  <a:spcPts val="0"/>
                </a:spcBef>
                <a:spcAft>
                  <a:spcPts val="0"/>
                </a:spcAft>
              </a:pPr>
              <a:endParaRPr lang="en-US" sz="1800" kern="0" dirty="0">
                <a:solidFill>
                  <a:sysClr val="windowText" lastClr="000000"/>
                </a:solidFill>
              </a:endParaRPr>
            </a:p>
          </p:txBody>
        </p:sp>
        <p:sp>
          <p:nvSpPr>
            <p:cNvPr id="229" name="Rectangle 228"/>
            <p:cNvSpPr/>
            <p:nvPr/>
          </p:nvSpPr>
          <p:spPr bwMode="auto">
            <a:xfrm>
              <a:off x="850900" y="5797550"/>
              <a:ext cx="7493001" cy="25558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nvGrpSpPr>
            <p:cNvPr id="203" name="Group 202"/>
            <p:cNvGrpSpPr/>
            <p:nvPr/>
          </p:nvGrpSpPr>
          <p:grpSpPr>
            <a:xfrm>
              <a:off x="2106682" y="1135254"/>
              <a:ext cx="5006845" cy="4917884"/>
              <a:chOff x="2106682" y="1168842"/>
              <a:chExt cx="5006845" cy="4737265"/>
            </a:xfrm>
          </p:grpSpPr>
          <p:grpSp>
            <p:nvGrpSpPr>
              <p:cNvPr id="200" name="Group 199"/>
              <p:cNvGrpSpPr/>
              <p:nvPr/>
            </p:nvGrpSpPr>
            <p:grpSpPr>
              <a:xfrm>
                <a:off x="3353854" y="1168842"/>
                <a:ext cx="3759673" cy="4737265"/>
                <a:chOff x="3353854" y="2177462"/>
                <a:chExt cx="3759673" cy="3728645"/>
              </a:xfrm>
            </p:grpSpPr>
            <p:sp>
              <p:nvSpPr>
                <p:cNvPr id="9" name="Line 93"/>
                <p:cNvSpPr>
                  <a:spLocks noChangeShapeType="1"/>
                </p:cNvSpPr>
                <p:nvPr/>
              </p:nvSpPr>
              <p:spPr bwMode="gray">
                <a:xfrm>
                  <a:off x="3353854" y="2177462"/>
                  <a:ext cx="11324" cy="3725071"/>
                </a:xfrm>
                <a:prstGeom prst="line">
                  <a:avLst/>
                </a:prstGeom>
                <a:noFill/>
                <a:ln w="9525">
                  <a:solidFill>
                    <a:srgbClr val="808080"/>
                  </a:solidFill>
                  <a:prstDash val="sysDot"/>
                  <a:round/>
                  <a:headEnd/>
                  <a:tailEnd/>
                </a:ln>
              </p:spPr>
              <p:txBody>
                <a:bodyPr wrap="none" lIns="82124" tIns="41061" rIns="82124" bIns="41061" anchor="ctr"/>
                <a:lstStyle/>
                <a:p>
                  <a:endParaRPr lang="en-US" dirty="0"/>
                </a:p>
              </p:txBody>
            </p:sp>
            <p:sp>
              <p:nvSpPr>
                <p:cNvPr id="10" name="Line 94"/>
                <p:cNvSpPr>
                  <a:spLocks noChangeShapeType="1"/>
                </p:cNvSpPr>
                <p:nvPr/>
              </p:nvSpPr>
              <p:spPr bwMode="gray">
                <a:xfrm>
                  <a:off x="4594073" y="2177462"/>
                  <a:ext cx="11324" cy="3725071"/>
                </a:xfrm>
                <a:prstGeom prst="line">
                  <a:avLst/>
                </a:prstGeom>
                <a:noFill/>
                <a:ln w="9525">
                  <a:solidFill>
                    <a:srgbClr val="808080"/>
                  </a:solidFill>
                  <a:prstDash val="sysDot"/>
                  <a:round/>
                  <a:headEnd/>
                  <a:tailEnd/>
                </a:ln>
              </p:spPr>
              <p:txBody>
                <a:bodyPr wrap="none" lIns="82124" tIns="41061" rIns="82124" bIns="41061" anchor="ctr"/>
                <a:lstStyle/>
                <a:p>
                  <a:endParaRPr lang="en-US" dirty="0"/>
                </a:p>
              </p:txBody>
            </p:sp>
            <p:sp>
              <p:nvSpPr>
                <p:cNvPr id="11" name="Line 93"/>
                <p:cNvSpPr>
                  <a:spLocks noChangeShapeType="1"/>
                </p:cNvSpPr>
                <p:nvPr/>
              </p:nvSpPr>
              <p:spPr bwMode="gray">
                <a:xfrm>
                  <a:off x="7102203" y="2181036"/>
                  <a:ext cx="11324" cy="3725071"/>
                </a:xfrm>
                <a:prstGeom prst="line">
                  <a:avLst/>
                </a:prstGeom>
                <a:noFill/>
                <a:ln w="9525">
                  <a:solidFill>
                    <a:srgbClr val="808080"/>
                  </a:solidFill>
                  <a:prstDash val="sysDot"/>
                  <a:round/>
                  <a:headEnd/>
                  <a:tailEnd/>
                </a:ln>
              </p:spPr>
              <p:txBody>
                <a:bodyPr wrap="none" lIns="82124" tIns="41061" rIns="82124" bIns="41061" anchor="ctr"/>
                <a:lstStyle/>
                <a:p>
                  <a:endParaRPr lang="en-US" dirty="0"/>
                </a:p>
              </p:txBody>
            </p:sp>
          </p:grpSp>
          <p:grpSp>
            <p:nvGrpSpPr>
              <p:cNvPr id="201" name="Group 200"/>
              <p:cNvGrpSpPr/>
              <p:nvPr/>
            </p:nvGrpSpPr>
            <p:grpSpPr>
              <a:xfrm>
                <a:off x="2106682" y="1176793"/>
                <a:ext cx="3740750" cy="4726685"/>
                <a:chOff x="2106682" y="1541642"/>
                <a:chExt cx="3740750" cy="4361836"/>
              </a:xfrm>
            </p:grpSpPr>
            <p:sp>
              <p:nvSpPr>
                <p:cNvPr id="77" name="Freeform 76"/>
                <p:cNvSpPr/>
                <p:nvPr/>
              </p:nvSpPr>
              <p:spPr bwMode="auto">
                <a:xfrm>
                  <a:off x="5847432" y="1541642"/>
                  <a:ext cx="0" cy="4361836"/>
                </a:xfrm>
                <a:custGeom>
                  <a:avLst/>
                  <a:gdLst>
                    <a:gd name="connsiteX0" fmla="*/ 0 w 0"/>
                    <a:gd name="connsiteY0" fmla="*/ 0 h 4664597"/>
                    <a:gd name="connsiteX1" fmla="*/ 0 w 0"/>
                    <a:gd name="connsiteY1" fmla="*/ 4664597 h 4664597"/>
                  </a:gdLst>
                  <a:ahLst/>
                  <a:cxnLst>
                    <a:cxn ang="0">
                      <a:pos x="connsiteX0" y="connsiteY0"/>
                    </a:cxn>
                    <a:cxn ang="0">
                      <a:pos x="connsiteX1" y="connsiteY1"/>
                    </a:cxn>
                  </a:cxnLst>
                  <a:rect l="l" t="t" r="r" b="b"/>
                  <a:pathLst>
                    <a:path h="4664597">
                      <a:moveTo>
                        <a:pt x="0" y="0"/>
                      </a:moveTo>
                      <a:lnTo>
                        <a:pt x="0" y="4664597"/>
                      </a:lnTo>
                    </a:path>
                  </a:pathLst>
                </a:custGeom>
                <a:noFill/>
                <a:ln w="9525">
                  <a:solidFill>
                    <a:srgbClr val="808080"/>
                  </a:solidFill>
                  <a:prstDash val="sysDot"/>
                  <a:round/>
                  <a:headEnd/>
                  <a:tailEnd/>
                </a:ln>
              </p:spPr>
              <p:txBody>
                <a:bodyPr wrap="none" lIns="82124" tIns="41061" rIns="82124" bIns="41061" anchor="ctr"/>
                <a:lstStyle/>
                <a:p>
                  <a:pPr marL="0" marR="0" indent="0" defTabSz="914400" latinLnBrk="0">
                    <a:lnSpc>
                      <a:spcPct val="100000"/>
                    </a:lnSpc>
                    <a:buClrTx/>
                    <a:buSzTx/>
                    <a:buFontTx/>
                    <a:buNone/>
                    <a:tabLst/>
                  </a:pPr>
                  <a:endParaRPr lang="en-US"/>
                </a:p>
              </p:txBody>
            </p:sp>
            <p:sp>
              <p:nvSpPr>
                <p:cNvPr id="90" name="Freeform 89"/>
                <p:cNvSpPr/>
                <p:nvPr/>
              </p:nvSpPr>
              <p:spPr bwMode="auto">
                <a:xfrm>
                  <a:off x="2106682" y="1541642"/>
                  <a:ext cx="0" cy="4361836"/>
                </a:xfrm>
                <a:custGeom>
                  <a:avLst/>
                  <a:gdLst>
                    <a:gd name="connsiteX0" fmla="*/ 0 w 0"/>
                    <a:gd name="connsiteY0" fmla="*/ 0 h 4664597"/>
                    <a:gd name="connsiteX1" fmla="*/ 0 w 0"/>
                    <a:gd name="connsiteY1" fmla="*/ 4664597 h 4664597"/>
                  </a:gdLst>
                  <a:ahLst/>
                  <a:cxnLst>
                    <a:cxn ang="0">
                      <a:pos x="connsiteX0" y="connsiteY0"/>
                    </a:cxn>
                    <a:cxn ang="0">
                      <a:pos x="connsiteX1" y="connsiteY1"/>
                    </a:cxn>
                  </a:cxnLst>
                  <a:rect l="l" t="t" r="r" b="b"/>
                  <a:pathLst>
                    <a:path h="4664597">
                      <a:moveTo>
                        <a:pt x="0" y="0"/>
                      </a:moveTo>
                      <a:lnTo>
                        <a:pt x="0" y="4664597"/>
                      </a:lnTo>
                    </a:path>
                  </a:pathLst>
                </a:custGeom>
                <a:noFill/>
                <a:ln w="9525">
                  <a:solidFill>
                    <a:srgbClr val="808080"/>
                  </a:solidFill>
                  <a:prstDash val="sysDot"/>
                  <a:round/>
                  <a:headEnd/>
                  <a:tailEnd/>
                </a:ln>
              </p:spPr>
              <p:txBody>
                <a:bodyPr wrap="none" lIns="82124" tIns="41061" rIns="82124" bIns="41061" anchor="ctr"/>
                <a:lstStyle/>
                <a:p>
                  <a:pPr marL="0" marR="0" indent="0" defTabSz="914400" latinLnBrk="0">
                    <a:lnSpc>
                      <a:spcPct val="100000"/>
                    </a:lnSpc>
                    <a:buClrTx/>
                    <a:buSzTx/>
                    <a:buFontTx/>
                    <a:buNone/>
                    <a:tabLst/>
                  </a:pPr>
                  <a:endParaRPr lang="en-US"/>
                </a:p>
              </p:txBody>
            </p:sp>
          </p:grpSp>
        </p:grpSp>
        <p:sp>
          <p:nvSpPr>
            <p:cNvPr id="145" name="Oval 144"/>
            <p:cNvSpPr/>
            <p:nvPr/>
          </p:nvSpPr>
          <p:spPr bwMode="auto">
            <a:xfrm rot="21273837">
              <a:off x="7118411" y="2475696"/>
              <a:ext cx="1199785" cy="454310"/>
            </a:xfrm>
            <a:prstGeom prst="ellipse">
              <a:avLst/>
            </a:prstGeom>
            <a:solidFill>
              <a:srgbClr val="EDC093"/>
            </a:solidFill>
          </p:spPr>
          <p:txBody>
            <a:bodyPr wrap="square" rtlCol="0">
              <a:spAutoFit/>
            </a:bodyPr>
            <a:lstStyle/>
            <a:p>
              <a:pPr algn="ctr"/>
              <a:endParaRPr lang="en-US" sz="1100" b="1" smtClean="0"/>
            </a:p>
          </p:txBody>
        </p:sp>
        <p:sp>
          <p:nvSpPr>
            <p:cNvPr id="146" name="Oval 145"/>
            <p:cNvSpPr/>
            <p:nvPr/>
          </p:nvSpPr>
          <p:spPr bwMode="auto">
            <a:xfrm rot="21070983">
              <a:off x="5841663" y="2685561"/>
              <a:ext cx="1232431" cy="452883"/>
            </a:xfrm>
            <a:prstGeom prst="ellipse">
              <a:avLst/>
            </a:prstGeom>
            <a:solidFill>
              <a:srgbClr val="F2D1B0"/>
            </a:solidFill>
          </p:spPr>
          <p:txBody>
            <a:bodyPr wrap="square" rtlCol="0">
              <a:spAutoFit/>
            </a:bodyPr>
            <a:lstStyle/>
            <a:p>
              <a:pPr marL="0" marR="0" indent="0" algn="ctr" defTabSz="914400" latinLnBrk="0">
                <a:lnSpc>
                  <a:spcPct val="100000"/>
                </a:lnSpc>
                <a:buClrTx/>
                <a:buSzTx/>
                <a:buFontTx/>
                <a:buNone/>
                <a:tabLst/>
              </a:pPr>
              <a:endParaRPr lang="en-US" sz="1100" b="1" dirty="0" smtClean="0"/>
            </a:p>
          </p:txBody>
        </p:sp>
        <p:sp>
          <p:nvSpPr>
            <p:cNvPr id="147" name="Oval 146"/>
            <p:cNvSpPr/>
            <p:nvPr/>
          </p:nvSpPr>
          <p:spPr bwMode="auto">
            <a:xfrm>
              <a:off x="4462248" y="2762254"/>
              <a:ext cx="1504903" cy="2540819"/>
            </a:xfrm>
            <a:prstGeom prst="ellipse">
              <a:avLst/>
            </a:prstGeom>
            <a:gradFill flip="none" rotWithShape="1">
              <a:gsLst>
                <a:gs pos="0">
                  <a:srgbClr val="C9DBAF"/>
                </a:gs>
                <a:gs pos="50000">
                  <a:srgbClr val="96B864"/>
                </a:gs>
                <a:gs pos="100000">
                  <a:srgbClr val="709042"/>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MS PGothic" pitchFamily="34" charset="-128"/>
              </a:endParaRPr>
            </a:p>
          </p:txBody>
        </p:sp>
        <p:sp>
          <p:nvSpPr>
            <p:cNvPr id="148" name="Oval 147"/>
            <p:cNvSpPr/>
            <p:nvPr/>
          </p:nvSpPr>
          <p:spPr bwMode="auto">
            <a:xfrm>
              <a:off x="3324086" y="3173961"/>
              <a:ext cx="1340502" cy="2270268"/>
            </a:xfrm>
            <a:prstGeom prst="ellipse">
              <a:avLst/>
            </a:prstGeom>
            <a:solidFill>
              <a:srgbClr val="E8CE79"/>
            </a:solidFill>
            <a:ln w="9525" algn="ctr">
              <a:noFill/>
              <a:miter lim="800000"/>
              <a:headEnd/>
              <a:tailEnd/>
            </a:ln>
            <a:effectLst/>
          </p:spPr>
          <p:txBody>
            <a:bodyPr wrap="none" anchor="ctr"/>
            <a:lstStyle/>
            <a:p>
              <a:pPr eaLnBrk="1" fontAlgn="auto" hangingPunct="1">
                <a:spcBef>
                  <a:spcPts val="0"/>
                </a:spcBef>
                <a:spcAft>
                  <a:spcPts val="0"/>
                </a:spcAft>
                <a:defRPr/>
              </a:pPr>
              <a:endParaRPr lang="en-US" sz="1800" kern="0" smtClean="0">
                <a:solidFill>
                  <a:sysClr val="windowText" lastClr="000000"/>
                </a:solidFill>
              </a:endParaRPr>
            </a:p>
          </p:txBody>
        </p:sp>
        <p:sp>
          <p:nvSpPr>
            <p:cNvPr id="149" name="Oval 148"/>
            <p:cNvSpPr/>
            <p:nvPr/>
          </p:nvSpPr>
          <p:spPr bwMode="auto">
            <a:xfrm rot="20716275">
              <a:off x="2092027" y="5006722"/>
              <a:ext cx="1239331" cy="452883"/>
            </a:xfrm>
            <a:prstGeom prst="ellipse">
              <a:avLst/>
            </a:prstGeom>
            <a:solidFill>
              <a:srgbClr val="B7D2E3"/>
            </a:solidFill>
            <a:ln w="9525">
              <a:noFill/>
              <a:miter lim="800000"/>
              <a:headEnd/>
              <a:tailEnd/>
            </a:ln>
            <a:effectLst/>
          </p:spPr>
          <p:txBody>
            <a:bodyPr wrap="none" anchor="ctr"/>
            <a:lstStyle/>
            <a:p>
              <a:pPr eaLnBrk="1" fontAlgn="auto" hangingPunct="1">
                <a:spcBef>
                  <a:spcPts val="0"/>
                </a:spcBef>
                <a:spcAft>
                  <a:spcPts val="0"/>
                </a:spcAft>
                <a:defRPr/>
              </a:pPr>
              <a:endParaRPr lang="en-US" sz="1800" kern="0" smtClean="0">
                <a:solidFill>
                  <a:sysClr val="windowText" lastClr="000000"/>
                </a:solidFill>
              </a:endParaRPr>
            </a:p>
          </p:txBody>
        </p:sp>
        <p:sp>
          <p:nvSpPr>
            <p:cNvPr id="150" name="Oval 149"/>
            <p:cNvSpPr/>
            <p:nvPr/>
          </p:nvSpPr>
          <p:spPr bwMode="auto">
            <a:xfrm rot="21273837">
              <a:off x="855765" y="5193342"/>
              <a:ext cx="1263631" cy="480119"/>
            </a:xfrm>
            <a:prstGeom prst="ellipse">
              <a:avLst/>
            </a:prstGeom>
            <a:solidFill>
              <a:srgbClr val="D2E3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MS PGothic" pitchFamily="34" charset="-128"/>
              </a:endParaRPr>
            </a:p>
          </p:txBody>
        </p:sp>
        <p:cxnSp>
          <p:nvCxnSpPr>
            <p:cNvPr id="151" name="Curved Connector 150"/>
            <p:cNvCxnSpPr/>
            <p:nvPr/>
          </p:nvCxnSpPr>
          <p:spPr bwMode="auto">
            <a:xfrm flipV="1">
              <a:off x="858072" y="2656387"/>
              <a:ext cx="7461280" cy="2811368"/>
            </a:xfrm>
            <a:prstGeom prst="curvedConnector3">
              <a:avLst>
                <a:gd name="adj1" fmla="val 50000"/>
              </a:avLst>
            </a:prstGeom>
            <a:solidFill>
              <a:schemeClr val="accent1"/>
            </a:solidFill>
            <a:ln w="38100" cap="flat" cmpd="sng" algn="ctr">
              <a:solidFill>
                <a:srgbClr val="4C4D4F"/>
              </a:solidFill>
              <a:prstDash val="solid"/>
              <a:round/>
              <a:headEnd type="none" w="med" len="med"/>
              <a:tailEnd type="none" w="med" len="med"/>
            </a:ln>
            <a:effectLst/>
          </p:spPr>
        </p:cxnSp>
        <p:sp>
          <p:nvSpPr>
            <p:cNvPr id="152" name="TextBox 151"/>
            <p:cNvSpPr txBox="1"/>
            <p:nvPr/>
          </p:nvSpPr>
          <p:spPr>
            <a:xfrm>
              <a:off x="2049936" y="4381880"/>
              <a:ext cx="1263166" cy="200055"/>
            </a:xfrm>
            <a:prstGeom prst="rect">
              <a:avLst/>
            </a:prstGeom>
            <a:noFill/>
          </p:spPr>
          <p:txBody>
            <a:bodyPr wrap="none" lIns="0" tIns="0" rIns="0" bIns="0" rtlCol="0">
              <a:spAutoFit/>
            </a:bodyPr>
            <a:lstStyle/>
            <a:p>
              <a:pPr algn="r"/>
              <a:r>
                <a:rPr lang="en-US" sz="1300" dirty="0" smtClean="0">
                  <a:solidFill>
                    <a:srgbClr val="000000"/>
                  </a:solidFill>
                </a:rPr>
                <a:t>PDFs on Intranet</a:t>
              </a:r>
              <a:endParaRPr lang="en-US" sz="1300" dirty="0">
                <a:solidFill>
                  <a:srgbClr val="000000"/>
                </a:solidFill>
              </a:endParaRPr>
            </a:p>
          </p:txBody>
        </p:sp>
        <p:sp>
          <p:nvSpPr>
            <p:cNvPr id="153" name="TextBox 152"/>
            <p:cNvSpPr txBox="1"/>
            <p:nvPr/>
          </p:nvSpPr>
          <p:spPr>
            <a:xfrm>
              <a:off x="2974778" y="5479500"/>
              <a:ext cx="1445909" cy="200055"/>
            </a:xfrm>
            <a:prstGeom prst="rect">
              <a:avLst/>
            </a:prstGeom>
            <a:noFill/>
          </p:spPr>
          <p:txBody>
            <a:bodyPr wrap="none" lIns="0" tIns="0" rIns="0" bIns="0" rtlCol="0">
              <a:spAutoFit/>
            </a:bodyPr>
            <a:lstStyle/>
            <a:p>
              <a:pPr algn="ctr"/>
              <a:r>
                <a:rPr lang="en-US" sz="1300" dirty="0" smtClean="0">
                  <a:solidFill>
                    <a:srgbClr val="000000"/>
                  </a:solidFill>
                </a:rPr>
                <a:t>Printed Policy Docs</a:t>
              </a:r>
              <a:endParaRPr lang="en-US" sz="1300" dirty="0">
                <a:solidFill>
                  <a:srgbClr val="000000"/>
                </a:solidFill>
              </a:endParaRPr>
            </a:p>
          </p:txBody>
        </p:sp>
        <p:sp>
          <p:nvSpPr>
            <p:cNvPr id="157" name="TextBox 156"/>
            <p:cNvSpPr txBox="1"/>
            <p:nvPr/>
          </p:nvSpPr>
          <p:spPr>
            <a:xfrm>
              <a:off x="1288166" y="4741012"/>
              <a:ext cx="1093697" cy="200055"/>
            </a:xfrm>
            <a:prstGeom prst="rect">
              <a:avLst/>
            </a:prstGeom>
            <a:noFill/>
          </p:spPr>
          <p:txBody>
            <a:bodyPr wrap="none" lIns="0" tIns="0" rIns="0" bIns="0" rtlCol="0">
              <a:spAutoFit/>
            </a:bodyPr>
            <a:lstStyle/>
            <a:p>
              <a:r>
                <a:rPr lang="en-US" sz="1300" dirty="0" smtClean="0">
                  <a:solidFill>
                    <a:srgbClr val="000000"/>
                  </a:solidFill>
                </a:rPr>
                <a:t>Verbal Policies</a:t>
              </a:r>
              <a:endParaRPr lang="en-US" sz="1300" dirty="0">
                <a:solidFill>
                  <a:srgbClr val="000000"/>
                </a:solidFill>
              </a:endParaRPr>
            </a:p>
          </p:txBody>
        </p:sp>
        <p:sp>
          <p:nvSpPr>
            <p:cNvPr id="158" name="TextBox 157"/>
            <p:cNvSpPr txBox="1"/>
            <p:nvPr/>
          </p:nvSpPr>
          <p:spPr>
            <a:xfrm>
              <a:off x="3953529" y="5105530"/>
              <a:ext cx="1069460" cy="200055"/>
            </a:xfrm>
            <a:prstGeom prst="rect">
              <a:avLst/>
            </a:prstGeom>
            <a:noFill/>
          </p:spPr>
          <p:txBody>
            <a:bodyPr wrap="none" lIns="0" tIns="0" rIns="0" bIns="0" rtlCol="0">
              <a:spAutoFit/>
            </a:bodyPr>
            <a:lstStyle/>
            <a:p>
              <a:r>
                <a:rPr lang="en-US" sz="1300" dirty="0" smtClean="0">
                  <a:solidFill>
                    <a:srgbClr val="000000"/>
                  </a:solidFill>
                </a:rPr>
                <a:t>HTML Policies</a:t>
              </a:r>
            </a:p>
          </p:txBody>
        </p:sp>
        <p:sp>
          <p:nvSpPr>
            <p:cNvPr id="161" name="TextBox 160"/>
            <p:cNvSpPr txBox="1"/>
            <p:nvPr/>
          </p:nvSpPr>
          <p:spPr>
            <a:xfrm>
              <a:off x="2886799" y="3945428"/>
              <a:ext cx="1371016" cy="200055"/>
            </a:xfrm>
            <a:prstGeom prst="rect">
              <a:avLst/>
            </a:prstGeom>
            <a:noFill/>
          </p:spPr>
          <p:txBody>
            <a:bodyPr wrap="none" lIns="0" tIns="0" rIns="0" bIns="0" rtlCol="0">
              <a:spAutoFit/>
            </a:bodyPr>
            <a:lstStyle/>
            <a:p>
              <a:pPr algn="r"/>
              <a:r>
                <a:rPr lang="en-US" sz="1300" dirty="0" smtClean="0">
                  <a:solidFill>
                    <a:srgbClr val="000000"/>
                  </a:solidFill>
                </a:rPr>
                <a:t>Search All Policies</a:t>
              </a:r>
              <a:endParaRPr lang="en-US" sz="1300" dirty="0">
                <a:solidFill>
                  <a:srgbClr val="000000"/>
                </a:solidFill>
              </a:endParaRPr>
            </a:p>
          </p:txBody>
        </p:sp>
        <p:sp>
          <p:nvSpPr>
            <p:cNvPr id="162" name="TextBox 161"/>
            <p:cNvSpPr txBox="1"/>
            <p:nvPr/>
          </p:nvSpPr>
          <p:spPr>
            <a:xfrm>
              <a:off x="4771888" y="4064413"/>
              <a:ext cx="1931619" cy="400110"/>
            </a:xfrm>
            <a:prstGeom prst="rect">
              <a:avLst/>
            </a:prstGeom>
            <a:noFill/>
          </p:spPr>
          <p:txBody>
            <a:bodyPr wrap="none" lIns="0" tIns="0" rIns="0" bIns="0" rtlCol="0">
              <a:spAutoFit/>
            </a:bodyPr>
            <a:lstStyle/>
            <a:p>
              <a:r>
                <a:rPr lang="en-US" sz="1300" dirty="0" smtClean="0">
                  <a:solidFill>
                    <a:srgbClr val="000000"/>
                  </a:solidFill>
                </a:rPr>
                <a:t>Primary Owner Identified, </a:t>
              </a:r>
              <a:br>
                <a:rPr lang="en-US" sz="1300" dirty="0" smtClean="0">
                  <a:solidFill>
                    <a:srgbClr val="000000"/>
                  </a:solidFill>
                </a:rPr>
              </a:br>
              <a:r>
                <a:rPr lang="en-US" sz="1300" dirty="0" smtClean="0">
                  <a:solidFill>
                    <a:srgbClr val="000000"/>
                  </a:solidFill>
                </a:rPr>
                <a:t>Workflows Defined</a:t>
              </a:r>
              <a:endParaRPr lang="en-US" sz="1300" dirty="0">
                <a:solidFill>
                  <a:srgbClr val="000000"/>
                </a:solidFill>
              </a:endParaRPr>
            </a:p>
          </p:txBody>
        </p:sp>
        <p:sp>
          <p:nvSpPr>
            <p:cNvPr id="165" name="TextBox 164"/>
            <p:cNvSpPr txBox="1"/>
            <p:nvPr/>
          </p:nvSpPr>
          <p:spPr>
            <a:xfrm>
              <a:off x="3141305" y="2356507"/>
              <a:ext cx="1930016" cy="400110"/>
            </a:xfrm>
            <a:prstGeom prst="rect">
              <a:avLst/>
            </a:prstGeom>
            <a:noFill/>
          </p:spPr>
          <p:txBody>
            <a:bodyPr wrap="none" lIns="0" tIns="0" rIns="0" bIns="0" rtlCol="0">
              <a:spAutoFit/>
            </a:bodyPr>
            <a:lstStyle/>
            <a:p>
              <a:pPr algn="r"/>
              <a:r>
                <a:rPr lang="en-US" sz="1300" dirty="0" smtClean="0">
                  <a:solidFill>
                    <a:srgbClr val="000000"/>
                  </a:solidFill>
                </a:rPr>
                <a:t>Policies Mapped to ISO,</a:t>
              </a:r>
            </a:p>
            <a:p>
              <a:pPr algn="r"/>
              <a:r>
                <a:rPr lang="en-US" sz="1300" dirty="0" smtClean="0">
                  <a:solidFill>
                    <a:srgbClr val="000000"/>
                  </a:solidFill>
                </a:rPr>
                <a:t>All Stakeholders Identified</a:t>
              </a:r>
            </a:p>
          </p:txBody>
        </p:sp>
        <p:sp>
          <p:nvSpPr>
            <p:cNvPr id="166" name="TextBox 165"/>
            <p:cNvSpPr txBox="1"/>
            <p:nvPr/>
          </p:nvSpPr>
          <p:spPr>
            <a:xfrm>
              <a:off x="6129535" y="3429591"/>
              <a:ext cx="899228" cy="400110"/>
            </a:xfrm>
            <a:prstGeom prst="rect">
              <a:avLst/>
            </a:prstGeom>
            <a:noFill/>
          </p:spPr>
          <p:txBody>
            <a:bodyPr wrap="square" lIns="0" tIns="0" rIns="0" bIns="0" rtlCol="0">
              <a:spAutoFit/>
            </a:bodyPr>
            <a:lstStyle/>
            <a:p>
              <a:r>
                <a:rPr lang="en-US" sz="1300" dirty="0" smtClean="0">
                  <a:solidFill>
                    <a:srgbClr val="000000"/>
                  </a:solidFill>
                </a:rPr>
                <a:t>Automated</a:t>
              </a:r>
            </a:p>
            <a:p>
              <a:r>
                <a:rPr lang="en-US" sz="1300" dirty="0" smtClean="0">
                  <a:solidFill>
                    <a:srgbClr val="000000"/>
                  </a:solidFill>
                </a:rPr>
                <a:t>Workflows</a:t>
              </a:r>
            </a:p>
          </p:txBody>
        </p:sp>
        <p:sp>
          <p:nvSpPr>
            <p:cNvPr id="169" name="TextBox 168"/>
            <p:cNvSpPr txBox="1"/>
            <p:nvPr/>
          </p:nvSpPr>
          <p:spPr>
            <a:xfrm>
              <a:off x="7418079" y="3159530"/>
              <a:ext cx="852798" cy="400110"/>
            </a:xfrm>
            <a:prstGeom prst="rect">
              <a:avLst/>
            </a:prstGeom>
            <a:noFill/>
          </p:spPr>
          <p:txBody>
            <a:bodyPr wrap="none" lIns="0" tIns="0" rIns="0" bIns="0" rtlCol="0">
              <a:spAutoFit/>
            </a:bodyPr>
            <a:lstStyle/>
            <a:p>
              <a:r>
                <a:rPr lang="en-US" sz="1300" dirty="0" smtClean="0">
                  <a:solidFill>
                    <a:srgbClr val="000000"/>
                  </a:solidFill>
                </a:rPr>
                <a:t>Risk Driven</a:t>
              </a:r>
            </a:p>
            <a:p>
              <a:r>
                <a:rPr lang="en-US" sz="1300" dirty="0" smtClean="0">
                  <a:solidFill>
                    <a:srgbClr val="000000"/>
                  </a:solidFill>
                </a:rPr>
                <a:t>Policy</a:t>
              </a:r>
              <a:endParaRPr lang="en-US" sz="1300" dirty="0">
                <a:solidFill>
                  <a:srgbClr val="000000"/>
                </a:solidFill>
              </a:endParaRPr>
            </a:p>
          </p:txBody>
        </p:sp>
        <p:sp>
          <p:nvSpPr>
            <p:cNvPr id="171" name="Rectangle 6"/>
            <p:cNvSpPr>
              <a:spLocks noChangeArrowheads="1"/>
            </p:cNvSpPr>
            <p:nvPr/>
          </p:nvSpPr>
          <p:spPr bwMode="auto">
            <a:xfrm>
              <a:off x="856078" y="1877931"/>
              <a:ext cx="2063392" cy="271709"/>
            </a:xfrm>
            <a:prstGeom prst="rect">
              <a:avLst/>
            </a:prstGeom>
            <a:solidFill>
              <a:srgbClr val="B7D2E3"/>
            </a:solidFill>
            <a:ln w="9525">
              <a:noFill/>
              <a:miter lim="800000"/>
              <a:headEnd/>
              <a:tailEnd/>
            </a:ln>
            <a:effectLst/>
          </p:spPr>
          <p:txBody>
            <a:bodyPr wrap="none" anchor="ctr"/>
            <a:lstStyle/>
            <a:p>
              <a:pPr algn="ctr" eaLnBrk="1" fontAlgn="auto" hangingPunct="1">
                <a:spcBef>
                  <a:spcPts val="0"/>
                </a:spcBef>
                <a:spcAft>
                  <a:spcPts val="0"/>
                </a:spcAft>
                <a:defRPr/>
              </a:pPr>
              <a:r>
                <a:rPr lang="en-US" sz="1200" kern="0" dirty="0" smtClean="0">
                  <a:solidFill>
                    <a:srgbClr val="000000"/>
                  </a:solidFill>
                </a:rPr>
                <a:t>Blissful Ignorance</a:t>
              </a:r>
            </a:p>
          </p:txBody>
        </p:sp>
        <p:sp>
          <p:nvSpPr>
            <p:cNvPr id="172" name="Rectangle 6"/>
            <p:cNvSpPr>
              <a:spLocks noChangeArrowheads="1"/>
            </p:cNvSpPr>
            <p:nvPr/>
          </p:nvSpPr>
          <p:spPr bwMode="auto">
            <a:xfrm>
              <a:off x="2916232" y="1877931"/>
              <a:ext cx="1468482" cy="271709"/>
            </a:xfrm>
            <a:prstGeom prst="rect">
              <a:avLst/>
            </a:prstGeom>
            <a:solidFill>
              <a:srgbClr val="E8CE79"/>
            </a:solidFill>
            <a:ln w="9525" algn="ctr">
              <a:noFill/>
              <a:miter lim="800000"/>
              <a:headEnd/>
              <a:tailEnd/>
            </a:ln>
            <a:effectLst/>
          </p:spPr>
          <p:txBody>
            <a:bodyPr wrap="none" anchor="ctr"/>
            <a:lstStyle/>
            <a:p>
              <a:pPr algn="ctr" eaLnBrk="1" fontAlgn="auto" hangingPunct="1">
                <a:spcBef>
                  <a:spcPts val="0"/>
                </a:spcBef>
                <a:spcAft>
                  <a:spcPts val="0"/>
                </a:spcAft>
                <a:defRPr/>
              </a:pPr>
              <a:r>
                <a:rPr lang="en-US" sz="1200" kern="0" dirty="0" smtClean="0">
                  <a:solidFill>
                    <a:srgbClr val="000000"/>
                  </a:solidFill>
                </a:rPr>
                <a:t>Awareness</a:t>
              </a:r>
            </a:p>
          </p:txBody>
        </p:sp>
        <p:sp>
          <p:nvSpPr>
            <p:cNvPr id="173" name="Rectangle 6"/>
            <p:cNvSpPr>
              <a:spLocks noChangeArrowheads="1"/>
            </p:cNvSpPr>
            <p:nvPr/>
          </p:nvSpPr>
          <p:spPr bwMode="auto">
            <a:xfrm>
              <a:off x="4384725" y="1877931"/>
              <a:ext cx="1641501" cy="271709"/>
            </a:xfrm>
            <a:prstGeom prst="rect">
              <a:avLst/>
            </a:prstGeom>
            <a:solidFill>
              <a:srgbClr val="B8CF95"/>
            </a:solidFill>
            <a:ln w="9525">
              <a:noFill/>
              <a:miter lim="800000"/>
              <a:headEnd/>
              <a:tailEnd/>
            </a:ln>
            <a:effectLst/>
          </p:spPr>
          <p:txBody>
            <a:bodyPr wrap="none" anchor="ctr"/>
            <a:lstStyle/>
            <a:p>
              <a:pPr algn="ctr" eaLnBrk="1" fontAlgn="auto" hangingPunct="1">
                <a:spcBef>
                  <a:spcPts val="0"/>
                </a:spcBef>
                <a:spcAft>
                  <a:spcPts val="0"/>
                </a:spcAft>
                <a:defRPr/>
              </a:pPr>
              <a:r>
                <a:rPr lang="en-US" sz="1200" kern="0" dirty="0" smtClean="0">
                  <a:solidFill>
                    <a:srgbClr val="000000"/>
                  </a:solidFill>
                </a:rPr>
                <a:t>Corrective</a:t>
              </a:r>
            </a:p>
          </p:txBody>
        </p:sp>
        <p:sp>
          <p:nvSpPr>
            <p:cNvPr id="174" name="Rectangle 6"/>
            <p:cNvSpPr>
              <a:spLocks noChangeArrowheads="1"/>
            </p:cNvSpPr>
            <p:nvPr/>
          </p:nvSpPr>
          <p:spPr bwMode="auto">
            <a:xfrm>
              <a:off x="6026240" y="1877931"/>
              <a:ext cx="2297024" cy="271709"/>
            </a:xfrm>
            <a:prstGeom prst="rect">
              <a:avLst/>
            </a:prstGeom>
            <a:solidFill>
              <a:srgbClr val="F2D1B0"/>
            </a:solidFill>
            <a:ln w="9525">
              <a:noFill/>
              <a:miter lim="800000"/>
              <a:headEnd/>
              <a:tailEnd/>
            </a:ln>
          </p:spPr>
          <p:txBody>
            <a:bodyPr wrap="none" lIns="27432" tIns="27432" rIns="27432" bIns="27432" anchor="ctr"/>
            <a:lstStyle/>
            <a:p>
              <a:pPr algn="ctr">
                <a:defRPr/>
              </a:pPr>
              <a:r>
                <a:rPr lang="en-US" sz="1200" dirty="0" smtClean="0">
                  <a:solidFill>
                    <a:srgbClr val="000000"/>
                  </a:solidFill>
                </a:rPr>
                <a:t>Operational Excellence</a:t>
              </a:r>
            </a:p>
          </p:txBody>
        </p:sp>
        <p:sp>
          <p:nvSpPr>
            <p:cNvPr id="8" name="Rectangle 7"/>
            <p:cNvSpPr/>
            <p:nvPr/>
          </p:nvSpPr>
          <p:spPr bwMode="auto">
            <a:xfrm>
              <a:off x="592139" y="1403547"/>
              <a:ext cx="7731124" cy="271458"/>
            </a:xfrm>
            <a:prstGeom prst="rect">
              <a:avLst/>
            </a:prstGeom>
            <a:solidFill>
              <a:schemeClr val="tx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6" name="Text Box 26"/>
            <p:cNvSpPr txBox="1">
              <a:spLocks noChangeArrowheads="1"/>
            </p:cNvSpPr>
            <p:nvPr/>
          </p:nvSpPr>
          <p:spPr bwMode="auto">
            <a:xfrm>
              <a:off x="880934" y="1440033"/>
              <a:ext cx="7488348" cy="200055"/>
            </a:xfrm>
            <a:prstGeom prst="rect">
              <a:avLst/>
            </a:prstGeom>
            <a:noFill/>
            <a:ln w="9525" algn="ctr">
              <a:noFill/>
              <a:miter lim="800000"/>
              <a:headEnd/>
              <a:tailEnd/>
            </a:ln>
          </p:spPr>
          <p:txBody>
            <a:bodyPr wrap="square" lIns="0" tIns="0" rIns="0" bIns="0">
              <a:spAutoFit/>
            </a:bodyPr>
            <a:lstStyle/>
            <a:p>
              <a:pPr algn="ctr" defTabSz="814388">
                <a:spcBef>
                  <a:spcPct val="50000"/>
                </a:spcBef>
              </a:pPr>
              <a:r>
                <a:rPr lang="en-US" sz="1300" dirty="0" smtClean="0">
                  <a:solidFill>
                    <a:schemeClr val="accent1"/>
                  </a:solidFill>
                </a:rPr>
                <a:t>LEVEL OF POLICY MATURITY</a:t>
              </a:r>
            </a:p>
          </p:txBody>
        </p:sp>
        <p:sp>
          <p:nvSpPr>
            <p:cNvPr id="204" name="TextBox 203"/>
            <p:cNvSpPr txBox="1"/>
            <p:nvPr/>
          </p:nvSpPr>
          <p:spPr>
            <a:xfrm>
              <a:off x="857782" y="1133870"/>
              <a:ext cx="1255181" cy="261610"/>
            </a:xfrm>
            <a:prstGeom prst="rect">
              <a:avLst/>
            </a:prstGeom>
            <a:noFill/>
          </p:spPr>
          <p:txBody>
            <a:bodyPr wrap="square" rtlCol="0">
              <a:spAutoFit/>
            </a:bodyPr>
            <a:lstStyle/>
            <a:p>
              <a:r>
                <a:rPr lang="en-US" sz="1100" dirty="0" smtClean="0">
                  <a:solidFill>
                    <a:srgbClr val="000000"/>
                  </a:solidFill>
                </a:rPr>
                <a:t>Non-Existent</a:t>
              </a:r>
              <a:endParaRPr lang="en-US" sz="1100" dirty="0">
                <a:solidFill>
                  <a:srgbClr val="000000"/>
                </a:solidFill>
              </a:endParaRPr>
            </a:p>
          </p:txBody>
        </p:sp>
        <p:sp>
          <p:nvSpPr>
            <p:cNvPr id="205" name="TextBox 204"/>
            <p:cNvSpPr txBox="1"/>
            <p:nvPr/>
          </p:nvSpPr>
          <p:spPr>
            <a:xfrm>
              <a:off x="2112963" y="1129474"/>
              <a:ext cx="1249361" cy="261610"/>
            </a:xfrm>
            <a:prstGeom prst="rect">
              <a:avLst/>
            </a:prstGeom>
            <a:noFill/>
          </p:spPr>
          <p:txBody>
            <a:bodyPr wrap="square" rtlCol="0">
              <a:spAutoFit/>
            </a:bodyPr>
            <a:lstStyle/>
            <a:p>
              <a:pPr algn="ctr"/>
              <a:r>
                <a:rPr lang="en-US" sz="1100" dirty="0" smtClean="0">
                  <a:solidFill>
                    <a:srgbClr val="000000"/>
                  </a:solidFill>
                </a:rPr>
                <a:t>Initial</a:t>
              </a:r>
              <a:endParaRPr lang="en-US" sz="1100" dirty="0">
                <a:solidFill>
                  <a:srgbClr val="000000"/>
                </a:solidFill>
              </a:endParaRPr>
            </a:p>
          </p:txBody>
        </p:sp>
        <p:sp>
          <p:nvSpPr>
            <p:cNvPr id="206" name="TextBox 205"/>
            <p:cNvSpPr txBox="1"/>
            <p:nvPr/>
          </p:nvSpPr>
          <p:spPr>
            <a:xfrm>
              <a:off x="3362326" y="1133870"/>
              <a:ext cx="1252538" cy="261610"/>
            </a:xfrm>
            <a:prstGeom prst="rect">
              <a:avLst/>
            </a:prstGeom>
            <a:noFill/>
          </p:spPr>
          <p:txBody>
            <a:bodyPr wrap="square" rtlCol="0">
              <a:spAutoFit/>
            </a:bodyPr>
            <a:lstStyle/>
            <a:p>
              <a:pPr algn="ctr"/>
              <a:r>
                <a:rPr lang="en-US" sz="1100" dirty="0" smtClean="0">
                  <a:solidFill>
                    <a:srgbClr val="000000"/>
                  </a:solidFill>
                </a:rPr>
                <a:t>Developing</a:t>
              </a:r>
              <a:endParaRPr lang="en-US" sz="1100" dirty="0">
                <a:solidFill>
                  <a:srgbClr val="000000"/>
                </a:solidFill>
              </a:endParaRPr>
            </a:p>
          </p:txBody>
        </p:sp>
        <p:sp>
          <p:nvSpPr>
            <p:cNvPr id="207" name="TextBox 206"/>
            <p:cNvSpPr txBox="1"/>
            <p:nvPr/>
          </p:nvSpPr>
          <p:spPr>
            <a:xfrm>
              <a:off x="4614863" y="1143395"/>
              <a:ext cx="1249362" cy="261610"/>
            </a:xfrm>
            <a:prstGeom prst="rect">
              <a:avLst/>
            </a:prstGeom>
            <a:noFill/>
          </p:spPr>
          <p:txBody>
            <a:bodyPr wrap="square" rtlCol="0">
              <a:spAutoFit/>
            </a:bodyPr>
            <a:lstStyle/>
            <a:p>
              <a:pPr algn="ctr"/>
              <a:r>
                <a:rPr lang="en-US" sz="1100" dirty="0" smtClean="0">
                  <a:solidFill>
                    <a:srgbClr val="000000"/>
                  </a:solidFill>
                </a:rPr>
                <a:t>Defined</a:t>
              </a:r>
              <a:endParaRPr lang="en-US" sz="1100" dirty="0">
                <a:solidFill>
                  <a:srgbClr val="000000"/>
                </a:solidFill>
              </a:endParaRPr>
            </a:p>
          </p:txBody>
        </p:sp>
        <p:sp>
          <p:nvSpPr>
            <p:cNvPr id="208" name="TextBox 207"/>
            <p:cNvSpPr txBox="1"/>
            <p:nvPr/>
          </p:nvSpPr>
          <p:spPr>
            <a:xfrm>
              <a:off x="5864224" y="1133870"/>
              <a:ext cx="1254125" cy="261610"/>
            </a:xfrm>
            <a:prstGeom prst="rect">
              <a:avLst/>
            </a:prstGeom>
            <a:noFill/>
          </p:spPr>
          <p:txBody>
            <a:bodyPr wrap="square" rtlCol="0">
              <a:spAutoFit/>
            </a:bodyPr>
            <a:lstStyle/>
            <a:p>
              <a:pPr algn="ctr"/>
              <a:r>
                <a:rPr lang="en-US" sz="1100" dirty="0" smtClean="0">
                  <a:solidFill>
                    <a:srgbClr val="000000"/>
                  </a:solidFill>
                </a:rPr>
                <a:t>Managed</a:t>
              </a:r>
              <a:endParaRPr lang="en-US" sz="1100" dirty="0">
                <a:solidFill>
                  <a:srgbClr val="000000"/>
                </a:solidFill>
              </a:endParaRPr>
            </a:p>
          </p:txBody>
        </p:sp>
        <p:sp>
          <p:nvSpPr>
            <p:cNvPr id="209" name="TextBox 208"/>
            <p:cNvSpPr txBox="1"/>
            <p:nvPr/>
          </p:nvSpPr>
          <p:spPr>
            <a:xfrm>
              <a:off x="7118350" y="1133870"/>
              <a:ext cx="1220788" cy="261610"/>
            </a:xfrm>
            <a:prstGeom prst="rect">
              <a:avLst/>
            </a:prstGeom>
            <a:noFill/>
          </p:spPr>
          <p:txBody>
            <a:bodyPr wrap="square" rtlCol="0">
              <a:spAutoFit/>
            </a:bodyPr>
            <a:lstStyle/>
            <a:p>
              <a:pPr algn="ctr"/>
              <a:r>
                <a:rPr lang="en-US" sz="1100" dirty="0" smtClean="0">
                  <a:solidFill>
                    <a:srgbClr val="000000"/>
                  </a:solidFill>
                </a:rPr>
                <a:t>Optimized</a:t>
              </a:r>
              <a:endParaRPr lang="en-US" sz="1100" dirty="0">
                <a:solidFill>
                  <a:srgbClr val="000000"/>
                </a:solidFill>
              </a:endParaRPr>
            </a:p>
          </p:txBody>
        </p:sp>
        <p:sp>
          <p:nvSpPr>
            <p:cNvPr id="211" name="Freeform 6"/>
            <p:cNvSpPr>
              <a:spLocks/>
            </p:cNvSpPr>
            <p:nvPr/>
          </p:nvSpPr>
          <p:spPr bwMode="auto">
            <a:xfrm rot="16200000">
              <a:off x="1269415" y="5115181"/>
              <a:ext cx="440650" cy="149812"/>
            </a:xfrm>
            <a:custGeom>
              <a:avLst/>
              <a:gdLst/>
              <a:ahLst/>
              <a:cxnLst>
                <a:cxn ang="0">
                  <a:pos x="0" y="180"/>
                </a:cxn>
                <a:cxn ang="0">
                  <a:pos x="387" y="0"/>
                </a:cxn>
                <a:cxn ang="0">
                  <a:pos x="330" y="107"/>
                </a:cxn>
                <a:cxn ang="0">
                  <a:pos x="1053" y="180"/>
                </a:cxn>
                <a:cxn ang="0">
                  <a:pos x="330" y="256"/>
                </a:cxn>
                <a:cxn ang="0">
                  <a:pos x="382" y="358"/>
                </a:cxn>
                <a:cxn ang="0">
                  <a:pos x="0" y="180"/>
                </a:cxn>
              </a:cxnLst>
              <a:rect l="0" t="0" r="r" b="b"/>
              <a:pathLst>
                <a:path w="1053" h="358">
                  <a:moveTo>
                    <a:pt x="0" y="180"/>
                  </a:moveTo>
                  <a:lnTo>
                    <a:pt x="387" y="0"/>
                  </a:lnTo>
                  <a:lnTo>
                    <a:pt x="330" y="107"/>
                  </a:lnTo>
                  <a:lnTo>
                    <a:pt x="1053" y="180"/>
                  </a:lnTo>
                  <a:lnTo>
                    <a:pt x="330" y="256"/>
                  </a:lnTo>
                  <a:lnTo>
                    <a:pt x="382" y="358"/>
                  </a:lnTo>
                  <a:lnTo>
                    <a:pt x="0" y="180"/>
                  </a:lnTo>
                  <a:close/>
                </a:path>
              </a:pathLst>
            </a:custGeom>
            <a:solidFill>
              <a:srgbClr val="B7123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6"/>
            <p:cNvSpPr>
              <a:spLocks/>
            </p:cNvSpPr>
            <p:nvPr/>
          </p:nvSpPr>
          <p:spPr bwMode="auto">
            <a:xfrm rot="16200000">
              <a:off x="3066099" y="4731505"/>
              <a:ext cx="440650" cy="149812"/>
            </a:xfrm>
            <a:custGeom>
              <a:avLst/>
              <a:gdLst/>
              <a:ahLst/>
              <a:cxnLst>
                <a:cxn ang="0">
                  <a:pos x="0" y="180"/>
                </a:cxn>
                <a:cxn ang="0">
                  <a:pos x="387" y="0"/>
                </a:cxn>
                <a:cxn ang="0">
                  <a:pos x="330" y="107"/>
                </a:cxn>
                <a:cxn ang="0">
                  <a:pos x="1053" y="180"/>
                </a:cxn>
                <a:cxn ang="0">
                  <a:pos x="330" y="256"/>
                </a:cxn>
                <a:cxn ang="0">
                  <a:pos x="382" y="358"/>
                </a:cxn>
                <a:cxn ang="0">
                  <a:pos x="0" y="180"/>
                </a:cxn>
              </a:cxnLst>
              <a:rect l="0" t="0" r="r" b="b"/>
              <a:pathLst>
                <a:path w="1053" h="358">
                  <a:moveTo>
                    <a:pt x="0" y="180"/>
                  </a:moveTo>
                  <a:lnTo>
                    <a:pt x="387" y="0"/>
                  </a:lnTo>
                  <a:lnTo>
                    <a:pt x="330" y="107"/>
                  </a:lnTo>
                  <a:lnTo>
                    <a:pt x="1053" y="180"/>
                  </a:lnTo>
                  <a:lnTo>
                    <a:pt x="330" y="256"/>
                  </a:lnTo>
                  <a:lnTo>
                    <a:pt x="382" y="358"/>
                  </a:lnTo>
                  <a:lnTo>
                    <a:pt x="0" y="180"/>
                  </a:lnTo>
                  <a:close/>
                </a:path>
              </a:pathLst>
            </a:custGeom>
            <a:solidFill>
              <a:srgbClr val="B7123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6"/>
            <p:cNvSpPr>
              <a:spLocks/>
            </p:cNvSpPr>
            <p:nvPr/>
          </p:nvSpPr>
          <p:spPr bwMode="auto">
            <a:xfrm rot="16200000">
              <a:off x="5245264" y="2868017"/>
              <a:ext cx="440640" cy="149808"/>
            </a:xfrm>
            <a:custGeom>
              <a:avLst/>
              <a:gdLst/>
              <a:ahLst/>
              <a:cxnLst>
                <a:cxn ang="0">
                  <a:pos x="0" y="180"/>
                </a:cxn>
                <a:cxn ang="0">
                  <a:pos x="387" y="0"/>
                </a:cxn>
                <a:cxn ang="0">
                  <a:pos x="330" y="107"/>
                </a:cxn>
                <a:cxn ang="0">
                  <a:pos x="1053" y="180"/>
                </a:cxn>
                <a:cxn ang="0">
                  <a:pos x="330" y="256"/>
                </a:cxn>
                <a:cxn ang="0">
                  <a:pos x="382" y="358"/>
                </a:cxn>
                <a:cxn ang="0">
                  <a:pos x="0" y="180"/>
                </a:cxn>
              </a:cxnLst>
              <a:rect l="0" t="0" r="r" b="b"/>
              <a:pathLst>
                <a:path w="1053" h="358">
                  <a:moveTo>
                    <a:pt x="0" y="180"/>
                  </a:moveTo>
                  <a:lnTo>
                    <a:pt x="387" y="0"/>
                  </a:lnTo>
                  <a:lnTo>
                    <a:pt x="330" y="107"/>
                  </a:lnTo>
                  <a:lnTo>
                    <a:pt x="1053" y="180"/>
                  </a:lnTo>
                  <a:lnTo>
                    <a:pt x="330" y="256"/>
                  </a:lnTo>
                  <a:lnTo>
                    <a:pt x="382" y="358"/>
                  </a:lnTo>
                  <a:lnTo>
                    <a:pt x="0" y="180"/>
                  </a:lnTo>
                  <a:close/>
                </a:path>
              </a:pathLst>
            </a:custGeom>
            <a:solidFill>
              <a:srgbClr val="B7123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6"/>
            <p:cNvSpPr>
              <a:spLocks/>
            </p:cNvSpPr>
            <p:nvPr/>
          </p:nvSpPr>
          <p:spPr bwMode="auto">
            <a:xfrm rot="16200000">
              <a:off x="6811109" y="2439971"/>
              <a:ext cx="440640" cy="149808"/>
            </a:xfrm>
            <a:custGeom>
              <a:avLst/>
              <a:gdLst/>
              <a:ahLst/>
              <a:cxnLst>
                <a:cxn ang="0">
                  <a:pos x="0" y="180"/>
                </a:cxn>
                <a:cxn ang="0">
                  <a:pos x="387" y="0"/>
                </a:cxn>
                <a:cxn ang="0">
                  <a:pos x="330" y="107"/>
                </a:cxn>
                <a:cxn ang="0">
                  <a:pos x="1053" y="180"/>
                </a:cxn>
                <a:cxn ang="0">
                  <a:pos x="330" y="256"/>
                </a:cxn>
                <a:cxn ang="0">
                  <a:pos x="382" y="358"/>
                </a:cxn>
                <a:cxn ang="0">
                  <a:pos x="0" y="180"/>
                </a:cxn>
              </a:cxnLst>
              <a:rect l="0" t="0" r="r" b="b"/>
              <a:pathLst>
                <a:path w="1053" h="358">
                  <a:moveTo>
                    <a:pt x="0" y="180"/>
                  </a:moveTo>
                  <a:lnTo>
                    <a:pt x="387" y="0"/>
                  </a:lnTo>
                  <a:lnTo>
                    <a:pt x="330" y="107"/>
                  </a:lnTo>
                  <a:lnTo>
                    <a:pt x="1053" y="180"/>
                  </a:lnTo>
                  <a:lnTo>
                    <a:pt x="330" y="256"/>
                  </a:lnTo>
                  <a:lnTo>
                    <a:pt x="382" y="358"/>
                  </a:lnTo>
                  <a:lnTo>
                    <a:pt x="0" y="180"/>
                  </a:lnTo>
                  <a:close/>
                </a:path>
              </a:pathLst>
            </a:custGeom>
            <a:solidFill>
              <a:srgbClr val="B7123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6"/>
            <p:cNvSpPr>
              <a:spLocks/>
            </p:cNvSpPr>
            <p:nvPr/>
          </p:nvSpPr>
          <p:spPr bwMode="auto">
            <a:xfrm rot="5400000">
              <a:off x="7559171" y="2853568"/>
              <a:ext cx="459504" cy="156222"/>
            </a:xfrm>
            <a:custGeom>
              <a:avLst/>
              <a:gdLst/>
              <a:ahLst/>
              <a:cxnLst>
                <a:cxn ang="0">
                  <a:pos x="0" y="180"/>
                </a:cxn>
                <a:cxn ang="0">
                  <a:pos x="387" y="0"/>
                </a:cxn>
                <a:cxn ang="0">
                  <a:pos x="330" y="107"/>
                </a:cxn>
                <a:cxn ang="0">
                  <a:pos x="1053" y="180"/>
                </a:cxn>
                <a:cxn ang="0">
                  <a:pos x="330" y="256"/>
                </a:cxn>
                <a:cxn ang="0">
                  <a:pos x="382" y="358"/>
                </a:cxn>
                <a:cxn ang="0">
                  <a:pos x="0" y="180"/>
                </a:cxn>
              </a:cxnLst>
              <a:rect l="0" t="0" r="r" b="b"/>
              <a:pathLst>
                <a:path w="1053" h="358">
                  <a:moveTo>
                    <a:pt x="0" y="180"/>
                  </a:moveTo>
                  <a:lnTo>
                    <a:pt x="387" y="0"/>
                  </a:lnTo>
                  <a:lnTo>
                    <a:pt x="330" y="107"/>
                  </a:lnTo>
                  <a:lnTo>
                    <a:pt x="1053" y="180"/>
                  </a:lnTo>
                  <a:lnTo>
                    <a:pt x="330" y="256"/>
                  </a:lnTo>
                  <a:lnTo>
                    <a:pt x="382" y="358"/>
                  </a:lnTo>
                  <a:lnTo>
                    <a:pt x="0" y="180"/>
                  </a:lnTo>
                  <a:close/>
                </a:path>
              </a:pathLst>
            </a:custGeom>
            <a:solidFill>
              <a:srgbClr val="B7123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6"/>
            <p:cNvSpPr>
              <a:spLocks/>
            </p:cNvSpPr>
            <p:nvPr/>
          </p:nvSpPr>
          <p:spPr bwMode="auto">
            <a:xfrm rot="5400000">
              <a:off x="5950709" y="3128990"/>
              <a:ext cx="459504" cy="156222"/>
            </a:xfrm>
            <a:custGeom>
              <a:avLst/>
              <a:gdLst/>
              <a:ahLst/>
              <a:cxnLst>
                <a:cxn ang="0">
                  <a:pos x="0" y="180"/>
                </a:cxn>
                <a:cxn ang="0">
                  <a:pos x="387" y="0"/>
                </a:cxn>
                <a:cxn ang="0">
                  <a:pos x="330" y="107"/>
                </a:cxn>
                <a:cxn ang="0">
                  <a:pos x="1053" y="180"/>
                </a:cxn>
                <a:cxn ang="0">
                  <a:pos x="330" y="256"/>
                </a:cxn>
                <a:cxn ang="0">
                  <a:pos x="382" y="358"/>
                </a:cxn>
                <a:cxn ang="0">
                  <a:pos x="0" y="180"/>
                </a:cxn>
              </a:cxnLst>
              <a:rect l="0" t="0" r="r" b="b"/>
              <a:pathLst>
                <a:path w="1053" h="358">
                  <a:moveTo>
                    <a:pt x="0" y="180"/>
                  </a:moveTo>
                  <a:lnTo>
                    <a:pt x="387" y="0"/>
                  </a:lnTo>
                  <a:lnTo>
                    <a:pt x="330" y="107"/>
                  </a:lnTo>
                  <a:lnTo>
                    <a:pt x="1053" y="180"/>
                  </a:lnTo>
                  <a:lnTo>
                    <a:pt x="330" y="256"/>
                  </a:lnTo>
                  <a:lnTo>
                    <a:pt x="382" y="358"/>
                  </a:lnTo>
                  <a:lnTo>
                    <a:pt x="0" y="180"/>
                  </a:lnTo>
                  <a:close/>
                </a:path>
              </a:pathLst>
            </a:custGeom>
            <a:solidFill>
              <a:srgbClr val="B7123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6"/>
            <p:cNvSpPr>
              <a:spLocks/>
            </p:cNvSpPr>
            <p:nvPr/>
          </p:nvSpPr>
          <p:spPr bwMode="auto">
            <a:xfrm rot="5400000">
              <a:off x="3648182" y="5009687"/>
              <a:ext cx="459504" cy="156222"/>
            </a:xfrm>
            <a:custGeom>
              <a:avLst/>
              <a:gdLst/>
              <a:ahLst/>
              <a:cxnLst>
                <a:cxn ang="0">
                  <a:pos x="0" y="180"/>
                </a:cxn>
                <a:cxn ang="0">
                  <a:pos x="387" y="0"/>
                </a:cxn>
                <a:cxn ang="0">
                  <a:pos x="330" y="107"/>
                </a:cxn>
                <a:cxn ang="0">
                  <a:pos x="1053" y="180"/>
                </a:cxn>
                <a:cxn ang="0">
                  <a:pos x="330" y="256"/>
                </a:cxn>
                <a:cxn ang="0">
                  <a:pos x="382" y="358"/>
                </a:cxn>
                <a:cxn ang="0">
                  <a:pos x="0" y="180"/>
                </a:cxn>
              </a:cxnLst>
              <a:rect l="0" t="0" r="r" b="b"/>
              <a:pathLst>
                <a:path w="1053" h="358">
                  <a:moveTo>
                    <a:pt x="0" y="180"/>
                  </a:moveTo>
                  <a:lnTo>
                    <a:pt x="387" y="0"/>
                  </a:lnTo>
                  <a:lnTo>
                    <a:pt x="330" y="107"/>
                  </a:lnTo>
                  <a:lnTo>
                    <a:pt x="1053" y="180"/>
                  </a:lnTo>
                  <a:lnTo>
                    <a:pt x="330" y="256"/>
                  </a:lnTo>
                  <a:lnTo>
                    <a:pt x="382" y="358"/>
                  </a:lnTo>
                  <a:lnTo>
                    <a:pt x="0" y="180"/>
                  </a:lnTo>
                  <a:close/>
                </a:path>
              </a:pathLst>
            </a:custGeom>
            <a:solidFill>
              <a:srgbClr val="B7123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6"/>
            <p:cNvSpPr>
              <a:spLocks/>
            </p:cNvSpPr>
            <p:nvPr/>
          </p:nvSpPr>
          <p:spPr bwMode="auto">
            <a:xfrm rot="5400000">
              <a:off x="2667680" y="5369363"/>
              <a:ext cx="459504" cy="156222"/>
            </a:xfrm>
            <a:custGeom>
              <a:avLst/>
              <a:gdLst/>
              <a:ahLst/>
              <a:cxnLst>
                <a:cxn ang="0">
                  <a:pos x="0" y="180"/>
                </a:cxn>
                <a:cxn ang="0">
                  <a:pos x="387" y="0"/>
                </a:cxn>
                <a:cxn ang="0">
                  <a:pos x="330" y="107"/>
                </a:cxn>
                <a:cxn ang="0">
                  <a:pos x="1053" y="180"/>
                </a:cxn>
                <a:cxn ang="0">
                  <a:pos x="330" y="256"/>
                </a:cxn>
                <a:cxn ang="0">
                  <a:pos x="382" y="358"/>
                </a:cxn>
                <a:cxn ang="0">
                  <a:pos x="0" y="180"/>
                </a:cxn>
              </a:cxnLst>
              <a:rect l="0" t="0" r="r" b="b"/>
              <a:pathLst>
                <a:path w="1053" h="358">
                  <a:moveTo>
                    <a:pt x="0" y="180"/>
                  </a:moveTo>
                  <a:lnTo>
                    <a:pt x="387" y="0"/>
                  </a:lnTo>
                  <a:lnTo>
                    <a:pt x="330" y="107"/>
                  </a:lnTo>
                  <a:lnTo>
                    <a:pt x="1053" y="180"/>
                  </a:lnTo>
                  <a:lnTo>
                    <a:pt x="330" y="256"/>
                  </a:lnTo>
                  <a:lnTo>
                    <a:pt x="382" y="358"/>
                  </a:lnTo>
                  <a:lnTo>
                    <a:pt x="0" y="180"/>
                  </a:lnTo>
                  <a:close/>
                </a:path>
              </a:pathLst>
            </a:custGeom>
            <a:solidFill>
              <a:srgbClr val="B7123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6"/>
            <p:cNvSpPr>
              <a:spLocks/>
            </p:cNvSpPr>
            <p:nvPr/>
          </p:nvSpPr>
          <p:spPr bwMode="auto">
            <a:xfrm rot="16200000">
              <a:off x="3978319" y="4290831"/>
              <a:ext cx="440650" cy="149812"/>
            </a:xfrm>
            <a:custGeom>
              <a:avLst/>
              <a:gdLst/>
              <a:ahLst/>
              <a:cxnLst>
                <a:cxn ang="0">
                  <a:pos x="0" y="180"/>
                </a:cxn>
                <a:cxn ang="0">
                  <a:pos x="387" y="0"/>
                </a:cxn>
                <a:cxn ang="0">
                  <a:pos x="330" y="107"/>
                </a:cxn>
                <a:cxn ang="0">
                  <a:pos x="1053" y="180"/>
                </a:cxn>
                <a:cxn ang="0">
                  <a:pos x="330" y="256"/>
                </a:cxn>
                <a:cxn ang="0">
                  <a:pos x="382" y="358"/>
                </a:cxn>
                <a:cxn ang="0">
                  <a:pos x="0" y="180"/>
                </a:cxn>
              </a:cxnLst>
              <a:rect l="0" t="0" r="r" b="b"/>
              <a:pathLst>
                <a:path w="1053" h="358">
                  <a:moveTo>
                    <a:pt x="0" y="180"/>
                  </a:moveTo>
                  <a:lnTo>
                    <a:pt x="387" y="0"/>
                  </a:lnTo>
                  <a:lnTo>
                    <a:pt x="330" y="107"/>
                  </a:lnTo>
                  <a:lnTo>
                    <a:pt x="1053" y="180"/>
                  </a:lnTo>
                  <a:lnTo>
                    <a:pt x="330" y="256"/>
                  </a:lnTo>
                  <a:lnTo>
                    <a:pt x="382" y="358"/>
                  </a:lnTo>
                  <a:lnTo>
                    <a:pt x="0" y="180"/>
                  </a:lnTo>
                  <a:close/>
                </a:path>
              </a:pathLst>
            </a:custGeom>
            <a:solidFill>
              <a:srgbClr val="B7123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6"/>
            <p:cNvSpPr>
              <a:spLocks/>
            </p:cNvSpPr>
            <p:nvPr/>
          </p:nvSpPr>
          <p:spPr bwMode="auto">
            <a:xfrm rot="5400000">
              <a:off x="4472032" y="3987988"/>
              <a:ext cx="459504" cy="156222"/>
            </a:xfrm>
            <a:custGeom>
              <a:avLst/>
              <a:gdLst/>
              <a:ahLst/>
              <a:cxnLst>
                <a:cxn ang="0">
                  <a:pos x="0" y="180"/>
                </a:cxn>
                <a:cxn ang="0">
                  <a:pos x="387" y="0"/>
                </a:cxn>
                <a:cxn ang="0">
                  <a:pos x="330" y="107"/>
                </a:cxn>
                <a:cxn ang="0">
                  <a:pos x="1053" y="180"/>
                </a:cxn>
                <a:cxn ang="0">
                  <a:pos x="330" y="256"/>
                </a:cxn>
                <a:cxn ang="0">
                  <a:pos x="382" y="358"/>
                </a:cxn>
                <a:cxn ang="0">
                  <a:pos x="0" y="180"/>
                </a:cxn>
              </a:cxnLst>
              <a:rect l="0" t="0" r="r" b="b"/>
              <a:pathLst>
                <a:path w="1053" h="358">
                  <a:moveTo>
                    <a:pt x="0" y="180"/>
                  </a:moveTo>
                  <a:lnTo>
                    <a:pt x="387" y="0"/>
                  </a:lnTo>
                  <a:lnTo>
                    <a:pt x="330" y="107"/>
                  </a:lnTo>
                  <a:lnTo>
                    <a:pt x="1053" y="180"/>
                  </a:lnTo>
                  <a:lnTo>
                    <a:pt x="330" y="256"/>
                  </a:lnTo>
                  <a:lnTo>
                    <a:pt x="382" y="358"/>
                  </a:lnTo>
                  <a:lnTo>
                    <a:pt x="0" y="180"/>
                  </a:lnTo>
                  <a:close/>
                </a:path>
              </a:pathLst>
            </a:custGeom>
            <a:solidFill>
              <a:srgbClr val="B7123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TextBox 221"/>
            <p:cNvSpPr txBox="1"/>
            <p:nvPr/>
          </p:nvSpPr>
          <p:spPr>
            <a:xfrm>
              <a:off x="5164710" y="2232181"/>
              <a:ext cx="1755737" cy="400110"/>
            </a:xfrm>
            <a:prstGeom prst="rect">
              <a:avLst/>
            </a:prstGeom>
            <a:noFill/>
          </p:spPr>
          <p:txBody>
            <a:bodyPr wrap="none" lIns="0" tIns="0" rIns="0" bIns="0" rtlCol="0">
              <a:spAutoFit/>
            </a:bodyPr>
            <a:lstStyle/>
            <a:p>
              <a:pPr algn="r"/>
              <a:r>
                <a:rPr lang="en-US" sz="1300" dirty="0" smtClean="0">
                  <a:solidFill>
                    <a:srgbClr val="000000"/>
                  </a:solidFill>
                </a:rPr>
                <a:t>Auto-Change Tracking, </a:t>
              </a:r>
              <a:br>
                <a:rPr lang="en-US" sz="1300" dirty="0" smtClean="0">
                  <a:solidFill>
                    <a:srgbClr val="000000"/>
                  </a:solidFill>
                </a:rPr>
              </a:br>
              <a:r>
                <a:rPr lang="en-US" sz="1300" dirty="0" smtClean="0">
                  <a:solidFill>
                    <a:srgbClr val="000000"/>
                  </a:solidFill>
                </a:rPr>
                <a:t>Auto-Notification</a:t>
              </a:r>
            </a:p>
          </p:txBody>
        </p:sp>
        <p:grpSp>
          <p:nvGrpSpPr>
            <p:cNvPr id="227" name="Group 226"/>
            <p:cNvGrpSpPr/>
            <p:nvPr/>
          </p:nvGrpSpPr>
          <p:grpSpPr>
            <a:xfrm>
              <a:off x="5871990" y="1488896"/>
              <a:ext cx="2448587" cy="127058"/>
              <a:chOff x="5871990" y="1632248"/>
              <a:chExt cx="2448587" cy="127058"/>
            </a:xfrm>
          </p:grpSpPr>
          <p:sp>
            <p:nvSpPr>
              <p:cNvPr id="223" name="Freeform 6"/>
              <p:cNvSpPr>
                <a:spLocks/>
              </p:cNvSpPr>
              <p:nvPr/>
            </p:nvSpPr>
            <p:spPr bwMode="auto">
              <a:xfrm rot="10800000">
                <a:off x="7946857" y="1632248"/>
                <a:ext cx="373720" cy="127058"/>
              </a:xfrm>
              <a:custGeom>
                <a:avLst/>
                <a:gdLst/>
                <a:ahLst/>
                <a:cxnLst>
                  <a:cxn ang="0">
                    <a:pos x="0" y="180"/>
                  </a:cxn>
                  <a:cxn ang="0">
                    <a:pos x="387" y="0"/>
                  </a:cxn>
                  <a:cxn ang="0">
                    <a:pos x="330" y="107"/>
                  </a:cxn>
                  <a:cxn ang="0">
                    <a:pos x="1053" y="180"/>
                  </a:cxn>
                  <a:cxn ang="0">
                    <a:pos x="330" y="256"/>
                  </a:cxn>
                  <a:cxn ang="0">
                    <a:pos x="382" y="358"/>
                  </a:cxn>
                  <a:cxn ang="0">
                    <a:pos x="0" y="180"/>
                  </a:cxn>
                </a:cxnLst>
                <a:rect l="0" t="0" r="r" b="b"/>
                <a:pathLst>
                  <a:path w="1053" h="358">
                    <a:moveTo>
                      <a:pt x="0" y="180"/>
                    </a:moveTo>
                    <a:lnTo>
                      <a:pt x="387" y="0"/>
                    </a:lnTo>
                    <a:lnTo>
                      <a:pt x="330" y="107"/>
                    </a:lnTo>
                    <a:lnTo>
                      <a:pt x="1053" y="180"/>
                    </a:lnTo>
                    <a:lnTo>
                      <a:pt x="330" y="256"/>
                    </a:lnTo>
                    <a:lnTo>
                      <a:pt x="382" y="358"/>
                    </a:lnTo>
                    <a:lnTo>
                      <a:pt x="0" y="180"/>
                    </a:lnTo>
                    <a:close/>
                  </a:path>
                </a:pathLst>
              </a:custGeom>
              <a:solidFill>
                <a:srgbClr val="4C4D4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 name="Freeform 223"/>
              <p:cNvSpPr/>
              <p:nvPr/>
            </p:nvSpPr>
            <p:spPr bwMode="auto">
              <a:xfrm>
                <a:off x="5871990" y="1695629"/>
                <a:ext cx="2269475" cy="0"/>
              </a:xfrm>
              <a:custGeom>
                <a:avLst/>
                <a:gdLst>
                  <a:gd name="connsiteX0" fmla="*/ 2269475 w 2269475"/>
                  <a:gd name="connsiteY0" fmla="*/ 0 h 0"/>
                  <a:gd name="connsiteX1" fmla="*/ 0 w 2269475"/>
                  <a:gd name="connsiteY1" fmla="*/ 0 h 0"/>
                </a:gdLst>
                <a:ahLst/>
                <a:cxnLst>
                  <a:cxn ang="0">
                    <a:pos x="connsiteX0" y="connsiteY0"/>
                  </a:cxn>
                  <a:cxn ang="0">
                    <a:pos x="connsiteX1" y="connsiteY1"/>
                  </a:cxn>
                </a:cxnLst>
                <a:rect l="l" t="t" r="r" b="b"/>
                <a:pathLst>
                  <a:path w="2269475">
                    <a:moveTo>
                      <a:pt x="2269475" y="0"/>
                    </a:moveTo>
                    <a:lnTo>
                      <a:pt x="0" y="0"/>
                    </a:lnTo>
                  </a:path>
                </a:pathLst>
              </a:custGeom>
              <a:solidFill>
                <a:schemeClr val="accent1"/>
              </a:solidFill>
              <a:ln w="9525" cap="flat" cmpd="sng" algn="ctr">
                <a:solidFill>
                  <a:srgbClr val="4C4D4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grpSp>
        <p:sp>
          <p:nvSpPr>
            <p:cNvPr id="226" name="Freeform 225"/>
            <p:cNvSpPr/>
            <p:nvPr/>
          </p:nvSpPr>
          <p:spPr bwMode="auto">
            <a:xfrm>
              <a:off x="859134" y="1549793"/>
              <a:ext cx="2502040" cy="0"/>
            </a:xfrm>
            <a:custGeom>
              <a:avLst/>
              <a:gdLst>
                <a:gd name="connsiteX0" fmla="*/ 0 w 2502040"/>
                <a:gd name="connsiteY0" fmla="*/ 0 h 0"/>
                <a:gd name="connsiteX1" fmla="*/ 2502040 w 2502040"/>
                <a:gd name="connsiteY1" fmla="*/ 0 h 0"/>
              </a:gdLst>
              <a:ahLst/>
              <a:cxnLst>
                <a:cxn ang="0">
                  <a:pos x="connsiteX0" y="connsiteY0"/>
                </a:cxn>
                <a:cxn ang="0">
                  <a:pos x="connsiteX1" y="connsiteY1"/>
                </a:cxn>
              </a:cxnLst>
              <a:rect l="l" t="t" r="r" b="b"/>
              <a:pathLst>
                <a:path w="2502040">
                  <a:moveTo>
                    <a:pt x="0" y="0"/>
                  </a:moveTo>
                  <a:lnTo>
                    <a:pt x="2502040" y="0"/>
                  </a:lnTo>
                </a:path>
              </a:pathLst>
            </a:custGeom>
            <a:solidFill>
              <a:schemeClr val="accent1"/>
            </a:solidFill>
            <a:ln w="9525" cap="flat" cmpd="sng" algn="ctr">
              <a:solidFill>
                <a:srgbClr val="4C4D4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latinLnBrk="0">
                <a:lnSpc>
                  <a:spcPct val="100000"/>
                </a:lnSpc>
                <a:buClrTx/>
                <a:buSzTx/>
                <a:buFontTx/>
                <a:buNone/>
                <a:tabLst/>
              </a:pPr>
              <a:endParaRPr lang="en-US"/>
            </a:p>
          </p:txBody>
        </p:sp>
        <p:grpSp>
          <p:nvGrpSpPr>
            <p:cNvPr id="228" name="Group 227"/>
            <p:cNvGrpSpPr/>
            <p:nvPr/>
          </p:nvGrpSpPr>
          <p:grpSpPr>
            <a:xfrm>
              <a:off x="867095" y="1677207"/>
              <a:ext cx="7472043" cy="228557"/>
              <a:chOff x="867095" y="1765343"/>
              <a:chExt cx="7472043" cy="271709"/>
            </a:xfrm>
          </p:grpSpPr>
          <p:sp>
            <p:nvSpPr>
              <p:cNvPr id="78" name="Rectangle 6"/>
              <p:cNvSpPr>
                <a:spLocks noChangeArrowheads="1"/>
              </p:cNvSpPr>
              <p:nvPr/>
            </p:nvSpPr>
            <p:spPr bwMode="auto">
              <a:xfrm>
                <a:off x="7118350" y="1765343"/>
                <a:ext cx="1220788" cy="271709"/>
              </a:xfrm>
              <a:prstGeom prst="rect">
                <a:avLst/>
              </a:prstGeom>
              <a:solidFill>
                <a:schemeClr val="accent1"/>
              </a:solidFill>
              <a:ln w="9525">
                <a:noFill/>
                <a:miter lim="800000"/>
                <a:headEnd/>
                <a:tailEnd/>
              </a:ln>
              <a:scene3d>
                <a:camera prst="orthographicFront"/>
                <a:lightRig rig="threePt" dir="t"/>
              </a:scene3d>
              <a:sp3d>
                <a:bevelT w="38100" h="25400"/>
              </a:sp3d>
            </p:spPr>
            <p:txBody>
              <a:bodyPr wrap="none" lIns="27432" tIns="27432" rIns="27432" bIns="27432" anchor="ctr"/>
              <a:lstStyle/>
              <a:p>
                <a:pPr algn="ctr">
                  <a:defRPr/>
                </a:pPr>
                <a:r>
                  <a:rPr lang="en-US" sz="1100" dirty="0" smtClean="0">
                    <a:solidFill>
                      <a:schemeClr val="accent3"/>
                    </a:solidFill>
                  </a:rPr>
                  <a:t>5</a:t>
                </a:r>
              </a:p>
            </p:txBody>
          </p:sp>
          <p:sp>
            <p:nvSpPr>
              <p:cNvPr id="80" name="Rectangle 6"/>
              <p:cNvSpPr>
                <a:spLocks noChangeArrowheads="1"/>
              </p:cNvSpPr>
              <p:nvPr/>
            </p:nvSpPr>
            <p:spPr bwMode="auto">
              <a:xfrm>
                <a:off x="5864224" y="1765343"/>
                <a:ext cx="1254125" cy="271709"/>
              </a:xfrm>
              <a:prstGeom prst="rect">
                <a:avLst/>
              </a:prstGeom>
              <a:solidFill>
                <a:schemeClr val="accent1"/>
              </a:solidFill>
              <a:ln w="9525">
                <a:noFill/>
                <a:miter lim="800000"/>
                <a:headEnd/>
                <a:tailEnd/>
              </a:ln>
              <a:scene3d>
                <a:camera prst="orthographicFront"/>
                <a:lightRig rig="threePt" dir="t"/>
              </a:scene3d>
              <a:sp3d>
                <a:bevelT w="38100" h="25400"/>
              </a:sp3d>
            </p:spPr>
            <p:txBody>
              <a:bodyPr wrap="none" lIns="27432" tIns="27432" rIns="27432" bIns="27432" anchor="ctr"/>
              <a:lstStyle/>
              <a:p>
                <a:pPr algn="ctr">
                  <a:defRPr/>
                </a:pPr>
                <a:r>
                  <a:rPr lang="en-US" sz="1100" dirty="0" smtClean="0">
                    <a:solidFill>
                      <a:schemeClr val="accent3"/>
                    </a:solidFill>
                  </a:rPr>
                  <a:t>4</a:t>
                </a:r>
              </a:p>
            </p:txBody>
          </p:sp>
          <p:sp>
            <p:nvSpPr>
              <p:cNvPr id="82" name="Rectangle 6"/>
              <p:cNvSpPr>
                <a:spLocks noChangeArrowheads="1"/>
              </p:cNvSpPr>
              <p:nvPr/>
            </p:nvSpPr>
            <p:spPr bwMode="auto">
              <a:xfrm>
                <a:off x="4614862" y="1765343"/>
                <a:ext cx="1249363" cy="271709"/>
              </a:xfrm>
              <a:prstGeom prst="rect">
                <a:avLst/>
              </a:prstGeom>
              <a:solidFill>
                <a:schemeClr val="accent1"/>
              </a:solidFill>
              <a:ln w="9525">
                <a:noFill/>
                <a:miter lim="800000"/>
                <a:headEnd/>
                <a:tailEnd/>
              </a:ln>
              <a:scene3d>
                <a:camera prst="orthographicFront"/>
                <a:lightRig rig="threePt" dir="t"/>
              </a:scene3d>
              <a:sp3d>
                <a:bevelT w="38100" h="25400"/>
              </a:sp3d>
            </p:spPr>
            <p:txBody>
              <a:bodyPr wrap="none" lIns="27432" tIns="27432" rIns="27432" bIns="27432" anchor="ctr"/>
              <a:lstStyle/>
              <a:p>
                <a:pPr algn="ctr">
                  <a:defRPr/>
                </a:pPr>
                <a:r>
                  <a:rPr lang="en-US" sz="1100" dirty="0" smtClean="0">
                    <a:solidFill>
                      <a:schemeClr val="accent3"/>
                    </a:solidFill>
                  </a:rPr>
                  <a:t>3</a:t>
                </a:r>
              </a:p>
            </p:txBody>
          </p:sp>
          <p:sp>
            <p:nvSpPr>
              <p:cNvPr id="84" name="Rectangle 6"/>
              <p:cNvSpPr>
                <a:spLocks noChangeArrowheads="1"/>
              </p:cNvSpPr>
              <p:nvPr/>
            </p:nvSpPr>
            <p:spPr bwMode="auto">
              <a:xfrm>
                <a:off x="3362325" y="1765343"/>
                <a:ext cx="1252538" cy="271709"/>
              </a:xfrm>
              <a:prstGeom prst="rect">
                <a:avLst/>
              </a:prstGeom>
              <a:solidFill>
                <a:schemeClr val="accent1"/>
              </a:solidFill>
              <a:ln w="9525">
                <a:noFill/>
                <a:miter lim="800000"/>
                <a:headEnd/>
                <a:tailEnd/>
              </a:ln>
              <a:scene3d>
                <a:camera prst="orthographicFront"/>
                <a:lightRig rig="threePt" dir="t"/>
              </a:scene3d>
              <a:sp3d>
                <a:bevelT w="38100" h="25400"/>
              </a:sp3d>
            </p:spPr>
            <p:txBody>
              <a:bodyPr wrap="none" lIns="27432" tIns="27432" rIns="27432" bIns="27432" anchor="ctr"/>
              <a:lstStyle/>
              <a:p>
                <a:pPr algn="ctr">
                  <a:defRPr/>
                </a:pPr>
                <a:r>
                  <a:rPr lang="en-US" sz="1100" dirty="0" smtClean="0">
                    <a:solidFill>
                      <a:schemeClr val="accent3"/>
                    </a:solidFill>
                  </a:rPr>
                  <a:t>2</a:t>
                </a:r>
              </a:p>
            </p:txBody>
          </p:sp>
          <p:sp>
            <p:nvSpPr>
              <p:cNvPr id="86" name="Rectangle 6"/>
              <p:cNvSpPr>
                <a:spLocks noChangeArrowheads="1"/>
              </p:cNvSpPr>
              <p:nvPr/>
            </p:nvSpPr>
            <p:spPr bwMode="auto">
              <a:xfrm>
                <a:off x="2112963" y="1765343"/>
                <a:ext cx="1249362" cy="271709"/>
              </a:xfrm>
              <a:prstGeom prst="rect">
                <a:avLst/>
              </a:prstGeom>
              <a:solidFill>
                <a:schemeClr val="accent1"/>
              </a:solidFill>
              <a:ln w="9525">
                <a:noFill/>
                <a:miter lim="800000"/>
                <a:headEnd/>
                <a:tailEnd/>
              </a:ln>
              <a:scene3d>
                <a:camera prst="orthographicFront"/>
                <a:lightRig rig="threePt" dir="t"/>
              </a:scene3d>
              <a:sp3d>
                <a:bevelT w="38100" h="25400"/>
              </a:sp3d>
            </p:spPr>
            <p:txBody>
              <a:bodyPr wrap="none" lIns="27432" tIns="27432" rIns="27432" bIns="27432" anchor="ctr"/>
              <a:lstStyle/>
              <a:p>
                <a:pPr algn="ctr">
                  <a:defRPr/>
                </a:pPr>
                <a:r>
                  <a:rPr lang="en-US" sz="1100" dirty="0" smtClean="0">
                    <a:solidFill>
                      <a:schemeClr val="accent3"/>
                    </a:solidFill>
                  </a:rPr>
                  <a:t>1</a:t>
                </a:r>
              </a:p>
            </p:txBody>
          </p:sp>
          <p:sp>
            <p:nvSpPr>
              <p:cNvPr id="88" name="Rectangle 6"/>
              <p:cNvSpPr>
                <a:spLocks noChangeArrowheads="1"/>
              </p:cNvSpPr>
              <p:nvPr/>
            </p:nvSpPr>
            <p:spPr bwMode="auto">
              <a:xfrm>
                <a:off x="867095" y="1765343"/>
                <a:ext cx="1245868" cy="271709"/>
              </a:xfrm>
              <a:prstGeom prst="rect">
                <a:avLst/>
              </a:prstGeom>
              <a:solidFill>
                <a:schemeClr val="accent1"/>
              </a:solidFill>
              <a:ln w="9525">
                <a:noFill/>
                <a:miter lim="800000"/>
                <a:headEnd/>
                <a:tailEnd/>
              </a:ln>
              <a:scene3d>
                <a:camera prst="orthographicFront"/>
                <a:lightRig rig="threePt" dir="t"/>
              </a:scene3d>
              <a:sp3d>
                <a:bevelT w="38100" h="25400"/>
              </a:sp3d>
            </p:spPr>
            <p:txBody>
              <a:bodyPr wrap="none" lIns="27432" tIns="27432" rIns="27432" bIns="27432" anchor="ctr"/>
              <a:lstStyle/>
              <a:p>
                <a:pPr algn="ctr">
                  <a:defRPr/>
                </a:pPr>
                <a:r>
                  <a:rPr lang="en-US" sz="1100" dirty="0" smtClean="0">
                    <a:solidFill>
                      <a:schemeClr val="accent3"/>
                    </a:solidFill>
                  </a:rPr>
                  <a:t>0</a:t>
                </a:r>
              </a:p>
            </p:txBody>
          </p:sp>
        </p:grpSp>
        <p:sp>
          <p:nvSpPr>
            <p:cNvPr id="230" name="TextBox 229"/>
            <p:cNvSpPr txBox="1"/>
            <p:nvPr/>
          </p:nvSpPr>
          <p:spPr>
            <a:xfrm>
              <a:off x="850900" y="5850562"/>
              <a:ext cx="1262063" cy="153888"/>
            </a:xfrm>
            <a:prstGeom prst="rect">
              <a:avLst/>
            </a:prstGeom>
            <a:noFill/>
          </p:spPr>
          <p:txBody>
            <a:bodyPr wrap="square" lIns="0" tIns="0" rIns="0" bIns="0" rtlCol="0">
              <a:spAutoFit/>
            </a:bodyPr>
            <a:lstStyle/>
            <a:p>
              <a:pPr algn="ctr"/>
              <a:r>
                <a:rPr lang="en-US" sz="1000" dirty="0" smtClean="0">
                  <a:solidFill>
                    <a:srgbClr val="FFFFFF"/>
                  </a:solidFill>
                </a:rPr>
                <a:t>10%</a:t>
              </a:r>
              <a:endParaRPr lang="en-US" sz="1000" dirty="0">
                <a:solidFill>
                  <a:srgbClr val="FFFFFF"/>
                </a:solidFill>
              </a:endParaRPr>
            </a:p>
          </p:txBody>
        </p:sp>
        <p:sp>
          <p:nvSpPr>
            <p:cNvPr id="231" name="TextBox 230"/>
            <p:cNvSpPr txBox="1"/>
            <p:nvPr/>
          </p:nvSpPr>
          <p:spPr>
            <a:xfrm>
              <a:off x="2100262" y="5850562"/>
              <a:ext cx="1262063" cy="153888"/>
            </a:xfrm>
            <a:prstGeom prst="rect">
              <a:avLst/>
            </a:prstGeom>
            <a:noFill/>
          </p:spPr>
          <p:txBody>
            <a:bodyPr wrap="square" lIns="0" tIns="0" rIns="0" bIns="0" rtlCol="0">
              <a:spAutoFit/>
            </a:bodyPr>
            <a:lstStyle/>
            <a:p>
              <a:pPr algn="ctr"/>
              <a:r>
                <a:rPr lang="en-US" sz="1000" dirty="0" smtClean="0">
                  <a:solidFill>
                    <a:srgbClr val="FFFFFF"/>
                  </a:solidFill>
                </a:rPr>
                <a:t>10%</a:t>
              </a:r>
              <a:endParaRPr lang="en-US" sz="1000" dirty="0">
                <a:solidFill>
                  <a:srgbClr val="FFFFFF"/>
                </a:solidFill>
              </a:endParaRPr>
            </a:p>
          </p:txBody>
        </p:sp>
        <p:sp>
          <p:nvSpPr>
            <p:cNvPr id="232" name="TextBox 231"/>
            <p:cNvSpPr txBox="1"/>
            <p:nvPr/>
          </p:nvSpPr>
          <p:spPr>
            <a:xfrm>
              <a:off x="3362325" y="5850562"/>
              <a:ext cx="1262063" cy="153888"/>
            </a:xfrm>
            <a:prstGeom prst="rect">
              <a:avLst/>
            </a:prstGeom>
            <a:noFill/>
          </p:spPr>
          <p:txBody>
            <a:bodyPr wrap="square" lIns="0" tIns="0" rIns="0" bIns="0" rtlCol="0">
              <a:spAutoFit/>
            </a:bodyPr>
            <a:lstStyle/>
            <a:p>
              <a:pPr algn="ctr"/>
              <a:r>
                <a:rPr lang="en-US" sz="1000" dirty="0" smtClean="0">
                  <a:solidFill>
                    <a:srgbClr val="FFFFFF"/>
                  </a:solidFill>
                </a:rPr>
                <a:t>30%</a:t>
              </a:r>
              <a:endParaRPr lang="en-US" sz="1000" dirty="0">
                <a:solidFill>
                  <a:srgbClr val="FFFFFF"/>
                </a:solidFill>
              </a:endParaRPr>
            </a:p>
          </p:txBody>
        </p:sp>
        <p:sp>
          <p:nvSpPr>
            <p:cNvPr id="233" name="TextBox 232"/>
            <p:cNvSpPr txBox="1"/>
            <p:nvPr/>
          </p:nvSpPr>
          <p:spPr>
            <a:xfrm>
              <a:off x="4602162" y="5850562"/>
              <a:ext cx="1262063" cy="153888"/>
            </a:xfrm>
            <a:prstGeom prst="rect">
              <a:avLst/>
            </a:prstGeom>
            <a:noFill/>
          </p:spPr>
          <p:txBody>
            <a:bodyPr wrap="square" lIns="0" tIns="0" rIns="0" bIns="0" rtlCol="0">
              <a:spAutoFit/>
            </a:bodyPr>
            <a:lstStyle/>
            <a:p>
              <a:pPr algn="ctr"/>
              <a:r>
                <a:rPr lang="en-US" sz="1000" dirty="0" smtClean="0">
                  <a:solidFill>
                    <a:srgbClr val="FFFFFF"/>
                  </a:solidFill>
                </a:rPr>
                <a:t>35%</a:t>
              </a:r>
              <a:endParaRPr lang="en-US" sz="1000" dirty="0">
                <a:solidFill>
                  <a:srgbClr val="FFFFFF"/>
                </a:solidFill>
              </a:endParaRPr>
            </a:p>
          </p:txBody>
        </p:sp>
        <p:sp>
          <p:nvSpPr>
            <p:cNvPr id="234" name="TextBox 233"/>
            <p:cNvSpPr txBox="1"/>
            <p:nvPr/>
          </p:nvSpPr>
          <p:spPr>
            <a:xfrm>
              <a:off x="5856287" y="5850562"/>
              <a:ext cx="1262063" cy="153888"/>
            </a:xfrm>
            <a:prstGeom prst="rect">
              <a:avLst/>
            </a:prstGeom>
            <a:noFill/>
          </p:spPr>
          <p:txBody>
            <a:bodyPr wrap="square" lIns="0" tIns="0" rIns="0" bIns="0" rtlCol="0">
              <a:spAutoFit/>
            </a:bodyPr>
            <a:lstStyle/>
            <a:p>
              <a:pPr algn="ctr"/>
              <a:r>
                <a:rPr lang="en-US" sz="1000" dirty="0" smtClean="0">
                  <a:solidFill>
                    <a:srgbClr val="FFFFFF"/>
                  </a:solidFill>
                </a:rPr>
                <a:t>10%</a:t>
              </a:r>
              <a:endParaRPr lang="en-US" sz="1000" dirty="0">
                <a:solidFill>
                  <a:srgbClr val="FFFFFF"/>
                </a:solidFill>
              </a:endParaRPr>
            </a:p>
          </p:txBody>
        </p:sp>
        <p:sp>
          <p:nvSpPr>
            <p:cNvPr id="235" name="TextBox 234"/>
            <p:cNvSpPr txBox="1"/>
            <p:nvPr/>
          </p:nvSpPr>
          <p:spPr>
            <a:xfrm>
              <a:off x="7081837" y="5850562"/>
              <a:ext cx="1262063" cy="153888"/>
            </a:xfrm>
            <a:prstGeom prst="rect">
              <a:avLst/>
            </a:prstGeom>
            <a:noFill/>
          </p:spPr>
          <p:txBody>
            <a:bodyPr wrap="square" lIns="0" tIns="0" rIns="0" bIns="0" rtlCol="0">
              <a:spAutoFit/>
            </a:bodyPr>
            <a:lstStyle/>
            <a:p>
              <a:pPr algn="ctr"/>
              <a:r>
                <a:rPr lang="en-US" sz="1000" dirty="0" smtClean="0">
                  <a:solidFill>
                    <a:srgbClr val="FFFFFF"/>
                  </a:solidFill>
                </a:rPr>
                <a:t>5%</a:t>
              </a:r>
              <a:endParaRPr lang="en-US" sz="1000" dirty="0">
                <a:solidFill>
                  <a:srgbClr val="FFFFFF"/>
                </a:solidFill>
              </a:endParaRPr>
            </a:p>
          </p:txBody>
        </p:sp>
        <p:sp>
          <p:nvSpPr>
            <p:cNvPr id="236" name="Freeform 235"/>
            <p:cNvSpPr/>
            <p:nvPr/>
          </p:nvSpPr>
          <p:spPr bwMode="auto">
            <a:xfrm>
              <a:off x="3984171" y="6080168"/>
              <a:ext cx="2499756" cy="71252"/>
            </a:xfrm>
            <a:custGeom>
              <a:avLst/>
              <a:gdLst>
                <a:gd name="connsiteX0" fmla="*/ 0 w 2499756"/>
                <a:gd name="connsiteY0" fmla="*/ 0 h 71252"/>
                <a:gd name="connsiteX1" fmla="*/ 0 w 2499756"/>
                <a:gd name="connsiteY1" fmla="*/ 71252 h 71252"/>
                <a:gd name="connsiteX2" fmla="*/ 2499756 w 2499756"/>
                <a:gd name="connsiteY2" fmla="*/ 71252 h 71252"/>
                <a:gd name="connsiteX3" fmla="*/ 2499756 w 2499756"/>
                <a:gd name="connsiteY3" fmla="*/ 0 h 71252"/>
              </a:gdLst>
              <a:ahLst/>
              <a:cxnLst>
                <a:cxn ang="0">
                  <a:pos x="connsiteX0" y="connsiteY0"/>
                </a:cxn>
                <a:cxn ang="0">
                  <a:pos x="connsiteX1" y="connsiteY1"/>
                </a:cxn>
                <a:cxn ang="0">
                  <a:pos x="connsiteX2" y="connsiteY2"/>
                </a:cxn>
                <a:cxn ang="0">
                  <a:pos x="connsiteX3" y="connsiteY3"/>
                </a:cxn>
              </a:cxnLst>
              <a:rect l="l" t="t" r="r" b="b"/>
              <a:pathLst>
                <a:path w="2499756" h="71252">
                  <a:moveTo>
                    <a:pt x="0" y="0"/>
                  </a:moveTo>
                  <a:lnTo>
                    <a:pt x="0" y="71252"/>
                  </a:lnTo>
                  <a:lnTo>
                    <a:pt x="2499756" y="71252"/>
                  </a:lnTo>
                  <a:lnTo>
                    <a:pt x="2499756" y="0"/>
                  </a:lnTo>
                </a:path>
              </a:pathLst>
            </a:custGeom>
            <a:noFill/>
            <a:ln w="19050" cap="flat" cmpd="sng" algn="ctr">
              <a:solidFill>
                <a:srgbClr val="4C4D4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
          <p:nvSpPr>
            <p:cNvPr id="237" name="TextBox 236"/>
            <p:cNvSpPr txBox="1"/>
            <p:nvPr/>
          </p:nvSpPr>
          <p:spPr>
            <a:xfrm>
              <a:off x="4365467" y="6180154"/>
              <a:ext cx="1721625" cy="215444"/>
            </a:xfrm>
            <a:prstGeom prst="rect">
              <a:avLst/>
            </a:prstGeom>
            <a:noFill/>
          </p:spPr>
          <p:txBody>
            <a:bodyPr wrap="none" lIns="0" tIns="0" rIns="0" bIns="0" rtlCol="0">
              <a:spAutoFit/>
            </a:bodyPr>
            <a:lstStyle/>
            <a:p>
              <a:pPr algn="ctr"/>
              <a:r>
                <a:rPr lang="en-US" sz="1400" dirty="0" smtClean="0">
                  <a:solidFill>
                    <a:srgbClr val="000000"/>
                  </a:solidFill>
                </a:rPr>
                <a:t>McAfee Current State</a:t>
              </a:r>
            </a:p>
          </p:txBody>
        </p:sp>
        <p:sp>
          <p:nvSpPr>
            <p:cNvPr id="89" name="Rectangle 88"/>
            <p:cNvSpPr/>
            <p:nvPr/>
          </p:nvSpPr>
          <p:spPr bwMode="auto">
            <a:xfrm rot="5400000">
              <a:off x="-1603854" y="3575530"/>
              <a:ext cx="4643438" cy="289554"/>
            </a:xfrm>
            <a:prstGeom prst="rect">
              <a:avLst/>
            </a:prstGeom>
            <a:solidFill>
              <a:schemeClr val="tx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0" name="TextBox 239"/>
            <p:cNvSpPr txBox="1"/>
            <p:nvPr/>
          </p:nvSpPr>
          <p:spPr>
            <a:xfrm rot="16200000">
              <a:off x="31899" y="3607999"/>
              <a:ext cx="1333698" cy="215444"/>
            </a:xfrm>
            <a:prstGeom prst="rect">
              <a:avLst/>
            </a:prstGeom>
            <a:noFill/>
            <a:ln>
              <a:noFill/>
            </a:ln>
          </p:spPr>
          <p:txBody>
            <a:bodyPr wrap="none" lIns="0" tIns="0" rIns="0" bIns="0" rtlCol="0">
              <a:spAutoFit/>
            </a:bodyPr>
            <a:lstStyle/>
            <a:p>
              <a:r>
                <a:rPr lang="en-US" sz="1400" dirty="0" smtClean="0">
                  <a:solidFill>
                    <a:srgbClr val="000000"/>
                  </a:solidFill>
                </a:rPr>
                <a:t>Relative Maturity</a:t>
              </a:r>
              <a:endParaRPr lang="en-US" sz="1400" dirty="0">
                <a:solidFill>
                  <a:srgbClr val="000000"/>
                </a:solidFill>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descr="Samuri-Umbrella-01.jpg"/>
          <p:cNvPicPr>
            <a:picLocks noChangeAspect="1"/>
          </p:cNvPicPr>
          <p:nvPr/>
        </p:nvPicPr>
        <p:blipFill>
          <a:blip r:embed="rId3">
            <a:lum bright="70000" contrast="-70000"/>
          </a:blip>
          <a:stretch>
            <a:fillRect/>
          </a:stretch>
        </p:blipFill>
        <p:spPr>
          <a:xfrm>
            <a:off x="1717006" y="1398423"/>
            <a:ext cx="5622257" cy="4296485"/>
          </a:xfrm>
          <a:prstGeom prst="rect">
            <a:avLst/>
          </a:prstGeom>
        </p:spPr>
      </p:pic>
      <p:sp>
        <p:nvSpPr>
          <p:cNvPr id="93" name="Freeform 4"/>
          <p:cNvSpPr>
            <a:spLocks noEditPoints="1"/>
          </p:cNvSpPr>
          <p:nvPr/>
        </p:nvSpPr>
        <p:spPr bwMode="auto">
          <a:xfrm>
            <a:off x="-1897593" y="974725"/>
            <a:ext cx="4119183" cy="4729382"/>
          </a:xfrm>
          <a:custGeom>
            <a:avLst/>
            <a:gdLst/>
            <a:ahLst/>
            <a:cxnLst>
              <a:cxn ang="0">
                <a:pos x="3004" y="0"/>
              </a:cxn>
              <a:cxn ang="0">
                <a:pos x="1167" y="0"/>
              </a:cxn>
              <a:cxn ang="0">
                <a:pos x="0" y="3449"/>
              </a:cxn>
              <a:cxn ang="0">
                <a:pos x="1837" y="3449"/>
              </a:cxn>
              <a:cxn ang="0">
                <a:pos x="3004" y="0"/>
              </a:cxn>
              <a:cxn ang="0">
                <a:pos x="3004" y="0"/>
              </a:cxn>
              <a:cxn ang="0">
                <a:pos x="3004" y="0"/>
              </a:cxn>
            </a:cxnLst>
            <a:rect l="0" t="0" r="r" b="b"/>
            <a:pathLst>
              <a:path w="3004" h="3449">
                <a:moveTo>
                  <a:pt x="3004" y="0"/>
                </a:moveTo>
                <a:lnTo>
                  <a:pt x="1167" y="0"/>
                </a:lnTo>
                <a:lnTo>
                  <a:pt x="0" y="3449"/>
                </a:lnTo>
                <a:lnTo>
                  <a:pt x="1837" y="3449"/>
                </a:lnTo>
                <a:lnTo>
                  <a:pt x="3004" y="0"/>
                </a:lnTo>
                <a:close/>
                <a:moveTo>
                  <a:pt x="3004" y="0"/>
                </a:moveTo>
                <a:lnTo>
                  <a:pt x="3004" y="0"/>
                </a:lnTo>
                <a:close/>
              </a:path>
            </a:pathLst>
          </a:custGeom>
          <a:gradFill flip="none" rotWithShape="1">
            <a:gsLst>
              <a:gs pos="15000">
                <a:schemeClr val="bg2">
                  <a:alpha val="60000"/>
                </a:schemeClr>
              </a:gs>
              <a:gs pos="100000">
                <a:schemeClr val="bg1">
                  <a:alpha val="0"/>
                </a:schemeClr>
              </a:gs>
            </a:gsLst>
            <a:lin ang="5400000" scaled="1"/>
            <a:tileRect/>
          </a:gradFill>
          <a:ln w="9525" algn="ctr">
            <a:noFill/>
            <a:round/>
            <a:headEnd/>
            <a:tailEnd/>
          </a:ln>
          <a:effectLst/>
        </p:spPr>
        <p:txBody>
          <a:bodyPr wrap="none" anchor="ctr"/>
          <a:lstStyle/>
          <a:p>
            <a:pPr>
              <a:defRPr/>
            </a:pPr>
            <a:endParaRPr lang="en-US"/>
          </a:p>
        </p:txBody>
      </p:sp>
      <p:sp>
        <p:nvSpPr>
          <p:cNvPr id="82" name="Freeform 4"/>
          <p:cNvSpPr>
            <a:spLocks noEditPoints="1"/>
          </p:cNvSpPr>
          <p:nvPr/>
        </p:nvSpPr>
        <p:spPr bwMode="auto">
          <a:xfrm>
            <a:off x="5856433" y="974725"/>
            <a:ext cx="4119183" cy="4729382"/>
          </a:xfrm>
          <a:custGeom>
            <a:avLst/>
            <a:gdLst/>
            <a:ahLst/>
            <a:cxnLst>
              <a:cxn ang="0">
                <a:pos x="3004" y="0"/>
              </a:cxn>
              <a:cxn ang="0">
                <a:pos x="1167" y="0"/>
              </a:cxn>
              <a:cxn ang="0">
                <a:pos x="0" y="3449"/>
              </a:cxn>
              <a:cxn ang="0">
                <a:pos x="1837" y="3449"/>
              </a:cxn>
              <a:cxn ang="0">
                <a:pos x="3004" y="0"/>
              </a:cxn>
              <a:cxn ang="0">
                <a:pos x="3004" y="0"/>
              </a:cxn>
              <a:cxn ang="0">
                <a:pos x="3004" y="0"/>
              </a:cxn>
            </a:cxnLst>
            <a:rect l="0" t="0" r="r" b="b"/>
            <a:pathLst>
              <a:path w="3004" h="3449">
                <a:moveTo>
                  <a:pt x="3004" y="0"/>
                </a:moveTo>
                <a:lnTo>
                  <a:pt x="1167" y="0"/>
                </a:lnTo>
                <a:lnTo>
                  <a:pt x="0" y="3449"/>
                </a:lnTo>
                <a:lnTo>
                  <a:pt x="1837" y="3449"/>
                </a:lnTo>
                <a:lnTo>
                  <a:pt x="3004" y="0"/>
                </a:lnTo>
                <a:close/>
                <a:moveTo>
                  <a:pt x="3004" y="0"/>
                </a:moveTo>
                <a:lnTo>
                  <a:pt x="3004" y="0"/>
                </a:lnTo>
                <a:close/>
              </a:path>
            </a:pathLst>
          </a:custGeom>
          <a:gradFill flip="none" rotWithShape="1">
            <a:gsLst>
              <a:gs pos="15000">
                <a:schemeClr val="bg2">
                  <a:alpha val="60000"/>
                </a:schemeClr>
              </a:gs>
              <a:gs pos="100000">
                <a:schemeClr val="bg1">
                  <a:alpha val="0"/>
                </a:schemeClr>
              </a:gs>
            </a:gsLst>
            <a:lin ang="5400000" scaled="1"/>
            <a:tileRect/>
          </a:gradFill>
          <a:ln w="9525" algn="ctr">
            <a:noFill/>
            <a:round/>
            <a:headEnd/>
            <a:tailEnd/>
          </a:ln>
          <a:effectLst/>
        </p:spPr>
        <p:txBody>
          <a:bodyPr wrap="none" anchor="ctr"/>
          <a:lstStyle/>
          <a:p>
            <a:pPr>
              <a:defRPr/>
            </a:pPr>
            <a:endParaRPr lang="en-US"/>
          </a:p>
        </p:txBody>
      </p:sp>
      <p:sp>
        <p:nvSpPr>
          <p:cNvPr id="6" name="Title 5"/>
          <p:cNvSpPr>
            <a:spLocks noGrp="1"/>
          </p:cNvSpPr>
          <p:nvPr>
            <p:ph type="title"/>
          </p:nvPr>
        </p:nvSpPr>
        <p:spPr/>
        <p:txBody>
          <a:bodyPr/>
          <a:lstStyle/>
          <a:p>
            <a:r>
              <a:rPr lang="en-US" dirty="0" smtClean="0"/>
              <a:t>McAfee Security Policy Architecture</a:t>
            </a:r>
            <a:endParaRPr lang="en-US" dirty="0"/>
          </a:p>
        </p:txBody>
      </p:sp>
      <p:sp>
        <p:nvSpPr>
          <p:cNvPr id="53" name="TextBox 52"/>
          <p:cNvSpPr txBox="1"/>
          <p:nvPr/>
        </p:nvSpPr>
        <p:spPr>
          <a:xfrm>
            <a:off x="2813784" y="2401563"/>
            <a:ext cx="3346517" cy="400110"/>
          </a:xfrm>
          <a:prstGeom prst="rect">
            <a:avLst/>
          </a:prstGeom>
          <a:noFill/>
        </p:spPr>
        <p:txBody>
          <a:bodyPr wrap="square" rtlCol="0">
            <a:spAutoFit/>
          </a:bodyPr>
          <a:lstStyle/>
          <a:p>
            <a:pPr algn="ctr"/>
            <a:r>
              <a:rPr lang="en-US" sz="2000" dirty="0" smtClean="0">
                <a:solidFill>
                  <a:srgbClr val="000000"/>
                </a:solidFill>
              </a:rPr>
              <a:t>Mapped to ISO 27001</a:t>
            </a:r>
            <a:endParaRPr lang="en-US" sz="2000" dirty="0">
              <a:solidFill>
                <a:srgbClr val="000000"/>
              </a:solidFill>
            </a:endParaRPr>
          </a:p>
        </p:txBody>
      </p:sp>
      <p:grpSp>
        <p:nvGrpSpPr>
          <p:cNvPr id="85" name="Group 84"/>
          <p:cNvGrpSpPr/>
          <p:nvPr/>
        </p:nvGrpSpPr>
        <p:grpSpPr>
          <a:xfrm>
            <a:off x="6486109" y="106609"/>
            <a:ext cx="747212" cy="747212"/>
            <a:chOff x="1647073" y="1381960"/>
            <a:chExt cx="747212" cy="747212"/>
          </a:xfrm>
        </p:grpSpPr>
        <p:sp>
          <p:nvSpPr>
            <p:cNvPr id="84" name="Oval 83"/>
            <p:cNvSpPr/>
            <p:nvPr/>
          </p:nvSpPr>
          <p:spPr bwMode="auto">
            <a:xfrm>
              <a:off x="1647073" y="1381960"/>
              <a:ext cx="747212" cy="747212"/>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pic>
          <p:nvPicPr>
            <p:cNvPr id="83" name="Picture 82" descr="policy-icon-red-sm.png"/>
            <p:cNvPicPr>
              <a:picLocks noChangeAspect="1"/>
            </p:cNvPicPr>
            <p:nvPr/>
          </p:nvPicPr>
          <p:blipFill>
            <a:blip r:embed="rId4"/>
            <a:stretch>
              <a:fillRect/>
            </a:stretch>
          </p:blipFill>
          <p:spPr>
            <a:xfrm>
              <a:off x="1673848" y="1408735"/>
              <a:ext cx="694032" cy="694032"/>
            </a:xfrm>
            <a:prstGeom prst="rect">
              <a:avLst/>
            </a:prstGeom>
          </p:spPr>
        </p:pic>
      </p:grpSp>
      <p:grpSp>
        <p:nvGrpSpPr>
          <p:cNvPr id="91" name="Group 90"/>
          <p:cNvGrpSpPr/>
          <p:nvPr/>
        </p:nvGrpSpPr>
        <p:grpSpPr>
          <a:xfrm>
            <a:off x="2508" y="4431040"/>
            <a:ext cx="9141492" cy="2032744"/>
            <a:chOff x="2508" y="4431040"/>
            <a:chExt cx="9141492" cy="2032744"/>
          </a:xfrm>
        </p:grpSpPr>
        <p:grpSp>
          <p:nvGrpSpPr>
            <p:cNvPr id="167" name="Group 166"/>
            <p:cNvGrpSpPr/>
            <p:nvPr/>
          </p:nvGrpSpPr>
          <p:grpSpPr>
            <a:xfrm>
              <a:off x="897647" y="4762452"/>
              <a:ext cx="1424448" cy="1086052"/>
              <a:chOff x="897647" y="4737852"/>
              <a:chExt cx="1424448" cy="1086052"/>
            </a:xfrm>
          </p:grpSpPr>
          <p:grpSp>
            <p:nvGrpSpPr>
              <p:cNvPr id="137" name="Group 136"/>
              <p:cNvGrpSpPr/>
              <p:nvPr/>
            </p:nvGrpSpPr>
            <p:grpSpPr>
              <a:xfrm>
                <a:off x="1189347" y="4737852"/>
                <a:ext cx="834406" cy="602108"/>
                <a:chOff x="929080" y="2170444"/>
                <a:chExt cx="834406" cy="602108"/>
              </a:xfrm>
            </p:grpSpPr>
            <p:pic>
              <p:nvPicPr>
                <p:cNvPr id="138" name="Picture 137" descr="icons-small.png"/>
                <p:cNvPicPr>
                  <a:picLocks noChangeAspect="1"/>
                </p:cNvPicPr>
                <p:nvPr/>
              </p:nvPicPr>
              <p:blipFill>
                <a:blip r:embed="rId5"/>
                <a:stretch>
                  <a:fillRect/>
                </a:stretch>
              </p:blipFill>
              <p:spPr>
                <a:xfrm>
                  <a:off x="929080" y="2170444"/>
                  <a:ext cx="834406" cy="602108"/>
                </a:xfrm>
                <a:prstGeom prst="rect">
                  <a:avLst/>
                </a:prstGeom>
              </p:spPr>
            </p:pic>
            <p:sp>
              <p:nvSpPr>
                <p:cNvPr id="139" name="Rectangle 138"/>
                <p:cNvSpPr/>
                <p:nvPr/>
              </p:nvSpPr>
              <p:spPr>
                <a:xfrm>
                  <a:off x="998462" y="2267979"/>
                  <a:ext cx="689729" cy="461665"/>
                </a:xfrm>
                <a:prstGeom prst="rect">
                  <a:avLst/>
                </a:prstGeom>
              </p:spPr>
              <p:txBody>
                <a:bodyPr wrap="square">
                  <a:spAutoFit/>
                </a:bodyPr>
                <a:lstStyle/>
                <a:p>
                  <a:pPr algn="ctr"/>
                  <a:r>
                    <a:rPr lang="en-US" sz="1200" dirty="0" smtClean="0">
                      <a:solidFill>
                        <a:srgbClr val="FFFFFF"/>
                      </a:solidFill>
                      <a:latin typeface="Arial Narrow" pitchFamily="34" charset="0"/>
                    </a:rPr>
                    <a:t>POLICY</a:t>
                  </a:r>
                </a:p>
                <a:p>
                  <a:pPr algn="ctr"/>
                  <a:r>
                    <a:rPr lang="en-US" sz="1200" dirty="0" smtClean="0">
                      <a:solidFill>
                        <a:srgbClr val="FFFFFF"/>
                      </a:solidFill>
                      <a:latin typeface="Arial Narrow" pitchFamily="34" charset="0"/>
                    </a:rPr>
                    <a:t>A.12</a:t>
                  </a:r>
                  <a:endParaRPr lang="en-US" sz="1200" dirty="0">
                    <a:latin typeface="Arial Narrow" pitchFamily="34" charset="0"/>
                  </a:endParaRPr>
                </a:p>
              </p:txBody>
            </p:sp>
          </p:grpSp>
          <p:sp>
            <p:nvSpPr>
              <p:cNvPr id="108" name="TextBox 107"/>
              <p:cNvSpPr txBox="1"/>
              <p:nvPr/>
            </p:nvSpPr>
            <p:spPr>
              <a:xfrm>
                <a:off x="897647" y="5300684"/>
                <a:ext cx="1424448" cy="523220"/>
              </a:xfrm>
              <a:prstGeom prst="rect">
                <a:avLst/>
              </a:prstGeom>
              <a:noFill/>
            </p:spPr>
            <p:txBody>
              <a:bodyPr wrap="square" lIns="0" rIns="0" rtlCol="0">
                <a:spAutoFit/>
              </a:bodyPr>
              <a:lstStyle/>
              <a:p>
                <a:pPr algn="ctr"/>
                <a:r>
                  <a:rPr lang="en-US" sz="1400" dirty="0" smtClean="0">
                    <a:solidFill>
                      <a:srgbClr val="000000"/>
                    </a:solidFill>
                  </a:rPr>
                  <a:t>IS Acquisition,</a:t>
                </a:r>
              </a:p>
              <a:p>
                <a:pPr algn="ctr"/>
                <a:r>
                  <a:rPr lang="en-US" sz="1400" dirty="0" smtClean="0">
                    <a:solidFill>
                      <a:srgbClr val="000000"/>
                    </a:solidFill>
                  </a:rPr>
                  <a:t>Dev. &amp; </a:t>
                </a:r>
                <a:r>
                  <a:rPr lang="en-US" sz="1400" dirty="0" err="1" smtClean="0">
                    <a:solidFill>
                      <a:srgbClr val="000000"/>
                    </a:solidFill>
                  </a:rPr>
                  <a:t>Maint</a:t>
                </a:r>
                <a:r>
                  <a:rPr lang="en-US" sz="1400" dirty="0" smtClean="0">
                    <a:solidFill>
                      <a:srgbClr val="000000"/>
                    </a:solidFill>
                  </a:rPr>
                  <a:t>.</a:t>
                </a:r>
              </a:p>
            </p:txBody>
          </p:sp>
        </p:grpSp>
        <p:grpSp>
          <p:nvGrpSpPr>
            <p:cNvPr id="166" name="Group 165"/>
            <p:cNvGrpSpPr/>
            <p:nvPr/>
          </p:nvGrpSpPr>
          <p:grpSpPr>
            <a:xfrm>
              <a:off x="1961315" y="4973544"/>
              <a:ext cx="1624096" cy="1306083"/>
              <a:chOff x="1961315" y="4810044"/>
              <a:chExt cx="1624096" cy="1306083"/>
            </a:xfrm>
          </p:grpSpPr>
          <p:grpSp>
            <p:nvGrpSpPr>
              <p:cNvPr id="146" name="Group 145"/>
              <p:cNvGrpSpPr/>
              <p:nvPr/>
            </p:nvGrpSpPr>
            <p:grpSpPr>
              <a:xfrm>
                <a:off x="2356160" y="4810044"/>
                <a:ext cx="834406" cy="602108"/>
                <a:chOff x="929080" y="2170444"/>
                <a:chExt cx="834406" cy="602108"/>
              </a:xfrm>
            </p:grpSpPr>
            <p:pic>
              <p:nvPicPr>
                <p:cNvPr id="147" name="Picture 146" descr="icons-small.png"/>
                <p:cNvPicPr>
                  <a:picLocks noChangeAspect="1"/>
                </p:cNvPicPr>
                <p:nvPr/>
              </p:nvPicPr>
              <p:blipFill>
                <a:blip r:embed="rId5"/>
                <a:stretch>
                  <a:fillRect/>
                </a:stretch>
              </p:blipFill>
              <p:spPr>
                <a:xfrm>
                  <a:off x="929080" y="2170444"/>
                  <a:ext cx="834406" cy="602108"/>
                </a:xfrm>
                <a:prstGeom prst="rect">
                  <a:avLst/>
                </a:prstGeom>
              </p:spPr>
            </p:pic>
            <p:sp>
              <p:nvSpPr>
                <p:cNvPr id="148" name="Rectangle 147"/>
                <p:cNvSpPr/>
                <p:nvPr/>
              </p:nvSpPr>
              <p:spPr>
                <a:xfrm>
                  <a:off x="998462" y="2267979"/>
                  <a:ext cx="689729" cy="461665"/>
                </a:xfrm>
                <a:prstGeom prst="rect">
                  <a:avLst/>
                </a:prstGeom>
              </p:spPr>
              <p:txBody>
                <a:bodyPr wrap="square">
                  <a:spAutoFit/>
                </a:bodyPr>
                <a:lstStyle/>
                <a:p>
                  <a:pPr algn="ctr"/>
                  <a:r>
                    <a:rPr lang="en-US" sz="1200" dirty="0" smtClean="0">
                      <a:solidFill>
                        <a:srgbClr val="FFFFFF"/>
                      </a:solidFill>
                      <a:latin typeface="Arial Narrow" pitchFamily="34" charset="0"/>
                    </a:rPr>
                    <a:t>POLICY</a:t>
                  </a:r>
                </a:p>
                <a:p>
                  <a:pPr algn="ctr"/>
                  <a:r>
                    <a:rPr lang="en-US" sz="1200" dirty="0" smtClean="0">
                      <a:solidFill>
                        <a:srgbClr val="FFFFFF"/>
                      </a:solidFill>
                      <a:latin typeface="Arial Narrow" pitchFamily="34" charset="0"/>
                    </a:rPr>
                    <a:t>A.13</a:t>
                  </a:r>
                  <a:endParaRPr lang="en-US" sz="1200" dirty="0">
                    <a:latin typeface="Arial Narrow" pitchFamily="34" charset="0"/>
                  </a:endParaRPr>
                </a:p>
              </p:txBody>
            </p:sp>
          </p:grpSp>
          <p:sp>
            <p:nvSpPr>
              <p:cNvPr id="111" name="TextBox 110"/>
              <p:cNvSpPr txBox="1"/>
              <p:nvPr/>
            </p:nvSpPr>
            <p:spPr>
              <a:xfrm>
                <a:off x="1961315" y="5377463"/>
                <a:ext cx="1624096" cy="738664"/>
              </a:xfrm>
              <a:prstGeom prst="rect">
                <a:avLst/>
              </a:prstGeom>
              <a:noFill/>
            </p:spPr>
            <p:txBody>
              <a:bodyPr wrap="square" lIns="0" rIns="0" rtlCol="0">
                <a:spAutoFit/>
              </a:bodyPr>
              <a:lstStyle/>
              <a:p>
                <a:pPr algn="ctr"/>
                <a:r>
                  <a:rPr lang="en-US" sz="1400" dirty="0" smtClean="0">
                    <a:solidFill>
                      <a:srgbClr val="000000"/>
                    </a:solidFill>
                  </a:rPr>
                  <a:t>Incident</a:t>
                </a:r>
              </a:p>
              <a:p>
                <a:pPr algn="ctr"/>
                <a:r>
                  <a:rPr lang="en-US" sz="1400" dirty="0" smtClean="0">
                    <a:solidFill>
                      <a:srgbClr val="000000"/>
                    </a:solidFill>
                  </a:rPr>
                  <a:t>Management</a:t>
                </a:r>
              </a:p>
              <a:p>
                <a:pPr algn="ctr"/>
                <a:r>
                  <a:rPr lang="en-US" sz="1400" dirty="0" smtClean="0">
                    <a:solidFill>
                      <a:srgbClr val="000000"/>
                    </a:solidFill>
                  </a:rPr>
                  <a:t>(SIRP)</a:t>
                </a:r>
                <a:endParaRPr lang="en-US" sz="1400" dirty="0">
                  <a:solidFill>
                    <a:srgbClr val="000000"/>
                  </a:solidFill>
                </a:endParaRPr>
              </a:p>
            </p:txBody>
          </p:sp>
        </p:grpSp>
        <p:grpSp>
          <p:nvGrpSpPr>
            <p:cNvPr id="165" name="Group 164"/>
            <p:cNvGrpSpPr/>
            <p:nvPr/>
          </p:nvGrpSpPr>
          <p:grpSpPr>
            <a:xfrm>
              <a:off x="3348642" y="5172604"/>
              <a:ext cx="1167796" cy="1291180"/>
              <a:chOff x="3348642" y="4870204"/>
              <a:chExt cx="1167796" cy="1291180"/>
            </a:xfrm>
          </p:grpSpPr>
          <p:grpSp>
            <p:nvGrpSpPr>
              <p:cNvPr id="149" name="Group 148"/>
              <p:cNvGrpSpPr/>
              <p:nvPr/>
            </p:nvGrpSpPr>
            <p:grpSpPr>
              <a:xfrm>
                <a:off x="3518210" y="4870204"/>
                <a:ext cx="834406" cy="602108"/>
                <a:chOff x="929080" y="2170444"/>
                <a:chExt cx="834406" cy="602108"/>
              </a:xfrm>
            </p:grpSpPr>
            <p:pic>
              <p:nvPicPr>
                <p:cNvPr id="150" name="Picture 149" descr="icons-small.png"/>
                <p:cNvPicPr>
                  <a:picLocks noChangeAspect="1"/>
                </p:cNvPicPr>
                <p:nvPr/>
              </p:nvPicPr>
              <p:blipFill>
                <a:blip r:embed="rId5"/>
                <a:stretch>
                  <a:fillRect/>
                </a:stretch>
              </p:blipFill>
              <p:spPr>
                <a:xfrm>
                  <a:off x="929080" y="2170444"/>
                  <a:ext cx="834406" cy="602108"/>
                </a:xfrm>
                <a:prstGeom prst="rect">
                  <a:avLst/>
                </a:prstGeom>
              </p:spPr>
            </p:pic>
            <p:sp>
              <p:nvSpPr>
                <p:cNvPr id="151" name="Rectangle 150"/>
                <p:cNvSpPr/>
                <p:nvPr/>
              </p:nvSpPr>
              <p:spPr>
                <a:xfrm>
                  <a:off x="998462" y="2267979"/>
                  <a:ext cx="689729" cy="461665"/>
                </a:xfrm>
                <a:prstGeom prst="rect">
                  <a:avLst/>
                </a:prstGeom>
              </p:spPr>
              <p:txBody>
                <a:bodyPr wrap="square">
                  <a:spAutoFit/>
                </a:bodyPr>
                <a:lstStyle/>
                <a:p>
                  <a:pPr algn="ctr"/>
                  <a:r>
                    <a:rPr lang="en-US" sz="1200" dirty="0" smtClean="0">
                      <a:solidFill>
                        <a:srgbClr val="FFFFFF"/>
                      </a:solidFill>
                      <a:latin typeface="Arial Narrow" pitchFamily="34" charset="0"/>
                    </a:rPr>
                    <a:t>POLICY</a:t>
                  </a:r>
                </a:p>
                <a:p>
                  <a:pPr algn="ctr"/>
                  <a:r>
                    <a:rPr lang="en-US" sz="1200" dirty="0" smtClean="0">
                      <a:solidFill>
                        <a:srgbClr val="FFFFFF"/>
                      </a:solidFill>
                      <a:latin typeface="Arial Narrow" pitchFamily="34" charset="0"/>
                    </a:rPr>
                    <a:t>A.14</a:t>
                  </a:r>
                  <a:endParaRPr lang="en-US" sz="1200" dirty="0">
                    <a:latin typeface="Arial Narrow" pitchFamily="34" charset="0"/>
                  </a:endParaRPr>
                </a:p>
              </p:txBody>
            </p:sp>
          </p:grpSp>
          <p:sp>
            <p:nvSpPr>
              <p:cNvPr id="115" name="TextBox 114"/>
              <p:cNvSpPr txBox="1"/>
              <p:nvPr/>
            </p:nvSpPr>
            <p:spPr>
              <a:xfrm>
                <a:off x="3348642" y="5422720"/>
                <a:ext cx="1167796" cy="738664"/>
              </a:xfrm>
              <a:prstGeom prst="rect">
                <a:avLst/>
              </a:prstGeom>
              <a:noFill/>
            </p:spPr>
            <p:txBody>
              <a:bodyPr wrap="square" lIns="0" rIns="0" rtlCol="0">
                <a:spAutoFit/>
              </a:bodyPr>
              <a:lstStyle/>
              <a:p>
                <a:pPr algn="ctr"/>
                <a:r>
                  <a:rPr lang="en-US" sz="1400" dirty="0" smtClean="0">
                    <a:solidFill>
                      <a:srgbClr val="000000"/>
                    </a:solidFill>
                  </a:rPr>
                  <a:t>Business</a:t>
                </a:r>
              </a:p>
              <a:p>
                <a:pPr algn="ctr"/>
                <a:r>
                  <a:rPr lang="en-US" sz="1400" dirty="0" smtClean="0">
                    <a:solidFill>
                      <a:srgbClr val="000000"/>
                    </a:solidFill>
                  </a:rPr>
                  <a:t>Continuity</a:t>
                </a:r>
              </a:p>
              <a:p>
                <a:pPr algn="ctr"/>
                <a:r>
                  <a:rPr lang="en-US" sz="1400" dirty="0" smtClean="0">
                    <a:solidFill>
                      <a:srgbClr val="000000"/>
                    </a:solidFill>
                  </a:rPr>
                  <a:t>(BCP)</a:t>
                </a:r>
                <a:endParaRPr lang="en-US" sz="1400" dirty="0">
                  <a:solidFill>
                    <a:srgbClr val="000000"/>
                  </a:solidFill>
                </a:endParaRPr>
              </a:p>
            </p:txBody>
          </p:sp>
        </p:grpSp>
        <p:grpSp>
          <p:nvGrpSpPr>
            <p:cNvPr id="164" name="Group 163"/>
            <p:cNvGrpSpPr/>
            <p:nvPr/>
          </p:nvGrpSpPr>
          <p:grpSpPr>
            <a:xfrm>
              <a:off x="4535194" y="5172604"/>
              <a:ext cx="1119648" cy="1078104"/>
              <a:chOff x="4535194" y="4870204"/>
              <a:chExt cx="1119648" cy="1078104"/>
            </a:xfrm>
          </p:grpSpPr>
          <p:grpSp>
            <p:nvGrpSpPr>
              <p:cNvPr id="152" name="Group 151"/>
              <p:cNvGrpSpPr/>
              <p:nvPr/>
            </p:nvGrpSpPr>
            <p:grpSpPr>
              <a:xfrm>
                <a:off x="4685273" y="4870204"/>
                <a:ext cx="834406" cy="602108"/>
                <a:chOff x="929080" y="2170444"/>
                <a:chExt cx="834406" cy="602108"/>
              </a:xfrm>
            </p:grpSpPr>
            <p:pic>
              <p:nvPicPr>
                <p:cNvPr id="153" name="Picture 152" descr="icons-small.png"/>
                <p:cNvPicPr>
                  <a:picLocks noChangeAspect="1"/>
                </p:cNvPicPr>
                <p:nvPr/>
              </p:nvPicPr>
              <p:blipFill>
                <a:blip r:embed="rId5"/>
                <a:stretch>
                  <a:fillRect/>
                </a:stretch>
              </p:blipFill>
              <p:spPr>
                <a:xfrm>
                  <a:off x="929080" y="2170444"/>
                  <a:ext cx="834406" cy="602108"/>
                </a:xfrm>
                <a:prstGeom prst="rect">
                  <a:avLst/>
                </a:prstGeom>
              </p:spPr>
            </p:pic>
            <p:sp>
              <p:nvSpPr>
                <p:cNvPr id="154" name="Rectangle 153"/>
                <p:cNvSpPr/>
                <p:nvPr/>
              </p:nvSpPr>
              <p:spPr>
                <a:xfrm>
                  <a:off x="998462" y="2267979"/>
                  <a:ext cx="689729" cy="461665"/>
                </a:xfrm>
                <a:prstGeom prst="rect">
                  <a:avLst/>
                </a:prstGeom>
              </p:spPr>
              <p:txBody>
                <a:bodyPr wrap="square">
                  <a:spAutoFit/>
                </a:bodyPr>
                <a:lstStyle/>
                <a:p>
                  <a:pPr algn="ctr"/>
                  <a:r>
                    <a:rPr lang="en-US" sz="1200" dirty="0" smtClean="0">
                      <a:solidFill>
                        <a:srgbClr val="FFFFFF"/>
                      </a:solidFill>
                      <a:latin typeface="Arial Narrow" pitchFamily="34" charset="0"/>
                    </a:rPr>
                    <a:t>POLICY</a:t>
                  </a:r>
                </a:p>
                <a:p>
                  <a:pPr algn="ctr"/>
                  <a:r>
                    <a:rPr lang="en-US" sz="1200" dirty="0" smtClean="0">
                      <a:solidFill>
                        <a:srgbClr val="FFFFFF"/>
                      </a:solidFill>
                      <a:latin typeface="Arial Narrow" pitchFamily="34" charset="0"/>
                    </a:rPr>
                    <a:t>A.15</a:t>
                  </a:r>
                  <a:endParaRPr lang="en-US" sz="1200" dirty="0">
                    <a:latin typeface="Arial Narrow" pitchFamily="34" charset="0"/>
                  </a:endParaRPr>
                </a:p>
              </p:txBody>
            </p:sp>
          </p:grpSp>
          <p:sp>
            <p:nvSpPr>
              <p:cNvPr id="120" name="TextBox 119"/>
              <p:cNvSpPr txBox="1"/>
              <p:nvPr/>
            </p:nvSpPr>
            <p:spPr>
              <a:xfrm>
                <a:off x="4535194" y="5425088"/>
                <a:ext cx="1119648" cy="523220"/>
              </a:xfrm>
              <a:prstGeom prst="rect">
                <a:avLst/>
              </a:prstGeom>
              <a:noFill/>
            </p:spPr>
            <p:txBody>
              <a:bodyPr wrap="square" lIns="0" rIns="0" rtlCol="0">
                <a:spAutoFit/>
              </a:bodyPr>
              <a:lstStyle/>
              <a:p>
                <a:pPr algn="ctr"/>
                <a:r>
                  <a:rPr lang="en-US" sz="1400" dirty="0" smtClean="0">
                    <a:solidFill>
                      <a:srgbClr val="000000"/>
                    </a:solidFill>
                  </a:rPr>
                  <a:t>Compliance</a:t>
                </a:r>
              </a:p>
              <a:p>
                <a:pPr algn="ctr"/>
                <a:r>
                  <a:rPr lang="en-US" sz="1400" dirty="0" smtClean="0">
                    <a:solidFill>
                      <a:srgbClr val="000000"/>
                    </a:solidFill>
                  </a:rPr>
                  <a:t>Laws</a:t>
                </a:r>
              </a:p>
            </p:txBody>
          </p:sp>
        </p:grpSp>
        <p:grpSp>
          <p:nvGrpSpPr>
            <p:cNvPr id="163" name="Group 162"/>
            <p:cNvGrpSpPr/>
            <p:nvPr/>
          </p:nvGrpSpPr>
          <p:grpSpPr>
            <a:xfrm>
              <a:off x="5818773" y="4973544"/>
              <a:ext cx="906880" cy="877469"/>
              <a:chOff x="5818773" y="4810044"/>
              <a:chExt cx="906880" cy="877469"/>
            </a:xfrm>
          </p:grpSpPr>
          <p:grpSp>
            <p:nvGrpSpPr>
              <p:cNvPr id="143" name="Group 142"/>
              <p:cNvGrpSpPr/>
              <p:nvPr/>
            </p:nvGrpSpPr>
            <p:grpSpPr>
              <a:xfrm>
                <a:off x="5841390" y="4810044"/>
                <a:ext cx="834406" cy="602108"/>
                <a:chOff x="929080" y="2170444"/>
                <a:chExt cx="834406" cy="602108"/>
              </a:xfrm>
            </p:grpSpPr>
            <p:pic>
              <p:nvPicPr>
                <p:cNvPr id="144" name="Picture 143" descr="icons-small.png"/>
                <p:cNvPicPr>
                  <a:picLocks noChangeAspect="1"/>
                </p:cNvPicPr>
                <p:nvPr/>
              </p:nvPicPr>
              <p:blipFill>
                <a:blip r:embed="rId5"/>
                <a:stretch>
                  <a:fillRect/>
                </a:stretch>
              </p:blipFill>
              <p:spPr>
                <a:xfrm>
                  <a:off x="929080" y="2170444"/>
                  <a:ext cx="834406" cy="602108"/>
                </a:xfrm>
                <a:prstGeom prst="rect">
                  <a:avLst/>
                </a:prstGeom>
              </p:spPr>
            </p:pic>
            <p:sp>
              <p:nvSpPr>
                <p:cNvPr id="145" name="Rectangle 144"/>
                <p:cNvSpPr/>
                <p:nvPr/>
              </p:nvSpPr>
              <p:spPr>
                <a:xfrm>
                  <a:off x="998462" y="2267979"/>
                  <a:ext cx="689729" cy="461665"/>
                </a:xfrm>
                <a:prstGeom prst="rect">
                  <a:avLst/>
                </a:prstGeom>
              </p:spPr>
              <p:txBody>
                <a:bodyPr wrap="square">
                  <a:spAutoFit/>
                </a:bodyPr>
                <a:lstStyle/>
                <a:p>
                  <a:pPr algn="ctr"/>
                  <a:r>
                    <a:rPr lang="en-US" sz="1200" dirty="0" smtClean="0">
                      <a:solidFill>
                        <a:srgbClr val="FFFFFF"/>
                      </a:solidFill>
                      <a:latin typeface="Arial Narrow" pitchFamily="34" charset="0"/>
                    </a:rPr>
                    <a:t>POLICY</a:t>
                  </a:r>
                </a:p>
                <a:p>
                  <a:pPr algn="ctr"/>
                  <a:r>
                    <a:rPr lang="en-US" sz="1200" dirty="0" smtClean="0">
                      <a:solidFill>
                        <a:srgbClr val="FFFFFF"/>
                      </a:solidFill>
                      <a:latin typeface="Arial Narrow" pitchFamily="34" charset="0"/>
                    </a:rPr>
                    <a:t>A.15.2</a:t>
                  </a:r>
                  <a:endParaRPr lang="en-US" sz="1200" dirty="0">
                    <a:latin typeface="Arial Narrow" pitchFamily="34" charset="0"/>
                  </a:endParaRPr>
                </a:p>
              </p:txBody>
            </p:sp>
          </p:grpSp>
          <p:sp>
            <p:nvSpPr>
              <p:cNvPr id="128" name="TextBox 127"/>
              <p:cNvSpPr txBox="1"/>
              <p:nvPr/>
            </p:nvSpPr>
            <p:spPr>
              <a:xfrm>
                <a:off x="5818773" y="5379736"/>
                <a:ext cx="906880" cy="307777"/>
              </a:xfrm>
              <a:prstGeom prst="rect">
                <a:avLst/>
              </a:prstGeom>
              <a:noFill/>
            </p:spPr>
            <p:txBody>
              <a:bodyPr wrap="square" lIns="0" rIns="0" rtlCol="0">
                <a:spAutoFit/>
              </a:bodyPr>
              <a:lstStyle/>
              <a:p>
                <a:pPr algn="ctr"/>
                <a:r>
                  <a:rPr lang="en-US" sz="1400" dirty="0" smtClean="0">
                    <a:solidFill>
                      <a:srgbClr val="000000"/>
                    </a:solidFill>
                  </a:rPr>
                  <a:t>PCI</a:t>
                </a:r>
                <a:endParaRPr lang="en-US" sz="1400" dirty="0">
                  <a:solidFill>
                    <a:srgbClr val="000000"/>
                  </a:solidFill>
                </a:endParaRPr>
              </a:p>
            </p:txBody>
          </p:sp>
        </p:grpSp>
        <p:grpSp>
          <p:nvGrpSpPr>
            <p:cNvPr id="162" name="Group 161"/>
            <p:cNvGrpSpPr/>
            <p:nvPr/>
          </p:nvGrpSpPr>
          <p:grpSpPr>
            <a:xfrm>
              <a:off x="6730834" y="4762452"/>
              <a:ext cx="1438608" cy="1091393"/>
              <a:chOff x="6730834" y="4737852"/>
              <a:chExt cx="1438608" cy="1091393"/>
            </a:xfrm>
          </p:grpSpPr>
          <p:grpSp>
            <p:nvGrpSpPr>
              <p:cNvPr id="140" name="Group 139"/>
              <p:cNvGrpSpPr/>
              <p:nvPr/>
            </p:nvGrpSpPr>
            <p:grpSpPr>
              <a:xfrm>
                <a:off x="7020235" y="4737852"/>
                <a:ext cx="834406" cy="602108"/>
                <a:chOff x="929080" y="2170444"/>
                <a:chExt cx="834406" cy="602108"/>
              </a:xfrm>
            </p:grpSpPr>
            <p:pic>
              <p:nvPicPr>
                <p:cNvPr id="141" name="Picture 140" descr="icons-small.png"/>
                <p:cNvPicPr>
                  <a:picLocks noChangeAspect="1"/>
                </p:cNvPicPr>
                <p:nvPr/>
              </p:nvPicPr>
              <p:blipFill>
                <a:blip r:embed="rId5"/>
                <a:stretch>
                  <a:fillRect/>
                </a:stretch>
              </p:blipFill>
              <p:spPr>
                <a:xfrm>
                  <a:off x="929080" y="2170444"/>
                  <a:ext cx="834406" cy="602108"/>
                </a:xfrm>
                <a:prstGeom prst="rect">
                  <a:avLst/>
                </a:prstGeom>
              </p:spPr>
            </p:pic>
            <p:sp>
              <p:nvSpPr>
                <p:cNvPr id="142" name="Rectangle 141"/>
                <p:cNvSpPr/>
                <p:nvPr/>
              </p:nvSpPr>
              <p:spPr>
                <a:xfrm>
                  <a:off x="998462" y="2335715"/>
                  <a:ext cx="689729" cy="276999"/>
                </a:xfrm>
                <a:prstGeom prst="rect">
                  <a:avLst/>
                </a:prstGeom>
              </p:spPr>
              <p:txBody>
                <a:bodyPr wrap="square">
                  <a:spAutoFit/>
                </a:bodyPr>
                <a:lstStyle/>
                <a:p>
                  <a:pPr algn="ctr"/>
                  <a:r>
                    <a:rPr lang="en-US" sz="1200" dirty="0" smtClean="0">
                      <a:solidFill>
                        <a:srgbClr val="FFFFFF"/>
                      </a:solidFill>
                      <a:latin typeface="Arial Narrow" pitchFamily="34" charset="0"/>
                    </a:rPr>
                    <a:t>POLICY</a:t>
                  </a:r>
                  <a:endParaRPr lang="en-US" sz="1200" dirty="0">
                    <a:latin typeface="Arial Narrow" pitchFamily="34" charset="0"/>
                  </a:endParaRPr>
                </a:p>
              </p:txBody>
            </p:sp>
          </p:grpSp>
          <p:sp>
            <p:nvSpPr>
              <p:cNvPr id="136" name="TextBox 135"/>
              <p:cNvSpPr txBox="1"/>
              <p:nvPr/>
            </p:nvSpPr>
            <p:spPr>
              <a:xfrm>
                <a:off x="6730834" y="5306025"/>
                <a:ext cx="1438608" cy="523220"/>
              </a:xfrm>
              <a:prstGeom prst="rect">
                <a:avLst/>
              </a:prstGeom>
              <a:noFill/>
            </p:spPr>
            <p:txBody>
              <a:bodyPr wrap="square" lIns="0" rIns="0" rtlCol="0">
                <a:spAutoFit/>
              </a:bodyPr>
              <a:lstStyle/>
              <a:p>
                <a:pPr algn="ctr"/>
                <a:r>
                  <a:rPr lang="en-US" sz="1400" dirty="0" smtClean="0">
                    <a:solidFill>
                      <a:srgbClr val="000000"/>
                    </a:solidFill>
                  </a:rPr>
                  <a:t>Change</a:t>
                </a:r>
              </a:p>
              <a:p>
                <a:pPr algn="ctr"/>
                <a:r>
                  <a:rPr lang="en-US" sz="1400" dirty="0" smtClean="0">
                    <a:solidFill>
                      <a:srgbClr val="000000"/>
                    </a:solidFill>
                  </a:rPr>
                  <a:t>Management</a:t>
                </a:r>
              </a:p>
            </p:txBody>
          </p:sp>
        </p:grpSp>
        <p:grpSp>
          <p:nvGrpSpPr>
            <p:cNvPr id="168" name="Group 167"/>
            <p:cNvGrpSpPr/>
            <p:nvPr/>
          </p:nvGrpSpPr>
          <p:grpSpPr>
            <a:xfrm>
              <a:off x="2508" y="4431040"/>
              <a:ext cx="899860" cy="1082600"/>
              <a:chOff x="2508" y="4545340"/>
              <a:chExt cx="899860" cy="1082600"/>
            </a:xfrm>
          </p:grpSpPr>
          <p:grpSp>
            <p:nvGrpSpPr>
              <p:cNvPr id="133" name="Group 132"/>
              <p:cNvGrpSpPr/>
              <p:nvPr/>
            </p:nvGrpSpPr>
            <p:grpSpPr>
              <a:xfrm>
                <a:off x="35235" y="4545340"/>
                <a:ext cx="834406" cy="602108"/>
                <a:chOff x="929080" y="2170444"/>
                <a:chExt cx="834406" cy="602108"/>
              </a:xfrm>
            </p:grpSpPr>
            <p:pic>
              <p:nvPicPr>
                <p:cNvPr id="134" name="Picture 133" descr="icons-small.png"/>
                <p:cNvPicPr>
                  <a:picLocks noChangeAspect="1"/>
                </p:cNvPicPr>
                <p:nvPr/>
              </p:nvPicPr>
              <p:blipFill>
                <a:blip r:embed="rId5"/>
                <a:stretch>
                  <a:fillRect/>
                </a:stretch>
              </p:blipFill>
              <p:spPr>
                <a:xfrm>
                  <a:off x="929080" y="2170444"/>
                  <a:ext cx="834406" cy="602108"/>
                </a:xfrm>
                <a:prstGeom prst="rect">
                  <a:avLst/>
                </a:prstGeom>
              </p:spPr>
            </p:pic>
            <p:sp>
              <p:nvSpPr>
                <p:cNvPr id="135" name="Rectangle 134"/>
                <p:cNvSpPr/>
                <p:nvPr/>
              </p:nvSpPr>
              <p:spPr>
                <a:xfrm>
                  <a:off x="998462" y="2267979"/>
                  <a:ext cx="689729" cy="461665"/>
                </a:xfrm>
                <a:prstGeom prst="rect">
                  <a:avLst/>
                </a:prstGeom>
              </p:spPr>
              <p:txBody>
                <a:bodyPr wrap="square">
                  <a:spAutoFit/>
                </a:bodyPr>
                <a:lstStyle/>
                <a:p>
                  <a:pPr algn="ctr"/>
                  <a:r>
                    <a:rPr lang="en-US" sz="1200" dirty="0" smtClean="0">
                      <a:solidFill>
                        <a:srgbClr val="FFFFFF"/>
                      </a:solidFill>
                      <a:latin typeface="Arial Narrow" pitchFamily="34" charset="0"/>
                    </a:rPr>
                    <a:t>POLICY</a:t>
                  </a:r>
                </a:p>
                <a:p>
                  <a:pPr algn="ctr"/>
                  <a:r>
                    <a:rPr lang="en-US" sz="1200" dirty="0" smtClean="0">
                      <a:solidFill>
                        <a:srgbClr val="FFFFFF"/>
                      </a:solidFill>
                      <a:latin typeface="Arial Narrow" pitchFamily="34" charset="0"/>
                    </a:rPr>
                    <a:t>A.11</a:t>
                  </a:r>
                  <a:endParaRPr lang="en-US" sz="1200" dirty="0">
                    <a:latin typeface="Arial Narrow" pitchFamily="34" charset="0"/>
                  </a:endParaRPr>
                </a:p>
              </p:txBody>
            </p:sp>
          </p:grpSp>
          <p:sp>
            <p:nvSpPr>
              <p:cNvPr id="171" name="TextBox 170"/>
              <p:cNvSpPr txBox="1"/>
              <p:nvPr/>
            </p:nvSpPr>
            <p:spPr>
              <a:xfrm>
                <a:off x="2508" y="5104720"/>
                <a:ext cx="899860" cy="523220"/>
              </a:xfrm>
              <a:prstGeom prst="rect">
                <a:avLst/>
              </a:prstGeom>
              <a:noFill/>
            </p:spPr>
            <p:txBody>
              <a:bodyPr wrap="square" lIns="0" rIns="0" rtlCol="0">
                <a:spAutoFit/>
              </a:bodyPr>
              <a:lstStyle/>
              <a:p>
                <a:pPr algn="ctr"/>
                <a:r>
                  <a:rPr lang="en-US" sz="1400" dirty="0" smtClean="0">
                    <a:solidFill>
                      <a:srgbClr val="000000"/>
                    </a:solidFill>
                  </a:rPr>
                  <a:t>Access</a:t>
                </a:r>
              </a:p>
              <a:p>
                <a:pPr algn="ctr"/>
                <a:r>
                  <a:rPr lang="en-US" sz="1400" dirty="0" smtClean="0">
                    <a:solidFill>
                      <a:srgbClr val="000000"/>
                    </a:solidFill>
                  </a:rPr>
                  <a:t>Control</a:t>
                </a:r>
              </a:p>
            </p:txBody>
          </p:sp>
        </p:grpSp>
        <p:grpSp>
          <p:nvGrpSpPr>
            <p:cNvPr id="161" name="Group 160"/>
            <p:cNvGrpSpPr/>
            <p:nvPr/>
          </p:nvGrpSpPr>
          <p:grpSpPr>
            <a:xfrm>
              <a:off x="8059500" y="4431040"/>
              <a:ext cx="1084500" cy="1090230"/>
              <a:chOff x="8059500" y="4545340"/>
              <a:chExt cx="1084500" cy="1090230"/>
            </a:xfrm>
          </p:grpSpPr>
          <p:grpSp>
            <p:nvGrpSpPr>
              <p:cNvPr id="130" name="Group 129"/>
              <p:cNvGrpSpPr/>
              <p:nvPr/>
            </p:nvGrpSpPr>
            <p:grpSpPr>
              <a:xfrm>
                <a:off x="8177242" y="4545340"/>
                <a:ext cx="834406" cy="602108"/>
                <a:chOff x="929080" y="2170444"/>
                <a:chExt cx="834406" cy="602108"/>
              </a:xfrm>
            </p:grpSpPr>
            <p:pic>
              <p:nvPicPr>
                <p:cNvPr id="131" name="Picture 130" descr="icons-small.png"/>
                <p:cNvPicPr>
                  <a:picLocks noChangeAspect="1"/>
                </p:cNvPicPr>
                <p:nvPr/>
              </p:nvPicPr>
              <p:blipFill>
                <a:blip r:embed="rId5"/>
                <a:stretch>
                  <a:fillRect/>
                </a:stretch>
              </p:blipFill>
              <p:spPr>
                <a:xfrm>
                  <a:off x="929080" y="2170444"/>
                  <a:ext cx="834406" cy="602108"/>
                </a:xfrm>
                <a:prstGeom prst="rect">
                  <a:avLst/>
                </a:prstGeom>
              </p:spPr>
            </p:pic>
            <p:sp>
              <p:nvSpPr>
                <p:cNvPr id="132" name="Rectangle 131"/>
                <p:cNvSpPr/>
                <p:nvPr/>
              </p:nvSpPr>
              <p:spPr>
                <a:xfrm>
                  <a:off x="998462" y="2267979"/>
                  <a:ext cx="689729" cy="461665"/>
                </a:xfrm>
                <a:prstGeom prst="rect">
                  <a:avLst/>
                </a:prstGeom>
              </p:spPr>
              <p:txBody>
                <a:bodyPr wrap="square">
                  <a:spAutoFit/>
                </a:bodyPr>
                <a:lstStyle/>
                <a:p>
                  <a:pPr algn="ctr"/>
                  <a:r>
                    <a:rPr lang="en-US" sz="1200" dirty="0" smtClean="0">
                      <a:solidFill>
                        <a:srgbClr val="FFFFFF"/>
                      </a:solidFill>
                      <a:latin typeface="Arial Narrow" pitchFamily="34" charset="0"/>
                    </a:rPr>
                    <a:t>POLICY</a:t>
                  </a:r>
                </a:p>
                <a:p>
                  <a:pPr algn="ctr"/>
                  <a:r>
                    <a:rPr lang="en-US" sz="1200" dirty="0" smtClean="0">
                      <a:solidFill>
                        <a:srgbClr val="FFFFFF"/>
                      </a:solidFill>
                      <a:latin typeface="Arial Narrow" pitchFamily="34" charset="0"/>
                    </a:rPr>
                    <a:t>A.10.7</a:t>
                  </a:r>
                  <a:endParaRPr lang="en-US" sz="1200" dirty="0">
                    <a:latin typeface="Arial Narrow" pitchFamily="34" charset="0"/>
                  </a:endParaRPr>
                </a:p>
              </p:txBody>
            </p:sp>
          </p:grpSp>
          <p:sp>
            <p:nvSpPr>
              <p:cNvPr id="176" name="TextBox 175"/>
              <p:cNvSpPr txBox="1"/>
              <p:nvPr/>
            </p:nvSpPr>
            <p:spPr>
              <a:xfrm>
                <a:off x="8059500" y="5112350"/>
                <a:ext cx="1084500" cy="523220"/>
              </a:xfrm>
              <a:prstGeom prst="rect">
                <a:avLst/>
              </a:prstGeom>
              <a:noFill/>
            </p:spPr>
            <p:txBody>
              <a:bodyPr wrap="square" lIns="0" rIns="0" rtlCol="0">
                <a:spAutoFit/>
              </a:bodyPr>
              <a:lstStyle/>
              <a:p>
                <a:pPr algn="ctr"/>
                <a:r>
                  <a:rPr lang="en-US" sz="1400" dirty="0" smtClean="0">
                    <a:solidFill>
                      <a:srgbClr val="000000"/>
                    </a:solidFill>
                  </a:rPr>
                  <a:t>Electronic</a:t>
                </a:r>
              </a:p>
              <a:p>
                <a:pPr algn="ctr"/>
                <a:r>
                  <a:rPr lang="en-US" sz="1400" dirty="0" smtClean="0">
                    <a:solidFill>
                      <a:srgbClr val="000000"/>
                    </a:solidFill>
                  </a:rPr>
                  <a:t>Media</a:t>
                </a:r>
                <a:endParaRPr lang="en-US" sz="1400" dirty="0">
                  <a:solidFill>
                    <a:srgbClr val="000000"/>
                  </a:solidFill>
                </a:endParaRPr>
              </a:p>
            </p:txBody>
          </p:sp>
        </p:grpSp>
      </p:grpSp>
      <p:grpSp>
        <p:nvGrpSpPr>
          <p:cNvPr id="169" name="Group 168"/>
          <p:cNvGrpSpPr/>
          <p:nvPr/>
        </p:nvGrpSpPr>
        <p:grpSpPr>
          <a:xfrm>
            <a:off x="534988" y="3169018"/>
            <a:ext cx="1085850" cy="1077200"/>
            <a:chOff x="534988" y="3413948"/>
            <a:chExt cx="1085850" cy="1077200"/>
          </a:xfrm>
        </p:grpSpPr>
        <p:grpSp>
          <p:nvGrpSpPr>
            <p:cNvPr id="100" name="Group 99"/>
            <p:cNvGrpSpPr/>
            <p:nvPr/>
          </p:nvGrpSpPr>
          <p:grpSpPr>
            <a:xfrm>
              <a:off x="660537" y="3413948"/>
              <a:ext cx="834406" cy="602108"/>
              <a:chOff x="929080" y="2170444"/>
              <a:chExt cx="834406" cy="602108"/>
            </a:xfrm>
          </p:grpSpPr>
          <p:pic>
            <p:nvPicPr>
              <p:cNvPr id="87" name="Picture 86" descr="icons-small.png"/>
              <p:cNvPicPr>
                <a:picLocks noChangeAspect="1"/>
              </p:cNvPicPr>
              <p:nvPr/>
            </p:nvPicPr>
            <p:blipFill>
              <a:blip r:embed="rId5"/>
              <a:stretch>
                <a:fillRect/>
              </a:stretch>
            </p:blipFill>
            <p:spPr>
              <a:xfrm>
                <a:off x="929080" y="2170444"/>
                <a:ext cx="834406" cy="602108"/>
              </a:xfrm>
              <a:prstGeom prst="rect">
                <a:avLst/>
              </a:prstGeom>
            </p:spPr>
          </p:pic>
          <p:sp>
            <p:nvSpPr>
              <p:cNvPr id="88" name="Rectangle 87"/>
              <p:cNvSpPr/>
              <p:nvPr/>
            </p:nvSpPr>
            <p:spPr>
              <a:xfrm>
                <a:off x="998462" y="2276446"/>
                <a:ext cx="689729" cy="461665"/>
              </a:xfrm>
              <a:prstGeom prst="rect">
                <a:avLst/>
              </a:prstGeom>
            </p:spPr>
            <p:txBody>
              <a:bodyPr wrap="square">
                <a:spAutoFit/>
              </a:bodyPr>
              <a:lstStyle/>
              <a:p>
                <a:pPr algn="ctr"/>
                <a:r>
                  <a:rPr lang="en-US" sz="1200" dirty="0" smtClean="0">
                    <a:solidFill>
                      <a:srgbClr val="FFFFFF"/>
                    </a:solidFill>
                    <a:latin typeface="Arial Narrow" pitchFamily="34" charset="0"/>
                  </a:rPr>
                  <a:t>POLICY</a:t>
                </a:r>
              </a:p>
              <a:p>
                <a:pPr algn="ctr"/>
                <a:r>
                  <a:rPr lang="en-US" sz="1200" dirty="0" smtClean="0">
                    <a:solidFill>
                      <a:srgbClr val="FFFFFF"/>
                    </a:solidFill>
                    <a:latin typeface="Arial Narrow" pitchFamily="34" charset="0"/>
                  </a:rPr>
                  <a:t>A.6</a:t>
                </a:r>
                <a:endParaRPr lang="en-US" sz="1200" dirty="0">
                  <a:latin typeface="Arial Narrow" pitchFamily="34" charset="0"/>
                </a:endParaRPr>
              </a:p>
            </p:txBody>
          </p:sp>
        </p:grpSp>
        <p:sp>
          <p:nvSpPr>
            <p:cNvPr id="58" name="TextBox 57"/>
            <p:cNvSpPr txBox="1"/>
            <p:nvPr/>
          </p:nvSpPr>
          <p:spPr>
            <a:xfrm>
              <a:off x="534988" y="3967928"/>
              <a:ext cx="1085850" cy="523220"/>
            </a:xfrm>
            <a:prstGeom prst="rect">
              <a:avLst/>
            </a:prstGeom>
            <a:noFill/>
          </p:spPr>
          <p:txBody>
            <a:bodyPr wrap="square" lIns="0" rIns="0" rtlCol="0">
              <a:spAutoFit/>
            </a:bodyPr>
            <a:lstStyle/>
            <a:p>
              <a:pPr algn="ctr"/>
              <a:r>
                <a:rPr lang="en-US" sz="1400" dirty="0" smtClean="0">
                  <a:solidFill>
                    <a:srgbClr val="000000"/>
                  </a:solidFill>
                </a:rPr>
                <a:t>Information</a:t>
              </a:r>
            </a:p>
            <a:p>
              <a:pPr algn="ctr"/>
              <a:r>
                <a:rPr lang="en-US" sz="1400" dirty="0" smtClean="0">
                  <a:solidFill>
                    <a:srgbClr val="000000"/>
                  </a:solidFill>
                </a:rPr>
                <a:t>Security</a:t>
              </a:r>
              <a:endParaRPr lang="en-US" sz="1400" dirty="0">
                <a:solidFill>
                  <a:srgbClr val="000000"/>
                </a:solidFill>
              </a:endParaRPr>
            </a:p>
          </p:txBody>
        </p:sp>
      </p:grpSp>
      <p:grpSp>
        <p:nvGrpSpPr>
          <p:cNvPr id="170" name="Group 169"/>
          <p:cNvGrpSpPr/>
          <p:nvPr/>
        </p:nvGrpSpPr>
        <p:grpSpPr>
          <a:xfrm>
            <a:off x="2020971" y="3469489"/>
            <a:ext cx="1095208" cy="1090741"/>
            <a:chOff x="2020971" y="3510204"/>
            <a:chExt cx="1095208" cy="1090741"/>
          </a:xfrm>
        </p:grpSpPr>
        <p:grpSp>
          <p:nvGrpSpPr>
            <p:cNvPr id="109" name="Group 108"/>
            <p:cNvGrpSpPr/>
            <p:nvPr/>
          </p:nvGrpSpPr>
          <p:grpSpPr>
            <a:xfrm>
              <a:off x="2151372" y="3510204"/>
              <a:ext cx="834406" cy="602108"/>
              <a:chOff x="929080" y="2170444"/>
              <a:chExt cx="834406" cy="602108"/>
            </a:xfrm>
          </p:grpSpPr>
          <p:pic>
            <p:nvPicPr>
              <p:cNvPr id="110" name="Picture 109" descr="icons-small.png"/>
              <p:cNvPicPr>
                <a:picLocks noChangeAspect="1"/>
              </p:cNvPicPr>
              <p:nvPr/>
            </p:nvPicPr>
            <p:blipFill>
              <a:blip r:embed="rId5"/>
              <a:stretch>
                <a:fillRect/>
              </a:stretch>
            </p:blipFill>
            <p:spPr>
              <a:xfrm>
                <a:off x="929080" y="2170444"/>
                <a:ext cx="834406" cy="602108"/>
              </a:xfrm>
              <a:prstGeom prst="rect">
                <a:avLst/>
              </a:prstGeom>
            </p:spPr>
          </p:pic>
          <p:sp>
            <p:nvSpPr>
              <p:cNvPr id="112" name="Rectangle 111"/>
              <p:cNvSpPr/>
              <p:nvPr/>
            </p:nvSpPr>
            <p:spPr>
              <a:xfrm>
                <a:off x="998462" y="2267979"/>
                <a:ext cx="689729" cy="461665"/>
              </a:xfrm>
              <a:prstGeom prst="rect">
                <a:avLst/>
              </a:prstGeom>
            </p:spPr>
            <p:txBody>
              <a:bodyPr wrap="square">
                <a:spAutoFit/>
              </a:bodyPr>
              <a:lstStyle/>
              <a:p>
                <a:pPr algn="ctr"/>
                <a:r>
                  <a:rPr lang="en-US" sz="1200" dirty="0" smtClean="0">
                    <a:solidFill>
                      <a:srgbClr val="FFFFFF"/>
                    </a:solidFill>
                    <a:latin typeface="Arial Narrow" pitchFamily="34" charset="0"/>
                  </a:rPr>
                  <a:t>POLICY</a:t>
                </a:r>
              </a:p>
              <a:p>
                <a:pPr algn="ctr"/>
                <a:r>
                  <a:rPr lang="en-US" sz="1200" dirty="0" smtClean="0">
                    <a:solidFill>
                      <a:srgbClr val="FFFFFF"/>
                    </a:solidFill>
                    <a:latin typeface="Arial Narrow" pitchFamily="34" charset="0"/>
                  </a:rPr>
                  <a:t>A.7.1.3</a:t>
                </a:r>
                <a:endParaRPr lang="en-US" sz="1200" dirty="0">
                  <a:latin typeface="Arial Narrow" pitchFamily="34" charset="0"/>
                </a:endParaRPr>
              </a:p>
            </p:txBody>
          </p:sp>
        </p:grpSp>
        <p:sp>
          <p:nvSpPr>
            <p:cNvPr id="62" name="TextBox 61"/>
            <p:cNvSpPr txBox="1"/>
            <p:nvPr/>
          </p:nvSpPr>
          <p:spPr>
            <a:xfrm>
              <a:off x="2020971" y="4077725"/>
              <a:ext cx="1095208" cy="523220"/>
            </a:xfrm>
            <a:prstGeom prst="rect">
              <a:avLst/>
            </a:prstGeom>
            <a:noFill/>
          </p:spPr>
          <p:txBody>
            <a:bodyPr wrap="square" lIns="0" rIns="0" rtlCol="0">
              <a:spAutoFit/>
            </a:bodyPr>
            <a:lstStyle/>
            <a:p>
              <a:pPr algn="ctr"/>
              <a:r>
                <a:rPr lang="en-US" sz="1400" dirty="0" smtClean="0">
                  <a:solidFill>
                    <a:srgbClr val="000000"/>
                  </a:solidFill>
                </a:rPr>
                <a:t>Acceptable</a:t>
              </a:r>
            </a:p>
            <a:p>
              <a:pPr algn="ctr"/>
              <a:r>
                <a:rPr lang="en-US" sz="1400" dirty="0" smtClean="0">
                  <a:solidFill>
                    <a:srgbClr val="000000"/>
                  </a:solidFill>
                </a:rPr>
                <a:t>Use</a:t>
              </a:r>
              <a:endParaRPr lang="en-US" sz="1400" dirty="0">
                <a:solidFill>
                  <a:srgbClr val="000000"/>
                </a:solidFill>
              </a:endParaRPr>
            </a:p>
          </p:txBody>
        </p:sp>
      </p:grpSp>
      <p:grpSp>
        <p:nvGrpSpPr>
          <p:cNvPr id="173" name="Group 172"/>
          <p:cNvGrpSpPr/>
          <p:nvPr/>
        </p:nvGrpSpPr>
        <p:grpSpPr>
          <a:xfrm>
            <a:off x="4684963" y="3721832"/>
            <a:ext cx="1005974" cy="875298"/>
            <a:chOff x="4684963" y="3558332"/>
            <a:chExt cx="1005974" cy="875298"/>
          </a:xfrm>
        </p:grpSpPr>
        <p:grpSp>
          <p:nvGrpSpPr>
            <p:cNvPr id="117" name="Group 116"/>
            <p:cNvGrpSpPr/>
            <p:nvPr/>
          </p:nvGrpSpPr>
          <p:grpSpPr>
            <a:xfrm>
              <a:off x="4761222" y="3558332"/>
              <a:ext cx="834406" cy="602108"/>
              <a:chOff x="929080" y="2170444"/>
              <a:chExt cx="834406" cy="602108"/>
            </a:xfrm>
          </p:grpSpPr>
          <p:pic>
            <p:nvPicPr>
              <p:cNvPr id="118" name="Picture 117" descr="icons-small.png"/>
              <p:cNvPicPr>
                <a:picLocks noChangeAspect="1"/>
              </p:cNvPicPr>
              <p:nvPr/>
            </p:nvPicPr>
            <p:blipFill>
              <a:blip r:embed="rId5"/>
              <a:stretch>
                <a:fillRect/>
              </a:stretch>
            </p:blipFill>
            <p:spPr>
              <a:xfrm>
                <a:off x="929080" y="2170444"/>
                <a:ext cx="834406" cy="602108"/>
              </a:xfrm>
              <a:prstGeom prst="rect">
                <a:avLst/>
              </a:prstGeom>
            </p:spPr>
          </p:pic>
          <p:sp>
            <p:nvSpPr>
              <p:cNvPr id="119" name="Rectangle 118"/>
              <p:cNvSpPr/>
              <p:nvPr/>
            </p:nvSpPr>
            <p:spPr>
              <a:xfrm>
                <a:off x="998462" y="2267979"/>
                <a:ext cx="689729" cy="461665"/>
              </a:xfrm>
              <a:prstGeom prst="rect">
                <a:avLst/>
              </a:prstGeom>
            </p:spPr>
            <p:txBody>
              <a:bodyPr wrap="square">
                <a:spAutoFit/>
              </a:bodyPr>
              <a:lstStyle/>
              <a:p>
                <a:pPr algn="ctr"/>
                <a:r>
                  <a:rPr lang="en-US" sz="1200" dirty="0" smtClean="0">
                    <a:solidFill>
                      <a:srgbClr val="FFFFFF"/>
                    </a:solidFill>
                    <a:latin typeface="Arial Narrow" pitchFamily="34" charset="0"/>
                  </a:rPr>
                  <a:t>POLICY</a:t>
                </a:r>
              </a:p>
              <a:p>
                <a:pPr algn="ctr"/>
                <a:r>
                  <a:rPr lang="en-US" sz="1200" dirty="0" smtClean="0">
                    <a:solidFill>
                      <a:srgbClr val="FFFFFF"/>
                    </a:solidFill>
                    <a:latin typeface="Arial Narrow" pitchFamily="34" charset="0"/>
                  </a:rPr>
                  <a:t>A.8</a:t>
                </a:r>
                <a:endParaRPr lang="en-US" sz="1200" dirty="0">
                  <a:latin typeface="Arial Narrow" pitchFamily="34" charset="0"/>
                </a:endParaRPr>
              </a:p>
            </p:txBody>
          </p:sp>
        </p:grpSp>
        <p:sp>
          <p:nvSpPr>
            <p:cNvPr id="81" name="TextBox 80"/>
            <p:cNvSpPr txBox="1"/>
            <p:nvPr/>
          </p:nvSpPr>
          <p:spPr>
            <a:xfrm>
              <a:off x="4684963" y="4125853"/>
              <a:ext cx="1005974" cy="307777"/>
            </a:xfrm>
            <a:prstGeom prst="rect">
              <a:avLst/>
            </a:prstGeom>
            <a:noFill/>
          </p:spPr>
          <p:txBody>
            <a:bodyPr wrap="square" lIns="0" rIns="0" rtlCol="0">
              <a:spAutoFit/>
            </a:bodyPr>
            <a:lstStyle/>
            <a:p>
              <a:pPr algn="ctr"/>
              <a:r>
                <a:rPr lang="en-US" sz="1400" dirty="0" smtClean="0">
                  <a:solidFill>
                    <a:srgbClr val="000000"/>
                  </a:solidFill>
                </a:rPr>
                <a:t>HR</a:t>
              </a:r>
              <a:endParaRPr lang="en-US" sz="1400" dirty="0">
                <a:solidFill>
                  <a:srgbClr val="000000"/>
                </a:solidFill>
              </a:endParaRPr>
            </a:p>
          </p:txBody>
        </p:sp>
      </p:grpSp>
      <p:grpSp>
        <p:nvGrpSpPr>
          <p:cNvPr id="174" name="Group 173"/>
          <p:cNvGrpSpPr/>
          <p:nvPr/>
        </p:nvGrpSpPr>
        <p:grpSpPr>
          <a:xfrm>
            <a:off x="5932731" y="3469489"/>
            <a:ext cx="1117774" cy="1076847"/>
            <a:chOff x="5932731" y="3510204"/>
            <a:chExt cx="1117774" cy="1076847"/>
          </a:xfrm>
        </p:grpSpPr>
        <p:grpSp>
          <p:nvGrpSpPr>
            <p:cNvPr id="105" name="Group 104"/>
            <p:cNvGrpSpPr/>
            <p:nvPr/>
          </p:nvGrpSpPr>
          <p:grpSpPr>
            <a:xfrm>
              <a:off x="6069322" y="3510204"/>
              <a:ext cx="834406" cy="602108"/>
              <a:chOff x="929080" y="2170444"/>
              <a:chExt cx="834406" cy="602108"/>
            </a:xfrm>
          </p:grpSpPr>
          <p:pic>
            <p:nvPicPr>
              <p:cNvPr id="106" name="Picture 105" descr="icons-small.png"/>
              <p:cNvPicPr>
                <a:picLocks noChangeAspect="1"/>
              </p:cNvPicPr>
              <p:nvPr/>
            </p:nvPicPr>
            <p:blipFill>
              <a:blip r:embed="rId5"/>
              <a:stretch>
                <a:fillRect/>
              </a:stretch>
            </p:blipFill>
            <p:spPr>
              <a:xfrm>
                <a:off x="929080" y="2170444"/>
                <a:ext cx="834406" cy="602108"/>
              </a:xfrm>
              <a:prstGeom prst="rect">
                <a:avLst/>
              </a:prstGeom>
            </p:spPr>
          </p:pic>
          <p:sp>
            <p:nvSpPr>
              <p:cNvPr id="107" name="Rectangle 106"/>
              <p:cNvSpPr/>
              <p:nvPr/>
            </p:nvSpPr>
            <p:spPr>
              <a:xfrm>
                <a:off x="998462" y="2267979"/>
                <a:ext cx="689729" cy="461665"/>
              </a:xfrm>
              <a:prstGeom prst="rect">
                <a:avLst/>
              </a:prstGeom>
            </p:spPr>
            <p:txBody>
              <a:bodyPr wrap="square">
                <a:spAutoFit/>
              </a:bodyPr>
              <a:lstStyle/>
              <a:p>
                <a:pPr algn="ctr"/>
                <a:r>
                  <a:rPr lang="en-US" sz="1200" dirty="0" smtClean="0">
                    <a:solidFill>
                      <a:srgbClr val="FFFFFF"/>
                    </a:solidFill>
                    <a:latin typeface="Arial Narrow" pitchFamily="34" charset="0"/>
                  </a:rPr>
                  <a:t>POLICY</a:t>
                </a:r>
              </a:p>
              <a:p>
                <a:pPr algn="ctr"/>
                <a:r>
                  <a:rPr lang="en-US" sz="1200" dirty="0" smtClean="0">
                    <a:solidFill>
                      <a:srgbClr val="FFFFFF"/>
                    </a:solidFill>
                    <a:latin typeface="Arial Narrow" pitchFamily="34" charset="0"/>
                  </a:rPr>
                  <a:t>A.9</a:t>
                </a:r>
                <a:endParaRPr lang="en-US" sz="1200" dirty="0">
                  <a:latin typeface="Arial Narrow" pitchFamily="34" charset="0"/>
                </a:endParaRPr>
              </a:p>
            </p:txBody>
          </p:sp>
        </p:grpSp>
        <p:sp>
          <p:nvSpPr>
            <p:cNvPr id="89" name="TextBox 88"/>
            <p:cNvSpPr txBox="1"/>
            <p:nvPr/>
          </p:nvSpPr>
          <p:spPr>
            <a:xfrm>
              <a:off x="5932731" y="4063831"/>
              <a:ext cx="1117774" cy="523220"/>
            </a:xfrm>
            <a:prstGeom prst="rect">
              <a:avLst/>
            </a:prstGeom>
            <a:noFill/>
          </p:spPr>
          <p:txBody>
            <a:bodyPr wrap="square" lIns="0" rIns="0" rtlCol="0">
              <a:spAutoFit/>
            </a:bodyPr>
            <a:lstStyle/>
            <a:p>
              <a:pPr algn="ctr"/>
              <a:r>
                <a:rPr lang="en-US" sz="1400" dirty="0" smtClean="0">
                  <a:solidFill>
                    <a:srgbClr val="000000"/>
                  </a:solidFill>
                </a:rPr>
                <a:t>Physical</a:t>
              </a:r>
            </a:p>
            <a:p>
              <a:pPr algn="ctr"/>
              <a:r>
                <a:rPr lang="en-US" sz="1400" dirty="0" smtClean="0">
                  <a:solidFill>
                    <a:srgbClr val="000000"/>
                  </a:solidFill>
                </a:rPr>
                <a:t>/ </a:t>
              </a:r>
              <a:r>
                <a:rPr lang="en-US" sz="1400" dirty="0" err="1" smtClean="0">
                  <a:solidFill>
                    <a:srgbClr val="000000"/>
                  </a:solidFill>
                </a:rPr>
                <a:t>Env</a:t>
              </a:r>
              <a:r>
                <a:rPr lang="en-US" sz="1400" dirty="0" smtClean="0">
                  <a:solidFill>
                    <a:srgbClr val="000000"/>
                  </a:solidFill>
                </a:rPr>
                <a:t>.</a:t>
              </a:r>
            </a:p>
          </p:txBody>
        </p:sp>
      </p:grpSp>
      <p:grpSp>
        <p:nvGrpSpPr>
          <p:cNvPr id="175" name="Group 174"/>
          <p:cNvGrpSpPr/>
          <p:nvPr/>
        </p:nvGrpSpPr>
        <p:grpSpPr>
          <a:xfrm>
            <a:off x="7246687" y="3169018"/>
            <a:ext cx="1464176" cy="1292644"/>
            <a:chOff x="7246687" y="3413948"/>
            <a:chExt cx="1464176" cy="1292644"/>
          </a:xfrm>
        </p:grpSpPr>
        <p:grpSp>
          <p:nvGrpSpPr>
            <p:cNvPr id="102" name="Group 101"/>
            <p:cNvGrpSpPr/>
            <p:nvPr/>
          </p:nvGrpSpPr>
          <p:grpSpPr>
            <a:xfrm>
              <a:off x="7549045" y="3413948"/>
              <a:ext cx="834406" cy="602108"/>
              <a:chOff x="929080" y="2170444"/>
              <a:chExt cx="834406" cy="602108"/>
            </a:xfrm>
          </p:grpSpPr>
          <p:pic>
            <p:nvPicPr>
              <p:cNvPr id="103" name="Picture 102" descr="icons-small.png"/>
              <p:cNvPicPr>
                <a:picLocks noChangeAspect="1"/>
              </p:cNvPicPr>
              <p:nvPr/>
            </p:nvPicPr>
            <p:blipFill>
              <a:blip r:embed="rId5"/>
              <a:stretch>
                <a:fillRect/>
              </a:stretch>
            </p:blipFill>
            <p:spPr>
              <a:xfrm>
                <a:off x="929080" y="2170444"/>
                <a:ext cx="834406" cy="602108"/>
              </a:xfrm>
              <a:prstGeom prst="rect">
                <a:avLst/>
              </a:prstGeom>
            </p:spPr>
          </p:pic>
          <p:sp>
            <p:nvSpPr>
              <p:cNvPr id="104" name="Rectangle 103"/>
              <p:cNvSpPr/>
              <p:nvPr/>
            </p:nvSpPr>
            <p:spPr>
              <a:xfrm>
                <a:off x="998462" y="2267979"/>
                <a:ext cx="689729" cy="461665"/>
              </a:xfrm>
              <a:prstGeom prst="rect">
                <a:avLst/>
              </a:prstGeom>
            </p:spPr>
            <p:txBody>
              <a:bodyPr wrap="square">
                <a:spAutoFit/>
              </a:bodyPr>
              <a:lstStyle/>
              <a:p>
                <a:pPr algn="ctr"/>
                <a:r>
                  <a:rPr lang="en-US" sz="1200" dirty="0" smtClean="0">
                    <a:solidFill>
                      <a:srgbClr val="FFFFFF"/>
                    </a:solidFill>
                    <a:latin typeface="Arial Narrow" pitchFamily="34" charset="0"/>
                  </a:rPr>
                  <a:t>POLICY</a:t>
                </a:r>
              </a:p>
              <a:p>
                <a:pPr algn="ctr"/>
                <a:r>
                  <a:rPr lang="en-US" sz="1200" dirty="0" smtClean="0">
                    <a:solidFill>
                      <a:srgbClr val="FFFFFF"/>
                    </a:solidFill>
                    <a:latin typeface="Arial Narrow" pitchFamily="34" charset="0"/>
                  </a:rPr>
                  <a:t>A.10</a:t>
                </a:r>
                <a:endParaRPr lang="en-US" sz="1200" dirty="0">
                  <a:latin typeface="Arial Narrow" pitchFamily="34" charset="0"/>
                </a:endParaRPr>
              </a:p>
            </p:txBody>
          </p:sp>
        </p:grpSp>
        <p:sp>
          <p:nvSpPr>
            <p:cNvPr id="101" name="TextBox 100"/>
            <p:cNvSpPr txBox="1"/>
            <p:nvPr/>
          </p:nvSpPr>
          <p:spPr>
            <a:xfrm>
              <a:off x="7246687" y="3967928"/>
              <a:ext cx="1464176" cy="738664"/>
            </a:xfrm>
            <a:prstGeom prst="rect">
              <a:avLst/>
            </a:prstGeom>
            <a:noFill/>
          </p:spPr>
          <p:txBody>
            <a:bodyPr wrap="square" lIns="0" rIns="0" rtlCol="0">
              <a:spAutoFit/>
            </a:bodyPr>
            <a:lstStyle/>
            <a:p>
              <a:pPr algn="ctr"/>
              <a:r>
                <a:rPr lang="en-US" sz="1400" dirty="0" smtClean="0">
                  <a:solidFill>
                    <a:srgbClr val="000000"/>
                  </a:solidFill>
                </a:rPr>
                <a:t>Comm. &amp;</a:t>
              </a:r>
            </a:p>
            <a:p>
              <a:pPr algn="ctr"/>
              <a:r>
                <a:rPr lang="en-US" sz="1400" dirty="0" smtClean="0">
                  <a:solidFill>
                    <a:srgbClr val="000000"/>
                  </a:solidFill>
                </a:rPr>
                <a:t>Operations Management</a:t>
              </a:r>
            </a:p>
          </p:txBody>
        </p:sp>
      </p:grpSp>
      <p:grpSp>
        <p:nvGrpSpPr>
          <p:cNvPr id="172" name="Group 171"/>
          <p:cNvGrpSpPr/>
          <p:nvPr/>
        </p:nvGrpSpPr>
        <p:grpSpPr>
          <a:xfrm>
            <a:off x="3233738" y="3721832"/>
            <a:ext cx="1282700" cy="1090741"/>
            <a:chOff x="3233738" y="3558332"/>
            <a:chExt cx="1282700" cy="1090741"/>
          </a:xfrm>
        </p:grpSpPr>
        <p:grpSp>
          <p:nvGrpSpPr>
            <p:cNvPr id="113" name="Group 112"/>
            <p:cNvGrpSpPr/>
            <p:nvPr/>
          </p:nvGrpSpPr>
          <p:grpSpPr>
            <a:xfrm>
              <a:off x="3457885" y="3558332"/>
              <a:ext cx="834406" cy="602108"/>
              <a:chOff x="929080" y="2170444"/>
              <a:chExt cx="834406" cy="602108"/>
            </a:xfrm>
          </p:grpSpPr>
          <p:pic>
            <p:nvPicPr>
              <p:cNvPr id="114" name="Picture 113" descr="icons-small.png"/>
              <p:cNvPicPr>
                <a:picLocks noChangeAspect="1"/>
              </p:cNvPicPr>
              <p:nvPr/>
            </p:nvPicPr>
            <p:blipFill>
              <a:blip r:embed="rId5"/>
              <a:stretch>
                <a:fillRect/>
              </a:stretch>
            </p:blipFill>
            <p:spPr>
              <a:xfrm>
                <a:off x="929080" y="2170444"/>
                <a:ext cx="834406" cy="602108"/>
              </a:xfrm>
              <a:prstGeom prst="rect">
                <a:avLst/>
              </a:prstGeom>
            </p:spPr>
          </p:pic>
          <p:sp>
            <p:nvSpPr>
              <p:cNvPr id="116" name="Rectangle 115"/>
              <p:cNvSpPr/>
              <p:nvPr/>
            </p:nvSpPr>
            <p:spPr>
              <a:xfrm>
                <a:off x="998462" y="2267979"/>
                <a:ext cx="689729" cy="461665"/>
              </a:xfrm>
              <a:prstGeom prst="rect">
                <a:avLst/>
              </a:prstGeom>
            </p:spPr>
            <p:txBody>
              <a:bodyPr wrap="square">
                <a:spAutoFit/>
              </a:bodyPr>
              <a:lstStyle/>
              <a:p>
                <a:pPr algn="ctr"/>
                <a:r>
                  <a:rPr lang="en-US" sz="1200" dirty="0" smtClean="0">
                    <a:solidFill>
                      <a:srgbClr val="FFFFFF"/>
                    </a:solidFill>
                    <a:latin typeface="Arial Narrow" pitchFamily="34" charset="0"/>
                  </a:rPr>
                  <a:t>POLICY</a:t>
                </a:r>
              </a:p>
              <a:p>
                <a:pPr algn="ctr"/>
                <a:r>
                  <a:rPr lang="en-US" sz="1200" dirty="0" smtClean="0">
                    <a:solidFill>
                      <a:srgbClr val="FFFFFF"/>
                    </a:solidFill>
                    <a:latin typeface="Arial Narrow" pitchFamily="34" charset="0"/>
                  </a:rPr>
                  <a:t>A.7.2.1</a:t>
                </a:r>
                <a:endParaRPr lang="en-US" sz="1200" dirty="0">
                  <a:latin typeface="Arial Narrow" pitchFamily="34" charset="0"/>
                </a:endParaRPr>
              </a:p>
            </p:txBody>
          </p:sp>
        </p:grpSp>
        <p:sp>
          <p:nvSpPr>
            <p:cNvPr id="73" name="TextBox 72"/>
            <p:cNvSpPr txBox="1"/>
            <p:nvPr/>
          </p:nvSpPr>
          <p:spPr>
            <a:xfrm>
              <a:off x="3233738" y="4125853"/>
              <a:ext cx="1282700" cy="523220"/>
            </a:xfrm>
            <a:prstGeom prst="rect">
              <a:avLst/>
            </a:prstGeom>
            <a:noFill/>
          </p:spPr>
          <p:txBody>
            <a:bodyPr wrap="square" lIns="0" rIns="0" rtlCol="0">
              <a:spAutoFit/>
            </a:bodyPr>
            <a:lstStyle/>
            <a:p>
              <a:pPr algn="ctr"/>
              <a:r>
                <a:rPr lang="en-US" sz="1400" dirty="0" smtClean="0">
                  <a:solidFill>
                    <a:srgbClr val="000000"/>
                  </a:solidFill>
                </a:rPr>
                <a:t>IP / Data</a:t>
              </a:r>
            </a:p>
            <a:p>
              <a:pPr algn="ctr"/>
              <a:r>
                <a:rPr lang="en-US" sz="1400" dirty="0" smtClean="0">
                  <a:solidFill>
                    <a:srgbClr val="000000"/>
                  </a:solidFill>
                </a:rPr>
                <a:t>Classification</a:t>
              </a:r>
              <a:endParaRPr lang="en-US" sz="1400" dirty="0">
                <a:solidFill>
                  <a:srgbClr val="000000"/>
                </a:solidFill>
              </a:endParaRPr>
            </a:p>
          </p:txBody>
        </p:sp>
      </p:grpSp>
      <p:sp>
        <p:nvSpPr>
          <p:cNvPr id="160" name="TextBox 159"/>
          <p:cNvSpPr txBox="1"/>
          <p:nvPr/>
        </p:nvSpPr>
        <p:spPr>
          <a:xfrm>
            <a:off x="1682949" y="1160426"/>
            <a:ext cx="5608188" cy="430887"/>
          </a:xfrm>
          <a:prstGeom prst="rect">
            <a:avLst/>
          </a:prstGeom>
          <a:noFill/>
        </p:spPr>
        <p:txBody>
          <a:bodyPr wrap="square" rtlCol="0">
            <a:spAutoFit/>
          </a:bodyPr>
          <a:lstStyle/>
          <a:p>
            <a:pPr algn="ctr"/>
            <a:r>
              <a:rPr lang="en-US" sz="2200" dirty="0" smtClean="0">
                <a:solidFill>
                  <a:schemeClr val="accent1"/>
                </a:solidFill>
              </a:rPr>
              <a:t>McAfee Security Umbrella  Policy</a:t>
            </a:r>
          </a:p>
        </p:txBody>
      </p:sp>
      <p:sp>
        <p:nvSpPr>
          <p:cNvPr id="86" name="Date Placeholder 85"/>
          <p:cNvSpPr>
            <a:spLocks noGrp="1"/>
          </p:cNvSpPr>
          <p:nvPr>
            <p:ph type="dt" sz="half" idx="10"/>
          </p:nvPr>
        </p:nvSpPr>
        <p:spPr/>
        <p:txBody>
          <a:bodyPr/>
          <a:lstStyle/>
          <a:p>
            <a:fld id="{417AED81-4FD7-E848-BA03-DE6A69E4BA2E}" type="datetime4">
              <a:rPr lang="en-US" smtClean="0"/>
              <a:pPr/>
              <a:t>October 14, 2010</a:t>
            </a:fld>
            <a:endParaRPr lang="en-US"/>
          </a:p>
        </p:txBody>
      </p:sp>
      <p:sp>
        <p:nvSpPr>
          <p:cNvPr id="90" name="Slide Number Placeholder 89"/>
          <p:cNvSpPr>
            <a:spLocks noGrp="1"/>
          </p:cNvSpPr>
          <p:nvPr>
            <p:ph type="sldNum" sz="quarter" idx="12"/>
          </p:nvPr>
        </p:nvSpPr>
        <p:spPr/>
        <p:txBody>
          <a:bodyPr/>
          <a:lstStyle/>
          <a:p>
            <a:fld id="{8EAC3D40-EE97-0240-942A-FF60CD4A568B}" type="slidenum">
              <a:rPr lang="en-US" smtClean="0"/>
              <a:pPr/>
              <a:t>12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Freeform 92"/>
          <p:cNvSpPr>
            <a:spLocks noEditPoints="1"/>
          </p:cNvSpPr>
          <p:nvPr/>
        </p:nvSpPr>
        <p:spPr bwMode="auto">
          <a:xfrm>
            <a:off x="0" y="973333"/>
            <a:ext cx="2345170" cy="5910943"/>
          </a:xfrm>
          <a:custGeom>
            <a:avLst/>
            <a:gdLst>
              <a:gd name="T0" fmla="*/ 2147483647 w 1205"/>
              <a:gd name="T1" fmla="*/ 0 h 3038"/>
              <a:gd name="T2" fmla="*/ 2147483647 w 1205"/>
              <a:gd name="T3" fmla="*/ 0 h 3038"/>
              <a:gd name="T4" fmla="*/ 0 w 1205"/>
              <a:gd name="T5" fmla="*/ 2147483647 h 3038"/>
              <a:gd name="T6" fmla="*/ 0 w 1205"/>
              <a:gd name="T7" fmla="*/ 2147483647 h 3038"/>
              <a:gd name="T8" fmla="*/ 2147483647 w 1205"/>
              <a:gd name="T9" fmla="*/ 2147483647 h 3038"/>
              <a:gd name="T10" fmla="*/ 2147483647 w 1205"/>
              <a:gd name="T11" fmla="*/ 0 h 3038"/>
              <a:gd name="T12" fmla="*/ 2147483647 w 1205"/>
              <a:gd name="T13" fmla="*/ 0 h 3038"/>
              <a:gd name="T14" fmla="*/ 2147483647 w 1205"/>
              <a:gd name="T15" fmla="*/ 0 h 3038"/>
              <a:gd name="T16" fmla="*/ 0 60000 65536"/>
              <a:gd name="T17" fmla="*/ 0 60000 65536"/>
              <a:gd name="T18" fmla="*/ 0 60000 65536"/>
              <a:gd name="T19" fmla="*/ 0 60000 65536"/>
              <a:gd name="T20" fmla="*/ 0 60000 65536"/>
              <a:gd name="T21" fmla="*/ 0 60000 65536"/>
              <a:gd name="T22" fmla="*/ 0 60000 65536"/>
              <a:gd name="T23" fmla="*/ 0 60000 65536"/>
              <a:gd name="T24" fmla="*/ 0 w 1205"/>
              <a:gd name="T25" fmla="*/ 0 h 3038"/>
              <a:gd name="T26" fmla="*/ 1205 w 1205"/>
              <a:gd name="T27" fmla="*/ 3038 h 30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5" h="3038">
                <a:moveTo>
                  <a:pt x="1205" y="0"/>
                </a:moveTo>
                <a:lnTo>
                  <a:pt x="374" y="0"/>
                </a:lnTo>
                <a:lnTo>
                  <a:pt x="0" y="1109"/>
                </a:lnTo>
                <a:lnTo>
                  <a:pt x="0" y="3038"/>
                </a:lnTo>
                <a:lnTo>
                  <a:pt x="177" y="3038"/>
                </a:lnTo>
                <a:lnTo>
                  <a:pt x="1205" y="0"/>
                </a:lnTo>
                <a:close/>
                <a:moveTo>
                  <a:pt x="1205" y="0"/>
                </a:moveTo>
                <a:lnTo>
                  <a:pt x="1205" y="0"/>
                </a:lnTo>
                <a:close/>
              </a:path>
            </a:pathLst>
          </a:custGeom>
          <a:solidFill>
            <a:srgbClr val="325B7B">
              <a:alpha val="14902"/>
            </a:srgbClr>
          </a:solidFill>
          <a:ln w="9525" algn="ctr">
            <a:noFill/>
            <a:round/>
            <a:headEnd/>
            <a:tailEnd/>
          </a:ln>
          <a:effectLst/>
        </p:spPr>
        <p:txBody>
          <a:bodyPr wrap="none" anchor="ctr"/>
          <a:lstStyle/>
          <a:p>
            <a:endParaRPr lang="en-US"/>
          </a:p>
        </p:txBody>
      </p:sp>
      <p:sp>
        <p:nvSpPr>
          <p:cNvPr id="5124" name="Rectangle 2"/>
          <p:cNvSpPr>
            <a:spLocks noGrp="1" noChangeArrowheads="1"/>
          </p:cNvSpPr>
          <p:nvPr>
            <p:ph type="title"/>
          </p:nvPr>
        </p:nvSpPr>
        <p:spPr/>
        <p:txBody>
          <a:bodyPr/>
          <a:lstStyle/>
          <a:p>
            <a:pPr eaLnBrk="1" hangingPunct="1"/>
            <a:r>
              <a:rPr lang="en-US" dirty="0" smtClean="0"/>
              <a:t>Policy Workflow in the GRC Portal</a:t>
            </a:r>
          </a:p>
        </p:txBody>
      </p:sp>
      <p:sp>
        <p:nvSpPr>
          <p:cNvPr id="33797" name="Freeform 5"/>
          <p:cNvSpPr>
            <a:spLocks/>
          </p:cNvSpPr>
          <p:nvPr/>
        </p:nvSpPr>
        <p:spPr bwMode="auto">
          <a:xfrm>
            <a:off x="2522200" y="1568027"/>
            <a:ext cx="1943100" cy="287338"/>
          </a:xfrm>
          <a:custGeom>
            <a:avLst/>
            <a:gdLst/>
            <a:ahLst/>
            <a:cxnLst>
              <a:cxn ang="0">
                <a:pos x="1224" y="181"/>
              </a:cxn>
              <a:cxn ang="0">
                <a:pos x="1224" y="0"/>
              </a:cxn>
              <a:cxn ang="0">
                <a:pos x="0" y="77"/>
              </a:cxn>
              <a:cxn ang="0">
                <a:pos x="1224" y="181"/>
              </a:cxn>
            </a:cxnLst>
            <a:rect l="0" t="0" r="r" b="b"/>
            <a:pathLst>
              <a:path w="1224" h="181">
                <a:moveTo>
                  <a:pt x="1224" y="181"/>
                </a:moveTo>
                <a:lnTo>
                  <a:pt x="1224" y="0"/>
                </a:lnTo>
                <a:lnTo>
                  <a:pt x="0" y="77"/>
                </a:lnTo>
                <a:lnTo>
                  <a:pt x="1224" y="181"/>
                </a:lnTo>
                <a:close/>
              </a:path>
            </a:pathLst>
          </a:custGeom>
          <a:gradFill flip="none" rotWithShape="1">
            <a:gsLst>
              <a:gs pos="0">
                <a:srgbClr val="D4D5D6">
                  <a:shade val="30000"/>
                  <a:satMod val="115000"/>
                  <a:alpha val="25000"/>
                </a:srgbClr>
              </a:gs>
              <a:gs pos="50000">
                <a:srgbClr val="D4D5D6">
                  <a:shade val="67500"/>
                  <a:satMod val="115000"/>
                  <a:alpha val="50000"/>
                </a:srgbClr>
              </a:gs>
              <a:gs pos="100000">
                <a:srgbClr val="D4D5D6">
                  <a:shade val="100000"/>
                  <a:satMod val="115000"/>
                  <a:alpha val="50000"/>
                </a:srgbClr>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98" name="Freeform 6"/>
          <p:cNvSpPr>
            <a:spLocks/>
          </p:cNvSpPr>
          <p:nvPr/>
        </p:nvSpPr>
        <p:spPr bwMode="auto">
          <a:xfrm>
            <a:off x="2522200" y="2274464"/>
            <a:ext cx="1943100" cy="285750"/>
          </a:xfrm>
          <a:custGeom>
            <a:avLst/>
            <a:gdLst/>
            <a:ahLst/>
            <a:cxnLst>
              <a:cxn ang="0">
                <a:pos x="1224" y="180"/>
              </a:cxn>
              <a:cxn ang="0">
                <a:pos x="1224" y="0"/>
              </a:cxn>
              <a:cxn ang="0">
                <a:pos x="0" y="76"/>
              </a:cxn>
              <a:cxn ang="0">
                <a:pos x="1224" y="180"/>
              </a:cxn>
            </a:cxnLst>
            <a:rect l="0" t="0" r="r" b="b"/>
            <a:pathLst>
              <a:path w="1224" h="180">
                <a:moveTo>
                  <a:pt x="1224" y="180"/>
                </a:moveTo>
                <a:lnTo>
                  <a:pt x="1224" y="0"/>
                </a:lnTo>
                <a:lnTo>
                  <a:pt x="0" y="76"/>
                </a:lnTo>
                <a:lnTo>
                  <a:pt x="1224" y="180"/>
                </a:lnTo>
                <a:close/>
              </a:path>
            </a:pathLst>
          </a:custGeom>
          <a:gradFill flip="none" rotWithShape="1">
            <a:gsLst>
              <a:gs pos="0">
                <a:srgbClr val="D4D5D6">
                  <a:shade val="30000"/>
                  <a:satMod val="115000"/>
                  <a:alpha val="25000"/>
                </a:srgbClr>
              </a:gs>
              <a:gs pos="50000">
                <a:srgbClr val="D4D5D6">
                  <a:shade val="67500"/>
                  <a:satMod val="115000"/>
                  <a:alpha val="50000"/>
                </a:srgbClr>
              </a:gs>
              <a:gs pos="100000">
                <a:srgbClr val="D4D5D6">
                  <a:shade val="100000"/>
                  <a:satMod val="115000"/>
                  <a:alpha val="50000"/>
                </a:srgbClr>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99" name="Freeform 7"/>
          <p:cNvSpPr>
            <a:spLocks/>
          </p:cNvSpPr>
          <p:nvPr/>
        </p:nvSpPr>
        <p:spPr bwMode="auto">
          <a:xfrm>
            <a:off x="2507874" y="2966614"/>
            <a:ext cx="1952625" cy="992188"/>
          </a:xfrm>
          <a:custGeom>
            <a:avLst/>
            <a:gdLst/>
            <a:ahLst/>
            <a:cxnLst>
              <a:cxn ang="0">
                <a:pos x="0" y="321"/>
              </a:cxn>
              <a:cxn ang="0">
                <a:pos x="1230" y="0"/>
              </a:cxn>
              <a:cxn ang="0">
                <a:pos x="1230" y="625"/>
              </a:cxn>
              <a:cxn ang="0">
                <a:pos x="0" y="321"/>
              </a:cxn>
            </a:cxnLst>
            <a:rect l="0" t="0" r="r" b="b"/>
            <a:pathLst>
              <a:path w="1230" h="625">
                <a:moveTo>
                  <a:pt x="0" y="321"/>
                </a:moveTo>
                <a:lnTo>
                  <a:pt x="1230" y="0"/>
                </a:lnTo>
                <a:lnTo>
                  <a:pt x="1230" y="625"/>
                </a:lnTo>
                <a:lnTo>
                  <a:pt x="0" y="321"/>
                </a:lnTo>
                <a:close/>
              </a:path>
            </a:pathLst>
          </a:custGeom>
          <a:gradFill flip="none" rotWithShape="1">
            <a:gsLst>
              <a:gs pos="0">
                <a:srgbClr val="D4D5D6">
                  <a:shade val="30000"/>
                  <a:satMod val="115000"/>
                  <a:alpha val="25000"/>
                </a:srgbClr>
              </a:gs>
              <a:gs pos="50000">
                <a:srgbClr val="D4D5D6">
                  <a:shade val="67500"/>
                  <a:satMod val="115000"/>
                  <a:alpha val="50000"/>
                </a:srgbClr>
              </a:gs>
              <a:gs pos="100000">
                <a:srgbClr val="D4D5D6">
                  <a:shade val="100000"/>
                  <a:satMod val="115000"/>
                  <a:alpha val="50000"/>
                </a:srgbClr>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00" name="Freeform 8"/>
          <p:cNvSpPr>
            <a:spLocks/>
          </p:cNvSpPr>
          <p:nvPr/>
        </p:nvSpPr>
        <p:spPr bwMode="auto">
          <a:xfrm>
            <a:off x="2507874" y="4355677"/>
            <a:ext cx="1952625" cy="989013"/>
          </a:xfrm>
          <a:custGeom>
            <a:avLst/>
            <a:gdLst/>
            <a:ahLst/>
            <a:cxnLst>
              <a:cxn ang="0">
                <a:pos x="0" y="321"/>
              </a:cxn>
              <a:cxn ang="0">
                <a:pos x="1230" y="0"/>
              </a:cxn>
              <a:cxn ang="0">
                <a:pos x="1230" y="623"/>
              </a:cxn>
              <a:cxn ang="0">
                <a:pos x="0" y="321"/>
              </a:cxn>
            </a:cxnLst>
            <a:rect l="0" t="0" r="r" b="b"/>
            <a:pathLst>
              <a:path w="1230" h="623">
                <a:moveTo>
                  <a:pt x="0" y="321"/>
                </a:moveTo>
                <a:lnTo>
                  <a:pt x="1230" y="0"/>
                </a:lnTo>
                <a:lnTo>
                  <a:pt x="1230" y="623"/>
                </a:lnTo>
                <a:lnTo>
                  <a:pt x="0" y="321"/>
                </a:lnTo>
                <a:close/>
              </a:path>
            </a:pathLst>
          </a:custGeom>
          <a:gradFill flip="none" rotWithShape="1">
            <a:gsLst>
              <a:gs pos="0">
                <a:srgbClr val="D4D5D6">
                  <a:shade val="30000"/>
                  <a:satMod val="115000"/>
                  <a:alpha val="25000"/>
                </a:srgbClr>
              </a:gs>
              <a:gs pos="50000">
                <a:srgbClr val="D4D5D6">
                  <a:shade val="67500"/>
                  <a:satMod val="115000"/>
                  <a:alpha val="50000"/>
                </a:srgbClr>
              </a:gs>
              <a:gs pos="100000">
                <a:srgbClr val="D4D5D6">
                  <a:shade val="100000"/>
                  <a:satMod val="115000"/>
                  <a:alpha val="50000"/>
                </a:srgbClr>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82" name="Group 81"/>
          <p:cNvGrpSpPr/>
          <p:nvPr/>
        </p:nvGrpSpPr>
        <p:grpSpPr>
          <a:xfrm>
            <a:off x="165232" y="1054658"/>
            <a:ext cx="2794487" cy="4076506"/>
            <a:chOff x="165232" y="1054658"/>
            <a:chExt cx="2794487" cy="4076506"/>
          </a:xfrm>
        </p:grpSpPr>
        <p:sp>
          <p:nvSpPr>
            <p:cNvPr id="21" name="TextBox 20"/>
            <p:cNvSpPr txBox="1"/>
            <p:nvPr/>
          </p:nvSpPr>
          <p:spPr>
            <a:xfrm>
              <a:off x="342366" y="1054658"/>
              <a:ext cx="2588821" cy="369332"/>
            </a:xfrm>
            <a:prstGeom prst="rect">
              <a:avLst/>
            </a:prstGeom>
            <a:noFill/>
          </p:spPr>
          <p:txBody>
            <a:bodyPr wrap="square" rtlCol="0">
              <a:spAutoFit/>
            </a:bodyPr>
            <a:lstStyle/>
            <a:p>
              <a:pPr algn="ctr"/>
              <a:r>
                <a:rPr lang="en-US" sz="1800" dirty="0" smtClean="0">
                  <a:solidFill>
                    <a:schemeClr val="accent1"/>
                  </a:solidFill>
                </a:rPr>
                <a:t>Architecture</a:t>
              </a:r>
              <a:endParaRPr lang="en-US" sz="1800" dirty="0">
                <a:solidFill>
                  <a:schemeClr val="accent1"/>
                </a:solidFill>
              </a:endParaRPr>
            </a:p>
          </p:txBody>
        </p:sp>
        <p:sp>
          <p:nvSpPr>
            <p:cNvPr id="83" name="Rounded Rectangle 82"/>
            <p:cNvSpPr/>
            <p:nvPr/>
          </p:nvSpPr>
          <p:spPr bwMode="auto">
            <a:xfrm>
              <a:off x="549823" y="1430771"/>
              <a:ext cx="2189383" cy="550790"/>
            </a:xfrm>
            <a:prstGeom prst="roundRect">
              <a:avLst>
                <a:gd name="adj" fmla="val 3430"/>
              </a:avLst>
            </a:prstGeom>
            <a:solidFill>
              <a:srgbClr val="4C4D4F"/>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w="38100" h="25400"/>
            </a:sp3d>
          </p:spPr>
          <p:txBody>
            <a:bodyPr wrap="none" lIns="91440" tIns="27432" rIns="27432" bIns="27432" anchor="ctr"/>
            <a:lstStyle/>
            <a:p>
              <a:pPr>
                <a:lnSpc>
                  <a:spcPts val="1900"/>
                </a:lnSpc>
                <a:defRPr/>
              </a:pPr>
              <a:r>
                <a:rPr lang="en-US" sz="1600" dirty="0" smtClean="0">
                  <a:solidFill>
                    <a:srgbClr val="EAAD00"/>
                  </a:solidFill>
                </a:rPr>
                <a:t>1.</a:t>
              </a:r>
              <a:r>
                <a:rPr lang="en-US" sz="1600" dirty="0" smtClean="0">
                  <a:solidFill>
                    <a:schemeClr val="accent3"/>
                  </a:solidFill>
                </a:rPr>
                <a:t> Draft Policy</a:t>
              </a:r>
            </a:p>
          </p:txBody>
        </p:sp>
        <p:sp>
          <p:nvSpPr>
            <p:cNvPr id="84" name="Rounded Rectangle 83"/>
            <p:cNvSpPr/>
            <p:nvPr/>
          </p:nvSpPr>
          <p:spPr bwMode="auto">
            <a:xfrm>
              <a:off x="549823" y="2140452"/>
              <a:ext cx="2189383" cy="550790"/>
            </a:xfrm>
            <a:prstGeom prst="roundRect">
              <a:avLst>
                <a:gd name="adj" fmla="val 3430"/>
              </a:avLst>
            </a:prstGeom>
            <a:solidFill>
              <a:srgbClr val="4C4D4F"/>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w="38100" h="25400"/>
            </a:sp3d>
          </p:spPr>
          <p:txBody>
            <a:bodyPr wrap="none" lIns="91440" tIns="27432" rIns="27432" bIns="27432" anchor="ctr"/>
            <a:lstStyle/>
            <a:p>
              <a:pPr>
                <a:lnSpc>
                  <a:spcPts val="1900"/>
                </a:lnSpc>
                <a:defRPr/>
              </a:pPr>
              <a:r>
                <a:rPr lang="en-US" sz="1600" dirty="0" smtClean="0">
                  <a:solidFill>
                    <a:srgbClr val="EAAD00"/>
                  </a:solidFill>
                </a:rPr>
                <a:t>2. </a:t>
              </a:r>
              <a:r>
                <a:rPr lang="en-US" sz="1600" dirty="0" smtClean="0">
                  <a:solidFill>
                    <a:schemeClr val="accent3"/>
                  </a:solidFill>
                </a:rPr>
                <a:t>Revise Policy Draft</a:t>
              </a:r>
            </a:p>
          </p:txBody>
        </p:sp>
        <p:sp>
          <p:nvSpPr>
            <p:cNvPr id="85" name="Rounded Rectangle 84"/>
            <p:cNvSpPr/>
            <p:nvPr/>
          </p:nvSpPr>
          <p:spPr bwMode="auto">
            <a:xfrm>
              <a:off x="549823" y="3198939"/>
              <a:ext cx="2189383" cy="550790"/>
            </a:xfrm>
            <a:prstGeom prst="roundRect">
              <a:avLst>
                <a:gd name="adj" fmla="val 3430"/>
              </a:avLst>
            </a:prstGeom>
            <a:solidFill>
              <a:srgbClr val="4C4D4F"/>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w="38100" h="25400"/>
            </a:sp3d>
          </p:spPr>
          <p:txBody>
            <a:bodyPr wrap="none" lIns="91440" tIns="27432" rIns="27432" bIns="27432" anchor="ctr"/>
            <a:lstStyle/>
            <a:p>
              <a:pPr>
                <a:lnSpc>
                  <a:spcPts val="1900"/>
                </a:lnSpc>
                <a:defRPr/>
              </a:pPr>
              <a:r>
                <a:rPr lang="en-US" sz="1600" dirty="0" smtClean="0">
                  <a:solidFill>
                    <a:srgbClr val="EAAD00"/>
                  </a:solidFill>
                </a:rPr>
                <a:t>3. </a:t>
              </a:r>
              <a:r>
                <a:rPr lang="en-US" sz="1600" dirty="0" smtClean="0">
                  <a:solidFill>
                    <a:schemeClr val="accent3"/>
                  </a:solidFill>
                </a:rPr>
                <a:t>Review Policy</a:t>
              </a:r>
            </a:p>
          </p:txBody>
        </p:sp>
        <p:sp>
          <p:nvSpPr>
            <p:cNvPr id="86" name="Rounded Rectangle 85"/>
            <p:cNvSpPr/>
            <p:nvPr/>
          </p:nvSpPr>
          <p:spPr bwMode="auto">
            <a:xfrm>
              <a:off x="549823" y="4580374"/>
              <a:ext cx="2189383" cy="550790"/>
            </a:xfrm>
            <a:prstGeom prst="roundRect">
              <a:avLst>
                <a:gd name="adj" fmla="val 3430"/>
              </a:avLst>
            </a:prstGeom>
            <a:solidFill>
              <a:srgbClr val="4C4D4F"/>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w="38100" h="25400"/>
            </a:sp3d>
          </p:spPr>
          <p:txBody>
            <a:bodyPr wrap="none" lIns="91440" tIns="27432" rIns="27432" bIns="27432" anchor="ctr"/>
            <a:lstStyle/>
            <a:p>
              <a:pPr>
                <a:lnSpc>
                  <a:spcPts val="1900"/>
                </a:lnSpc>
                <a:defRPr/>
              </a:pPr>
              <a:r>
                <a:rPr lang="en-US" sz="1600" dirty="0" smtClean="0">
                  <a:solidFill>
                    <a:srgbClr val="EAAD00"/>
                  </a:solidFill>
                </a:rPr>
                <a:t>4</a:t>
              </a:r>
              <a:r>
                <a:rPr lang="en-US" sz="1600" dirty="0" smtClean="0">
                  <a:solidFill>
                    <a:srgbClr val="D57B22"/>
                  </a:solidFill>
                </a:rPr>
                <a:t>.</a:t>
              </a:r>
              <a:r>
                <a:rPr lang="en-US" sz="1600" dirty="0" smtClean="0">
                  <a:solidFill>
                    <a:schemeClr val="accent3"/>
                  </a:solidFill>
                </a:rPr>
                <a:t> Approve Policy</a:t>
              </a:r>
            </a:p>
          </p:txBody>
        </p:sp>
        <p:sp>
          <p:nvSpPr>
            <p:cNvPr id="87" name="Freeform 6"/>
            <p:cNvSpPr>
              <a:spLocks/>
            </p:cNvSpPr>
            <p:nvPr/>
          </p:nvSpPr>
          <p:spPr bwMode="auto">
            <a:xfrm rot="16200000">
              <a:off x="1452280" y="1959216"/>
              <a:ext cx="384972" cy="130884"/>
            </a:xfrm>
            <a:custGeom>
              <a:avLst/>
              <a:gdLst/>
              <a:ahLst/>
              <a:cxnLst>
                <a:cxn ang="0">
                  <a:pos x="0" y="180"/>
                </a:cxn>
                <a:cxn ang="0">
                  <a:pos x="387" y="0"/>
                </a:cxn>
                <a:cxn ang="0">
                  <a:pos x="330" y="107"/>
                </a:cxn>
                <a:cxn ang="0">
                  <a:pos x="1053" y="180"/>
                </a:cxn>
                <a:cxn ang="0">
                  <a:pos x="330" y="256"/>
                </a:cxn>
                <a:cxn ang="0">
                  <a:pos x="382" y="358"/>
                </a:cxn>
                <a:cxn ang="0">
                  <a:pos x="0" y="180"/>
                </a:cxn>
              </a:cxnLst>
              <a:rect l="0" t="0" r="r" b="b"/>
              <a:pathLst>
                <a:path w="1053" h="358">
                  <a:moveTo>
                    <a:pt x="0" y="180"/>
                  </a:moveTo>
                  <a:lnTo>
                    <a:pt x="387" y="0"/>
                  </a:lnTo>
                  <a:lnTo>
                    <a:pt x="330" y="107"/>
                  </a:lnTo>
                  <a:lnTo>
                    <a:pt x="1053" y="180"/>
                  </a:lnTo>
                  <a:lnTo>
                    <a:pt x="330" y="256"/>
                  </a:lnTo>
                  <a:lnTo>
                    <a:pt x="382" y="358"/>
                  </a:lnTo>
                  <a:lnTo>
                    <a:pt x="0" y="180"/>
                  </a:lnTo>
                  <a:close/>
                </a:path>
              </a:pathLst>
            </a:custGeom>
            <a:solidFill>
              <a:srgbClr val="EAAD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6"/>
            <p:cNvSpPr>
              <a:spLocks/>
            </p:cNvSpPr>
            <p:nvPr/>
          </p:nvSpPr>
          <p:spPr bwMode="auto">
            <a:xfrm rot="16200000">
              <a:off x="1452280" y="3005289"/>
              <a:ext cx="384972" cy="130884"/>
            </a:xfrm>
            <a:custGeom>
              <a:avLst/>
              <a:gdLst/>
              <a:ahLst/>
              <a:cxnLst>
                <a:cxn ang="0">
                  <a:pos x="0" y="180"/>
                </a:cxn>
                <a:cxn ang="0">
                  <a:pos x="387" y="0"/>
                </a:cxn>
                <a:cxn ang="0">
                  <a:pos x="330" y="107"/>
                </a:cxn>
                <a:cxn ang="0">
                  <a:pos x="1053" y="180"/>
                </a:cxn>
                <a:cxn ang="0">
                  <a:pos x="330" y="256"/>
                </a:cxn>
                <a:cxn ang="0">
                  <a:pos x="382" y="358"/>
                </a:cxn>
                <a:cxn ang="0">
                  <a:pos x="0" y="180"/>
                </a:cxn>
              </a:cxnLst>
              <a:rect l="0" t="0" r="r" b="b"/>
              <a:pathLst>
                <a:path w="1053" h="358">
                  <a:moveTo>
                    <a:pt x="0" y="180"/>
                  </a:moveTo>
                  <a:lnTo>
                    <a:pt x="387" y="0"/>
                  </a:lnTo>
                  <a:lnTo>
                    <a:pt x="330" y="107"/>
                  </a:lnTo>
                  <a:lnTo>
                    <a:pt x="1053" y="180"/>
                  </a:lnTo>
                  <a:lnTo>
                    <a:pt x="330" y="256"/>
                  </a:lnTo>
                  <a:lnTo>
                    <a:pt x="382" y="358"/>
                  </a:lnTo>
                  <a:lnTo>
                    <a:pt x="0" y="180"/>
                  </a:lnTo>
                  <a:close/>
                </a:path>
              </a:pathLst>
            </a:custGeom>
            <a:solidFill>
              <a:srgbClr val="EAAD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6"/>
            <p:cNvSpPr>
              <a:spLocks/>
            </p:cNvSpPr>
            <p:nvPr/>
          </p:nvSpPr>
          <p:spPr bwMode="auto">
            <a:xfrm rot="16200000">
              <a:off x="1452280" y="4409808"/>
              <a:ext cx="384972" cy="130884"/>
            </a:xfrm>
            <a:custGeom>
              <a:avLst/>
              <a:gdLst/>
              <a:ahLst/>
              <a:cxnLst>
                <a:cxn ang="0">
                  <a:pos x="0" y="180"/>
                </a:cxn>
                <a:cxn ang="0">
                  <a:pos x="387" y="0"/>
                </a:cxn>
                <a:cxn ang="0">
                  <a:pos x="330" y="107"/>
                </a:cxn>
                <a:cxn ang="0">
                  <a:pos x="1053" y="180"/>
                </a:cxn>
                <a:cxn ang="0">
                  <a:pos x="330" y="256"/>
                </a:cxn>
                <a:cxn ang="0">
                  <a:pos x="382" y="358"/>
                </a:cxn>
                <a:cxn ang="0">
                  <a:pos x="0" y="180"/>
                </a:cxn>
              </a:cxnLst>
              <a:rect l="0" t="0" r="r" b="b"/>
              <a:pathLst>
                <a:path w="1053" h="358">
                  <a:moveTo>
                    <a:pt x="0" y="180"/>
                  </a:moveTo>
                  <a:lnTo>
                    <a:pt x="387" y="0"/>
                  </a:lnTo>
                  <a:lnTo>
                    <a:pt x="330" y="107"/>
                  </a:lnTo>
                  <a:lnTo>
                    <a:pt x="1053" y="180"/>
                  </a:lnTo>
                  <a:lnTo>
                    <a:pt x="330" y="256"/>
                  </a:lnTo>
                  <a:lnTo>
                    <a:pt x="382" y="358"/>
                  </a:lnTo>
                  <a:lnTo>
                    <a:pt x="0" y="180"/>
                  </a:lnTo>
                  <a:close/>
                </a:path>
              </a:pathLst>
            </a:custGeom>
            <a:solidFill>
              <a:srgbClr val="EAAD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21" name="Group 120"/>
            <p:cNvGrpSpPr/>
            <p:nvPr/>
          </p:nvGrpSpPr>
          <p:grpSpPr>
            <a:xfrm>
              <a:off x="309833" y="1846468"/>
              <a:ext cx="221810" cy="1652243"/>
              <a:chOff x="521702" y="1969129"/>
              <a:chExt cx="221810" cy="1652243"/>
            </a:xfrm>
          </p:grpSpPr>
          <p:sp>
            <p:nvSpPr>
              <p:cNvPr id="118" name="Freeform 117"/>
              <p:cNvSpPr/>
              <p:nvPr/>
            </p:nvSpPr>
            <p:spPr bwMode="auto">
              <a:xfrm>
                <a:off x="547735" y="1969132"/>
                <a:ext cx="190122" cy="0"/>
              </a:xfrm>
              <a:custGeom>
                <a:avLst/>
                <a:gdLst>
                  <a:gd name="connsiteX0" fmla="*/ 190122 w 190122"/>
                  <a:gd name="connsiteY0" fmla="*/ 0 h 0"/>
                  <a:gd name="connsiteX1" fmla="*/ 0 w 190122"/>
                  <a:gd name="connsiteY1" fmla="*/ 0 h 0"/>
                  <a:gd name="connsiteX2" fmla="*/ 0 w 190122"/>
                  <a:gd name="connsiteY2" fmla="*/ 0 h 0"/>
                  <a:gd name="connsiteX3" fmla="*/ 0 w 190122"/>
                  <a:gd name="connsiteY3" fmla="*/ 0 h 0"/>
                </a:gdLst>
                <a:ahLst/>
                <a:cxnLst>
                  <a:cxn ang="0">
                    <a:pos x="connsiteX0" y="connsiteY0"/>
                  </a:cxn>
                  <a:cxn ang="0">
                    <a:pos x="connsiteX1" y="connsiteY1"/>
                  </a:cxn>
                  <a:cxn ang="0">
                    <a:pos x="connsiteX2" y="connsiteY2"/>
                  </a:cxn>
                  <a:cxn ang="0">
                    <a:pos x="connsiteX3" y="connsiteY3"/>
                  </a:cxn>
                </a:cxnLst>
                <a:rect l="l" t="t" r="r" b="b"/>
                <a:pathLst>
                  <a:path w="190122">
                    <a:moveTo>
                      <a:pt x="190122" y="0"/>
                    </a:moveTo>
                    <a:lnTo>
                      <a:pt x="0" y="0"/>
                    </a:lnTo>
                    <a:lnTo>
                      <a:pt x="0" y="0"/>
                    </a:lnTo>
                    <a:lnTo>
                      <a:pt x="0" y="0"/>
                    </a:lnTo>
                  </a:path>
                </a:pathLst>
              </a:custGeom>
              <a:noFill/>
              <a:ln w="38100" cap="rnd">
                <a:solidFill>
                  <a:srgbClr val="4C4D4F"/>
                </a:solidFill>
                <a:prstDash val="sysDot"/>
                <a:miter lim="800000"/>
                <a:headEnd type="stealth" w="med" len="med"/>
                <a:tailEnd type="none" w="med" len="med"/>
              </a:ln>
            </p:spPr>
            <p:txBody>
              <a:bodyPr vert="horz" wrap="square" lIns="91440" tIns="45720" rIns="91440" bIns="45720" numCol="1" anchor="t" anchorCtr="0" compatLnSpc="1">
                <a:prstTxWarp prst="textNoShape">
                  <a:avLst/>
                </a:prstTxWarp>
              </a:bodyPr>
              <a:lstStyle/>
              <a:p>
                <a:pPr marL="0" marR="0" indent="0" defTabSz="914400" latinLnBrk="0">
                  <a:lnSpc>
                    <a:spcPct val="100000"/>
                  </a:lnSpc>
                  <a:buClrTx/>
                  <a:buSzTx/>
                  <a:buFontTx/>
                  <a:buNone/>
                  <a:tabLst/>
                </a:pPr>
                <a:endParaRPr lang="en-US"/>
              </a:p>
            </p:txBody>
          </p:sp>
          <p:sp>
            <p:nvSpPr>
              <p:cNvPr id="119" name="Freeform 118"/>
              <p:cNvSpPr/>
              <p:nvPr/>
            </p:nvSpPr>
            <p:spPr bwMode="auto">
              <a:xfrm>
                <a:off x="529627" y="1969129"/>
                <a:ext cx="0" cy="1620570"/>
              </a:xfrm>
              <a:custGeom>
                <a:avLst/>
                <a:gdLst>
                  <a:gd name="connsiteX0" fmla="*/ 0 w 0"/>
                  <a:gd name="connsiteY0" fmla="*/ 0 h 1620570"/>
                  <a:gd name="connsiteX1" fmla="*/ 0 w 0"/>
                  <a:gd name="connsiteY1" fmla="*/ 1620570 h 1620570"/>
                </a:gdLst>
                <a:ahLst/>
                <a:cxnLst>
                  <a:cxn ang="0">
                    <a:pos x="connsiteX0" y="connsiteY0"/>
                  </a:cxn>
                  <a:cxn ang="0">
                    <a:pos x="connsiteX1" y="connsiteY1"/>
                  </a:cxn>
                </a:cxnLst>
                <a:rect l="l" t="t" r="r" b="b"/>
                <a:pathLst>
                  <a:path h="1620570">
                    <a:moveTo>
                      <a:pt x="0" y="0"/>
                    </a:moveTo>
                    <a:lnTo>
                      <a:pt x="0" y="1620570"/>
                    </a:lnTo>
                  </a:path>
                </a:pathLst>
              </a:custGeom>
              <a:noFill/>
              <a:ln w="38100" cap="rnd">
                <a:solidFill>
                  <a:srgbClr val="4C4D4F"/>
                </a:solidFill>
                <a:prstDash val="sysDot"/>
                <a:miter lim="800000"/>
                <a:headEnd type="none" w="med" len="med"/>
                <a:tailEnd type="none" w="med" len="med"/>
              </a:ln>
            </p:spPr>
            <p:txBody>
              <a:bodyPr vert="horz" wrap="square" lIns="91440" tIns="45720" rIns="91440" bIns="45720" numCol="1" anchor="t" anchorCtr="0" compatLnSpc="1">
                <a:prstTxWarp prst="textNoShape">
                  <a:avLst/>
                </a:prstTxWarp>
              </a:bodyPr>
              <a:lstStyle/>
              <a:p>
                <a:endParaRPr lang="en-US"/>
              </a:p>
            </p:txBody>
          </p:sp>
          <p:sp>
            <p:nvSpPr>
              <p:cNvPr id="120" name="Freeform 119"/>
              <p:cNvSpPr/>
              <p:nvPr/>
            </p:nvSpPr>
            <p:spPr bwMode="auto">
              <a:xfrm>
                <a:off x="521702" y="3621372"/>
                <a:ext cx="221810" cy="0"/>
              </a:xfrm>
              <a:custGeom>
                <a:avLst/>
                <a:gdLst>
                  <a:gd name="connsiteX0" fmla="*/ 221810 w 221810"/>
                  <a:gd name="connsiteY0" fmla="*/ 0 h 0"/>
                  <a:gd name="connsiteX1" fmla="*/ 0 w 221810"/>
                  <a:gd name="connsiteY1" fmla="*/ 0 h 0"/>
                </a:gdLst>
                <a:ahLst/>
                <a:cxnLst>
                  <a:cxn ang="0">
                    <a:pos x="connsiteX0" y="connsiteY0"/>
                  </a:cxn>
                  <a:cxn ang="0">
                    <a:pos x="connsiteX1" y="connsiteY1"/>
                  </a:cxn>
                </a:cxnLst>
                <a:rect l="l" t="t" r="r" b="b"/>
                <a:pathLst>
                  <a:path w="221810">
                    <a:moveTo>
                      <a:pt x="221810" y="0"/>
                    </a:moveTo>
                    <a:lnTo>
                      <a:pt x="0" y="0"/>
                    </a:lnTo>
                  </a:path>
                </a:pathLst>
              </a:custGeom>
              <a:noFill/>
              <a:ln w="38100" cap="rnd">
                <a:solidFill>
                  <a:srgbClr val="4C4D4F"/>
                </a:solidFill>
                <a:prstDash val="sysDot"/>
                <a:miter lim="800000"/>
                <a:headEnd type="none" w="med" len="med"/>
                <a:tailEnd type="none" w="med" len="med"/>
              </a:ln>
            </p:spPr>
            <p:txBody>
              <a:bodyPr vert="horz" wrap="square" lIns="91440" tIns="45720" rIns="91440" bIns="45720" numCol="1" anchor="t" anchorCtr="0" compatLnSpc="1">
                <a:prstTxWarp prst="textNoShape">
                  <a:avLst/>
                </a:prstTxWarp>
              </a:bodyPr>
              <a:lstStyle/>
              <a:p>
                <a:pPr marL="0" marR="0" indent="0" defTabSz="914400" latinLnBrk="0">
                  <a:lnSpc>
                    <a:spcPct val="100000"/>
                  </a:lnSpc>
                  <a:buClrTx/>
                  <a:buSzTx/>
                  <a:buFontTx/>
                  <a:buNone/>
                  <a:tabLst/>
                </a:pPr>
                <a:endParaRPr lang="en-US"/>
              </a:p>
            </p:txBody>
          </p:sp>
        </p:grpSp>
        <p:grpSp>
          <p:nvGrpSpPr>
            <p:cNvPr id="128" name="Group 127"/>
            <p:cNvGrpSpPr/>
            <p:nvPr/>
          </p:nvGrpSpPr>
          <p:grpSpPr>
            <a:xfrm>
              <a:off x="165232" y="1555735"/>
              <a:ext cx="426304" cy="3295295"/>
              <a:chOff x="377101" y="1678396"/>
              <a:chExt cx="426304" cy="3295295"/>
            </a:xfrm>
          </p:grpSpPr>
          <p:sp>
            <p:nvSpPr>
              <p:cNvPr id="124" name="Freeform 123"/>
              <p:cNvSpPr/>
              <p:nvPr/>
            </p:nvSpPr>
            <p:spPr bwMode="auto">
              <a:xfrm>
                <a:off x="437153" y="1678402"/>
                <a:ext cx="297510" cy="0"/>
              </a:xfrm>
              <a:custGeom>
                <a:avLst/>
                <a:gdLst>
                  <a:gd name="connsiteX0" fmla="*/ 190122 w 190122"/>
                  <a:gd name="connsiteY0" fmla="*/ 0 h 0"/>
                  <a:gd name="connsiteX1" fmla="*/ 0 w 190122"/>
                  <a:gd name="connsiteY1" fmla="*/ 0 h 0"/>
                  <a:gd name="connsiteX2" fmla="*/ 0 w 190122"/>
                  <a:gd name="connsiteY2" fmla="*/ 0 h 0"/>
                  <a:gd name="connsiteX3" fmla="*/ 0 w 190122"/>
                  <a:gd name="connsiteY3" fmla="*/ 0 h 0"/>
                </a:gdLst>
                <a:ahLst/>
                <a:cxnLst>
                  <a:cxn ang="0">
                    <a:pos x="connsiteX0" y="connsiteY0"/>
                  </a:cxn>
                  <a:cxn ang="0">
                    <a:pos x="connsiteX1" y="connsiteY1"/>
                  </a:cxn>
                  <a:cxn ang="0">
                    <a:pos x="connsiteX2" y="connsiteY2"/>
                  </a:cxn>
                  <a:cxn ang="0">
                    <a:pos x="connsiteX3" y="connsiteY3"/>
                  </a:cxn>
                </a:cxnLst>
                <a:rect l="l" t="t" r="r" b="b"/>
                <a:pathLst>
                  <a:path w="190122">
                    <a:moveTo>
                      <a:pt x="190122" y="0"/>
                    </a:moveTo>
                    <a:lnTo>
                      <a:pt x="0" y="0"/>
                    </a:lnTo>
                    <a:lnTo>
                      <a:pt x="0" y="0"/>
                    </a:lnTo>
                    <a:lnTo>
                      <a:pt x="0" y="0"/>
                    </a:lnTo>
                  </a:path>
                </a:pathLst>
              </a:custGeom>
              <a:noFill/>
              <a:ln w="38100" cap="rnd">
                <a:solidFill>
                  <a:srgbClr val="4C4D4F"/>
                </a:solidFill>
                <a:prstDash val="sysDot"/>
                <a:miter lim="800000"/>
                <a:headEnd type="stealth" w="med" len="med"/>
                <a:tailEnd type="none" w="med" len="med"/>
              </a:ln>
            </p:spPr>
            <p:txBody>
              <a:bodyPr vert="horz" wrap="square" lIns="91440" tIns="45720" rIns="91440" bIns="45720" numCol="1" anchor="t" anchorCtr="0" compatLnSpc="1">
                <a:prstTxWarp prst="textNoShape">
                  <a:avLst/>
                </a:prstTxWarp>
              </a:bodyPr>
              <a:lstStyle/>
              <a:p>
                <a:pPr marL="0" marR="0" indent="0" defTabSz="914400" latinLnBrk="0">
                  <a:lnSpc>
                    <a:spcPct val="100000"/>
                  </a:lnSpc>
                  <a:buClrTx/>
                  <a:buSzTx/>
                  <a:buFontTx/>
                  <a:buNone/>
                  <a:tabLst/>
                </a:pPr>
                <a:endParaRPr lang="en-US"/>
              </a:p>
            </p:txBody>
          </p:sp>
          <p:sp>
            <p:nvSpPr>
              <p:cNvPr id="125" name="Freeform 124"/>
              <p:cNvSpPr/>
              <p:nvPr/>
            </p:nvSpPr>
            <p:spPr bwMode="auto">
              <a:xfrm>
                <a:off x="377101" y="1678396"/>
                <a:ext cx="0" cy="3236744"/>
              </a:xfrm>
              <a:custGeom>
                <a:avLst/>
                <a:gdLst>
                  <a:gd name="connsiteX0" fmla="*/ 0 w 0"/>
                  <a:gd name="connsiteY0" fmla="*/ 0 h 1620570"/>
                  <a:gd name="connsiteX1" fmla="*/ 0 w 0"/>
                  <a:gd name="connsiteY1" fmla="*/ 1620570 h 1620570"/>
                </a:gdLst>
                <a:ahLst/>
                <a:cxnLst>
                  <a:cxn ang="0">
                    <a:pos x="connsiteX0" y="connsiteY0"/>
                  </a:cxn>
                  <a:cxn ang="0">
                    <a:pos x="connsiteX1" y="connsiteY1"/>
                  </a:cxn>
                </a:cxnLst>
                <a:rect l="l" t="t" r="r" b="b"/>
                <a:pathLst>
                  <a:path h="1620570">
                    <a:moveTo>
                      <a:pt x="0" y="0"/>
                    </a:moveTo>
                    <a:lnTo>
                      <a:pt x="0" y="1620570"/>
                    </a:lnTo>
                  </a:path>
                </a:pathLst>
              </a:custGeom>
              <a:noFill/>
              <a:ln w="38100" cap="rnd">
                <a:solidFill>
                  <a:srgbClr val="4C4D4F"/>
                </a:solidFill>
                <a:prstDash val="sysDot"/>
                <a:miter lim="800000"/>
                <a:headEnd type="none" w="med" len="med"/>
                <a:tailEnd type="none" w="med" len="med"/>
              </a:ln>
            </p:spPr>
            <p:txBody>
              <a:bodyPr vert="horz" wrap="square" lIns="91440" tIns="45720" rIns="91440" bIns="45720" numCol="1" anchor="t" anchorCtr="0" compatLnSpc="1">
                <a:prstTxWarp prst="textNoShape">
                  <a:avLst/>
                </a:prstTxWarp>
              </a:bodyPr>
              <a:lstStyle/>
              <a:p>
                <a:endParaRPr lang="en-US"/>
              </a:p>
            </p:txBody>
          </p:sp>
          <p:sp>
            <p:nvSpPr>
              <p:cNvPr id="127" name="Freeform 126"/>
              <p:cNvSpPr/>
              <p:nvPr/>
            </p:nvSpPr>
            <p:spPr bwMode="auto">
              <a:xfrm>
                <a:off x="385847" y="4973691"/>
                <a:ext cx="417558" cy="0"/>
              </a:xfrm>
              <a:custGeom>
                <a:avLst/>
                <a:gdLst>
                  <a:gd name="connsiteX0" fmla="*/ 0 w 417558"/>
                  <a:gd name="connsiteY0" fmla="*/ 0 h 0"/>
                  <a:gd name="connsiteX1" fmla="*/ 417558 w 417558"/>
                  <a:gd name="connsiteY1" fmla="*/ 0 h 0"/>
                </a:gdLst>
                <a:ahLst/>
                <a:cxnLst>
                  <a:cxn ang="0">
                    <a:pos x="connsiteX0" y="connsiteY0"/>
                  </a:cxn>
                  <a:cxn ang="0">
                    <a:pos x="connsiteX1" y="connsiteY1"/>
                  </a:cxn>
                </a:cxnLst>
                <a:rect l="l" t="t" r="r" b="b"/>
                <a:pathLst>
                  <a:path w="417558">
                    <a:moveTo>
                      <a:pt x="0" y="0"/>
                    </a:moveTo>
                    <a:lnTo>
                      <a:pt x="417558" y="0"/>
                    </a:lnTo>
                  </a:path>
                </a:pathLst>
              </a:custGeom>
              <a:noFill/>
              <a:ln w="38100" cap="rnd">
                <a:solidFill>
                  <a:srgbClr val="4C4D4F"/>
                </a:solidFill>
                <a:prstDash val="sysDot"/>
                <a:miter lim="800000"/>
                <a:headEnd type="none" w="med" len="med"/>
                <a:tailEnd type="none" w="med" len="med"/>
              </a:ln>
            </p:spPr>
            <p:txBody>
              <a:bodyPr vert="horz" wrap="square" lIns="91440" tIns="45720" rIns="91440" bIns="45720" numCol="1" anchor="t" anchorCtr="0" compatLnSpc="1">
                <a:prstTxWarp prst="textNoShape">
                  <a:avLst/>
                </a:prstTxWarp>
              </a:bodyPr>
              <a:lstStyle/>
              <a:p>
                <a:endParaRPr lang="en-US"/>
              </a:p>
            </p:txBody>
          </p:sp>
        </p:grpSp>
        <p:grpSp>
          <p:nvGrpSpPr>
            <p:cNvPr id="129" name="Group 128"/>
            <p:cNvGrpSpPr/>
            <p:nvPr/>
          </p:nvGrpSpPr>
          <p:grpSpPr>
            <a:xfrm flipH="1">
              <a:off x="2737909" y="1687904"/>
              <a:ext cx="221810" cy="714641"/>
              <a:chOff x="521702" y="1969129"/>
              <a:chExt cx="221810" cy="1640112"/>
            </a:xfrm>
          </p:grpSpPr>
          <p:sp>
            <p:nvSpPr>
              <p:cNvPr id="130" name="Freeform 129"/>
              <p:cNvSpPr/>
              <p:nvPr/>
            </p:nvSpPr>
            <p:spPr bwMode="auto">
              <a:xfrm>
                <a:off x="547735" y="1969132"/>
                <a:ext cx="190122" cy="0"/>
              </a:xfrm>
              <a:custGeom>
                <a:avLst/>
                <a:gdLst>
                  <a:gd name="connsiteX0" fmla="*/ 190122 w 190122"/>
                  <a:gd name="connsiteY0" fmla="*/ 0 h 0"/>
                  <a:gd name="connsiteX1" fmla="*/ 0 w 190122"/>
                  <a:gd name="connsiteY1" fmla="*/ 0 h 0"/>
                  <a:gd name="connsiteX2" fmla="*/ 0 w 190122"/>
                  <a:gd name="connsiteY2" fmla="*/ 0 h 0"/>
                  <a:gd name="connsiteX3" fmla="*/ 0 w 190122"/>
                  <a:gd name="connsiteY3" fmla="*/ 0 h 0"/>
                </a:gdLst>
                <a:ahLst/>
                <a:cxnLst>
                  <a:cxn ang="0">
                    <a:pos x="connsiteX0" y="connsiteY0"/>
                  </a:cxn>
                  <a:cxn ang="0">
                    <a:pos x="connsiteX1" y="connsiteY1"/>
                  </a:cxn>
                  <a:cxn ang="0">
                    <a:pos x="connsiteX2" y="connsiteY2"/>
                  </a:cxn>
                  <a:cxn ang="0">
                    <a:pos x="connsiteX3" y="connsiteY3"/>
                  </a:cxn>
                </a:cxnLst>
                <a:rect l="l" t="t" r="r" b="b"/>
                <a:pathLst>
                  <a:path w="190122">
                    <a:moveTo>
                      <a:pt x="190122" y="0"/>
                    </a:moveTo>
                    <a:lnTo>
                      <a:pt x="0" y="0"/>
                    </a:lnTo>
                    <a:lnTo>
                      <a:pt x="0" y="0"/>
                    </a:lnTo>
                    <a:lnTo>
                      <a:pt x="0" y="0"/>
                    </a:lnTo>
                  </a:path>
                </a:pathLst>
              </a:custGeom>
              <a:noFill/>
              <a:ln w="38100" cap="rnd">
                <a:solidFill>
                  <a:srgbClr val="4C4D4F"/>
                </a:solidFill>
                <a:prstDash val="sysDot"/>
                <a:miter lim="800000"/>
                <a:headEnd type="stealth" w="med" len="med"/>
                <a:tailEnd type="none" w="med" len="med"/>
              </a:ln>
            </p:spPr>
            <p:txBody>
              <a:bodyPr vert="horz" wrap="square" lIns="91440" tIns="45720" rIns="91440" bIns="45720" numCol="1" anchor="t" anchorCtr="0" compatLnSpc="1">
                <a:prstTxWarp prst="textNoShape">
                  <a:avLst/>
                </a:prstTxWarp>
              </a:bodyPr>
              <a:lstStyle/>
              <a:p>
                <a:pPr marL="0" marR="0" indent="0" defTabSz="914400" latinLnBrk="0">
                  <a:lnSpc>
                    <a:spcPct val="100000"/>
                  </a:lnSpc>
                  <a:buClrTx/>
                  <a:buSzTx/>
                  <a:buFontTx/>
                  <a:buNone/>
                  <a:tabLst/>
                </a:pPr>
                <a:endParaRPr lang="en-US"/>
              </a:p>
            </p:txBody>
          </p:sp>
          <p:sp>
            <p:nvSpPr>
              <p:cNvPr id="131" name="Freeform 130"/>
              <p:cNvSpPr/>
              <p:nvPr/>
            </p:nvSpPr>
            <p:spPr bwMode="auto">
              <a:xfrm>
                <a:off x="529627" y="1969129"/>
                <a:ext cx="0" cy="1620570"/>
              </a:xfrm>
              <a:custGeom>
                <a:avLst/>
                <a:gdLst>
                  <a:gd name="connsiteX0" fmla="*/ 0 w 0"/>
                  <a:gd name="connsiteY0" fmla="*/ 0 h 1620570"/>
                  <a:gd name="connsiteX1" fmla="*/ 0 w 0"/>
                  <a:gd name="connsiteY1" fmla="*/ 1620570 h 1620570"/>
                </a:gdLst>
                <a:ahLst/>
                <a:cxnLst>
                  <a:cxn ang="0">
                    <a:pos x="connsiteX0" y="connsiteY0"/>
                  </a:cxn>
                  <a:cxn ang="0">
                    <a:pos x="connsiteX1" y="connsiteY1"/>
                  </a:cxn>
                </a:cxnLst>
                <a:rect l="l" t="t" r="r" b="b"/>
                <a:pathLst>
                  <a:path h="1620570">
                    <a:moveTo>
                      <a:pt x="0" y="0"/>
                    </a:moveTo>
                    <a:lnTo>
                      <a:pt x="0" y="1620570"/>
                    </a:lnTo>
                  </a:path>
                </a:pathLst>
              </a:custGeom>
              <a:noFill/>
              <a:ln w="38100" cap="rnd">
                <a:solidFill>
                  <a:srgbClr val="4C4D4F"/>
                </a:solidFill>
                <a:prstDash val="sysDot"/>
                <a:miter lim="800000"/>
                <a:headEnd type="none" w="med" len="med"/>
                <a:tailEnd type="none" w="med" len="med"/>
              </a:ln>
            </p:spPr>
            <p:txBody>
              <a:bodyPr vert="horz" wrap="square" lIns="91440" tIns="45720" rIns="91440" bIns="45720" numCol="1" anchor="t" anchorCtr="0" compatLnSpc="1">
                <a:prstTxWarp prst="textNoShape">
                  <a:avLst/>
                </a:prstTxWarp>
              </a:bodyPr>
              <a:lstStyle/>
              <a:p>
                <a:endParaRPr lang="en-US"/>
              </a:p>
            </p:txBody>
          </p:sp>
          <p:sp>
            <p:nvSpPr>
              <p:cNvPr id="132" name="Freeform 131"/>
              <p:cNvSpPr/>
              <p:nvPr/>
            </p:nvSpPr>
            <p:spPr bwMode="auto">
              <a:xfrm>
                <a:off x="521702" y="3609241"/>
                <a:ext cx="221810" cy="0"/>
              </a:xfrm>
              <a:custGeom>
                <a:avLst/>
                <a:gdLst>
                  <a:gd name="connsiteX0" fmla="*/ 221810 w 221810"/>
                  <a:gd name="connsiteY0" fmla="*/ 0 h 0"/>
                  <a:gd name="connsiteX1" fmla="*/ 0 w 221810"/>
                  <a:gd name="connsiteY1" fmla="*/ 0 h 0"/>
                </a:gdLst>
                <a:ahLst/>
                <a:cxnLst>
                  <a:cxn ang="0">
                    <a:pos x="connsiteX0" y="connsiteY0"/>
                  </a:cxn>
                  <a:cxn ang="0">
                    <a:pos x="connsiteX1" y="connsiteY1"/>
                  </a:cxn>
                </a:cxnLst>
                <a:rect l="l" t="t" r="r" b="b"/>
                <a:pathLst>
                  <a:path w="221810">
                    <a:moveTo>
                      <a:pt x="221810" y="0"/>
                    </a:moveTo>
                    <a:lnTo>
                      <a:pt x="0" y="0"/>
                    </a:lnTo>
                  </a:path>
                </a:pathLst>
              </a:custGeom>
              <a:noFill/>
              <a:ln w="38100" cap="rnd">
                <a:solidFill>
                  <a:srgbClr val="4C4D4F"/>
                </a:solidFill>
                <a:prstDash val="sysDot"/>
                <a:miter lim="800000"/>
                <a:headEnd type="none" w="med" len="med"/>
                <a:tailEnd type="none" w="med" len="med"/>
              </a:ln>
            </p:spPr>
            <p:txBody>
              <a:bodyPr vert="horz" wrap="square" lIns="91440" tIns="45720" rIns="91440" bIns="45720" numCol="1" anchor="t" anchorCtr="0" compatLnSpc="1">
                <a:prstTxWarp prst="textNoShape">
                  <a:avLst/>
                </a:prstTxWarp>
              </a:bodyPr>
              <a:lstStyle/>
              <a:p>
                <a:pPr marL="0" marR="0" indent="0" defTabSz="914400" latinLnBrk="0">
                  <a:lnSpc>
                    <a:spcPct val="100000"/>
                  </a:lnSpc>
                  <a:buClrTx/>
                  <a:buSzTx/>
                  <a:buFontTx/>
                  <a:buNone/>
                  <a:tabLst/>
                </a:pPr>
                <a:endParaRPr lang="en-US"/>
              </a:p>
            </p:txBody>
          </p:sp>
        </p:grpSp>
      </p:grpSp>
      <p:grpSp>
        <p:nvGrpSpPr>
          <p:cNvPr id="136" name="Group 135"/>
          <p:cNvGrpSpPr/>
          <p:nvPr/>
        </p:nvGrpSpPr>
        <p:grpSpPr>
          <a:xfrm>
            <a:off x="1093779" y="5847386"/>
            <a:ext cx="1101222" cy="215444"/>
            <a:chOff x="636588" y="5970047"/>
            <a:chExt cx="1101222" cy="215444"/>
          </a:xfrm>
        </p:grpSpPr>
        <p:sp>
          <p:nvSpPr>
            <p:cNvPr id="133" name="Rectangle 132"/>
            <p:cNvSpPr/>
            <p:nvPr/>
          </p:nvSpPr>
          <p:spPr bwMode="auto">
            <a:xfrm>
              <a:off x="636588" y="5995406"/>
              <a:ext cx="299805" cy="146940"/>
            </a:xfrm>
            <a:prstGeom prst="rect">
              <a:avLst/>
            </a:prstGeom>
            <a:solidFill>
              <a:srgbClr val="F4E7BE"/>
            </a:solidFill>
            <a:ln w="19050" cap="flat" cmpd="sng" algn="ctr">
              <a:solidFill>
                <a:srgbClr val="4C4D4F"/>
              </a:solidFill>
              <a:prstDash val="solid"/>
              <a:round/>
              <a:headEnd type="none" w="med" len="med"/>
              <a:tailEnd type="none" w="med" len="med"/>
            </a:ln>
            <a:effectLst/>
          </p:spPr>
          <p:txBody>
            <a:bodyPr vert="horz" wrap="square" lIns="91440" tIns="45720" rIns="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MS PGothic" pitchFamily="34" charset="-128"/>
                <a:cs typeface="MS PGothic" pitchFamily="34" charset="-128"/>
              </a:endParaRPr>
            </a:p>
          </p:txBody>
        </p:sp>
        <p:sp>
          <p:nvSpPr>
            <p:cNvPr id="135" name="TextBox 134"/>
            <p:cNvSpPr txBox="1"/>
            <p:nvPr/>
          </p:nvSpPr>
          <p:spPr>
            <a:xfrm>
              <a:off x="1070960" y="5970047"/>
              <a:ext cx="666850" cy="215444"/>
            </a:xfrm>
            <a:prstGeom prst="rect">
              <a:avLst/>
            </a:prstGeom>
            <a:noFill/>
          </p:spPr>
          <p:txBody>
            <a:bodyPr wrap="none" lIns="0" tIns="0" rIns="0" bIns="0" rtlCol="0">
              <a:spAutoFit/>
            </a:bodyPr>
            <a:lstStyle/>
            <a:p>
              <a:pPr algn="ctr"/>
              <a:r>
                <a:rPr lang="en-US" sz="1400" dirty="0" smtClean="0">
                  <a:solidFill>
                    <a:srgbClr val="000000"/>
                  </a:solidFill>
                </a:rPr>
                <a:t>Optional</a:t>
              </a:r>
              <a:endParaRPr lang="en-US" sz="1400" dirty="0">
                <a:solidFill>
                  <a:srgbClr val="000000"/>
                </a:solidFill>
              </a:endParaRPr>
            </a:p>
          </p:txBody>
        </p:sp>
      </p:grpSp>
      <p:sp>
        <p:nvSpPr>
          <p:cNvPr id="94" name="Date Placeholder 93"/>
          <p:cNvSpPr>
            <a:spLocks noGrp="1"/>
          </p:cNvSpPr>
          <p:nvPr>
            <p:ph type="dt" sz="half" idx="10"/>
          </p:nvPr>
        </p:nvSpPr>
        <p:spPr/>
        <p:txBody>
          <a:bodyPr/>
          <a:lstStyle/>
          <a:p>
            <a:fld id="{417AED81-4FD7-E848-BA03-DE6A69E4BA2E}" type="datetime4">
              <a:rPr lang="en-US" smtClean="0"/>
              <a:pPr/>
              <a:t>October 14, 2010</a:t>
            </a:fld>
            <a:endParaRPr lang="en-US"/>
          </a:p>
        </p:txBody>
      </p:sp>
      <p:sp>
        <p:nvSpPr>
          <p:cNvPr id="95" name="Slide Number Placeholder 94"/>
          <p:cNvSpPr>
            <a:spLocks noGrp="1"/>
          </p:cNvSpPr>
          <p:nvPr>
            <p:ph type="sldNum" sz="quarter" idx="12"/>
          </p:nvPr>
        </p:nvSpPr>
        <p:spPr/>
        <p:txBody>
          <a:bodyPr/>
          <a:lstStyle/>
          <a:p>
            <a:fld id="{8EAC3D40-EE97-0240-942A-FF60CD4A568B}" type="slidenum">
              <a:rPr lang="en-US" smtClean="0"/>
              <a:pPr/>
              <a:t>13</a:t>
            </a:fld>
            <a:endParaRPr lang="en-US"/>
          </a:p>
        </p:txBody>
      </p:sp>
      <p:grpSp>
        <p:nvGrpSpPr>
          <p:cNvPr id="89" name="Group 88"/>
          <p:cNvGrpSpPr/>
          <p:nvPr/>
        </p:nvGrpSpPr>
        <p:grpSpPr>
          <a:xfrm>
            <a:off x="3154064" y="1054658"/>
            <a:ext cx="5989936" cy="4984038"/>
            <a:chOff x="3154064" y="1054658"/>
            <a:chExt cx="5989936" cy="4984038"/>
          </a:xfrm>
        </p:grpSpPr>
        <p:sp>
          <p:nvSpPr>
            <p:cNvPr id="145" name="Rectangle 144"/>
            <p:cNvSpPr/>
            <p:nvPr/>
          </p:nvSpPr>
          <p:spPr bwMode="auto">
            <a:xfrm>
              <a:off x="6646127" y="1577821"/>
              <a:ext cx="2497873" cy="4460875"/>
            </a:xfrm>
            <a:prstGeom prst="rect">
              <a:avLst/>
            </a:prstGeom>
            <a:gradFill flip="none" rotWithShape="1">
              <a:gsLst>
                <a:gs pos="0">
                  <a:srgbClr val="D4D5D6">
                    <a:shade val="30000"/>
                    <a:satMod val="115000"/>
                    <a:alpha val="15000"/>
                  </a:srgbClr>
                </a:gs>
                <a:gs pos="50000">
                  <a:srgbClr val="D4D5D6">
                    <a:shade val="67500"/>
                    <a:satMod val="115000"/>
                    <a:alpha val="10000"/>
                  </a:srgbClr>
                </a:gs>
                <a:gs pos="100000">
                  <a:srgbClr val="D4D5D6">
                    <a:shade val="100000"/>
                    <a:satMod val="115000"/>
                    <a:alpha val="0"/>
                  </a:srgbClr>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indent="0" defTabSz="914400" latinLnBrk="0">
                <a:lnSpc>
                  <a:spcPct val="100000"/>
                </a:lnSpc>
                <a:buClrTx/>
                <a:buSzTx/>
                <a:buFontTx/>
                <a:buNone/>
                <a:tabLst/>
              </a:pPr>
              <a:r>
                <a:rPr lang="en-US" dirty="0" smtClean="0"/>
                <a:t> </a:t>
              </a:r>
              <a:endParaRPr lang="en-US" dirty="0"/>
            </a:p>
          </p:txBody>
        </p:sp>
        <p:sp>
          <p:nvSpPr>
            <p:cNvPr id="71" name="Freeform 70"/>
            <p:cNvSpPr/>
            <p:nvPr/>
          </p:nvSpPr>
          <p:spPr bwMode="auto">
            <a:xfrm>
              <a:off x="3414131" y="1715665"/>
              <a:ext cx="1054645" cy="2715861"/>
            </a:xfrm>
            <a:custGeom>
              <a:avLst/>
              <a:gdLst>
                <a:gd name="connsiteX0" fmla="*/ 1054645 w 1054645"/>
                <a:gd name="connsiteY0" fmla="*/ 2535637 h 2535637"/>
                <a:gd name="connsiteX1" fmla="*/ 0 w 1054645"/>
                <a:gd name="connsiteY1" fmla="*/ 2535637 h 2535637"/>
                <a:gd name="connsiteX2" fmla="*/ 0 w 1054645"/>
                <a:gd name="connsiteY2" fmla="*/ 0 h 2535637"/>
              </a:gdLst>
              <a:ahLst/>
              <a:cxnLst>
                <a:cxn ang="0">
                  <a:pos x="connsiteX0" y="connsiteY0"/>
                </a:cxn>
                <a:cxn ang="0">
                  <a:pos x="connsiteX1" y="connsiteY1"/>
                </a:cxn>
                <a:cxn ang="0">
                  <a:pos x="connsiteX2" y="connsiteY2"/>
                </a:cxn>
              </a:cxnLst>
              <a:rect l="l" t="t" r="r" b="b"/>
              <a:pathLst>
                <a:path w="1054645" h="2535637">
                  <a:moveTo>
                    <a:pt x="1054645" y="2535637"/>
                  </a:moveTo>
                  <a:lnTo>
                    <a:pt x="0" y="2535637"/>
                  </a:lnTo>
                  <a:lnTo>
                    <a:pt x="0" y="0"/>
                  </a:lnTo>
                </a:path>
              </a:pathLst>
            </a:custGeom>
            <a:noFill/>
            <a:ln w="12700" cap="flat" cmpd="sng" algn="ctr">
              <a:solidFill>
                <a:schemeClr val="tx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
          <p:nvSpPr>
            <p:cNvPr id="72" name="Freeform 71"/>
            <p:cNvSpPr/>
            <p:nvPr/>
          </p:nvSpPr>
          <p:spPr bwMode="auto">
            <a:xfrm>
              <a:off x="3668141" y="1715665"/>
              <a:ext cx="1054645" cy="2015217"/>
            </a:xfrm>
            <a:custGeom>
              <a:avLst/>
              <a:gdLst>
                <a:gd name="connsiteX0" fmla="*/ 1054645 w 1054645"/>
                <a:gd name="connsiteY0" fmla="*/ 2535637 h 2535637"/>
                <a:gd name="connsiteX1" fmla="*/ 0 w 1054645"/>
                <a:gd name="connsiteY1" fmla="*/ 2535637 h 2535637"/>
                <a:gd name="connsiteX2" fmla="*/ 0 w 1054645"/>
                <a:gd name="connsiteY2" fmla="*/ 0 h 2535637"/>
              </a:gdLst>
              <a:ahLst/>
              <a:cxnLst>
                <a:cxn ang="0">
                  <a:pos x="connsiteX0" y="connsiteY0"/>
                </a:cxn>
                <a:cxn ang="0">
                  <a:pos x="connsiteX1" y="connsiteY1"/>
                </a:cxn>
                <a:cxn ang="0">
                  <a:pos x="connsiteX2" y="connsiteY2"/>
                </a:cxn>
              </a:cxnLst>
              <a:rect l="l" t="t" r="r" b="b"/>
              <a:pathLst>
                <a:path w="1054645" h="2535637">
                  <a:moveTo>
                    <a:pt x="1054645" y="2535637"/>
                  </a:moveTo>
                  <a:lnTo>
                    <a:pt x="0" y="2535637"/>
                  </a:lnTo>
                  <a:lnTo>
                    <a:pt x="0" y="0"/>
                  </a:lnTo>
                </a:path>
              </a:pathLst>
            </a:custGeom>
            <a:noFill/>
            <a:ln w="12700" cap="flat" cmpd="sng" algn="ctr">
              <a:solidFill>
                <a:schemeClr val="tx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
          <p:nvSpPr>
            <p:cNvPr id="73" name="Freeform 72"/>
            <p:cNvSpPr/>
            <p:nvPr/>
          </p:nvSpPr>
          <p:spPr bwMode="auto">
            <a:xfrm>
              <a:off x="3933526" y="1715666"/>
              <a:ext cx="1054645" cy="1332385"/>
            </a:xfrm>
            <a:custGeom>
              <a:avLst/>
              <a:gdLst>
                <a:gd name="connsiteX0" fmla="*/ 1054645 w 1054645"/>
                <a:gd name="connsiteY0" fmla="*/ 2535637 h 2535637"/>
                <a:gd name="connsiteX1" fmla="*/ 0 w 1054645"/>
                <a:gd name="connsiteY1" fmla="*/ 2535637 h 2535637"/>
                <a:gd name="connsiteX2" fmla="*/ 0 w 1054645"/>
                <a:gd name="connsiteY2" fmla="*/ 0 h 2535637"/>
              </a:gdLst>
              <a:ahLst/>
              <a:cxnLst>
                <a:cxn ang="0">
                  <a:pos x="connsiteX0" y="connsiteY0"/>
                </a:cxn>
                <a:cxn ang="0">
                  <a:pos x="connsiteX1" y="connsiteY1"/>
                </a:cxn>
                <a:cxn ang="0">
                  <a:pos x="connsiteX2" y="connsiteY2"/>
                </a:cxn>
              </a:cxnLst>
              <a:rect l="l" t="t" r="r" b="b"/>
              <a:pathLst>
                <a:path w="1054645" h="2535637">
                  <a:moveTo>
                    <a:pt x="1054645" y="2535637"/>
                  </a:moveTo>
                  <a:lnTo>
                    <a:pt x="0" y="2535637"/>
                  </a:lnTo>
                  <a:lnTo>
                    <a:pt x="0" y="0"/>
                  </a:lnTo>
                </a:path>
              </a:pathLst>
            </a:custGeom>
            <a:noFill/>
            <a:ln w="12700" cap="flat" cmpd="sng" algn="ctr">
              <a:solidFill>
                <a:schemeClr val="tx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
          <p:nvSpPr>
            <p:cNvPr id="74" name="Freeform 73"/>
            <p:cNvSpPr/>
            <p:nvPr/>
          </p:nvSpPr>
          <p:spPr bwMode="auto">
            <a:xfrm>
              <a:off x="4195464" y="1715666"/>
              <a:ext cx="1054645" cy="639762"/>
            </a:xfrm>
            <a:custGeom>
              <a:avLst/>
              <a:gdLst>
                <a:gd name="connsiteX0" fmla="*/ 1054645 w 1054645"/>
                <a:gd name="connsiteY0" fmla="*/ 2535637 h 2535637"/>
                <a:gd name="connsiteX1" fmla="*/ 0 w 1054645"/>
                <a:gd name="connsiteY1" fmla="*/ 2535637 h 2535637"/>
                <a:gd name="connsiteX2" fmla="*/ 0 w 1054645"/>
                <a:gd name="connsiteY2" fmla="*/ 0 h 2535637"/>
              </a:gdLst>
              <a:ahLst/>
              <a:cxnLst>
                <a:cxn ang="0">
                  <a:pos x="connsiteX0" y="connsiteY0"/>
                </a:cxn>
                <a:cxn ang="0">
                  <a:pos x="connsiteX1" y="connsiteY1"/>
                </a:cxn>
                <a:cxn ang="0">
                  <a:pos x="connsiteX2" y="connsiteY2"/>
                </a:cxn>
              </a:cxnLst>
              <a:rect l="l" t="t" r="r" b="b"/>
              <a:pathLst>
                <a:path w="1054645" h="2535637">
                  <a:moveTo>
                    <a:pt x="1054645" y="2535637"/>
                  </a:moveTo>
                  <a:lnTo>
                    <a:pt x="0" y="2535637"/>
                  </a:lnTo>
                  <a:lnTo>
                    <a:pt x="0" y="0"/>
                  </a:lnTo>
                </a:path>
              </a:pathLst>
            </a:custGeom>
            <a:noFill/>
            <a:ln w="12700" cap="flat" cmpd="sng" algn="ctr">
              <a:solidFill>
                <a:schemeClr val="tx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
          <p:nvSpPr>
            <p:cNvPr id="68" name="Freeform 67"/>
            <p:cNvSpPr/>
            <p:nvPr/>
          </p:nvSpPr>
          <p:spPr bwMode="auto">
            <a:xfrm flipH="1" flipV="1">
              <a:off x="3154064" y="1709659"/>
              <a:ext cx="1637036" cy="3404698"/>
            </a:xfrm>
            <a:custGeom>
              <a:avLst/>
              <a:gdLst>
                <a:gd name="connsiteX0" fmla="*/ 0 w 253388"/>
                <a:gd name="connsiteY0" fmla="*/ 0 h 2732183"/>
                <a:gd name="connsiteX1" fmla="*/ 253388 w 253388"/>
                <a:gd name="connsiteY1" fmla="*/ 0 h 2732183"/>
                <a:gd name="connsiteX2" fmla="*/ 253388 w 253388"/>
                <a:gd name="connsiteY2" fmla="*/ 2732183 h 2732183"/>
                <a:gd name="connsiteX3" fmla="*/ 55085 w 253388"/>
                <a:gd name="connsiteY3" fmla="*/ 2732183 h 2732183"/>
              </a:gdLst>
              <a:ahLst/>
              <a:cxnLst>
                <a:cxn ang="0">
                  <a:pos x="connsiteX0" y="connsiteY0"/>
                </a:cxn>
                <a:cxn ang="0">
                  <a:pos x="connsiteX1" y="connsiteY1"/>
                </a:cxn>
                <a:cxn ang="0">
                  <a:pos x="connsiteX2" y="connsiteY2"/>
                </a:cxn>
                <a:cxn ang="0">
                  <a:pos x="connsiteX3" y="connsiteY3"/>
                </a:cxn>
              </a:cxnLst>
              <a:rect l="l" t="t" r="r" b="b"/>
              <a:pathLst>
                <a:path w="253388" h="2732183">
                  <a:moveTo>
                    <a:pt x="0" y="0"/>
                  </a:moveTo>
                  <a:lnTo>
                    <a:pt x="253388" y="0"/>
                  </a:lnTo>
                  <a:lnTo>
                    <a:pt x="253388" y="2732183"/>
                  </a:lnTo>
                  <a:lnTo>
                    <a:pt x="55085" y="2732183"/>
                  </a:lnTo>
                </a:path>
              </a:pathLst>
            </a:custGeom>
            <a:noFill/>
            <a:ln w="12700" cap="flat" cmpd="sng" algn="ctr">
              <a:solidFill>
                <a:schemeClr val="tx1">
                  <a:lumMod val="40000"/>
                  <a:lumOff val="6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
          <p:nvSpPr>
            <p:cNvPr id="67" name="Freeform 66"/>
            <p:cNvSpPr/>
            <p:nvPr/>
          </p:nvSpPr>
          <p:spPr bwMode="auto">
            <a:xfrm>
              <a:off x="6585921" y="4573697"/>
              <a:ext cx="327343" cy="1356780"/>
            </a:xfrm>
            <a:custGeom>
              <a:avLst/>
              <a:gdLst>
                <a:gd name="connsiteX0" fmla="*/ 0 w 253388"/>
                <a:gd name="connsiteY0" fmla="*/ 0 h 2732183"/>
                <a:gd name="connsiteX1" fmla="*/ 253388 w 253388"/>
                <a:gd name="connsiteY1" fmla="*/ 0 h 2732183"/>
                <a:gd name="connsiteX2" fmla="*/ 253388 w 253388"/>
                <a:gd name="connsiteY2" fmla="*/ 2732183 h 2732183"/>
                <a:gd name="connsiteX3" fmla="*/ 55085 w 253388"/>
                <a:gd name="connsiteY3" fmla="*/ 2732183 h 2732183"/>
              </a:gdLst>
              <a:ahLst/>
              <a:cxnLst>
                <a:cxn ang="0">
                  <a:pos x="connsiteX0" y="connsiteY0"/>
                </a:cxn>
                <a:cxn ang="0">
                  <a:pos x="connsiteX1" y="connsiteY1"/>
                </a:cxn>
                <a:cxn ang="0">
                  <a:pos x="connsiteX2" y="connsiteY2"/>
                </a:cxn>
                <a:cxn ang="0">
                  <a:pos x="connsiteX3" y="connsiteY3"/>
                </a:cxn>
              </a:cxnLst>
              <a:rect l="l" t="t" r="r" b="b"/>
              <a:pathLst>
                <a:path w="253388" h="2732183">
                  <a:moveTo>
                    <a:pt x="0" y="0"/>
                  </a:moveTo>
                  <a:lnTo>
                    <a:pt x="253388" y="0"/>
                  </a:lnTo>
                  <a:lnTo>
                    <a:pt x="253388" y="2732183"/>
                  </a:lnTo>
                  <a:lnTo>
                    <a:pt x="55085" y="2732183"/>
                  </a:lnTo>
                </a:path>
              </a:pathLst>
            </a:custGeom>
            <a:noFill/>
            <a:ln w="12700" cap="flat" cmpd="sng" algn="ctr">
              <a:solidFill>
                <a:schemeClr val="tx1">
                  <a:lumMod val="40000"/>
                  <a:lumOff val="6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
          <p:nvSpPr>
            <p:cNvPr id="62" name="Freeform 61"/>
            <p:cNvSpPr/>
            <p:nvPr/>
          </p:nvSpPr>
          <p:spPr bwMode="auto">
            <a:xfrm>
              <a:off x="6504397" y="1673089"/>
              <a:ext cx="676963" cy="2732183"/>
            </a:xfrm>
            <a:custGeom>
              <a:avLst/>
              <a:gdLst>
                <a:gd name="connsiteX0" fmla="*/ 0 w 253388"/>
                <a:gd name="connsiteY0" fmla="*/ 0 h 2732183"/>
                <a:gd name="connsiteX1" fmla="*/ 253388 w 253388"/>
                <a:gd name="connsiteY1" fmla="*/ 0 h 2732183"/>
                <a:gd name="connsiteX2" fmla="*/ 253388 w 253388"/>
                <a:gd name="connsiteY2" fmla="*/ 2732183 h 2732183"/>
                <a:gd name="connsiteX3" fmla="*/ 55085 w 253388"/>
                <a:gd name="connsiteY3" fmla="*/ 2732183 h 2732183"/>
              </a:gdLst>
              <a:ahLst/>
              <a:cxnLst>
                <a:cxn ang="0">
                  <a:pos x="connsiteX0" y="connsiteY0"/>
                </a:cxn>
                <a:cxn ang="0">
                  <a:pos x="connsiteX1" y="connsiteY1"/>
                </a:cxn>
                <a:cxn ang="0">
                  <a:pos x="connsiteX2" y="connsiteY2"/>
                </a:cxn>
                <a:cxn ang="0">
                  <a:pos x="connsiteX3" y="connsiteY3"/>
                </a:cxn>
              </a:cxnLst>
              <a:rect l="l" t="t" r="r" b="b"/>
              <a:pathLst>
                <a:path w="253388" h="2732183">
                  <a:moveTo>
                    <a:pt x="0" y="0"/>
                  </a:moveTo>
                  <a:lnTo>
                    <a:pt x="253388" y="0"/>
                  </a:lnTo>
                  <a:lnTo>
                    <a:pt x="253388" y="2732183"/>
                  </a:lnTo>
                  <a:lnTo>
                    <a:pt x="55085" y="2732183"/>
                  </a:lnTo>
                </a:path>
              </a:pathLst>
            </a:custGeom>
            <a:noFill/>
            <a:ln w="12700" cap="flat" cmpd="sng" algn="ctr">
              <a:solidFill>
                <a:schemeClr val="tx1">
                  <a:lumMod val="40000"/>
                  <a:lumOff val="6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
          <p:nvSpPr>
            <p:cNvPr id="65" name="Freeform 64"/>
            <p:cNvSpPr/>
            <p:nvPr/>
          </p:nvSpPr>
          <p:spPr bwMode="auto">
            <a:xfrm>
              <a:off x="6647615" y="3112246"/>
              <a:ext cx="264405" cy="1293026"/>
            </a:xfrm>
            <a:custGeom>
              <a:avLst/>
              <a:gdLst>
                <a:gd name="connsiteX0" fmla="*/ 0 w 264405"/>
                <a:gd name="connsiteY0" fmla="*/ 0 h 1311008"/>
                <a:gd name="connsiteX1" fmla="*/ 264405 w 264405"/>
                <a:gd name="connsiteY1" fmla="*/ 0 h 1311008"/>
                <a:gd name="connsiteX2" fmla="*/ 264405 w 264405"/>
                <a:gd name="connsiteY2" fmla="*/ 1311008 h 1311008"/>
              </a:gdLst>
              <a:ahLst/>
              <a:cxnLst>
                <a:cxn ang="0">
                  <a:pos x="connsiteX0" y="connsiteY0"/>
                </a:cxn>
                <a:cxn ang="0">
                  <a:pos x="connsiteX1" y="connsiteY1"/>
                </a:cxn>
                <a:cxn ang="0">
                  <a:pos x="connsiteX2" y="connsiteY2"/>
                </a:cxn>
              </a:cxnLst>
              <a:rect l="l" t="t" r="r" b="b"/>
              <a:pathLst>
                <a:path w="264405" h="1311008">
                  <a:moveTo>
                    <a:pt x="0" y="0"/>
                  </a:moveTo>
                  <a:lnTo>
                    <a:pt x="264405" y="0"/>
                  </a:lnTo>
                  <a:lnTo>
                    <a:pt x="264405" y="1311008"/>
                  </a:lnTo>
                </a:path>
              </a:pathLst>
            </a:custGeom>
            <a:noFill/>
            <a:ln w="12700" cap="flat" cmpd="sng" algn="ctr">
              <a:solidFill>
                <a:schemeClr val="tx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
          <p:nvSpPr>
            <p:cNvPr id="75" name="Freeform 74"/>
            <p:cNvSpPr/>
            <p:nvPr/>
          </p:nvSpPr>
          <p:spPr bwMode="auto">
            <a:xfrm>
              <a:off x="5551471" y="1863214"/>
              <a:ext cx="0" cy="381467"/>
            </a:xfrm>
            <a:custGeom>
              <a:avLst/>
              <a:gdLst>
                <a:gd name="connsiteX0" fmla="*/ 0 w 0"/>
                <a:gd name="connsiteY0" fmla="*/ 0 h 381467"/>
                <a:gd name="connsiteX1" fmla="*/ 0 w 0"/>
                <a:gd name="connsiteY1" fmla="*/ 381467 h 381467"/>
              </a:gdLst>
              <a:ahLst/>
              <a:cxnLst>
                <a:cxn ang="0">
                  <a:pos x="connsiteX0" y="connsiteY0"/>
                </a:cxn>
                <a:cxn ang="0">
                  <a:pos x="connsiteX1" y="connsiteY1"/>
                </a:cxn>
              </a:cxnLst>
              <a:rect l="l" t="t" r="r" b="b"/>
              <a:pathLst>
                <a:path h="381467">
                  <a:moveTo>
                    <a:pt x="0" y="0"/>
                  </a:moveTo>
                  <a:lnTo>
                    <a:pt x="0" y="381467"/>
                  </a:lnTo>
                </a:path>
              </a:pathLst>
            </a:custGeom>
            <a:solidFill>
              <a:schemeClr val="accent1"/>
            </a:solidFill>
            <a:ln w="12700" cap="flat" cmpd="sng" algn="ctr">
              <a:solidFill>
                <a:schemeClr val="tx1">
                  <a:lumMod val="40000"/>
                  <a:lumOff val="6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
          <p:nvSpPr>
            <p:cNvPr id="76" name="Freeform 75"/>
            <p:cNvSpPr/>
            <p:nvPr/>
          </p:nvSpPr>
          <p:spPr bwMode="auto">
            <a:xfrm>
              <a:off x="5551471" y="2553221"/>
              <a:ext cx="0" cy="381467"/>
            </a:xfrm>
            <a:custGeom>
              <a:avLst/>
              <a:gdLst>
                <a:gd name="connsiteX0" fmla="*/ 0 w 0"/>
                <a:gd name="connsiteY0" fmla="*/ 0 h 381467"/>
                <a:gd name="connsiteX1" fmla="*/ 0 w 0"/>
                <a:gd name="connsiteY1" fmla="*/ 381467 h 381467"/>
              </a:gdLst>
              <a:ahLst/>
              <a:cxnLst>
                <a:cxn ang="0">
                  <a:pos x="connsiteX0" y="connsiteY0"/>
                </a:cxn>
                <a:cxn ang="0">
                  <a:pos x="connsiteX1" y="connsiteY1"/>
                </a:cxn>
              </a:cxnLst>
              <a:rect l="l" t="t" r="r" b="b"/>
              <a:pathLst>
                <a:path h="381467">
                  <a:moveTo>
                    <a:pt x="0" y="0"/>
                  </a:moveTo>
                  <a:lnTo>
                    <a:pt x="0" y="381467"/>
                  </a:lnTo>
                </a:path>
              </a:pathLst>
            </a:custGeom>
            <a:solidFill>
              <a:schemeClr val="accent1"/>
            </a:solidFill>
            <a:ln w="12700" cap="flat" cmpd="sng" algn="ctr">
              <a:solidFill>
                <a:schemeClr val="tx1">
                  <a:lumMod val="40000"/>
                  <a:lumOff val="6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
          <p:nvSpPr>
            <p:cNvPr id="77" name="Freeform 76"/>
            <p:cNvSpPr/>
            <p:nvPr/>
          </p:nvSpPr>
          <p:spPr bwMode="auto">
            <a:xfrm>
              <a:off x="5551471" y="3248838"/>
              <a:ext cx="0" cy="381467"/>
            </a:xfrm>
            <a:custGeom>
              <a:avLst/>
              <a:gdLst>
                <a:gd name="connsiteX0" fmla="*/ 0 w 0"/>
                <a:gd name="connsiteY0" fmla="*/ 0 h 381467"/>
                <a:gd name="connsiteX1" fmla="*/ 0 w 0"/>
                <a:gd name="connsiteY1" fmla="*/ 381467 h 381467"/>
              </a:gdLst>
              <a:ahLst/>
              <a:cxnLst>
                <a:cxn ang="0">
                  <a:pos x="connsiteX0" y="connsiteY0"/>
                </a:cxn>
                <a:cxn ang="0">
                  <a:pos x="connsiteX1" y="connsiteY1"/>
                </a:cxn>
              </a:cxnLst>
              <a:rect l="l" t="t" r="r" b="b"/>
              <a:pathLst>
                <a:path h="381467">
                  <a:moveTo>
                    <a:pt x="0" y="0"/>
                  </a:moveTo>
                  <a:lnTo>
                    <a:pt x="0" y="381467"/>
                  </a:lnTo>
                </a:path>
              </a:pathLst>
            </a:custGeom>
            <a:solidFill>
              <a:schemeClr val="accent1"/>
            </a:solidFill>
            <a:ln w="19050" cap="rnd" cmpd="sng" algn="ctr">
              <a:solidFill>
                <a:schemeClr val="tx1">
                  <a:lumMod val="40000"/>
                  <a:lumOff val="60000"/>
                </a:schemeClr>
              </a:solidFill>
              <a:prstDash val="sysDot"/>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
          <p:nvSpPr>
            <p:cNvPr id="78" name="Freeform 77"/>
            <p:cNvSpPr/>
            <p:nvPr/>
          </p:nvSpPr>
          <p:spPr bwMode="auto">
            <a:xfrm>
              <a:off x="5551471" y="3961284"/>
              <a:ext cx="0" cy="381467"/>
            </a:xfrm>
            <a:custGeom>
              <a:avLst/>
              <a:gdLst>
                <a:gd name="connsiteX0" fmla="*/ 0 w 0"/>
                <a:gd name="connsiteY0" fmla="*/ 0 h 381467"/>
                <a:gd name="connsiteX1" fmla="*/ 0 w 0"/>
                <a:gd name="connsiteY1" fmla="*/ 381467 h 381467"/>
              </a:gdLst>
              <a:ahLst/>
              <a:cxnLst>
                <a:cxn ang="0">
                  <a:pos x="connsiteX0" y="connsiteY0"/>
                </a:cxn>
                <a:cxn ang="0">
                  <a:pos x="connsiteX1" y="connsiteY1"/>
                </a:cxn>
              </a:cxnLst>
              <a:rect l="l" t="t" r="r" b="b"/>
              <a:pathLst>
                <a:path h="381467">
                  <a:moveTo>
                    <a:pt x="0" y="0"/>
                  </a:moveTo>
                  <a:lnTo>
                    <a:pt x="0" y="381467"/>
                  </a:lnTo>
                </a:path>
              </a:pathLst>
            </a:custGeom>
            <a:solidFill>
              <a:schemeClr val="accent1"/>
            </a:solidFill>
            <a:ln w="19050" cap="rnd" cmpd="sng" algn="ctr">
              <a:solidFill>
                <a:schemeClr val="tx1">
                  <a:lumMod val="40000"/>
                  <a:lumOff val="60000"/>
                </a:schemeClr>
              </a:solidFill>
              <a:prstDash val="sysDot"/>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
          <p:nvSpPr>
            <p:cNvPr id="79" name="Freeform 78"/>
            <p:cNvSpPr/>
            <p:nvPr/>
          </p:nvSpPr>
          <p:spPr bwMode="auto">
            <a:xfrm>
              <a:off x="5551471" y="4651291"/>
              <a:ext cx="0" cy="381467"/>
            </a:xfrm>
            <a:custGeom>
              <a:avLst/>
              <a:gdLst>
                <a:gd name="connsiteX0" fmla="*/ 0 w 0"/>
                <a:gd name="connsiteY0" fmla="*/ 0 h 381467"/>
                <a:gd name="connsiteX1" fmla="*/ 0 w 0"/>
                <a:gd name="connsiteY1" fmla="*/ 381467 h 381467"/>
              </a:gdLst>
              <a:ahLst/>
              <a:cxnLst>
                <a:cxn ang="0">
                  <a:pos x="connsiteX0" y="connsiteY0"/>
                </a:cxn>
                <a:cxn ang="0">
                  <a:pos x="connsiteX1" y="connsiteY1"/>
                </a:cxn>
              </a:cxnLst>
              <a:rect l="l" t="t" r="r" b="b"/>
              <a:pathLst>
                <a:path h="381467">
                  <a:moveTo>
                    <a:pt x="0" y="0"/>
                  </a:moveTo>
                  <a:lnTo>
                    <a:pt x="0" y="381467"/>
                  </a:lnTo>
                </a:path>
              </a:pathLst>
            </a:custGeom>
            <a:solidFill>
              <a:schemeClr val="accent1"/>
            </a:solidFill>
            <a:ln w="19050" cap="rnd" cmpd="sng" algn="ctr">
              <a:solidFill>
                <a:schemeClr val="tx1">
                  <a:lumMod val="40000"/>
                  <a:lumOff val="60000"/>
                </a:schemeClr>
              </a:solidFill>
              <a:prstDash val="sysDot"/>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
          <p:nvSpPr>
            <p:cNvPr id="80" name="Freeform 79"/>
            <p:cNvSpPr/>
            <p:nvPr/>
          </p:nvSpPr>
          <p:spPr bwMode="auto">
            <a:xfrm>
              <a:off x="5551471" y="5334697"/>
              <a:ext cx="0" cy="381467"/>
            </a:xfrm>
            <a:custGeom>
              <a:avLst/>
              <a:gdLst>
                <a:gd name="connsiteX0" fmla="*/ 0 w 0"/>
                <a:gd name="connsiteY0" fmla="*/ 0 h 381467"/>
                <a:gd name="connsiteX1" fmla="*/ 0 w 0"/>
                <a:gd name="connsiteY1" fmla="*/ 381467 h 381467"/>
              </a:gdLst>
              <a:ahLst/>
              <a:cxnLst>
                <a:cxn ang="0">
                  <a:pos x="connsiteX0" y="connsiteY0"/>
                </a:cxn>
                <a:cxn ang="0">
                  <a:pos x="connsiteX1" y="connsiteY1"/>
                </a:cxn>
              </a:cxnLst>
              <a:rect l="l" t="t" r="r" b="b"/>
              <a:pathLst>
                <a:path h="381467">
                  <a:moveTo>
                    <a:pt x="0" y="0"/>
                  </a:moveTo>
                  <a:lnTo>
                    <a:pt x="0" y="381467"/>
                  </a:lnTo>
                </a:path>
              </a:pathLst>
            </a:custGeom>
            <a:solidFill>
              <a:schemeClr val="accent1"/>
            </a:solidFill>
            <a:ln w="19050" cap="rnd" cmpd="sng" algn="ctr">
              <a:solidFill>
                <a:schemeClr val="tx1">
                  <a:lumMod val="40000"/>
                  <a:lumOff val="60000"/>
                </a:schemeClr>
              </a:solidFill>
              <a:prstDash val="sysDot"/>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
          <p:nvSpPr>
            <p:cNvPr id="51" name="Rectangle 50"/>
            <p:cNvSpPr/>
            <p:nvPr/>
          </p:nvSpPr>
          <p:spPr bwMode="auto">
            <a:xfrm>
              <a:off x="4455258" y="1574377"/>
              <a:ext cx="2192357" cy="285998"/>
            </a:xfrm>
            <a:prstGeom prst="rect">
              <a:avLst/>
            </a:prstGeom>
            <a:solidFill>
              <a:srgbClr val="FFFFFF"/>
            </a:solidFill>
            <a:ln w="19050" cap="flat" cmpd="sng" algn="ctr">
              <a:solidFill>
                <a:srgbClr val="4C4D4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accent1"/>
                  </a:solidFill>
                  <a:effectLst/>
                  <a:latin typeface="Arial" charset="0"/>
                  <a:ea typeface="MS PGothic" pitchFamily="34" charset="-128"/>
                  <a:cs typeface="MS PGothic" pitchFamily="34" charset="-128"/>
                </a:rPr>
                <a:t>Stage 1 </a:t>
              </a:r>
              <a:r>
                <a:rPr kumimoji="0" lang="en-US" sz="1200" b="0" i="0" u="none" strike="noStrike" cap="none" normalizeH="0" baseline="0" dirty="0" smtClean="0">
                  <a:ln>
                    <a:noFill/>
                  </a:ln>
                  <a:solidFill>
                    <a:srgbClr val="000000"/>
                  </a:solidFill>
                  <a:effectLst/>
                  <a:latin typeface="Arial" charset="0"/>
                  <a:ea typeface="MS PGothic" pitchFamily="34" charset="-128"/>
                  <a:cs typeface="MS PGothic" pitchFamily="34" charset="-128"/>
                </a:rPr>
                <a:t>– Draft Policy</a:t>
              </a:r>
              <a:endParaRPr kumimoji="0" lang="en-US" sz="1200" b="0" i="0" u="none" strike="noStrike" cap="none" normalizeH="0" baseline="0" dirty="0">
                <a:ln>
                  <a:noFill/>
                </a:ln>
                <a:solidFill>
                  <a:srgbClr val="000000"/>
                </a:solidFill>
                <a:effectLst/>
                <a:latin typeface="Arial" charset="0"/>
                <a:ea typeface="MS PGothic" pitchFamily="34" charset="-128"/>
                <a:cs typeface="MS PGothic" pitchFamily="34" charset="-128"/>
              </a:endParaRPr>
            </a:p>
          </p:txBody>
        </p:sp>
        <p:sp>
          <p:nvSpPr>
            <p:cNvPr id="52" name="Rectangle 51"/>
            <p:cNvSpPr/>
            <p:nvPr/>
          </p:nvSpPr>
          <p:spPr bwMode="auto">
            <a:xfrm>
              <a:off x="4455258" y="2267999"/>
              <a:ext cx="2192357" cy="285998"/>
            </a:xfrm>
            <a:prstGeom prst="rect">
              <a:avLst/>
            </a:prstGeom>
            <a:solidFill>
              <a:srgbClr val="FFFFFF"/>
            </a:solidFill>
            <a:ln w="19050" cap="flat" cmpd="sng" algn="ctr">
              <a:solidFill>
                <a:srgbClr val="4C4D4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accent1"/>
                  </a:solidFill>
                  <a:effectLst/>
                  <a:latin typeface="Arial" charset="0"/>
                  <a:ea typeface="MS PGothic" pitchFamily="34" charset="-128"/>
                  <a:cs typeface="MS PGothic" pitchFamily="34" charset="-128"/>
                </a:rPr>
                <a:t>Stage 2 </a:t>
              </a:r>
              <a:r>
                <a:rPr kumimoji="0" lang="en-US" sz="1200" b="0" i="0" u="none" strike="noStrike" cap="none" normalizeH="0" baseline="0" dirty="0" smtClean="0">
                  <a:ln>
                    <a:noFill/>
                  </a:ln>
                  <a:solidFill>
                    <a:srgbClr val="000000"/>
                  </a:solidFill>
                  <a:effectLst/>
                  <a:latin typeface="Arial" charset="0"/>
                  <a:ea typeface="MS PGothic" pitchFamily="34" charset="-128"/>
                  <a:cs typeface="MS PGothic" pitchFamily="34" charset="-128"/>
                </a:rPr>
                <a:t>– Revise Policy Draft</a:t>
              </a:r>
              <a:endParaRPr kumimoji="0" lang="en-US" sz="1200" b="0" i="0" u="none" strike="noStrike" cap="none" normalizeH="0" baseline="0" dirty="0">
                <a:ln>
                  <a:noFill/>
                </a:ln>
                <a:solidFill>
                  <a:srgbClr val="000000"/>
                </a:solidFill>
                <a:effectLst/>
                <a:latin typeface="Arial" charset="0"/>
                <a:ea typeface="MS PGothic" pitchFamily="34" charset="-128"/>
                <a:cs typeface="MS PGothic" pitchFamily="34" charset="-128"/>
              </a:endParaRPr>
            </a:p>
          </p:txBody>
        </p:sp>
        <p:sp>
          <p:nvSpPr>
            <p:cNvPr id="55" name="Rectangle 54"/>
            <p:cNvSpPr/>
            <p:nvPr/>
          </p:nvSpPr>
          <p:spPr bwMode="auto">
            <a:xfrm>
              <a:off x="4455258" y="2962062"/>
              <a:ext cx="2192357" cy="285998"/>
            </a:xfrm>
            <a:prstGeom prst="rect">
              <a:avLst/>
            </a:prstGeom>
            <a:solidFill>
              <a:srgbClr val="FFFFFF"/>
            </a:solidFill>
            <a:ln w="19050" cap="flat" cmpd="sng" algn="ctr">
              <a:solidFill>
                <a:srgbClr val="4C4D4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accent1"/>
                  </a:solidFill>
                  <a:effectLst/>
                  <a:latin typeface="Arial" charset="0"/>
                  <a:ea typeface="MS PGothic" pitchFamily="34" charset="-128"/>
                  <a:cs typeface="MS PGothic" pitchFamily="34" charset="-128"/>
                </a:rPr>
                <a:t>Stage 3</a:t>
              </a:r>
              <a:r>
                <a:rPr kumimoji="0" lang="en-US" sz="1300" b="0" i="0" u="none" strike="noStrike" cap="none" normalizeH="0" dirty="0" smtClean="0">
                  <a:ln>
                    <a:noFill/>
                  </a:ln>
                  <a:solidFill>
                    <a:schemeClr val="accent1"/>
                  </a:solidFill>
                  <a:effectLst/>
                  <a:latin typeface="Arial" charset="0"/>
                  <a:ea typeface="MS PGothic" pitchFamily="34" charset="-128"/>
                  <a:cs typeface="MS PGothic" pitchFamily="34" charset="-128"/>
                </a:rPr>
                <a:t> </a:t>
              </a:r>
              <a:r>
                <a:rPr kumimoji="0" lang="en-US" sz="1200" b="0" i="0" u="none" strike="noStrike" cap="none" normalizeH="0" baseline="0" dirty="0" smtClean="0">
                  <a:ln>
                    <a:noFill/>
                  </a:ln>
                  <a:solidFill>
                    <a:srgbClr val="000000"/>
                  </a:solidFill>
                  <a:effectLst/>
                  <a:latin typeface="Arial" charset="0"/>
                  <a:ea typeface="MS PGothic" pitchFamily="34" charset="-128"/>
                  <a:cs typeface="MS PGothic" pitchFamily="34" charset="-128"/>
                </a:rPr>
                <a:t>– Review Policy</a:t>
              </a:r>
              <a:endParaRPr kumimoji="0" lang="en-US" sz="1200" b="0" i="0" u="none" strike="noStrike" cap="none" normalizeH="0" baseline="0" dirty="0">
                <a:ln>
                  <a:noFill/>
                </a:ln>
                <a:solidFill>
                  <a:srgbClr val="000000"/>
                </a:solidFill>
                <a:effectLst/>
                <a:latin typeface="Arial" charset="0"/>
                <a:ea typeface="MS PGothic" pitchFamily="34" charset="-128"/>
                <a:cs typeface="MS PGothic" pitchFamily="34" charset="-128"/>
              </a:endParaRPr>
            </a:p>
          </p:txBody>
        </p:sp>
        <p:sp>
          <p:nvSpPr>
            <p:cNvPr id="57" name="Rectangle 56"/>
            <p:cNvSpPr/>
            <p:nvPr/>
          </p:nvSpPr>
          <p:spPr bwMode="auto">
            <a:xfrm>
              <a:off x="4455258" y="3656124"/>
              <a:ext cx="2192357" cy="285998"/>
            </a:xfrm>
            <a:prstGeom prst="rect">
              <a:avLst/>
            </a:prstGeom>
            <a:solidFill>
              <a:srgbClr val="F4E7BE"/>
            </a:solidFill>
            <a:ln w="19050" cap="flat" cmpd="sng" algn="ctr">
              <a:solidFill>
                <a:srgbClr val="4C4D4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accent1"/>
                  </a:solidFill>
                  <a:effectLst/>
                  <a:latin typeface="Arial" charset="0"/>
                  <a:ea typeface="MS PGothic" pitchFamily="34" charset="-128"/>
                  <a:cs typeface="MS PGothic" pitchFamily="34" charset="-128"/>
                </a:rPr>
                <a:t>Stage 4 </a:t>
              </a:r>
              <a:r>
                <a:rPr kumimoji="0" lang="en-US" sz="1200" b="0" i="0" u="none" strike="noStrike" cap="none" normalizeH="0" baseline="0" dirty="0" smtClean="0">
                  <a:ln>
                    <a:noFill/>
                  </a:ln>
                  <a:solidFill>
                    <a:srgbClr val="000000"/>
                  </a:solidFill>
                  <a:effectLst/>
                  <a:latin typeface="Arial" charset="0"/>
                  <a:ea typeface="MS PGothic" pitchFamily="34" charset="-128"/>
                  <a:cs typeface="MS PGothic" pitchFamily="34" charset="-128"/>
                </a:rPr>
                <a:t>– Legal Review</a:t>
              </a:r>
              <a:endParaRPr kumimoji="0" lang="en-US" sz="1200" b="0" i="0" u="none" strike="noStrike" cap="none" normalizeH="0" baseline="0" dirty="0">
                <a:ln>
                  <a:noFill/>
                </a:ln>
                <a:solidFill>
                  <a:srgbClr val="000000"/>
                </a:solidFill>
                <a:effectLst/>
                <a:latin typeface="Arial" charset="0"/>
                <a:ea typeface="MS PGothic" pitchFamily="34" charset="-128"/>
                <a:cs typeface="MS PGothic" pitchFamily="34" charset="-128"/>
              </a:endParaRPr>
            </a:p>
          </p:txBody>
        </p:sp>
        <p:sp>
          <p:nvSpPr>
            <p:cNvPr id="58" name="Rectangle 57"/>
            <p:cNvSpPr/>
            <p:nvPr/>
          </p:nvSpPr>
          <p:spPr bwMode="auto">
            <a:xfrm>
              <a:off x="4455258" y="4350187"/>
              <a:ext cx="2192357" cy="285998"/>
            </a:xfrm>
            <a:prstGeom prst="rect">
              <a:avLst/>
            </a:prstGeom>
            <a:solidFill>
              <a:srgbClr val="FFFFFF"/>
            </a:solidFill>
            <a:ln w="19050" cap="flat" cmpd="sng" algn="ctr">
              <a:solidFill>
                <a:srgbClr val="4C4D4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accent1"/>
                  </a:solidFill>
                  <a:effectLst/>
                  <a:latin typeface="Arial" charset="0"/>
                  <a:ea typeface="MS PGothic" pitchFamily="34" charset="-128"/>
                  <a:cs typeface="MS PGothic" pitchFamily="34" charset="-128"/>
                </a:rPr>
                <a:t>Stage 5 </a:t>
              </a:r>
              <a:r>
                <a:rPr kumimoji="0" lang="en-US" sz="1200" b="0" i="0" u="none" strike="noStrike" cap="none" normalizeH="0" baseline="0" dirty="0" smtClean="0">
                  <a:ln>
                    <a:noFill/>
                  </a:ln>
                  <a:solidFill>
                    <a:srgbClr val="000000"/>
                  </a:solidFill>
                  <a:effectLst/>
                  <a:latin typeface="Arial" charset="0"/>
                  <a:ea typeface="MS PGothic" pitchFamily="34" charset="-128"/>
                  <a:cs typeface="MS PGothic" pitchFamily="34" charset="-128"/>
                </a:rPr>
                <a:t>– Approve Policy</a:t>
              </a:r>
              <a:endParaRPr kumimoji="0" lang="en-US" sz="1200" b="0" i="0" u="none" strike="noStrike" cap="none" normalizeH="0" baseline="0" dirty="0">
                <a:ln>
                  <a:noFill/>
                </a:ln>
                <a:solidFill>
                  <a:srgbClr val="000000"/>
                </a:solidFill>
                <a:effectLst/>
                <a:latin typeface="Arial" charset="0"/>
                <a:ea typeface="MS PGothic" pitchFamily="34" charset="-128"/>
                <a:cs typeface="MS PGothic" pitchFamily="34" charset="-128"/>
              </a:endParaRPr>
            </a:p>
          </p:txBody>
        </p:sp>
        <p:sp>
          <p:nvSpPr>
            <p:cNvPr id="60" name="Rectangle 59"/>
            <p:cNvSpPr/>
            <p:nvPr/>
          </p:nvSpPr>
          <p:spPr bwMode="auto">
            <a:xfrm>
              <a:off x="4455258" y="5044248"/>
              <a:ext cx="2192357" cy="285998"/>
            </a:xfrm>
            <a:prstGeom prst="rect">
              <a:avLst/>
            </a:prstGeom>
            <a:solidFill>
              <a:srgbClr val="F4E7BE"/>
            </a:solidFill>
            <a:ln w="19050" cap="flat" cmpd="sng" algn="ctr">
              <a:solidFill>
                <a:srgbClr val="4C4D4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accent1"/>
                  </a:solidFill>
                  <a:effectLst/>
                  <a:latin typeface="Arial" charset="0"/>
                  <a:ea typeface="MS PGothic" pitchFamily="34" charset="-128"/>
                  <a:cs typeface="MS PGothic" pitchFamily="34" charset="-128"/>
                </a:rPr>
                <a:t>Stage 6 </a:t>
              </a:r>
              <a:r>
                <a:rPr kumimoji="0" lang="en-US" sz="1200" b="0" i="0" u="none" strike="noStrike" cap="none" normalizeH="0" baseline="0" dirty="0" smtClean="0">
                  <a:ln>
                    <a:noFill/>
                  </a:ln>
                  <a:solidFill>
                    <a:srgbClr val="000000"/>
                  </a:solidFill>
                  <a:effectLst/>
                  <a:latin typeface="Arial" charset="0"/>
                  <a:ea typeface="MS PGothic" pitchFamily="34" charset="-128"/>
                  <a:cs typeface="MS PGothic" pitchFamily="34" charset="-128"/>
                </a:rPr>
                <a:t>– Executive </a:t>
              </a:r>
              <a:r>
                <a:rPr kumimoji="0" lang="en-US" sz="1200" b="0" i="0" u="none" strike="noStrike" cap="none" normalizeH="0" baseline="0" dirty="0" smtClean="0">
                  <a:ln>
                    <a:noFill/>
                  </a:ln>
                  <a:solidFill>
                    <a:srgbClr val="000000"/>
                  </a:solidFill>
                  <a:effectLst/>
                  <a:latin typeface="Arial" charset="0"/>
                  <a:ea typeface="MS PGothic" pitchFamily="34" charset="-128"/>
                  <a:cs typeface="MS PGothic" pitchFamily="34" charset="-128"/>
                </a:rPr>
                <a:t>Approval</a:t>
              </a:r>
              <a:endParaRPr kumimoji="0" lang="en-US" sz="1200" b="0" i="0" u="none" strike="noStrike" cap="none" normalizeH="0" baseline="0" dirty="0">
                <a:ln>
                  <a:noFill/>
                </a:ln>
                <a:solidFill>
                  <a:srgbClr val="000000"/>
                </a:solidFill>
                <a:effectLst/>
                <a:latin typeface="Arial" charset="0"/>
                <a:ea typeface="MS PGothic" pitchFamily="34" charset="-128"/>
                <a:cs typeface="MS PGothic" pitchFamily="34" charset="-128"/>
              </a:endParaRPr>
            </a:p>
          </p:txBody>
        </p:sp>
        <p:sp>
          <p:nvSpPr>
            <p:cNvPr id="61" name="Rectangle 60"/>
            <p:cNvSpPr/>
            <p:nvPr/>
          </p:nvSpPr>
          <p:spPr bwMode="auto">
            <a:xfrm>
              <a:off x="4455258" y="5738311"/>
              <a:ext cx="2192357" cy="285998"/>
            </a:xfrm>
            <a:prstGeom prst="rect">
              <a:avLst/>
            </a:prstGeom>
            <a:solidFill>
              <a:srgbClr val="FFFFFF"/>
            </a:solidFill>
            <a:ln w="19050" cap="flat" cmpd="sng" algn="ctr">
              <a:solidFill>
                <a:srgbClr val="4C4D4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accent1"/>
                  </a:solidFill>
                  <a:effectLst/>
                  <a:latin typeface="Arial" charset="0"/>
                  <a:ea typeface="MS PGothic" pitchFamily="34" charset="-128"/>
                  <a:cs typeface="MS PGothic" pitchFamily="34" charset="-128"/>
                </a:rPr>
                <a:t>Stage 7 </a:t>
              </a:r>
              <a:r>
                <a:rPr kumimoji="0" lang="en-US" sz="1200" b="0" i="0" u="none" strike="noStrike" cap="none" normalizeH="0" baseline="0" dirty="0" smtClean="0">
                  <a:ln>
                    <a:noFill/>
                  </a:ln>
                  <a:solidFill>
                    <a:srgbClr val="000000"/>
                  </a:solidFill>
                  <a:effectLst/>
                  <a:latin typeface="Arial" charset="0"/>
                  <a:ea typeface="MS PGothic" pitchFamily="34" charset="-128"/>
                  <a:cs typeface="MS PGothic" pitchFamily="34" charset="-128"/>
                </a:rPr>
                <a:t>– Publish Policy</a:t>
              </a:r>
              <a:endParaRPr kumimoji="0" lang="en-US" sz="1200" b="0" i="0" u="none" strike="noStrike" cap="none" normalizeH="0" baseline="0" dirty="0">
                <a:ln>
                  <a:noFill/>
                </a:ln>
                <a:solidFill>
                  <a:srgbClr val="000000"/>
                </a:solidFill>
                <a:effectLst/>
                <a:latin typeface="Arial" charset="0"/>
                <a:ea typeface="MS PGothic" pitchFamily="34" charset="-128"/>
                <a:cs typeface="MS PGothic" pitchFamily="34" charset="-128"/>
              </a:endParaRPr>
            </a:p>
          </p:txBody>
        </p:sp>
        <p:sp>
          <p:nvSpPr>
            <p:cNvPr id="104" name="TextBox 103"/>
            <p:cNvSpPr txBox="1"/>
            <p:nvPr/>
          </p:nvSpPr>
          <p:spPr>
            <a:xfrm>
              <a:off x="6729554" y="1741232"/>
              <a:ext cx="545021" cy="153888"/>
            </a:xfrm>
            <a:prstGeom prst="rect">
              <a:avLst/>
            </a:prstGeom>
            <a:noFill/>
          </p:spPr>
          <p:txBody>
            <a:bodyPr wrap="none" lIns="0" tIns="0" rIns="0" bIns="0" rtlCol="0">
              <a:spAutoFit/>
            </a:bodyPr>
            <a:lstStyle/>
            <a:p>
              <a:pPr algn="ctr"/>
              <a:r>
                <a:rPr lang="en-US" sz="1000" dirty="0" smtClean="0">
                  <a:solidFill>
                    <a:srgbClr val="000000"/>
                  </a:solidFill>
                </a:rPr>
                <a:t>Approved</a:t>
              </a:r>
              <a:endParaRPr lang="en-US" sz="1000" dirty="0">
                <a:solidFill>
                  <a:srgbClr val="000000"/>
                </a:solidFill>
              </a:endParaRPr>
            </a:p>
          </p:txBody>
        </p:sp>
        <p:sp>
          <p:nvSpPr>
            <p:cNvPr id="105" name="TextBox 104"/>
            <p:cNvSpPr txBox="1"/>
            <p:nvPr/>
          </p:nvSpPr>
          <p:spPr>
            <a:xfrm>
              <a:off x="6729554" y="2934702"/>
              <a:ext cx="594715" cy="153888"/>
            </a:xfrm>
            <a:prstGeom prst="rect">
              <a:avLst/>
            </a:prstGeom>
            <a:noFill/>
          </p:spPr>
          <p:txBody>
            <a:bodyPr wrap="none" lIns="0" tIns="0" rIns="0" bIns="0" rtlCol="0">
              <a:spAutoFit/>
            </a:bodyPr>
            <a:lstStyle/>
            <a:p>
              <a:pPr algn="ctr"/>
              <a:r>
                <a:rPr lang="en-US" sz="1000" dirty="0" smtClean="0">
                  <a:solidFill>
                    <a:srgbClr val="000000"/>
                  </a:solidFill>
                </a:rPr>
                <a:t>Skip Legal</a:t>
              </a:r>
              <a:endParaRPr lang="en-US" sz="1000" dirty="0">
                <a:solidFill>
                  <a:srgbClr val="000000"/>
                </a:solidFill>
              </a:endParaRPr>
            </a:p>
          </p:txBody>
        </p:sp>
        <p:sp>
          <p:nvSpPr>
            <p:cNvPr id="106" name="TextBox 105"/>
            <p:cNvSpPr txBox="1"/>
            <p:nvPr/>
          </p:nvSpPr>
          <p:spPr>
            <a:xfrm>
              <a:off x="5684525" y="1990613"/>
              <a:ext cx="573876" cy="153888"/>
            </a:xfrm>
            <a:prstGeom prst="rect">
              <a:avLst/>
            </a:prstGeom>
            <a:noFill/>
          </p:spPr>
          <p:txBody>
            <a:bodyPr wrap="none" lIns="0" tIns="0" rIns="0" bIns="0" rtlCol="0">
              <a:spAutoFit/>
            </a:bodyPr>
            <a:lstStyle/>
            <a:p>
              <a:pPr algn="ctr"/>
              <a:r>
                <a:rPr lang="en-US" sz="1000" dirty="0" smtClean="0">
                  <a:solidFill>
                    <a:srgbClr val="000000"/>
                  </a:solidFill>
                </a:rPr>
                <a:t>Submitted</a:t>
              </a:r>
              <a:endParaRPr lang="en-US" sz="1000" dirty="0">
                <a:solidFill>
                  <a:srgbClr val="000000"/>
                </a:solidFill>
              </a:endParaRPr>
            </a:p>
          </p:txBody>
        </p:sp>
        <p:sp>
          <p:nvSpPr>
            <p:cNvPr id="107" name="TextBox 106"/>
            <p:cNvSpPr txBox="1"/>
            <p:nvPr/>
          </p:nvSpPr>
          <p:spPr>
            <a:xfrm>
              <a:off x="5684525" y="2703133"/>
              <a:ext cx="480902" cy="153888"/>
            </a:xfrm>
            <a:prstGeom prst="rect">
              <a:avLst/>
            </a:prstGeom>
            <a:noFill/>
          </p:spPr>
          <p:txBody>
            <a:bodyPr wrap="none" lIns="0" tIns="0" rIns="0" bIns="0" rtlCol="0">
              <a:spAutoFit/>
            </a:bodyPr>
            <a:lstStyle/>
            <a:p>
              <a:pPr algn="ctr"/>
              <a:r>
                <a:rPr lang="en-US" sz="1000" dirty="0" smtClean="0">
                  <a:solidFill>
                    <a:srgbClr val="000000"/>
                  </a:solidFill>
                </a:rPr>
                <a:t>Updated</a:t>
              </a:r>
              <a:endParaRPr lang="en-US" sz="1000" dirty="0">
                <a:solidFill>
                  <a:srgbClr val="000000"/>
                </a:solidFill>
              </a:endParaRPr>
            </a:p>
          </p:txBody>
        </p:sp>
        <p:sp>
          <p:nvSpPr>
            <p:cNvPr id="108" name="TextBox 107"/>
            <p:cNvSpPr txBox="1"/>
            <p:nvPr/>
          </p:nvSpPr>
          <p:spPr>
            <a:xfrm>
              <a:off x="5684525" y="3391901"/>
              <a:ext cx="545021" cy="153888"/>
            </a:xfrm>
            <a:prstGeom prst="rect">
              <a:avLst/>
            </a:prstGeom>
            <a:noFill/>
          </p:spPr>
          <p:txBody>
            <a:bodyPr wrap="none" lIns="0" tIns="0" rIns="0" bIns="0" rtlCol="0">
              <a:spAutoFit/>
            </a:bodyPr>
            <a:lstStyle/>
            <a:p>
              <a:pPr algn="ctr"/>
              <a:r>
                <a:rPr lang="en-US" sz="1000" dirty="0" smtClean="0">
                  <a:solidFill>
                    <a:srgbClr val="000000"/>
                  </a:solidFill>
                </a:rPr>
                <a:t>Approved</a:t>
              </a:r>
              <a:endParaRPr lang="en-US" sz="1000" dirty="0">
                <a:solidFill>
                  <a:srgbClr val="000000"/>
                </a:solidFill>
              </a:endParaRPr>
            </a:p>
          </p:txBody>
        </p:sp>
        <p:sp>
          <p:nvSpPr>
            <p:cNvPr id="109" name="TextBox 108"/>
            <p:cNvSpPr txBox="1"/>
            <p:nvPr/>
          </p:nvSpPr>
          <p:spPr>
            <a:xfrm>
              <a:off x="5684525" y="4092545"/>
              <a:ext cx="545021" cy="153888"/>
            </a:xfrm>
            <a:prstGeom prst="rect">
              <a:avLst/>
            </a:prstGeom>
            <a:noFill/>
          </p:spPr>
          <p:txBody>
            <a:bodyPr wrap="none" lIns="0" tIns="0" rIns="0" bIns="0" rtlCol="0">
              <a:spAutoFit/>
            </a:bodyPr>
            <a:lstStyle/>
            <a:p>
              <a:pPr algn="ctr"/>
              <a:r>
                <a:rPr lang="en-US" sz="1000" dirty="0" smtClean="0">
                  <a:solidFill>
                    <a:srgbClr val="000000"/>
                  </a:solidFill>
                </a:rPr>
                <a:t>Approved</a:t>
              </a:r>
              <a:endParaRPr lang="en-US" sz="1000" dirty="0">
                <a:solidFill>
                  <a:srgbClr val="000000"/>
                </a:solidFill>
              </a:endParaRPr>
            </a:p>
          </p:txBody>
        </p:sp>
        <p:sp>
          <p:nvSpPr>
            <p:cNvPr id="110" name="TextBox 109"/>
            <p:cNvSpPr txBox="1"/>
            <p:nvPr/>
          </p:nvSpPr>
          <p:spPr>
            <a:xfrm>
              <a:off x="5684525" y="4774613"/>
              <a:ext cx="545021" cy="153888"/>
            </a:xfrm>
            <a:prstGeom prst="rect">
              <a:avLst/>
            </a:prstGeom>
            <a:noFill/>
          </p:spPr>
          <p:txBody>
            <a:bodyPr wrap="none" lIns="0" tIns="0" rIns="0" bIns="0" rtlCol="0">
              <a:spAutoFit/>
            </a:bodyPr>
            <a:lstStyle/>
            <a:p>
              <a:pPr algn="ctr"/>
              <a:r>
                <a:rPr lang="en-US" sz="1000" dirty="0" smtClean="0">
                  <a:solidFill>
                    <a:srgbClr val="000000"/>
                  </a:solidFill>
                </a:rPr>
                <a:t>Approved</a:t>
              </a:r>
              <a:endParaRPr lang="en-US" sz="1000" dirty="0">
                <a:solidFill>
                  <a:srgbClr val="000000"/>
                </a:solidFill>
              </a:endParaRPr>
            </a:p>
          </p:txBody>
        </p:sp>
        <p:sp>
          <p:nvSpPr>
            <p:cNvPr id="111" name="TextBox 110"/>
            <p:cNvSpPr txBox="1"/>
            <p:nvPr/>
          </p:nvSpPr>
          <p:spPr>
            <a:xfrm>
              <a:off x="5684525" y="5469319"/>
              <a:ext cx="545021" cy="153888"/>
            </a:xfrm>
            <a:prstGeom prst="rect">
              <a:avLst/>
            </a:prstGeom>
            <a:noFill/>
          </p:spPr>
          <p:txBody>
            <a:bodyPr wrap="none" lIns="0" tIns="0" rIns="0" bIns="0" rtlCol="0">
              <a:spAutoFit/>
            </a:bodyPr>
            <a:lstStyle/>
            <a:p>
              <a:pPr algn="ctr"/>
              <a:r>
                <a:rPr lang="en-US" sz="1000" dirty="0" smtClean="0">
                  <a:solidFill>
                    <a:srgbClr val="000000"/>
                  </a:solidFill>
                </a:rPr>
                <a:t>Approved</a:t>
              </a:r>
              <a:endParaRPr lang="en-US" sz="1000" dirty="0">
                <a:solidFill>
                  <a:srgbClr val="000000"/>
                </a:solidFill>
              </a:endParaRPr>
            </a:p>
          </p:txBody>
        </p:sp>
        <p:sp>
          <p:nvSpPr>
            <p:cNvPr id="112" name="TextBox 111"/>
            <p:cNvSpPr txBox="1"/>
            <p:nvPr/>
          </p:nvSpPr>
          <p:spPr>
            <a:xfrm>
              <a:off x="7014562" y="4717240"/>
              <a:ext cx="567464" cy="153888"/>
            </a:xfrm>
            <a:prstGeom prst="rect">
              <a:avLst/>
            </a:prstGeom>
            <a:noFill/>
          </p:spPr>
          <p:txBody>
            <a:bodyPr wrap="none" lIns="0" tIns="0" rIns="0" bIns="0" rtlCol="0">
              <a:spAutoFit/>
            </a:bodyPr>
            <a:lstStyle/>
            <a:p>
              <a:pPr algn="ctr"/>
              <a:r>
                <a:rPr lang="en-US" sz="1000" dirty="0" smtClean="0">
                  <a:solidFill>
                    <a:srgbClr val="000000"/>
                  </a:solidFill>
                </a:rPr>
                <a:t>Skip Exec</a:t>
              </a:r>
              <a:endParaRPr lang="en-US" sz="1000" dirty="0">
                <a:solidFill>
                  <a:srgbClr val="000000"/>
                </a:solidFill>
              </a:endParaRPr>
            </a:p>
          </p:txBody>
        </p:sp>
        <p:sp>
          <p:nvSpPr>
            <p:cNvPr id="113" name="TextBox 112"/>
            <p:cNvSpPr txBox="1"/>
            <p:nvPr/>
          </p:nvSpPr>
          <p:spPr>
            <a:xfrm>
              <a:off x="3958820" y="5190245"/>
              <a:ext cx="403957" cy="153888"/>
            </a:xfrm>
            <a:prstGeom prst="rect">
              <a:avLst/>
            </a:prstGeom>
            <a:noFill/>
          </p:spPr>
          <p:txBody>
            <a:bodyPr wrap="none" lIns="0" tIns="0" rIns="0" bIns="0" rtlCol="0">
              <a:spAutoFit/>
            </a:bodyPr>
            <a:lstStyle/>
            <a:p>
              <a:pPr algn="r"/>
              <a:r>
                <a:rPr lang="en-US" sz="1000" dirty="0" smtClean="0">
                  <a:solidFill>
                    <a:srgbClr val="000000"/>
                  </a:solidFill>
                </a:rPr>
                <a:t>Denied</a:t>
              </a:r>
              <a:endParaRPr lang="en-US" sz="1000" dirty="0">
                <a:solidFill>
                  <a:srgbClr val="000000"/>
                </a:solidFill>
              </a:endParaRPr>
            </a:p>
          </p:txBody>
        </p:sp>
        <p:sp>
          <p:nvSpPr>
            <p:cNvPr id="114" name="TextBox 113"/>
            <p:cNvSpPr txBox="1"/>
            <p:nvPr/>
          </p:nvSpPr>
          <p:spPr>
            <a:xfrm>
              <a:off x="3958820" y="4489601"/>
              <a:ext cx="403957" cy="153888"/>
            </a:xfrm>
            <a:prstGeom prst="rect">
              <a:avLst/>
            </a:prstGeom>
            <a:noFill/>
          </p:spPr>
          <p:txBody>
            <a:bodyPr wrap="none" lIns="0" tIns="0" rIns="0" bIns="0" rtlCol="0">
              <a:spAutoFit/>
            </a:bodyPr>
            <a:lstStyle/>
            <a:p>
              <a:pPr algn="r"/>
              <a:r>
                <a:rPr lang="en-US" sz="1000" dirty="0" smtClean="0">
                  <a:solidFill>
                    <a:srgbClr val="000000"/>
                  </a:solidFill>
                </a:rPr>
                <a:t>Denied</a:t>
              </a:r>
              <a:endParaRPr lang="en-US" sz="1000" dirty="0">
                <a:solidFill>
                  <a:srgbClr val="000000"/>
                </a:solidFill>
              </a:endParaRPr>
            </a:p>
          </p:txBody>
        </p:sp>
        <p:sp>
          <p:nvSpPr>
            <p:cNvPr id="115" name="TextBox 114"/>
            <p:cNvSpPr txBox="1"/>
            <p:nvPr/>
          </p:nvSpPr>
          <p:spPr>
            <a:xfrm>
              <a:off x="3958820" y="3788957"/>
              <a:ext cx="403957" cy="153888"/>
            </a:xfrm>
            <a:prstGeom prst="rect">
              <a:avLst/>
            </a:prstGeom>
            <a:noFill/>
          </p:spPr>
          <p:txBody>
            <a:bodyPr wrap="none" lIns="0" tIns="0" rIns="0" bIns="0" rtlCol="0">
              <a:spAutoFit/>
            </a:bodyPr>
            <a:lstStyle/>
            <a:p>
              <a:pPr algn="r"/>
              <a:r>
                <a:rPr lang="en-US" sz="1000" dirty="0" smtClean="0">
                  <a:solidFill>
                    <a:srgbClr val="000000"/>
                  </a:solidFill>
                </a:rPr>
                <a:t>Denied</a:t>
              </a:r>
              <a:endParaRPr lang="en-US" sz="1000" dirty="0">
                <a:solidFill>
                  <a:srgbClr val="000000"/>
                </a:solidFill>
              </a:endParaRPr>
            </a:p>
          </p:txBody>
        </p:sp>
        <p:sp>
          <p:nvSpPr>
            <p:cNvPr id="116" name="TextBox 115"/>
            <p:cNvSpPr txBox="1"/>
            <p:nvPr/>
          </p:nvSpPr>
          <p:spPr>
            <a:xfrm>
              <a:off x="3958820" y="3106126"/>
              <a:ext cx="403957" cy="153888"/>
            </a:xfrm>
            <a:prstGeom prst="rect">
              <a:avLst/>
            </a:prstGeom>
            <a:noFill/>
          </p:spPr>
          <p:txBody>
            <a:bodyPr wrap="none" lIns="0" tIns="0" rIns="0" bIns="0" rtlCol="0">
              <a:spAutoFit/>
            </a:bodyPr>
            <a:lstStyle/>
            <a:p>
              <a:pPr algn="r"/>
              <a:r>
                <a:rPr lang="en-US" sz="1000" dirty="0" smtClean="0">
                  <a:solidFill>
                    <a:srgbClr val="000000"/>
                  </a:solidFill>
                </a:rPr>
                <a:t>Denied</a:t>
              </a:r>
              <a:endParaRPr lang="en-US" sz="1000" dirty="0">
                <a:solidFill>
                  <a:srgbClr val="000000"/>
                </a:solidFill>
              </a:endParaRPr>
            </a:p>
          </p:txBody>
        </p:sp>
        <p:sp>
          <p:nvSpPr>
            <p:cNvPr id="117" name="TextBox 116"/>
            <p:cNvSpPr txBox="1"/>
            <p:nvPr/>
          </p:nvSpPr>
          <p:spPr>
            <a:xfrm>
              <a:off x="3958820" y="2399542"/>
              <a:ext cx="403957" cy="153888"/>
            </a:xfrm>
            <a:prstGeom prst="rect">
              <a:avLst/>
            </a:prstGeom>
            <a:noFill/>
          </p:spPr>
          <p:txBody>
            <a:bodyPr wrap="none" lIns="0" tIns="0" rIns="0" bIns="0" rtlCol="0">
              <a:spAutoFit/>
            </a:bodyPr>
            <a:lstStyle/>
            <a:p>
              <a:pPr algn="r"/>
              <a:r>
                <a:rPr lang="en-US" sz="1000" dirty="0" smtClean="0">
                  <a:solidFill>
                    <a:srgbClr val="000000"/>
                  </a:solidFill>
                </a:rPr>
                <a:t>Denied</a:t>
              </a:r>
              <a:endParaRPr lang="en-US" sz="1000" dirty="0">
                <a:solidFill>
                  <a:srgbClr val="000000"/>
                </a:solidFill>
              </a:endParaRPr>
            </a:p>
          </p:txBody>
        </p:sp>
        <p:sp>
          <p:nvSpPr>
            <p:cNvPr id="137" name="TextBox 136"/>
            <p:cNvSpPr txBox="1"/>
            <p:nvPr/>
          </p:nvSpPr>
          <p:spPr>
            <a:xfrm>
              <a:off x="4256905" y="1054658"/>
              <a:ext cx="2588821" cy="369332"/>
            </a:xfrm>
            <a:prstGeom prst="rect">
              <a:avLst/>
            </a:prstGeom>
            <a:noFill/>
          </p:spPr>
          <p:txBody>
            <a:bodyPr wrap="square" rtlCol="0">
              <a:spAutoFit/>
            </a:bodyPr>
            <a:lstStyle/>
            <a:p>
              <a:pPr algn="ctr"/>
              <a:r>
                <a:rPr lang="en-US" sz="1800" dirty="0" smtClean="0">
                  <a:solidFill>
                    <a:schemeClr val="accent1"/>
                  </a:solidFill>
                </a:rPr>
                <a:t>Implementation</a:t>
              </a:r>
              <a:endParaRPr lang="en-US" sz="1800" dirty="0">
                <a:solidFill>
                  <a:schemeClr val="accent1"/>
                </a:solidFill>
              </a:endParaRPr>
            </a:p>
          </p:txBody>
        </p:sp>
        <p:sp>
          <p:nvSpPr>
            <p:cNvPr id="138" name="TextBox 137"/>
            <p:cNvSpPr txBox="1"/>
            <p:nvPr/>
          </p:nvSpPr>
          <p:spPr>
            <a:xfrm>
              <a:off x="7613219" y="1628734"/>
              <a:ext cx="1241080" cy="281379"/>
            </a:xfrm>
            <a:prstGeom prst="rect">
              <a:avLst/>
            </a:prstGeom>
            <a:noFill/>
          </p:spPr>
          <p:txBody>
            <a:bodyPr wrap="square" lIns="0" tIns="0" rIns="0" bIns="0" rtlCol="0">
              <a:noAutofit/>
            </a:bodyPr>
            <a:lstStyle/>
            <a:p>
              <a:r>
                <a:rPr lang="en-US" sz="1300" dirty="0" smtClean="0">
                  <a:solidFill>
                    <a:schemeClr val="accent1"/>
                  </a:solidFill>
                </a:rPr>
                <a:t>Policy Author</a:t>
              </a:r>
            </a:p>
          </p:txBody>
        </p:sp>
        <p:sp>
          <p:nvSpPr>
            <p:cNvPr id="139" name="TextBox 138"/>
            <p:cNvSpPr txBox="1"/>
            <p:nvPr/>
          </p:nvSpPr>
          <p:spPr>
            <a:xfrm>
              <a:off x="7613219" y="4973534"/>
              <a:ext cx="1241080" cy="281379"/>
            </a:xfrm>
            <a:prstGeom prst="rect">
              <a:avLst/>
            </a:prstGeom>
            <a:noFill/>
          </p:spPr>
          <p:txBody>
            <a:bodyPr wrap="square" lIns="0" tIns="0" rIns="0" bIns="0" rtlCol="0">
              <a:noAutofit/>
            </a:bodyPr>
            <a:lstStyle/>
            <a:p>
              <a:r>
                <a:rPr lang="en-US" sz="1300" dirty="0" smtClean="0">
                  <a:solidFill>
                    <a:schemeClr val="accent1"/>
                  </a:solidFill>
                </a:rPr>
                <a:t>Policy Exec Approver</a:t>
              </a:r>
            </a:p>
          </p:txBody>
        </p:sp>
        <p:sp>
          <p:nvSpPr>
            <p:cNvPr id="140" name="TextBox 139"/>
            <p:cNvSpPr txBox="1"/>
            <p:nvPr/>
          </p:nvSpPr>
          <p:spPr>
            <a:xfrm>
              <a:off x="7613219" y="2263949"/>
              <a:ext cx="1241080" cy="281379"/>
            </a:xfrm>
            <a:prstGeom prst="rect">
              <a:avLst/>
            </a:prstGeom>
            <a:noFill/>
          </p:spPr>
          <p:txBody>
            <a:bodyPr wrap="square" lIns="0" tIns="0" rIns="0" bIns="0" rtlCol="0">
              <a:noAutofit/>
            </a:bodyPr>
            <a:lstStyle/>
            <a:p>
              <a:r>
                <a:rPr lang="en-US" sz="1300" dirty="0" smtClean="0">
                  <a:solidFill>
                    <a:schemeClr val="accent1"/>
                  </a:solidFill>
                </a:rPr>
                <a:t>Policy Reviser</a:t>
              </a:r>
            </a:p>
          </p:txBody>
        </p:sp>
        <p:sp>
          <p:nvSpPr>
            <p:cNvPr id="141" name="TextBox 140"/>
            <p:cNvSpPr txBox="1"/>
            <p:nvPr/>
          </p:nvSpPr>
          <p:spPr>
            <a:xfrm>
              <a:off x="7613219" y="2709151"/>
              <a:ext cx="1464106" cy="281379"/>
            </a:xfrm>
            <a:prstGeom prst="rect">
              <a:avLst/>
            </a:prstGeom>
            <a:noFill/>
          </p:spPr>
          <p:txBody>
            <a:bodyPr wrap="square" lIns="0" tIns="0" rIns="0" bIns="0" rtlCol="0">
              <a:noAutofit/>
            </a:bodyPr>
            <a:lstStyle/>
            <a:p>
              <a:r>
                <a:rPr lang="en-US" sz="1300" dirty="0" smtClean="0">
                  <a:solidFill>
                    <a:schemeClr val="accent1"/>
                  </a:solidFill>
                </a:rPr>
                <a:t>Policy Reviewers</a:t>
              </a:r>
            </a:p>
            <a:p>
              <a:pPr marL="111125" indent="-111125">
                <a:buFont typeface="Arial" pitchFamily="34" charset="0"/>
                <a:buChar char="•"/>
              </a:pPr>
              <a:r>
                <a:rPr lang="en-US" sz="1000" dirty="0" smtClean="0">
                  <a:solidFill>
                    <a:srgbClr val="000000"/>
                  </a:solidFill>
                </a:rPr>
                <a:t>GSS</a:t>
              </a:r>
            </a:p>
            <a:p>
              <a:pPr marL="111125" indent="-111125">
                <a:buFont typeface="Arial" pitchFamily="34" charset="0"/>
                <a:buChar char="•"/>
              </a:pPr>
              <a:r>
                <a:rPr lang="en-US" sz="1000" dirty="0" smtClean="0">
                  <a:solidFill>
                    <a:srgbClr val="000000"/>
                  </a:solidFill>
                </a:rPr>
                <a:t>HR </a:t>
              </a:r>
            </a:p>
            <a:p>
              <a:pPr marL="111125" indent="-111125">
                <a:buFont typeface="Arial" pitchFamily="34" charset="0"/>
                <a:buChar char="•"/>
              </a:pPr>
              <a:r>
                <a:rPr lang="en-US" sz="1000" dirty="0" smtClean="0">
                  <a:solidFill>
                    <a:srgbClr val="000000"/>
                  </a:solidFill>
                </a:rPr>
                <a:t>Legal  Dept.</a:t>
              </a:r>
            </a:p>
          </p:txBody>
        </p:sp>
        <p:sp>
          <p:nvSpPr>
            <p:cNvPr id="142" name="TextBox 141"/>
            <p:cNvSpPr txBox="1"/>
            <p:nvPr/>
          </p:nvSpPr>
          <p:spPr>
            <a:xfrm>
              <a:off x="7613219" y="3648249"/>
              <a:ext cx="1241080" cy="281379"/>
            </a:xfrm>
            <a:prstGeom prst="rect">
              <a:avLst/>
            </a:prstGeom>
            <a:noFill/>
          </p:spPr>
          <p:txBody>
            <a:bodyPr wrap="square" lIns="0" tIns="0" rIns="0" bIns="0" rtlCol="0">
              <a:noAutofit/>
            </a:bodyPr>
            <a:lstStyle/>
            <a:p>
              <a:r>
                <a:rPr lang="en-US" sz="1300" dirty="0" smtClean="0">
                  <a:solidFill>
                    <a:schemeClr val="accent1"/>
                  </a:solidFill>
                </a:rPr>
                <a:t>Policy Legal Owner </a:t>
              </a:r>
              <a:endParaRPr lang="en-US" sz="1300" dirty="0">
                <a:solidFill>
                  <a:schemeClr val="accent1"/>
                </a:solidFill>
              </a:endParaRPr>
            </a:p>
          </p:txBody>
        </p:sp>
        <p:sp>
          <p:nvSpPr>
            <p:cNvPr id="143" name="TextBox 142"/>
            <p:cNvSpPr txBox="1"/>
            <p:nvPr/>
          </p:nvSpPr>
          <p:spPr>
            <a:xfrm>
              <a:off x="7613219" y="4372986"/>
              <a:ext cx="1241080" cy="281379"/>
            </a:xfrm>
            <a:prstGeom prst="rect">
              <a:avLst/>
            </a:prstGeom>
            <a:noFill/>
          </p:spPr>
          <p:txBody>
            <a:bodyPr wrap="square" lIns="0" tIns="0" rIns="0" bIns="0" rtlCol="0">
              <a:noAutofit/>
            </a:bodyPr>
            <a:lstStyle/>
            <a:p>
              <a:r>
                <a:rPr lang="en-US" sz="1300" dirty="0" smtClean="0">
                  <a:solidFill>
                    <a:schemeClr val="accent1"/>
                  </a:solidFill>
                </a:rPr>
                <a:t>Policy Approver</a:t>
              </a:r>
            </a:p>
          </p:txBody>
        </p:sp>
        <p:sp>
          <p:nvSpPr>
            <p:cNvPr id="144" name="TextBox 143"/>
            <p:cNvSpPr txBox="1"/>
            <p:nvPr/>
          </p:nvSpPr>
          <p:spPr>
            <a:xfrm>
              <a:off x="7613219" y="5739114"/>
              <a:ext cx="1241080" cy="281379"/>
            </a:xfrm>
            <a:prstGeom prst="rect">
              <a:avLst/>
            </a:prstGeom>
            <a:noFill/>
          </p:spPr>
          <p:txBody>
            <a:bodyPr wrap="square" lIns="0" tIns="0" rIns="0" bIns="0" rtlCol="0">
              <a:noAutofit/>
            </a:bodyPr>
            <a:lstStyle/>
            <a:p>
              <a:r>
                <a:rPr lang="en-US" sz="1300" dirty="0" smtClean="0">
                  <a:solidFill>
                    <a:schemeClr val="accent1"/>
                  </a:solidFill>
                </a:rPr>
                <a:t>Primary Owner</a:t>
              </a:r>
              <a:endParaRPr lang="en-US" sz="1300" dirty="0">
                <a:solidFill>
                  <a:schemeClr val="accent1"/>
                </a:solidFill>
              </a:endParaRPr>
            </a:p>
          </p:txBody>
        </p:sp>
        <p:sp>
          <p:nvSpPr>
            <p:cNvPr id="81" name="TextBox 80"/>
            <p:cNvSpPr txBox="1"/>
            <p:nvPr/>
          </p:nvSpPr>
          <p:spPr>
            <a:xfrm>
              <a:off x="7061201" y="1054658"/>
              <a:ext cx="2054224" cy="369332"/>
            </a:xfrm>
            <a:prstGeom prst="rect">
              <a:avLst/>
            </a:prstGeom>
            <a:noFill/>
          </p:spPr>
          <p:txBody>
            <a:bodyPr wrap="square" rtlCol="0">
              <a:spAutoFit/>
            </a:bodyPr>
            <a:lstStyle/>
            <a:p>
              <a:pPr algn="ctr"/>
              <a:r>
                <a:rPr lang="en-US" sz="1800" dirty="0" smtClean="0">
                  <a:solidFill>
                    <a:schemeClr val="accent1"/>
                  </a:solidFill>
                </a:rPr>
                <a:t>Stakeholders</a:t>
              </a:r>
              <a:endParaRPr lang="en-US" sz="1800" dirty="0">
                <a:solidFill>
                  <a:schemeClr val="accent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par>
                                <p:cTn id="8" presetID="10" presetClass="entr" presetSubtype="0"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Effect transition="in" filter="fade">
                                      <p:cBhvr>
                                        <p:cTn id="10" dur="2000"/>
                                        <p:tgtEl>
                                          <p:spTgt spid="136"/>
                                        </p:tgtEl>
                                      </p:cBhvr>
                                    </p:animEffect>
                                  </p:childTnLst>
                                </p:cTn>
                              </p:par>
                            </p:childTnLst>
                          </p:cTn>
                        </p:par>
                        <p:par>
                          <p:cTn id="11" fill="hold">
                            <p:stCondLst>
                              <p:cond delay="2000"/>
                            </p:stCondLst>
                            <p:childTnLst>
                              <p:par>
                                <p:cTn id="12" presetID="22" presetClass="entr" presetSubtype="8" fill="hold" grpId="0" nodeType="afterEffect">
                                  <p:stCondLst>
                                    <p:cond delay="0"/>
                                  </p:stCondLst>
                                  <p:childTnLst>
                                    <p:set>
                                      <p:cBhvr>
                                        <p:cTn id="13" dur="1" fill="hold">
                                          <p:stCondLst>
                                            <p:cond delay="0"/>
                                          </p:stCondLst>
                                        </p:cTn>
                                        <p:tgtEl>
                                          <p:spTgt spid="33797"/>
                                        </p:tgtEl>
                                        <p:attrNameLst>
                                          <p:attrName>style.visibility</p:attrName>
                                        </p:attrNameLst>
                                      </p:cBhvr>
                                      <p:to>
                                        <p:strVal val="visible"/>
                                      </p:to>
                                    </p:set>
                                    <p:animEffect transition="in" filter="wipe(left)">
                                      <p:cBhvr>
                                        <p:cTn id="14" dur="500"/>
                                        <p:tgtEl>
                                          <p:spTgt spid="33797"/>
                                        </p:tgtEl>
                                      </p:cBhvr>
                                    </p:animEffect>
                                  </p:childTnLst>
                                </p:cTn>
                              </p:par>
                            </p:childTnLst>
                          </p:cTn>
                        </p:par>
                        <p:par>
                          <p:cTn id="15" fill="hold">
                            <p:stCondLst>
                              <p:cond delay="2500"/>
                            </p:stCondLst>
                            <p:childTnLst>
                              <p:par>
                                <p:cTn id="16" presetID="22" presetClass="entr" presetSubtype="8" fill="hold" grpId="0" nodeType="afterEffect">
                                  <p:stCondLst>
                                    <p:cond delay="0"/>
                                  </p:stCondLst>
                                  <p:childTnLst>
                                    <p:set>
                                      <p:cBhvr>
                                        <p:cTn id="17" dur="1" fill="hold">
                                          <p:stCondLst>
                                            <p:cond delay="0"/>
                                          </p:stCondLst>
                                        </p:cTn>
                                        <p:tgtEl>
                                          <p:spTgt spid="33798"/>
                                        </p:tgtEl>
                                        <p:attrNameLst>
                                          <p:attrName>style.visibility</p:attrName>
                                        </p:attrNameLst>
                                      </p:cBhvr>
                                      <p:to>
                                        <p:strVal val="visible"/>
                                      </p:to>
                                    </p:set>
                                    <p:animEffect transition="in" filter="wipe(left)">
                                      <p:cBhvr>
                                        <p:cTn id="18" dur="500"/>
                                        <p:tgtEl>
                                          <p:spTgt spid="33798"/>
                                        </p:tgtEl>
                                      </p:cBhvr>
                                    </p:animEffect>
                                  </p:childTnLst>
                                </p:cTn>
                              </p:par>
                            </p:childTnLst>
                          </p:cTn>
                        </p:par>
                        <p:par>
                          <p:cTn id="19" fill="hold">
                            <p:stCondLst>
                              <p:cond delay="3000"/>
                            </p:stCondLst>
                            <p:childTnLst>
                              <p:par>
                                <p:cTn id="20" presetID="22" presetClass="entr" presetSubtype="8" fill="hold" grpId="0" nodeType="afterEffect">
                                  <p:stCondLst>
                                    <p:cond delay="0"/>
                                  </p:stCondLst>
                                  <p:childTnLst>
                                    <p:set>
                                      <p:cBhvr>
                                        <p:cTn id="21" dur="1" fill="hold">
                                          <p:stCondLst>
                                            <p:cond delay="0"/>
                                          </p:stCondLst>
                                        </p:cTn>
                                        <p:tgtEl>
                                          <p:spTgt spid="33799"/>
                                        </p:tgtEl>
                                        <p:attrNameLst>
                                          <p:attrName>style.visibility</p:attrName>
                                        </p:attrNameLst>
                                      </p:cBhvr>
                                      <p:to>
                                        <p:strVal val="visible"/>
                                      </p:to>
                                    </p:set>
                                    <p:animEffect transition="in" filter="wipe(left)">
                                      <p:cBhvr>
                                        <p:cTn id="22" dur="500"/>
                                        <p:tgtEl>
                                          <p:spTgt spid="33799"/>
                                        </p:tgtEl>
                                      </p:cBhvr>
                                    </p:animEffect>
                                  </p:childTnLst>
                                </p:cTn>
                              </p:par>
                            </p:childTnLst>
                          </p:cTn>
                        </p:par>
                        <p:par>
                          <p:cTn id="23" fill="hold">
                            <p:stCondLst>
                              <p:cond delay="3500"/>
                            </p:stCondLst>
                            <p:childTnLst>
                              <p:par>
                                <p:cTn id="24" presetID="22" presetClass="entr" presetSubtype="8" fill="hold" grpId="0" nodeType="afterEffect">
                                  <p:stCondLst>
                                    <p:cond delay="0"/>
                                  </p:stCondLst>
                                  <p:childTnLst>
                                    <p:set>
                                      <p:cBhvr>
                                        <p:cTn id="25" dur="1" fill="hold">
                                          <p:stCondLst>
                                            <p:cond delay="0"/>
                                          </p:stCondLst>
                                        </p:cTn>
                                        <p:tgtEl>
                                          <p:spTgt spid="33800"/>
                                        </p:tgtEl>
                                        <p:attrNameLst>
                                          <p:attrName>style.visibility</p:attrName>
                                        </p:attrNameLst>
                                      </p:cBhvr>
                                      <p:to>
                                        <p:strVal val="visible"/>
                                      </p:to>
                                    </p:set>
                                    <p:animEffect transition="in" filter="wipe(left)">
                                      <p:cBhvr>
                                        <p:cTn id="26" dur="500"/>
                                        <p:tgtEl>
                                          <p:spTgt spid="33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nimBg="1"/>
      <p:bldP spid="33798" grpId="0" animBg="1"/>
      <p:bldP spid="33799" grpId="0" animBg="1"/>
      <p:bldP spid="3380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417AED81-4FD7-E848-BA03-DE6A69E4BA2E}" type="datetime4">
              <a:rPr lang="en-US" smtClean="0"/>
              <a:pPr/>
              <a:t>October 14, 2010</a:t>
            </a:fld>
            <a:endParaRPr lang="en-US"/>
          </a:p>
        </p:txBody>
      </p:sp>
      <p:sp>
        <p:nvSpPr>
          <p:cNvPr id="5" name="Slide Number Placeholder 4"/>
          <p:cNvSpPr>
            <a:spLocks noGrp="1"/>
          </p:cNvSpPr>
          <p:nvPr>
            <p:ph type="sldNum" sz="quarter" idx="12"/>
          </p:nvPr>
        </p:nvSpPr>
        <p:spPr/>
        <p:txBody>
          <a:bodyPr/>
          <a:lstStyle/>
          <a:p>
            <a:fld id="{8EAC3D40-EE97-0240-942A-FF60CD4A568B}" type="slidenum">
              <a:rPr lang="en-US" smtClean="0"/>
              <a:pPr/>
              <a:t>14</a:t>
            </a:fld>
            <a:endParaRPr lang="en-US"/>
          </a:p>
        </p:txBody>
      </p:sp>
      <p:pic>
        <p:nvPicPr>
          <p:cNvPr id="38916" name="Picture 4"/>
          <p:cNvPicPr>
            <a:picLocks noChangeAspect="1" noChangeArrowheads="1"/>
          </p:cNvPicPr>
          <p:nvPr/>
        </p:nvPicPr>
        <p:blipFill>
          <a:blip r:embed="rId3"/>
          <a:srcRect/>
          <a:stretch>
            <a:fillRect/>
          </a:stretch>
        </p:blipFill>
        <p:spPr bwMode="auto">
          <a:xfrm>
            <a:off x="-4763" y="0"/>
            <a:ext cx="9153526" cy="6858000"/>
          </a:xfrm>
          <a:prstGeom prst="rect">
            <a:avLst/>
          </a:prstGeom>
          <a:noFill/>
          <a:ln w="9525">
            <a:noFill/>
            <a:miter lim="800000"/>
            <a:headEnd/>
            <a:tailEnd/>
          </a:ln>
        </p:spPr>
      </p:pic>
      <p:pic>
        <p:nvPicPr>
          <p:cNvPr id="9" name="Picture 2"/>
          <p:cNvPicPr>
            <a:picLocks noChangeAspect="1" noChangeArrowheads="1"/>
          </p:cNvPicPr>
          <p:nvPr/>
        </p:nvPicPr>
        <p:blipFill>
          <a:blip r:embed="rId4"/>
          <a:srcRect/>
          <a:stretch>
            <a:fillRect/>
          </a:stretch>
        </p:blipFill>
        <p:spPr bwMode="auto">
          <a:xfrm>
            <a:off x="0" y="0"/>
            <a:ext cx="9153525" cy="6858000"/>
          </a:xfrm>
          <a:prstGeom prst="rect">
            <a:avLst/>
          </a:prstGeom>
          <a:noFill/>
          <a:ln w="9525">
            <a:noFill/>
            <a:miter lim="800000"/>
            <a:headEnd/>
            <a:tailEnd/>
          </a:ln>
        </p:spPr>
      </p:pic>
      <p:pic>
        <p:nvPicPr>
          <p:cNvPr id="11" name="Picture 2"/>
          <p:cNvPicPr>
            <a:picLocks noChangeAspect="1" noChangeArrowheads="1"/>
          </p:cNvPicPr>
          <p:nvPr/>
        </p:nvPicPr>
        <p:blipFill>
          <a:blip r:embed="rId5"/>
          <a:srcRect/>
          <a:stretch>
            <a:fillRect/>
          </a:stretch>
        </p:blipFill>
        <p:spPr bwMode="auto">
          <a:xfrm>
            <a:off x="21775" y="-1975"/>
            <a:ext cx="9153525" cy="6858000"/>
          </a:xfrm>
          <a:prstGeom prst="rect">
            <a:avLst/>
          </a:prstGeom>
          <a:noFill/>
          <a:ln w="9525">
            <a:noFill/>
            <a:miter lim="800000"/>
            <a:headEnd/>
            <a:tailEnd/>
          </a:ln>
        </p:spPr>
      </p:pic>
      <p:pic>
        <p:nvPicPr>
          <p:cNvPr id="12" name="Picture 2"/>
          <p:cNvPicPr>
            <a:picLocks noChangeAspect="1" noChangeArrowheads="1"/>
          </p:cNvPicPr>
          <p:nvPr/>
        </p:nvPicPr>
        <p:blipFill>
          <a:blip r:embed="rId6"/>
          <a:srcRect/>
          <a:stretch>
            <a:fillRect/>
          </a:stretch>
        </p:blipFill>
        <p:spPr bwMode="auto">
          <a:xfrm>
            <a:off x="9900" y="9900"/>
            <a:ext cx="9153525" cy="6858000"/>
          </a:xfrm>
          <a:prstGeom prst="rect">
            <a:avLst/>
          </a:prstGeom>
          <a:noFill/>
          <a:ln w="9525">
            <a:noFill/>
            <a:miter lim="800000"/>
            <a:headEnd/>
            <a:tailEnd/>
          </a:ln>
        </p:spPr>
      </p:pic>
      <p:pic>
        <p:nvPicPr>
          <p:cNvPr id="16" name="Picture 5"/>
          <p:cNvPicPr>
            <a:picLocks noChangeAspect="1" noChangeArrowheads="1"/>
          </p:cNvPicPr>
          <p:nvPr/>
        </p:nvPicPr>
        <p:blipFill>
          <a:blip r:embed="rId7"/>
          <a:srcRect/>
          <a:stretch>
            <a:fillRect/>
          </a:stretch>
        </p:blipFill>
        <p:spPr bwMode="auto">
          <a:xfrm>
            <a:off x="-9525" y="4763"/>
            <a:ext cx="9163050" cy="6848475"/>
          </a:xfrm>
          <a:prstGeom prst="rect">
            <a:avLst/>
          </a:prstGeom>
          <a:noFill/>
          <a:ln w="9525">
            <a:noFill/>
            <a:miter lim="800000"/>
            <a:headEnd/>
            <a:tailEnd/>
          </a:ln>
        </p:spPr>
      </p:pic>
      <p:pic>
        <p:nvPicPr>
          <p:cNvPr id="18" name="Picture 2"/>
          <p:cNvPicPr>
            <a:picLocks noChangeAspect="1" noChangeArrowheads="1"/>
          </p:cNvPicPr>
          <p:nvPr/>
        </p:nvPicPr>
        <p:blipFill>
          <a:blip r:embed="rId8"/>
          <a:srcRect/>
          <a:stretch>
            <a:fillRect/>
          </a:stretch>
        </p:blipFill>
        <p:spPr bwMode="auto">
          <a:xfrm>
            <a:off x="-9525" y="0"/>
            <a:ext cx="9153525" cy="6858000"/>
          </a:xfrm>
          <a:prstGeom prst="rect">
            <a:avLst/>
          </a:prstGeom>
          <a:noFill/>
          <a:ln w="9525">
            <a:noFill/>
            <a:miter lim="800000"/>
            <a:headEnd/>
            <a:tailEnd/>
          </a:ln>
        </p:spPr>
      </p:pic>
      <p:pic>
        <p:nvPicPr>
          <p:cNvPr id="19" name="Picture 4"/>
          <p:cNvPicPr>
            <a:picLocks noChangeAspect="1" noChangeArrowheads="1"/>
          </p:cNvPicPr>
          <p:nvPr/>
        </p:nvPicPr>
        <p:blipFill>
          <a:blip r:embed="rId9"/>
          <a:srcRect/>
          <a:stretch>
            <a:fillRect/>
          </a:stretch>
        </p:blipFill>
        <p:spPr bwMode="auto">
          <a:xfrm>
            <a:off x="5137" y="9900"/>
            <a:ext cx="9153526" cy="6858000"/>
          </a:xfrm>
          <a:prstGeom prst="rect">
            <a:avLst/>
          </a:prstGeom>
          <a:noFill/>
          <a:ln w="9525">
            <a:noFill/>
            <a:miter lim="800000"/>
            <a:headEnd/>
            <a:tailEnd/>
          </a:ln>
        </p:spPr>
      </p:pic>
      <p:pic>
        <p:nvPicPr>
          <p:cNvPr id="20" name="Picture 2"/>
          <p:cNvPicPr>
            <a:picLocks noChangeAspect="1" noChangeArrowheads="1"/>
          </p:cNvPicPr>
          <p:nvPr/>
        </p:nvPicPr>
        <p:blipFill>
          <a:blip r:embed="rId10"/>
          <a:srcRect/>
          <a:stretch>
            <a:fillRect/>
          </a:stretch>
        </p:blipFill>
        <p:spPr bwMode="auto">
          <a:xfrm>
            <a:off x="0" y="19050"/>
            <a:ext cx="9153525" cy="6819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GRC Component #2</a:t>
            </a:r>
            <a:endParaRPr lang="en-US" dirty="0"/>
          </a:p>
        </p:txBody>
      </p:sp>
      <p:sp>
        <p:nvSpPr>
          <p:cNvPr id="4" name="Date Placeholder 3"/>
          <p:cNvSpPr>
            <a:spLocks noGrp="1"/>
          </p:cNvSpPr>
          <p:nvPr>
            <p:ph type="dt" sz="half" idx="10"/>
          </p:nvPr>
        </p:nvSpPr>
        <p:spPr/>
        <p:txBody>
          <a:bodyPr/>
          <a:lstStyle/>
          <a:p>
            <a:fld id="{20E43356-2467-614F-8981-11D96CAF4D47}" type="datetime4">
              <a:rPr lang="en-US" smtClean="0"/>
              <a:pPr/>
              <a:t>October 14, 2010</a:t>
            </a:fld>
            <a:endParaRPr lang="en-US"/>
          </a:p>
        </p:txBody>
      </p:sp>
      <p:pic>
        <p:nvPicPr>
          <p:cNvPr id="27" name="Picture 26" descr="predermined_image_1a.png"/>
          <p:cNvPicPr>
            <a:picLocks noChangeAspect="1"/>
          </p:cNvPicPr>
          <p:nvPr/>
        </p:nvPicPr>
        <p:blipFill>
          <a:blip r:embed="rId3"/>
          <a:stretch>
            <a:fillRect/>
          </a:stretch>
        </p:blipFill>
        <p:spPr>
          <a:xfrm>
            <a:off x="5880100" y="1301750"/>
            <a:ext cx="3263900" cy="4965700"/>
          </a:xfrm>
          <a:prstGeom prst="rect">
            <a:avLst/>
          </a:prstGeom>
        </p:spPr>
      </p:pic>
      <p:grpSp>
        <p:nvGrpSpPr>
          <p:cNvPr id="3" name="Group 21"/>
          <p:cNvGrpSpPr/>
          <p:nvPr/>
        </p:nvGrpSpPr>
        <p:grpSpPr>
          <a:xfrm>
            <a:off x="590550" y="1874686"/>
            <a:ext cx="5118874" cy="3822081"/>
            <a:chOff x="590550" y="2097707"/>
            <a:chExt cx="5118874" cy="3365643"/>
          </a:xfrm>
        </p:grpSpPr>
        <p:sp>
          <p:nvSpPr>
            <p:cNvPr id="12" name="Rounded Rectangle 11"/>
            <p:cNvSpPr/>
            <p:nvPr/>
          </p:nvSpPr>
          <p:spPr bwMode="auto">
            <a:xfrm>
              <a:off x="590550" y="2097707"/>
              <a:ext cx="5118874" cy="731520"/>
            </a:xfrm>
            <a:prstGeom prst="roundRect">
              <a:avLst>
                <a:gd name="adj" fmla="val 5000"/>
              </a:avLst>
            </a:prstGeom>
            <a:gradFill flip="none" rotWithShape="1">
              <a:gsLst>
                <a:gs pos="0">
                  <a:srgbClr val="ECECEC"/>
                </a:gs>
                <a:gs pos="100000">
                  <a:schemeClr val="bg1"/>
                </a:gs>
              </a:gsLst>
              <a:lin ang="10800000" scaled="1"/>
              <a:tileRect/>
            </a:gradFill>
            <a:ln w="28575" algn="ctr">
              <a:solidFill>
                <a:srgbClr val="646568"/>
              </a:solidFill>
              <a:round/>
              <a:headEnd/>
              <a:tailEnd/>
            </a:ln>
            <a:effectLst>
              <a:outerShdw blurRad="50800" dist="38100" dir="2700000" algn="tl" rotWithShape="0">
                <a:srgbClr val="A4A5A6">
                  <a:alpha val="50000"/>
                </a:srgbClr>
              </a:outerShdw>
            </a:effectLst>
          </p:spPr>
          <p:txBody>
            <a:bodyPr wrap="none" lIns="777240" anchor="ctr"/>
            <a:lstStyle/>
            <a:p>
              <a:pPr>
                <a:defRPr/>
              </a:pPr>
              <a:r>
                <a:rPr lang="en-US" sz="2200" dirty="0" smtClean="0"/>
                <a:t>Policy</a:t>
              </a:r>
            </a:p>
          </p:txBody>
        </p:sp>
        <p:sp>
          <p:nvSpPr>
            <p:cNvPr id="40" name="Rounded Rectangle 39"/>
            <p:cNvSpPr/>
            <p:nvPr/>
          </p:nvSpPr>
          <p:spPr bwMode="auto">
            <a:xfrm>
              <a:off x="590550" y="2975531"/>
              <a:ext cx="5118874" cy="731520"/>
            </a:xfrm>
            <a:prstGeom prst="roundRect">
              <a:avLst>
                <a:gd name="adj" fmla="val 5000"/>
              </a:avLst>
            </a:prstGeom>
            <a:gradFill flip="none" rotWithShape="1">
              <a:gsLst>
                <a:gs pos="0">
                  <a:srgbClr val="ECECEC"/>
                </a:gs>
                <a:gs pos="100000">
                  <a:schemeClr val="bg1"/>
                </a:gs>
              </a:gsLst>
              <a:lin ang="10800000" scaled="1"/>
              <a:tileRect/>
            </a:gradFill>
            <a:ln w="28575" algn="ctr">
              <a:solidFill>
                <a:srgbClr val="646568"/>
              </a:solidFill>
              <a:round/>
              <a:headEnd/>
              <a:tailEnd/>
            </a:ln>
            <a:effectLst>
              <a:outerShdw blurRad="50800" dist="38100" dir="2700000" algn="tl" rotWithShape="0">
                <a:srgbClr val="A4A5A6">
                  <a:alpha val="50000"/>
                </a:srgbClr>
              </a:outerShdw>
            </a:effectLst>
          </p:spPr>
          <p:txBody>
            <a:bodyPr wrap="none" lIns="777240" anchor="ctr"/>
            <a:lstStyle/>
            <a:p>
              <a:pPr>
                <a:defRPr/>
              </a:pPr>
              <a:r>
                <a:rPr lang="en-US" sz="2600" dirty="0" smtClean="0">
                  <a:solidFill>
                    <a:schemeClr val="accent1"/>
                  </a:solidFill>
                </a:rPr>
                <a:t>Compliance</a:t>
              </a:r>
            </a:p>
          </p:txBody>
        </p:sp>
        <p:sp>
          <p:nvSpPr>
            <p:cNvPr id="43" name="Rounded Rectangle 42"/>
            <p:cNvSpPr/>
            <p:nvPr/>
          </p:nvSpPr>
          <p:spPr bwMode="auto">
            <a:xfrm>
              <a:off x="590550" y="3854006"/>
              <a:ext cx="5118874" cy="731520"/>
            </a:xfrm>
            <a:prstGeom prst="roundRect">
              <a:avLst>
                <a:gd name="adj" fmla="val 5000"/>
              </a:avLst>
            </a:prstGeom>
            <a:gradFill flip="none" rotWithShape="1">
              <a:gsLst>
                <a:gs pos="0">
                  <a:srgbClr val="ECECEC"/>
                </a:gs>
                <a:gs pos="100000">
                  <a:schemeClr val="bg1"/>
                </a:gs>
              </a:gsLst>
              <a:lin ang="10800000" scaled="1"/>
              <a:tileRect/>
            </a:gradFill>
            <a:ln w="28575" algn="ctr">
              <a:solidFill>
                <a:srgbClr val="646568"/>
              </a:solidFill>
              <a:round/>
              <a:headEnd/>
              <a:tailEnd/>
            </a:ln>
            <a:effectLst>
              <a:outerShdw blurRad="50800" dist="38100" dir="2700000" algn="tl" rotWithShape="0">
                <a:srgbClr val="A4A5A6">
                  <a:alpha val="50000"/>
                </a:srgbClr>
              </a:outerShdw>
            </a:effectLst>
          </p:spPr>
          <p:txBody>
            <a:bodyPr wrap="none" lIns="777240" anchor="ctr"/>
            <a:lstStyle/>
            <a:p>
              <a:pPr>
                <a:defRPr/>
              </a:pPr>
              <a:r>
                <a:rPr lang="en-US" sz="2200" dirty="0" smtClean="0"/>
                <a:t>Risk Management</a:t>
              </a:r>
            </a:p>
          </p:txBody>
        </p:sp>
        <p:sp>
          <p:nvSpPr>
            <p:cNvPr id="46" name="Rounded Rectangle 45"/>
            <p:cNvSpPr/>
            <p:nvPr/>
          </p:nvSpPr>
          <p:spPr bwMode="auto">
            <a:xfrm>
              <a:off x="590550" y="4731830"/>
              <a:ext cx="5118874" cy="731520"/>
            </a:xfrm>
            <a:prstGeom prst="roundRect">
              <a:avLst>
                <a:gd name="adj" fmla="val 5000"/>
              </a:avLst>
            </a:prstGeom>
            <a:gradFill flip="none" rotWithShape="1">
              <a:gsLst>
                <a:gs pos="0">
                  <a:srgbClr val="ECECEC"/>
                </a:gs>
                <a:gs pos="100000">
                  <a:schemeClr val="bg1"/>
                </a:gs>
              </a:gsLst>
              <a:lin ang="10800000" scaled="1"/>
              <a:tileRect/>
            </a:gradFill>
            <a:ln w="28575" algn="ctr">
              <a:solidFill>
                <a:srgbClr val="646568"/>
              </a:solidFill>
              <a:round/>
              <a:headEnd/>
              <a:tailEnd/>
            </a:ln>
            <a:effectLst>
              <a:outerShdw blurRad="50800" dist="38100" dir="2700000" algn="tl" rotWithShape="0">
                <a:srgbClr val="A4A5A6">
                  <a:alpha val="50000"/>
                </a:srgbClr>
              </a:outerShdw>
            </a:effectLst>
          </p:spPr>
          <p:txBody>
            <a:bodyPr wrap="none" lIns="777240" anchor="ctr"/>
            <a:lstStyle/>
            <a:p>
              <a:pPr lvl="0">
                <a:lnSpc>
                  <a:spcPct val="90000"/>
                </a:lnSpc>
                <a:defRPr/>
              </a:pPr>
              <a:r>
                <a:rPr lang="en-US" sz="2200" dirty="0" smtClean="0"/>
                <a:t>Security Awareness and Training</a:t>
              </a:r>
            </a:p>
          </p:txBody>
        </p:sp>
      </p:grpSp>
      <p:pic>
        <p:nvPicPr>
          <p:cNvPr id="17" name="Picture 16" descr="compliance-icon-red-sm.png"/>
          <p:cNvPicPr>
            <a:picLocks noChangeAspect="1"/>
          </p:cNvPicPr>
          <p:nvPr/>
        </p:nvPicPr>
        <p:blipFill>
          <a:blip r:embed="rId4"/>
          <a:stretch>
            <a:fillRect/>
          </a:stretch>
        </p:blipFill>
        <p:spPr>
          <a:xfrm>
            <a:off x="709959" y="3000399"/>
            <a:ext cx="603202" cy="603202"/>
          </a:xfrm>
          <a:prstGeom prst="rect">
            <a:avLst/>
          </a:prstGeom>
        </p:spPr>
      </p:pic>
      <p:pic>
        <p:nvPicPr>
          <p:cNvPr id="18" name="Picture 17" descr="policy-icon-red-sm.png"/>
          <p:cNvPicPr>
            <a:picLocks noChangeAspect="1"/>
          </p:cNvPicPr>
          <p:nvPr/>
        </p:nvPicPr>
        <p:blipFill>
          <a:blip r:embed="rId5"/>
          <a:stretch>
            <a:fillRect/>
          </a:stretch>
        </p:blipFill>
        <p:spPr>
          <a:xfrm>
            <a:off x="708797" y="1992337"/>
            <a:ext cx="603202" cy="603202"/>
          </a:xfrm>
          <a:prstGeom prst="rect">
            <a:avLst/>
          </a:prstGeom>
        </p:spPr>
      </p:pic>
      <p:pic>
        <p:nvPicPr>
          <p:cNvPr id="19" name="Picture 18" descr="risk-icon-red-sm.png"/>
          <p:cNvPicPr>
            <a:picLocks noChangeAspect="1"/>
          </p:cNvPicPr>
          <p:nvPr/>
        </p:nvPicPr>
        <p:blipFill>
          <a:blip r:embed="rId6"/>
          <a:stretch>
            <a:fillRect/>
          </a:stretch>
        </p:blipFill>
        <p:spPr>
          <a:xfrm>
            <a:off x="709959" y="3987824"/>
            <a:ext cx="603202" cy="603202"/>
          </a:xfrm>
          <a:prstGeom prst="rect">
            <a:avLst/>
          </a:prstGeom>
        </p:spPr>
      </p:pic>
      <p:pic>
        <p:nvPicPr>
          <p:cNvPr id="20" name="Picture 19" descr="awareness-icon-red-sm.png"/>
          <p:cNvPicPr>
            <a:picLocks noChangeAspect="1"/>
          </p:cNvPicPr>
          <p:nvPr/>
        </p:nvPicPr>
        <p:blipFill>
          <a:blip r:embed="rId7"/>
          <a:stretch>
            <a:fillRect/>
          </a:stretch>
        </p:blipFill>
        <p:spPr>
          <a:xfrm>
            <a:off x="709767" y="4999062"/>
            <a:ext cx="603202" cy="603202"/>
          </a:xfrm>
          <a:prstGeom prst="rect">
            <a:avLst/>
          </a:prstGeom>
        </p:spPr>
      </p:pic>
      <p:sp>
        <p:nvSpPr>
          <p:cNvPr id="14" name="Slide Number Placeholder 13"/>
          <p:cNvSpPr>
            <a:spLocks noGrp="1"/>
          </p:cNvSpPr>
          <p:nvPr>
            <p:ph type="sldNum" sz="quarter" idx="12"/>
          </p:nvPr>
        </p:nvSpPr>
        <p:spPr/>
        <p:txBody>
          <a:bodyPr/>
          <a:lstStyle/>
          <a:p>
            <a:fld id="{CBBE853D-9F22-8A4E-9065-8605B1548684}"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0" y="973333"/>
            <a:ext cx="9975616" cy="5910943"/>
            <a:chOff x="0" y="973333"/>
            <a:chExt cx="9975616" cy="5910943"/>
          </a:xfrm>
        </p:grpSpPr>
        <p:grpSp>
          <p:nvGrpSpPr>
            <p:cNvPr id="34" name="Group 33"/>
            <p:cNvGrpSpPr>
              <a:grpSpLocks/>
            </p:cNvGrpSpPr>
            <p:nvPr/>
          </p:nvGrpSpPr>
          <p:grpSpPr bwMode="auto">
            <a:xfrm>
              <a:off x="0" y="2135556"/>
              <a:ext cx="9144000" cy="3794125"/>
              <a:chOff x="0" y="1552"/>
              <a:chExt cx="5776" cy="2390"/>
            </a:xfrm>
          </p:grpSpPr>
          <p:sp>
            <p:nvSpPr>
              <p:cNvPr id="38" name="Rectangle 4"/>
              <p:cNvSpPr>
                <a:spLocks noChangeArrowheads="1"/>
              </p:cNvSpPr>
              <p:nvPr/>
            </p:nvSpPr>
            <p:spPr bwMode="auto">
              <a:xfrm flipV="1">
                <a:off x="0" y="2928"/>
                <a:ext cx="5776" cy="1014"/>
              </a:xfrm>
              <a:prstGeom prst="rect">
                <a:avLst/>
              </a:prstGeom>
              <a:gradFill rotWithShape="1">
                <a:gsLst>
                  <a:gs pos="0">
                    <a:schemeClr val="bg1">
                      <a:alpha val="85001"/>
                    </a:schemeClr>
                  </a:gs>
                  <a:gs pos="100000">
                    <a:schemeClr val="tx1">
                      <a:alpha val="65000"/>
                    </a:schemeClr>
                  </a:gs>
                </a:gsLst>
                <a:lin ang="5400000" scaled="1"/>
              </a:gradFill>
              <a:ln w="9525">
                <a:noFill/>
                <a:miter lim="800000"/>
                <a:headEnd/>
                <a:tailEnd/>
              </a:ln>
            </p:spPr>
            <p:txBody>
              <a:bodyPr wrap="none" anchor="ctr"/>
              <a:lstStyle/>
              <a:p>
                <a:pPr eaLnBrk="0" hangingPunct="0"/>
                <a:endParaRPr lang="en-US"/>
              </a:p>
            </p:txBody>
          </p:sp>
          <p:sp>
            <p:nvSpPr>
              <p:cNvPr id="39" name="Rectangle 3"/>
              <p:cNvSpPr>
                <a:spLocks noChangeArrowheads="1"/>
              </p:cNvSpPr>
              <p:nvPr/>
            </p:nvSpPr>
            <p:spPr bwMode="auto">
              <a:xfrm>
                <a:off x="0" y="1552"/>
                <a:ext cx="5776" cy="1376"/>
              </a:xfrm>
              <a:prstGeom prst="rect">
                <a:avLst/>
              </a:prstGeom>
              <a:gradFill rotWithShape="1">
                <a:gsLst>
                  <a:gs pos="0">
                    <a:srgbClr val="BDBEBF">
                      <a:alpha val="0"/>
                    </a:srgbClr>
                  </a:gs>
                  <a:gs pos="100000">
                    <a:srgbClr val="6B6C6F">
                      <a:alpha val="28998"/>
                    </a:srgbClr>
                  </a:gs>
                </a:gsLst>
                <a:lin ang="5400000" scaled="1"/>
              </a:gradFill>
              <a:ln w="9525">
                <a:noFill/>
                <a:miter lim="800000"/>
                <a:headEnd/>
                <a:tailEnd/>
              </a:ln>
            </p:spPr>
            <p:txBody>
              <a:bodyPr wrap="none" anchor="ctr"/>
              <a:lstStyle/>
              <a:p>
                <a:pPr eaLnBrk="0" hangingPunct="0"/>
                <a:endParaRPr lang="en-US"/>
              </a:p>
            </p:txBody>
          </p:sp>
        </p:grpSp>
        <p:sp>
          <p:nvSpPr>
            <p:cNvPr id="36" name="Freeform 4"/>
            <p:cNvSpPr>
              <a:spLocks noEditPoints="1"/>
            </p:cNvSpPr>
            <p:nvPr/>
          </p:nvSpPr>
          <p:spPr bwMode="auto">
            <a:xfrm>
              <a:off x="5856433" y="974725"/>
              <a:ext cx="4119183" cy="4729382"/>
            </a:xfrm>
            <a:custGeom>
              <a:avLst/>
              <a:gdLst/>
              <a:ahLst/>
              <a:cxnLst>
                <a:cxn ang="0">
                  <a:pos x="3004" y="0"/>
                </a:cxn>
                <a:cxn ang="0">
                  <a:pos x="1167" y="0"/>
                </a:cxn>
                <a:cxn ang="0">
                  <a:pos x="0" y="3449"/>
                </a:cxn>
                <a:cxn ang="0">
                  <a:pos x="1837" y="3449"/>
                </a:cxn>
                <a:cxn ang="0">
                  <a:pos x="3004" y="0"/>
                </a:cxn>
                <a:cxn ang="0">
                  <a:pos x="3004" y="0"/>
                </a:cxn>
                <a:cxn ang="0">
                  <a:pos x="3004" y="0"/>
                </a:cxn>
              </a:cxnLst>
              <a:rect l="0" t="0" r="r" b="b"/>
              <a:pathLst>
                <a:path w="3004" h="3449">
                  <a:moveTo>
                    <a:pt x="3004" y="0"/>
                  </a:moveTo>
                  <a:lnTo>
                    <a:pt x="1167" y="0"/>
                  </a:lnTo>
                  <a:lnTo>
                    <a:pt x="0" y="3449"/>
                  </a:lnTo>
                  <a:lnTo>
                    <a:pt x="1837" y="3449"/>
                  </a:lnTo>
                  <a:lnTo>
                    <a:pt x="3004" y="0"/>
                  </a:lnTo>
                  <a:close/>
                  <a:moveTo>
                    <a:pt x="3004" y="0"/>
                  </a:moveTo>
                  <a:lnTo>
                    <a:pt x="3004" y="0"/>
                  </a:lnTo>
                  <a:close/>
                </a:path>
              </a:pathLst>
            </a:custGeom>
            <a:gradFill flip="none" rotWithShape="1">
              <a:gsLst>
                <a:gs pos="15000">
                  <a:schemeClr val="bg2">
                    <a:alpha val="60000"/>
                  </a:schemeClr>
                </a:gs>
                <a:gs pos="100000">
                  <a:schemeClr val="bg1">
                    <a:alpha val="0"/>
                  </a:schemeClr>
                </a:gs>
              </a:gsLst>
              <a:lin ang="5400000" scaled="1"/>
              <a:tileRect/>
            </a:gradFill>
            <a:ln w="9525" algn="ctr">
              <a:noFill/>
              <a:round/>
              <a:headEnd/>
              <a:tailEnd/>
            </a:ln>
            <a:effectLst/>
          </p:spPr>
          <p:txBody>
            <a:bodyPr wrap="none" anchor="ctr"/>
            <a:lstStyle/>
            <a:p>
              <a:pPr>
                <a:defRPr/>
              </a:pPr>
              <a:endParaRPr lang="en-US"/>
            </a:p>
          </p:txBody>
        </p:sp>
        <p:sp>
          <p:nvSpPr>
            <p:cNvPr id="37" name="Freeform 36"/>
            <p:cNvSpPr>
              <a:spLocks noEditPoints="1"/>
            </p:cNvSpPr>
            <p:nvPr/>
          </p:nvSpPr>
          <p:spPr bwMode="auto">
            <a:xfrm>
              <a:off x="0" y="973333"/>
              <a:ext cx="2345170" cy="5910943"/>
            </a:xfrm>
            <a:custGeom>
              <a:avLst/>
              <a:gdLst>
                <a:gd name="T0" fmla="*/ 2147483647 w 1205"/>
                <a:gd name="T1" fmla="*/ 0 h 3038"/>
                <a:gd name="T2" fmla="*/ 2147483647 w 1205"/>
                <a:gd name="T3" fmla="*/ 0 h 3038"/>
                <a:gd name="T4" fmla="*/ 0 w 1205"/>
                <a:gd name="T5" fmla="*/ 2147483647 h 3038"/>
                <a:gd name="T6" fmla="*/ 0 w 1205"/>
                <a:gd name="T7" fmla="*/ 2147483647 h 3038"/>
                <a:gd name="T8" fmla="*/ 2147483647 w 1205"/>
                <a:gd name="T9" fmla="*/ 2147483647 h 3038"/>
                <a:gd name="T10" fmla="*/ 2147483647 w 1205"/>
                <a:gd name="T11" fmla="*/ 0 h 3038"/>
                <a:gd name="T12" fmla="*/ 2147483647 w 1205"/>
                <a:gd name="T13" fmla="*/ 0 h 3038"/>
                <a:gd name="T14" fmla="*/ 2147483647 w 1205"/>
                <a:gd name="T15" fmla="*/ 0 h 3038"/>
                <a:gd name="T16" fmla="*/ 0 60000 65536"/>
                <a:gd name="T17" fmla="*/ 0 60000 65536"/>
                <a:gd name="T18" fmla="*/ 0 60000 65536"/>
                <a:gd name="T19" fmla="*/ 0 60000 65536"/>
                <a:gd name="T20" fmla="*/ 0 60000 65536"/>
                <a:gd name="T21" fmla="*/ 0 60000 65536"/>
                <a:gd name="T22" fmla="*/ 0 60000 65536"/>
                <a:gd name="T23" fmla="*/ 0 60000 65536"/>
                <a:gd name="T24" fmla="*/ 0 w 1205"/>
                <a:gd name="T25" fmla="*/ 0 h 3038"/>
                <a:gd name="T26" fmla="*/ 1205 w 1205"/>
                <a:gd name="T27" fmla="*/ 3038 h 30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5" h="3038">
                  <a:moveTo>
                    <a:pt x="1205" y="0"/>
                  </a:moveTo>
                  <a:lnTo>
                    <a:pt x="374" y="0"/>
                  </a:lnTo>
                  <a:lnTo>
                    <a:pt x="0" y="1109"/>
                  </a:lnTo>
                  <a:lnTo>
                    <a:pt x="0" y="3038"/>
                  </a:lnTo>
                  <a:lnTo>
                    <a:pt x="177" y="3038"/>
                  </a:lnTo>
                  <a:lnTo>
                    <a:pt x="1205" y="0"/>
                  </a:lnTo>
                  <a:close/>
                  <a:moveTo>
                    <a:pt x="1205" y="0"/>
                  </a:moveTo>
                  <a:lnTo>
                    <a:pt x="1205" y="0"/>
                  </a:lnTo>
                  <a:close/>
                </a:path>
              </a:pathLst>
            </a:custGeom>
            <a:solidFill>
              <a:srgbClr val="325B7B">
                <a:alpha val="14902"/>
              </a:srgbClr>
            </a:solidFill>
            <a:ln w="9525" algn="ctr">
              <a:noFill/>
              <a:round/>
              <a:headEnd/>
              <a:tailEnd/>
            </a:ln>
            <a:effectLst/>
          </p:spPr>
          <p:txBody>
            <a:bodyPr wrap="none" anchor="ctr"/>
            <a:lstStyle/>
            <a:p>
              <a:endParaRPr lang="en-US"/>
            </a:p>
          </p:txBody>
        </p:sp>
      </p:grpSp>
      <p:sp>
        <p:nvSpPr>
          <p:cNvPr id="78" name="Rectangle 77"/>
          <p:cNvSpPr/>
          <p:nvPr/>
        </p:nvSpPr>
        <p:spPr bwMode="auto">
          <a:xfrm>
            <a:off x="340360" y="2805112"/>
            <a:ext cx="8460740" cy="2967038"/>
          </a:xfrm>
          <a:prstGeom prst="rect">
            <a:avLst/>
          </a:prstGeom>
          <a:gradFill flip="none" rotWithShape="1">
            <a:gsLst>
              <a:gs pos="0">
                <a:srgbClr val="DEDFE2"/>
              </a:gs>
              <a:gs pos="50000">
                <a:srgbClr val="FFFFFF"/>
              </a:gs>
              <a:gs pos="100000">
                <a:srgbClr val="DEDFE2"/>
              </a:gs>
            </a:gsLst>
            <a:lin ang="0" scaled="1"/>
            <a:tileRect/>
          </a:gradFill>
          <a:ln w="12700">
            <a:gradFill>
              <a:gsLst>
                <a:gs pos="0">
                  <a:srgbClr val="BBBDC1"/>
                </a:gs>
                <a:gs pos="50000">
                  <a:srgbClr val="EDEEF4"/>
                </a:gs>
                <a:gs pos="100000">
                  <a:srgbClr val="FFFFFF"/>
                </a:gs>
              </a:gsLst>
              <a:lin ang="5400000" scaled="0"/>
            </a:gradFill>
            <a:miter lim="800000"/>
            <a:headEnd/>
            <a:tailEnd/>
          </a:ln>
          <a:effectLst>
            <a:outerShdw blurRad="88900" dist="63500" dir="2700000" algn="tl" rotWithShape="0">
              <a:prstClr val="black">
                <a:alpha val="40000"/>
              </a:prstClr>
            </a:outerShdw>
          </a:effectLst>
          <a:scene3d>
            <a:camera prst="orthographicFront"/>
            <a:lightRig rig="threePt" dir="t"/>
          </a:scene3d>
          <a:sp3d>
            <a:bevelT w="31750" h="31750"/>
          </a:sp3d>
        </p:spPr>
        <p:txBody>
          <a:bodyPr wrap="none" anchor="ctr"/>
          <a:lstStyle/>
          <a:p>
            <a:pPr marL="0" marR="0" indent="0" defTabSz="914400" fontAlgn="auto" latinLnBrk="0">
              <a:lnSpc>
                <a:spcPct val="100000"/>
              </a:lnSpc>
              <a:spcBef>
                <a:spcPts val="0"/>
              </a:spcBef>
              <a:spcAft>
                <a:spcPts val="0"/>
              </a:spcAft>
              <a:buClrTx/>
              <a:buSzTx/>
              <a:buFontTx/>
              <a:buNone/>
              <a:tabLst/>
            </a:pPr>
            <a:endParaRPr lang="en-US" sz="1800" kern="0">
              <a:solidFill>
                <a:sysClr val="windowText" lastClr="000000"/>
              </a:solidFill>
            </a:endParaRPr>
          </a:p>
        </p:txBody>
      </p:sp>
      <p:sp>
        <p:nvSpPr>
          <p:cNvPr id="71" name="Rectangle 70"/>
          <p:cNvSpPr/>
          <p:nvPr/>
        </p:nvSpPr>
        <p:spPr bwMode="auto">
          <a:xfrm>
            <a:off x="340360" y="1622426"/>
            <a:ext cx="8460740" cy="1125538"/>
          </a:xfrm>
          <a:prstGeom prst="rect">
            <a:avLst/>
          </a:prstGeom>
          <a:gradFill flip="none" rotWithShape="1">
            <a:gsLst>
              <a:gs pos="0">
                <a:srgbClr val="DEDFE2"/>
              </a:gs>
              <a:gs pos="50000">
                <a:schemeClr val="bg2">
                  <a:lumMod val="90000"/>
                </a:schemeClr>
              </a:gs>
              <a:gs pos="100000">
                <a:srgbClr val="DEDFE2"/>
              </a:gs>
            </a:gsLst>
            <a:lin ang="0" scaled="1"/>
            <a:tileRect/>
          </a:gradFill>
          <a:ln w="12700">
            <a:gradFill>
              <a:gsLst>
                <a:gs pos="0">
                  <a:srgbClr val="BBBDC1"/>
                </a:gs>
                <a:gs pos="50000">
                  <a:srgbClr val="EDEEF4"/>
                </a:gs>
                <a:gs pos="100000">
                  <a:srgbClr val="FFFFFF"/>
                </a:gs>
              </a:gsLst>
              <a:lin ang="5400000" scaled="0"/>
            </a:gradFill>
            <a:miter lim="800000"/>
            <a:headEnd/>
            <a:tailEnd/>
          </a:ln>
          <a:effectLst>
            <a:outerShdw blurRad="88900" dist="63500" dir="2700000" algn="tl" rotWithShape="0">
              <a:prstClr val="black">
                <a:alpha val="40000"/>
              </a:prstClr>
            </a:outerShdw>
          </a:effectLst>
          <a:scene3d>
            <a:camera prst="orthographicFront"/>
            <a:lightRig rig="threePt" dir="t"/>
          </a:scene3d>
          <a:sp3d>
            <a:bevelT w="31750" h="31750"/>
          </a:sp3d>
        </p:spPr>
        <p:txBody>
          <a:bodyPr wrap="none" anchor="ctr"/>
          <a:lstStyle/>
          <a:p>
            <a:pPr marL="0" marR="0" indent="0" defTabSz="914400" fontAlgn="auto" latinLnBrk="0">
              <a:lnSpc>
                <a:spcPct val="100000"/>
              </a:lnSpc>
              <a:spcBef>
                <a:spcPts val="0"/>
              </a:spcBef>
              <a:spcAft>
                <a:spcPts val="0"/>
              </a:spcAft>
              <a:buClrTx/>
              <a:buSzTx/>
              <a:buFontTx/>
              <a:buNone/>
              <a:tabLst/>
            </a:pPr>
            <a:endParaRPr lang="en-US" sz="1800" kern="0">
              <a:solidFill>
                <a:sysClr val="windowText" lastClr="000000"/>
              </a:solidFill>
            </a:endParaRPr>
          </a:p>
        </p:txBody>
      </p:sp>
      <p:sp>
        <p:nvSpPr>
          <p:cNvPr id="6" name="Title 5"/>
          <p:cNvSpPr>
            <a:spLocks noGrp="1"/>
          </p:cNvSpPr>
          <p:nvPr>
            <p:ph type="title"/>
          </p:nvPr>
        </p:nvSpPr>
        <p:spPr/>
        <p:txBody>
          <a:bodyPr/>
          <a:lstStyle/>
          <a:p>
            <a:r>
              <a:rPr lang="en-US" smtClean="0"/>
              <a:t>The Compliance Spectrum</a:t>
            </a:r>
            <a:endParaRPr lang="en-US" dirty="0"/>
          </a:p>
        </p:txBody>
      </p:sp>
      <p:sp>
        <p:nvSpPr>
          <p:cNvPr id="57" name="Content Placeholder 56"/>
          <p:cNvSpPr>
            <a:spLocks noGrp="1"/>
          </p:cNvSpPr>
          <p:nvPr>
            <p:ph sz="half" idx="1"/>
          </p:nvPr>
        </p:nvSpPr>
        <p:spPr>
          <a:xfrm>
            <a:off x="530859" y="2947671"/>
            <a:ext cx="4235451" cy="2321560"/>
          </a:xfrm>
        </p:spPr>
        <p:txBody>
          <a:bodyPr/>
          <a:lstStyle/>
          <a:p>
            <a:pPr lvl="0">
              <a:buNone/>
            </a:pPr>
            <a:r>
              <a:rPr lang="en-US" sz="1900" dirty="0" smtClean="0">
                <a:solidFill>
                  <a:schemeClr val="accent1"/>
                </a:solidFill>
              </a:rPr>
              <a:t>Government Regulation</a:t>
            </a:r>
          </a:p>
          <a:p>
            <a:pPr>
              <a:buClr>
                <a:schemeClr val="tx1"/>
              </a:buClr>
            </a:pPr>
            <a:r>
              <a:rPr lang="pt-BR" sz="1550" dirty="0" smtClean="0">
                <a:solidFill>
                  <a:srgbClr val="000000"/>
                </a:solidFill>
              </a:rPr>
              <a:t>SOx</a:t>
            </a:r>
          </a:p>
          <a:p>
            <a:pPr>
              <a:buClr>
                <a:schemeClr val="tx1"/>
              </a:buClr>
            </a:pPr>
            <a:r>
              <a:rPr lang="en-US" sz="1550" dirty="0" smtClean="0">
                <a:solidFill>
                  <a:srgbClr val="000000"/>
                </a:solidFill>
              </a:rPr>
              <a:t>HIPAA</a:t>
            </a:r>
          </a:p>
          <a:p>
            <a:pPr>
              <a:buClr>
                <a:schemeClr val="tx1"/>
              </a:buClr>
            </a:pPr>
            <a:r>
              <a:rPr lang="en-US" sz="1550" dirty="0" smtClean="0">
                <a:solidFill>
                  <a:srgbClr val="000000"/>
                </a:solidFill>
              </a:rPr>
              <a:t>EU privacy</a:t>
            </a:r>
          </a:p>
          <a:p>
            <a:pPr>
              <a:buClr>
                <a:schemeClr val="tx1"/>
              </a:buClr>
            </a:pPr>
            <a:r>
              <a:rPr lang="en-US" sz="1550" dirty="0" smtClean="0">
                <a:solidFill>
                  <a:srgbClr val="000000"/>
                </a:solidFill>
              </a:rPr>
              <a:t>Japan mark</a:t>
            </a:r>
          </a:p>
          <a:p>
            <a:pPr lvl="0">
              <a:spcBef>
                <a:spcPts val="1200"/>
              </a:spcBef>
              <a:buNone/>
            </a:pPr>
            <a:r>
              <a:rPr lang="en-US" sz="1900" dirty="0" smtClean="0">
                <a:solidFill>
                  <a:schemeClr val="accent1"/>
                </a:solidFill>
              </a:rPr>
              <a:t>Best Practice</a:t>
            </a:r>
          </a:p>
          <a:p>
            <a:pPr>
              <a:buClr>
                <a:schemeClr val="tx1"/>
              </a:buClr>
            </a:pPr>
            <a:r>
              <a:rPr lang="en-US" sz="1550" dirty="0" smtClean="0">
                <a:solidFill>
                  <a:srgbClr val="000000"/>
                </a:solidFill>
              </a:rPr>
              <a:t>SANS top 20</a:t>
            </a:r>
          </a:p>
          <a:p>
            <a:pPr>
              <a:buClr>
                <a:schemeClr val="tx1"/>
              </a:buClr>
            </a:pPr>
            <a:r>
              <a:rPr lang="en-US" sz="1550" dirty="0" smtClean="0">
                <a:solidFill>
                  <a:srgbClr val="000000"/>
                </a:solidFill>
              </a:rPr>
              <a:t>SQL Server 2005 security best practices</a:t>
            </a:r>
          </a:p>
        </p:txBody>
      </p:sp>
      <p:sp>
        <p:nvSpPr>
          <p:cNvPr id="58" name="Content Placeholder 57"/>
          <p:cNvSpPr>
            <a:spLocks noGrp="1"/>
          </p:cNvSpPr>
          <p:nvPr>
            <p:ph sz="half" idx="2"/>
          </p:nvPr>
        </p:nvSpPr>
        <p:spPr>
          <a:xfrm>
            <a:off x="4612958" y="2947671"/>
            <a:ext cx="4050982" cy="2321560"/>
          </a:xfrm>
        </p:spPr>
        <p:txBody>
          <a:bodyPr/>
          <a:lstStyle/>
          <a:p>
            <a:pPr>
              <a:buNone/>
            </a:pPr>
            <a:r>
              <a:rPr lang="en-US" sz="1900" dirty="0" smtClean="0">
                <a:solidFill>
                  <a:schemeClr val="accent1"/>
                </a:solidFill>
              </a:rPr>
              <a:t>Industry Mandate / Standard</a:t>
            </a:r>
          </a:p>
          <a:p>
            <a:pPr>
              <a:buClr>
                <a:schemeClr val="tx1"/>
              </a:buClr>
            </a:pPr>
            <a:r>
              <a:rPr lang="pt-BR" sz="1550" dirty="0" smtClean="0">
                <a:solidFill>
                  <a:srgbClr val="000000"/>
                </a:solidFill>
              </a:rPr>
              <a:t>PCI DSS</a:t>
            </a:r>
          </a:p>
          <a:p>
            <a:pPr>
              <a:buClr>
                <a:schemeClr val="tx1"/>
              </a:buClr>
            </a:pPr>
            <a:r>
              <a:rPr lang="pt-BR" sz="1550" dirty="0" smtClean="0">
                <a:solidFill>
                  <a:srgbClr val="000000"/>
                </a:solidFill>
              </a:rPr>
              <a:t>ISO 27001</a:t>
            </a:r>
          </a:p>
          <a:p>
            <a:pPr>
              <a:buClr>
                <a:schemeClr val="tx1"/>
              </a:buClr>
            </a:pPr>
            <a:r>
              <a:rPr lang="pt-BR" sz="1550" dirty="0" smtClean="0">
                <a:solidFill>
                  <a:srgbClr val="000000"/>
                </a:solidFill>
              </a:rPr>
              <a:t>C</a:t>
            </a:r>
            <a:r>
              <a:rPr lang="pt-BR" sz="1200" dirty="0" smtClean="0">
                <a:solidFill>
                  <a:srgbClr val="000000"/>
                </a:solidFill>
              </a:rPr>
              <a:t>OBI</a:t>
            </a:r>
            <a:r>
              <a:rPr lang="pt-BR" sz="1550" dirty="0" smtClean="0">
                <a:solidFill>
                  <a:srgbClr val="000000"/>
                </a:solidFill>
              </a:rPr>
              <a:t>T for SOx</a:t>
            </a:r>
          </a:p>
          <a:p>
            <a:pPr>
              <a:buClr>
                <a:schemeClr val="tx1"/>
              </a:buClr>
            </a:pPr>
            <a:r>
              <a:rPr lang="pt-BR" sz="1550" dirty="0" smtClean="0">
                <a:solidFill>
                  <a:srgbClr val="000000"/>
                </a:solidFill>
              </a:rPr>
              <a:t>C</a:t>
            </a:r>
            <a:r>
              <a:rPr lang="pt-BR" sz="1200" dirty="0" smtClean="0">
                <a:solidFill>
                  <a:srgbClr val="000000"/>
                </a:solidFill>
              </a:rPr>
              <a:t>OBI</a:t>
            </a:r>
            <a:r>
              <a:rPr lang="pt-BR" sz="1550" dirty="0" smtClean="0">
                <a:solidFill>
                  <a:srgbClr val="000000"/>
                </a:solidFill>
              </a:rPr>
              <a:t>T for ITIL</a:t>
            </a:r>
          </a:p>
          <a:p>
            <a:pPr lvl="0">
              <a:spcBef>
                <a:spcPts val="1200"/>
              </a:spcBef>
              <a:buNone/>
            </a:pPr>
            <a:r>
              <a:rPr lang="en-US" sz="1900" dirty="0" smtClean="0">
                <a:solidFill>
                  <a:schemeClr val="accent1"/>
                </a:solidFill>
              </a:rPr>
              <a:t>Benchmark</a:t>
            </a:r>
          </a:p>
          <a:p>
            <a:pPr>
              <a:buClr>
                <a:schemeClr val="tx1"/>
              </a:buClr>
            </a:pPr>
            <a:r>
              <a:rPr lang="en-US" sz="1550" dirty="0" smtClean="0">
                <a:solidFill>
                  <a:srgbClr val="000000"/>
                </a:solidFill>
              </a:rPr>
              <a:t>CIS benchmark for Windows Server 2008</a:t>
            </a:r>
          </a:p>
        </p:txBody>
      </p:sp>
      <p:sp>
        <p:nvSpPr>
          <p:cNvPr id="4" name="Date Placeholder 3"/>
          <p:cNvSpPr>
            <a:spLocks noGrp="1"/>
          </p:cNvSpPr>
          <p:nvPr>
            <p:ph type="dt" sz="half" idx="10"/>
          </p:nvPr>
        </p:nvSpPr>
        <p:spPr/>
        <p:txBody>
          <a:bodyPr/>
          <a:lstStyle/>
          <a:p>
            <a:fld id="{C1B16EC9-1C7C-4B7F-BCDE-F46B57314BCD}" type="datetime4">
              <a:rPr lang="en-US" smtClean="0"/>
              <a:pPr/>
              <a:t>October 14, 2010</a:t>
            </a:fld>
            <a:endParaRPr lang="en-US"/>
          </a:p>
        </p:txBody>
      </p:sp>
      <p:sp>
        <p:nvSpPr>
          <p:cNvPr id="5" name="Slide Number Placeholder 4"/>
          <p:cNvSpPr>
            <a:spLocks noGrp="1"/>
          </p:cNvSpPr>
          <p:nvPr>
            <p:ph type="sldNum" sz="quarter" idx="12"/>
          </p:nvPr>
        </p:nvSpPr>
        <p:spPr/>
        <p:txBody>
          <a:bodyPr/>
          <a:lstStyle/>
          <a:p>
            <a:fld id="{F83987DA-DAEE-4282-BD57-95882E1ACC8C}" type="slidenum">
              <a:rPr lang="en-US" smtClean="0"/>
              <a:pPr/>
              <a:t>16</a:t>
            </a:fld>
            <a:endParaRPr lang="en-US"/>
          </a:p>
        </p:txBody>
      </p:sp>
      <p:grpSp>
        <p:nvGrpSpPr>
          <p:cNvPr id="53" name="Group 52"/>
          <p:cNvGrpSpPr/>
          <p:nvPr/>
        </p:nvGrpSpPr>
        <p:grpSpPr>
          <a:xfrm>
            <a:off x="6486109" y="106609"/>
            <a:ext cx="747212" cy="747212"/>
            <a:chOff x="6486109" y="106609"/>
            <a:chExt cx="747212" cy="747212"/>
          </a:xfrm>
        </p:grpSpPr>
        <p:sp>
          <p:nvSpPr>
            <p:cNvPr id="47" name="Oval 46"/>
            <p:cNvSpPr/>
            <p:nvPr/>
          </p:nvSpPr>
          <p:spPr bwMode="auto">
            <a:xfrm>
              <a:off x="6486109" y="106609"/>
              <a:ext cx="747212" cy="747212"/>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pic>
          <p:nvPicPr>
            <p:cNvPr id="49" name="Picture 48" descr="compliance-icon-red-sm.png"/>
            <p:cNvPicPr>
              <a:picLocks noChangeAspect="1"/>
            </p:cNvPicPr>
            <p:nvPr/>
          </p:nvPicPr>
          <p:blipFill>
            <a:blip r:embed="rId3"/>
            <a:stretch>
              <a:fillRect/>
            </a:stretch>
          </p:blipFill>
          <p:spPr>
            <a:xfrm>
              <a:off x="6520270" y="142658"/>
              <a:ext cx="690086" cy="690086"/>
            </a:xfrm>
            <a:prstGeom prst="rect">
              <a:avLst/>
            </a:prstGeom>
          </p:spPr>
        </p:pic>
      </p:grpSp>
      <p:grpSp>
        <p:nvGrpSpPr>
          <p:cNvPr id="65" name="Group 64"/>
          <p:cNvGrpSpPr/>
          <p:nvPr/>
        </p:nvGrpSpPr>
        <p:grpSpPr>
          <a:xfrm>
            <a:off x="533719" y="1868360"/>
            <a:ext cx="8136571" cy="631947"/>
            <a:chOff x="362269" y="2515112"/>
            <a:chExt cx="8136571" cy="631947"/>
          </a:xfrm>
        </p:grpSpPr>
        <p:sp>
          <p:nvSpPr>
            <p:cNvPr id="55" name="Rounded Rectangle 54"/>
            <p:cNvSpPr/>
            <p:nvPr/>
          </p:nvSpPr>
          <p:spPr bwMode="auto">
            <a:xfrm>
              <a:off x="362269" y="2515112"/>
              <a:ext cx="1375091" cy="620517"/>
            </a:xfrm>
            <a:prstGeom prst="roundRect">
              <a:avLst>
                <a:gd name="adj" fmla="val 3430"/>
              </a:avLst>
            </a:prstGeom>
            <a:solidFill>
              <a:srgbClr val="4C4D4F"/>
            </a:solidFill>
            <a:ln w="44450">
              <a:solidFill>
                <a:srgbClr val="B71234"/>
              </a:solidFill>
              <a:miter lim="800000"/>
              <a:headEnd/>
              <a:tailEnd/>
            </a:ln>
            <a:scene3d>
              <a:camera prst="orthographicFront"/>
              <a:lightRig rig="threePt" dir="t"/>
            </a:scene3d>
            <a:sp3d>
              <a:bevelT w="38100" h="25400"/>
            </a:sp3d>
          </p:spPr>
          <p:txBody>
            <a:bodyPr wrap="square" lIns="91440" tIns="27432" rIns="91440" bIns="27432" anchor="ctr"/>
            <a:lstStyle/>
            <a:p>
              <a:pPr algn="ctr">
                <a:lnSpc>
                  <a:spcPts val="1700"/>
                </a:lnSpc>
                <a:defRPr/>
              </a:pPr>
              <a:r>
                <a:rPr lang="en-US" sz="1600" dirty="0" smtClean="0">
                  <a:solidFill>
                    <a:schemeClr val="accent3"/>
                  </a:solidFill>
                </a:rPr>
                <a:t>Government Regulations</a:t>
              </a:r>
            </a:p>
          </p:txBody>
        </p:sp>
        <p:sp>
          <p:nvSpPr>
            <p:cNvPr id="59" name="Rounded Rectangle 58"/>
            <p:cNvSpPr/>
            <p:nvPr/>
          </p:nvSpPr>
          <p:spPr bwMode="auto">
            <a:xfrm>
              <a:off x="2053909" y="2526542"/>
              <a:ext cx="1375091" cy="620517"/>
            </a:xfrm>
            <a:prstGeom prst="roundRect">
              <a:avLst>
                <a:gd name="adj" fmla="val 3430"/>
              </a:avLst>
            </a:prstGeom>
            <a:solidFill>
              <a:srgbClr val="4C4D4F"/>
            </a:solidFill>
            <a:ln w="44450">
              <a:solidFill>
                <a:srgbClr val="EAAD00"/>
              </a:solidFill>
              <a:miter lim="800000"/>
              <a:headEnd/>
              <a:tailEnd/>
            </a:ln>
            <a:scene3d>
              <a:camera prst="orthographicFront"/>
              <a:lightRig rig="threePt" dir="t"/>
            </a:scene3d>
            <a:sp3d>
              <a:bevelT w="38100" h="25400"/>
            </a:sp3d>
          </p:spPr>
          <p:txBody>
            <a:bodyPr wrap="square" lIns="91440" tIns="27432" rIns="91440" bIns="27432" anchor="ctr"/>
            <a:lstStyle/>
            <a:p>
              <a:pPr algn="ctr">
                <a:lnSpc>
                  <a:spcPts val="1700"/>
                </a:lnSpc>
                <a:defRPr/>
              </a:pPr>
              <a:r>
                <a:rPr lang="en-US" sz="1600" dirty="0" smtClean="0">
                  <a:solidFill>
                    <a:schemeClr val="accent3"/>
                  </a:solidFill>
                </a:rPr>
                <a:t>Industry  Mandates</a:t>
              </a:r>
            </a:p>
          </p:txBody>
        </p:sp>
        <p:sp>
          <p:nvSpPr>
            <p:cNvPr id="61" name="Rounded Rectangle 60"/>
            <p:cNvSpPr/>
            <p:nvPr/>
          </p:nvSpPr>
          <p:spPr bwMode="auto">
            <a:xfrm>
              <a:off x="3741739" y="2526542"/>
              <a:ext cx="1375091" cy="620517"/>
            </a:xfrm>
            <a:prstGeom prst="roundRect">
              <a:avLst>
                <a:gd name="adj" fmla="val 3430"/>
              </a:avLst>
            </a:prstGeom>
            <a:solidFill>
              <a:srgbClr val="4C4D4F"/>
            </a:solidFill>
            <a:ln w="44450">
              <a:solidFill>
                <a:srgbClr val="275E37"/>
              </a:solidFill>
              <a:miter lim="800000"/>
              <a:headEnd/>
              <a:tailEnd/>
            </a:ln>
            <a:scene3d>
              <a:camera prst="orthographicFront"/>
              <a:lightRig rig="threePt" dir="t"/>
            </a:scene3d>
            <a:sp3d>
              <a:bevelT w="38100" h="25400"/>
            </a:sp3d>
          </p:spPr>
          <p:txBody>
            <a:bodyPr wrap="square" lIns="91440" tIns="27432" rIns="91440" bIns="27432" anchor="ctr"/>
            <a:lstStyle/>
            <a:p>
              <a:pPr algn="ctr">
                <a:lnSpc>
                  <a:spcPts val="1700"/>
                </a:lnSpc>
                <a:defRPr/>
              </a:pPr>
              <a:r>
                <a:rPr lang="en-US" sz="1600" dirty="0" smtClean="0">
                  <a:solidFill>
                    <a:schemeClr val="accent3"/>
                  </a:solidFill>
                </a:rPr>
                <a:t>Industry Standards</a:t>
              </a:r>
            </a:p>
          </p:txBody>
        </p:sp>
        <p:sp>
          <p:nvSpPr>
            <p:cNvPr id="63" name="Rounded Rectangle 62"/>
            <p:cNvSpPr/>
            <p:nvPr/>
          </p:nvSpPr>
          <p:spPr bwMode="auto">
            <a:xfrm>
              <a:off x="5435919" y="2526542"/>
              <a:ext cx="1375091" cy="620517"/>
            </a:xfrm>
            <a:prstGeom prst="roundRect">
              <a:avLst>
                <a:gd name="adj" fmla="val 3430"/>
              </a:avLst>
            </a:prstGeom>
            <a:solidFill>
              <a:srgbClr val="4C4D4F"/>
            </a:solidFill>
            <a:ln w="44450">
              <a:solidFill>
                <a:srgbClr val="55517B"/>
              </a:solidFill>
              <a:miter lim="800000"/>
              <a:headEnd/>
              <a:tailEnd/>
            </a:ln>
            <a:scene3d>
              <a:camera prst="orthographicFront"/>
              <a:lightRig rig="threePt" dir="t"/>
            </a:scene3d>
            <a:sp3d>
              <a:bevelT w="38100" h="25400"/>
            </a:sp3d>
          </p:spPr>
          <p:txBody>
            <a:bodyPr wrap="square" lIns="91440" tIns="27432" rIns="91440" bIns="27432" anchor="ctr"/>
            <a:lstStyle/>
            <a:p>
              <a:pPr algn="ctr">
                <a:lnSpc>
                  <a:spcPts val="1700"/>
                </a:lnSpc>
                <a:defRPr/>
              </a:pPr>
              <a:r>
                <a:rPr lang="en-US" sz="1600" dirty="0" smtClean="0">
                  <a:solidFill>
                    <a:schemeClr val="accent3"/>
                  </a:solidFill>
                </a:rPr>
                <a:t>Best Practices</a:t>
              </a:r>
            </a:p>
          </p:txBody>
        </p:sp>
        <p:sp>
          <p:nvSpPr>
            <p:cNvPr id="64" name="Rounded Rectangle 63"/>
            <p:cNvSpPr/>
            <p:nvPr/>
          </p:nvSpPr>
          <p:spPr bwMode="auto">
            <a:xfrm>
              <a:off x="7123749" y="2526542"/>
              <a:ext cx="1375091" cy="620517"/>
            </a:xfrm>
            <a:prstGeom prst="roundRect">
              <a:avLst>
                <a:gd name="adj" fmla="val 3430"/>
              </a:avLst>
            </a:prstGeom>
            <a:solidFill>
              <a:srgbClr val="4C4D4F"/>
            </a:solidFill>
            <a:ln w="44450">
              <a:solidFill>
                <a:srgbClr val="D57B22"/>
              </a:solidFill>
              <a:miter lim="800000"/>
              <a:headEnd/>
              <a:tailEnd/>
            </a:ln>
            <a:scene3d>
              <a:camera prst="orthographicFront"/>
              <a:lightRig rig="threePt" dir="t"/>
            </a:scene3d>
            <a:sp3d>
              <a:bevelT w="38100" h="25400"/>
            </a:sp3d>
          </p:spPr>
          <p:txBody>
            <a:bodyPr wrap="square" lIns="91440" tIns="27432" rIns="91440" bIns="27432" anchor="ctr"/>
            <a:lstStyle/>
            <a:p>
              <a:pPr algn="ctr">
                <a:lnSpc>
                  <a:spcPts val="1700"/>
                </a:lnSpc>
                <a:defRPr/>
              </a:pPr>
              <a:r>
                <a:rPr lang="en-US" sz="1600" dirty="0" smtClean="0">
                  <a:solidFill>
                    <a:schemeClr val="accent3"/>
                  </a:solidFill>
                </a:rPr>
                <a:t>Benchmarks</a:t>
              </a:r>
            </a:p>
          </p:txBody>
        </p:sp>
      </p:grpSp>
      <p:grpSp>
        <p:nvGrpSpPr>
          <p:cNvPr id="77" name="Group 76"/>
          <p:cNvGrpSpPr/>
          <p:nvPr/>
        </p:nvGrpSpPr>
        <p:grpSpPr>
          <a:xfrm>
            <a:off x="2050100" y="1651953"/>
            <a:ext cx="5105844" cy="1057910"/>
            <a:chOff x="2050100" y="1656715"/>
            <a:chExt cx="5105844" cy="1143635"/>
          </a:xfrm>
          <a:solidFill>
            <a:srgbClr val="FFFFFF"/>
          </a:solidFill>
        </p:grpSpPr>
        <p:sp>
          <p:nvSpPr>
            <p:cNvPr id="73" name="Rectangle 72"/>
            <p:cNvSpPr/>
            <p:nvPr/>
          </p:nvSpPr>
          <p:spPr bwMode="auto">
            <a:xfrm>
              <a:off x="2050100" y="1656715"/>
              <a:ext cx="27431" cy="1143635"/>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
          <p:nvSpPr>
            <p:cNvPr id="74" name="Rectangle 73"/>
            <p:cNvSpPr/>
            <p:nvPr/>
          </p:nvSpPr>
          <p:spPr bwMode="auto">
            <a:xfrm>
              <a:off x="3742376" y="1656715"/>
              <a:ext cx="27431" cy="1143635"/>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
          <p:nvSpPr>
            <p:cNvPr id="75" name="Rectangle 74"/>
            <p:cNvSpPr/>
            <p:nvPr/>
          </p:nvSpPr>
          <p:spPr bwMode="auto">
            <a:xfrm>
              <a:off x="5433063" y="1656715"/>
              <a:ext cx="27431" cy="1143635"/>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
          <p:nvSpPr>
            <p:cNvPr id="76" name="Rectangle 75"/>
            <p:cNvSpPr/>
            <p:nvPr/>
          </p:nvSpPr>
          <p:spPr bwMode="auto">
            <a:xfrm>
              <a:off x="7128513" y="1656715"/>
              <a:ext cx="27431" cy="1143635"/>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Effect transition="in" filter="randombar(horizontal)">
                                      <p:cBhvr>
                                        <p:cTn id="7" dur="500"/>
                                        <p:tgtEl>
                                          <p:spTgt spid="57">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7">
                                            <p:txEl>
                                              <p:pRg st="1" end="1"/>
                                            </p:txEl>
                                          </p:spTgt>
                                        </p:tgtEl>
                                        <p:attrNameLst>
                                          <p:attrName>style.visibility</p:attrName>
                                        </p:attrNameLst>
                                      </p:cBhvr>
                                      <p:to>
                                        <p:strVal val="visible"/>
                                      </p:to>
                                    </p:set>
                                    <p:animEffect transition="in" filter="randombar(horizontal)">
                                      <p:cBhvr>
                                        <p:cTn id="10" dur="500"/>
                                        <p:tgtEl>
                                          <p:spTgt spid="57">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57">
                                            <p:txEl>
                                              <p:pRg st="2" end="2"/>
                                            </p:txEl>
                                          </p:spTgt>
                                        </p:tgtEl>
                                        <p:attrNameLst>
                                          <p:attrName>style.visibility</p:attrName>
                                        </p:attrNameLst>
                                      </p:cBhvr>
                                      <p:to>
                                        <p:strVal val="visible"/>
                                      </p:to>
                                    </p:set>
                                    <p:animEffect transition="in" filter="randombar(horizontal)">
                                      <p:cBhvr>
                                        <p:cTn id="13" dur="500"/>
                                        <p:tgtEl>
                                          <p:spTgt spid="57">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57">
                                            <p:txEl>
                                              <p:pRg st="3" end="3"/>
                                            </p:txEl>
                                          </p:spTgt>
                                        </p:tgtEl>
                                        <p:attrNameLst>
                                          <p:attrName>style.visibility</p:attrName>
                                        </p:attrNameLst>
                                      </p:cBhvr>
                                      <p:to>
                                        <p:strVal val="visible"/>
                                      </p:to>
                                    </p:set>
                                    <p:animEffect transition="in" filter="randombar(horizontal)">
                                      <p:cBhvr>
                                        <p:cTn id="16" dur="500"/>
                                        <p:tgtEl>
                                          <p:spTgt spid="57">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57">
                                            <p:txEl>
                                              <p:pRg st="4" end="4"/>
                                            </p:txEl>
                                          </p:spTgt>
                                        </p:tgtEl>
                                        <p:attrNameLst>
                                          <p:attrName>style.visibility</p:attrName>
                                        </p:attrNameLst>
                                      </p:cBhvr>
                                      <p:to>
                                        <p:strVal val="visible"/>
                                      </p:to>
                                    </p:set>
                                    <p:animEffect transition="in" filter="randombar(horizontal)">
                                      <p:cBhvr>
                                        <p:cTn id="19" dur="500"/>
                                        <p:tgtEl>
                                          <p:spTgt spid="57">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8">
                                            <p:txEl>
                                              <p:pRg st="0" end="0"/>
                                            </p:txEl>
                                          </p:spTgt>
                                        </p:tgtEl>
                                        <p:attrNameLst>
                                          <p:attrName>style.visibility</p:attrName>
                                        </p:attrNameLst>
                                      </p:cBhvr>
                                      <p:to>
                                        <p:strVal val="visible"/>
                                      </p:to>
                                    </p:set>
                                    <p:animEffect transition="in" filter="randombar(horizontal)">
                                      <p:cBhvr>
                                        <p:cTn id="24" dur="500"/>
                                        <p:tgtEl>
                                          <p:spTgt spid="58">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58">
                                            <p:txEl>
                                              <p:pRg st="1" end="1"/>
                                            </p:txEl>
                                          </p:spTgt>
                                        </p:tgtEl>
                                        <p:attrNameLst>
                                          <p:attrName>style.visibility</p:attrName>
                                        </p:attrNameLst>
                                      </p:cBhvr>
                                      <p:to>
                                        <p:strVal val="visible"/>
                                      </p:to>
                                    </p:set>
                                    <p:animEffect transition="in" filter="randombar(horizontal)">
                                      <p:cBhvr>
                                        <p:cTn id="27" dur="500"/>
                                        <p:tgtEl>
                                          <p:spTgt spid="58">
                                            <p:txEl>
                                              <p:pRg st="1" end="1"/>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58">
                                            <p:txEl>
                                              <p:pRg st="2" end="2"/>
                                            </p:txEl>
                                          </p:spTgt>
                                        </p:tgtEl>
                                        <p:attrNameLst>
                                          <p:attrName>style.visibility</p:attrName>
                                        </p:attrNameLst>
                                      </p:cBhvr>
                                      <p:to>
                                        <p:strVal val="visible"/>
                                      </p:to>
                                    </p:set>
                                    <p:animEffect transition="in" filter="randombar(horizontal)">
                                      <p:cBhvr>
                                        <p:cTn id="30" dur="500"/>
                                        <p:tgtEl>
                                          <p:spTgt spid="58">
                                            <p:txEl>
                                              <p:pRg st="2" end="2"/>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58">
                                            <p:txEl>
                                              <p:pRg st="3" end="3"/>
                                            </p:txEl>
                                          </p:spTgt>
                                        </p:tgtEl>
                                        <p:attrNameLst>
                                          <p:attrName>style.visibility</p:attrName>
                                        </p:attrNameLst>
                                      </p:cBhvr>
                                      <p:to>
                                        <p:strVal val="visible"/>
                                      </p:to>
                                    </p:set>
                                    <p:animEffect transition="in" filter="randombar(horizontal)">
                                      <p:cBhvr>
                                        <p:cTn id="33" dur="500"/>
                                        <p:tgtEl>
                                          <p:spTgt spid="58">
                                            <p:txEl>
                                              <p:pRg st="3" end="3"/>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58">
                                            <p:txEl>
                                              <p:pRg st="4" end="4"/>
                                            </p:txEl>
                                          </p:spTgt>
                                        </p:tgtEl>
                                        <p:attrNameLst>
                                          <p:attrName>style.visibility</p:attrName>
                                        </p:attrNameLst>
                                      </p:cBhvr>
                                      <p:to>
                                        <p:strVal val="visible"/>
                                      </p:to>
                                    </p:set>
                                    <p:animEffect transition="in" filter="randombar(horizontal)">
                                      <p:cBhvr>
                                        <p:cTn id="36" dur="500"/>
                                        <p:tgtEl>
                                          <p:spTgt spid="58">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57">
                                            <p:txEl>
                                              <p:pRg st="5" end="5"/>
                                            </p:txEl>
                                          </p:spTgt>
                                        </p:tgtEl>
                                        <p:attrNameLst>
                                          <p:attrName>style.visibility</p:attrName>
                                        </p:attrNameLst>
                                      </p:cBhvr>
                                      <p:to>
                                        <p:strVal val="visible"/>
                                      </p:to>
                                    </p:set>
                                    <p:animEffect transition="in" filter="randombar(horizontal)">
                                      <p:cBhvr>
                                        <p:cTn id="41" dur="500"/>
                                        <p:tgtEl>
                                          <p:spTgt spid="57">
                                            <p:txEl>
                                              <p:pRg st="5" end="5"/>
                                            </p:txEl>
                                          </p:spTgt>
                                        </p:tgtEl>
                                      </p:cBhvr>
                                    </p:animEffect>
                                  </p:childTnLst>
                                </p:cTn>
                              </p:par>
                              <p:par>
                                <p:cTn id="42" presetID="14" presetClass="entr" presetSubtype="10" fill="hold" nodeType="withEffect">
                                  <p:stCondLst>
                                    <p:cond delay="0"/>
                                  </p:stCondLst>
                                  <p:childTnLst>
                                    <p:set>
                                      <p:cBhvr>
                                        <p:cTn id="43" dur="1" fill="hold">
                                          <p:stCondLst>
                                            <p:cond delay="0"/>
                                          </p:stCondLst>
                                        </p:cTn>
                                        <p:tgtEl>
                                          <p:spTgt spid="57">
                                            <p:txEl>
                                              <p:pRg st="6" end="6"/>
                                            </p:txEl>
                                          </p:spTgt>
                                        </p:tgtEl>
                                        <p:attrNameLst>
                                          <p:attrName>style.visibility</p:attrName>
                                        </p:attrNameLst>
                                      </p:cBhvr>
                                      <p:to>
                                        <p:strVal val="visible"/>
                                      </p:to>
                                    </p:set>
                                    <p:animEffect transition="in" filter="randombar(horizontal)">
                                      <p:cBhvr>
                                        <p:cTn id="44" dur="500"/>
                                        <p:tgtEl>
                                          <p:spTgt spid="57">
                                            <p:txEl>
                                              <p:pRg st="6" end="6"/>
                                            </p:txEl>
                                          </p:spTgt>
                                        </p:tgtEl>
                                      </p:cBhvr>
                                    </p:animEffect>
                                  </p:childTnLst>
                                </p:cTn>
                              </p:par>
                              <p:par>
                                <p:cTn id="45" presetID="14" presetClass="entr" presetSubtype="10" fill="hold" nodeType="withEffect">
                                  <p:stCondLst>
                                    <p:cond delay="0"/>
                                  </p:stCondLst>
                                  <p:childTnLst>
                                    <p:set>
                                      <p:cBhvr>
                                        <p:cTn id="46" dur="1" fill="hold">
                                          <p:stCondLst>
                                            <p:cond delay="0"/>
                                          </p:stCondLst>
                                        </p:cTn>
                                        <p:tgtEl>
                                          <p:spTgt spid="57">
                                            <p:txEl>
                                              <p:pRg st="7" end="7"/>
                                            </p:txEl>
                                          </p:spTgt>
                                        </p:tgtEl>
                                        <p:attrNameLst>
                                          <p:attrName>style.visibility</p:attrName>
                                        </p:attrNameLst>
                                      </p:cBhvr>
                                      <p:to>
                                        <p:strVal val="visible"/>
                                      </p:to>
                                    </p:set>
                                    <p:animEffect transition="in" filter="randombar(horizontal)">
                                      <p:cBhvr>
                                        <p:cTn id="47" dur="500"/>
                                        <p:tgtEl>
                                          <p:spTgt spid="57">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58">
                                            <p:txEl>
                                              <p:pRg st="5" end="5"/>
                                            </p:txEl>
                                          </p:spTgt>
                                        </p:tgtEl>
                                        <p:attrNameLst>
                                          <p:attrName>style.visibility</p:attrName>
                                        </p:attrNameLst>
                                      </p:cBhvr>
                                      <p:to>
                                        <p:strVal val="visible"/>
                                      </p:to>
                                    </p:set>
                                    <p:animEffect transition="in" filter="randombar(horizontal)">
                                      <p:cBhvr>
                                        <p:cTn id="52" dur="500"/>
                                        <p:tgtEl>
                                          <p:spTgt spid="58">
                                            <p:txEl>
                                              <p:pRg st="5" end="5"/>
                                            </p:txEl>
                                          </p:spTgt>
                                        </p:tgtEl>
                                      </p:cBhvr>
                                    </p:animEffect>
                                  </p:childTnLst>
                                </p:cTn>
                              </p:par>
                              <p:par>
                                <p:cTn id="53" presetID="14" presetClass="entr" presetSubtype="10" fill="hold" nodeType="withEffect">
                                  <p:stCondLst>
                                    <p:cond delay="0"/>
                                  </p:stCondLst>
                                  <p:childTnLst>
                                    <p:set>
                                      <p:cBhvr>
                                        <p:cTn id="54" dur="1" fill="hold">
                                          <p:stCondLst>
                                            <p:cond delay="0"/>
                                          </p:stCondLst>
                                        </p:cTn>
                                        <p:tgtEl>
                                          <p:spTgt spid="58">
                                            <p:txEl>
                                              <p:pRg st="6" end="6"/>
                                            </p:txEl>
                                          </p:spTgt>
                                        </p:tgtEl>
                                        <p:attrNameLst>
                                          <p:attrName>style.visibility</p:attrName>
                                        </p:attrNameLst>
                                      </p:cBhvr>
                                      <p:to>
                                        <p:strVal val="visible"/>
                                      </p:to>
                                    </p:set>
                                    <p:animEffect transition="in" filter="randombar(horizontal)">
                                      <p:cBhvr>
                                        <p:cTn id="55" dur="500"/>
                                        <p:tgtEl>
                                          <p:spTgt spid="5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 name="Group 141"/>
          <p:cNvGrpSpPr/>
          <p:nvPr/>
        </p:nvGrpSpPr>
        <p:grpSpPr>
          <a:xfrm>
            <a:off x="0" y="1309564"/>
            <a:ext cx="9921826" cy="5548437"/>
            <a:chOff x="0" y="1309564"/>
            <a:chExt cx="9921826" cy="5548437"/>
          </a:xfrm>
        </p:grpSpPr>
        <p:grpSp>
          <p:nvGrpSpPr>
            <p:cNvPr id="134" name="Group 2"/>
            <p:cNvGrpSpPr>
              <a:grpSpLocks/>
            </p:cNvGrpSpPr>
            <p:nvPr/>
          </p:nvGrpSpPr>
          <p:grpSpPr bwMode="auto">
            <a:xfrm>
              <a:off x="0" y="2135556"/>
              <a:ext cx="9144000" cy="3794125"/>
              <a:chOff x="0" y="1552"/>
              <a:chExt cx="5776" cy="2390"/>
            </a:xfrm>
          </p:grpSpPr>
          <p:sp>
            <p:nvSpPr>
              <p:cNvPr id="135" name="Rectangle 4"/>
              <p:cNvSpPr>
                <a:spLocks noChangeArrowheads="1"/>
              </p:cNvSpPr>
              <p:nvPr/>
            </p:nvSpPr>
            <p:spPr bwMode="auto">
              <a:xfrm flipV="1">
                <a:off x="0" y="2928"/>
                <a:ext cx="5776" cy="1014"/>
              </a:xfrm>
              <a:prstGeom prst="rect">
                <a:avLst/>
              </a:prstGeom>
              <a:gradFill rotWithShape="1">
                <a:gsLst>
                  <a:gs pos="0">
                    <a:schemeClr val="bg1">
                      <a:alpha val="85001"/>
                    </a:schemeClr>
                  </a:gs>
                  <a:gs pos="100000">
                    <a:schemeClr val="tx1">
                      <a:alpha val="65000"/>
                    </a:schemeClr>
                  </a:gs>
                </a:gsLst>
                <a:lin ang="5400000" scaled="1"/>
              </a:gradFill>
              <a:ln w="9525">
                <a:noFill/>
                <a:miter lim="800000"/>
                <a:headEnd/>
                <a:tailEnd/>
              </a:ln>
            </p:spPr>
            <p:txBody>
              <a:bodyPr wrap="none" anchor="ctr"/>
              <a:lstStyle/>
              <a:p>
                <a:pPr eaLnBrk="0" hangingPunct="0"/>
                <a:endParaRPr lang="en-US"/>
              </a:p>
            </p:txBody>
          </p:sp>
          <p:sp>
            <p:nvSpPr>
              <p:cNvPr id="136" name="Rectangle 3"/>
              <p:cNvSpPr>
                <a:spLocks noChangeArrowheads="1"/>
              </p:cNvSpPr>
              <p:nvPr/>
            </p:nvSpPr>
            <p:spPr bwMode="auto">
              <a:xfrm>
                <a:off x="0" y="1552"/>
                <a:ext cx="5776" cy="1376"/>
              </a:xfrm>
              <a:prstGeom prst="rect">
                <a:avLst/>
              </a:prstGeom>
              <a:gradFill rotWithShape="1">
                <a:gsLst>
                  <a:gs pos="0">
                    <a:srgbClr val="BDBEBF">
                      <a:alpha val="0"/>
                    </a:srgbClr>
                  </a:gs>
                  <a:gs pos="100000">
                    <a:srgbClr val="6B6C6F">
                      <a:alpha val="28998"/>
                    </a:srgbClr>
                  </a:gs>
                </a:gsLst>
                <a:lin ang="5400000" scaled="1"/>
              </a:gradFill>
              <a:ln w="9525">
                <a:noFill/>
                <a:miter lim="800000"/>
                <a:headEnd/>
                <a:tailEnd/>
              </a:ln>
            </p:spPr>
            <p:txBody>
              <a:bodyPr wrap="none" anchor="ctr"/>
              <a:lstStyle/>
              <a:p>
                <a:pPr eaLnBrk="0" hangingPunct="0"/>
                <a:endParaRPr lang="en-US"/>
              </a:p>
            </p:txBody>
          </p:sp>
        </p:grpSp>
        <p:sp>
          <p:nvSpPr>
            <p:cNvPr id="89" name="Rectangle 88"/>
            <p:cNvSpPr/>
            <p:nvPr/>
          </p:nvSpPr>
          <p:spPr bwMode="auto">
            <a:xfrm>
              <a:off x="137160" y="1331106"/>
              <a:ext cx="8823960" cy="3806824"/>
            </a:xfrm>
            <a:prstGeom prst="rect">
              <a:avLst/>
            </a:prstGeom>
            <a:gradFill flip="none" rotWithShape="1">
              <a:gsLst>
                <a:gs pos="0">
                  <a:srgbClr val="DEDFE2"/>
                </a:gs>
                <a:gs pos="50000">
                  <a:schemeClr val="bg2">
                    <a:lumMod val="90000"/>
                  </a:schemeClr>
                </a:gs>
                <a:gs pos="100000">
                  <a:srgbClr val="DEDFE2"/>
                </a:gs>
              </a:gsLst>
              <a:lin ang="0" scaled="1"/>
              <a:tileRect/>
            </a:gradFill>
            <a:ln w="12700">
              <a:solidFill>
                <a:srgbClr val="FFFFFF"/>
              </a:solidFill>
              <a:miter lim="800000"/>
              <a:headEnd/>
              <a:tailEnd/>
            </a:ln>
            <a:effectLst/>
            <a:scene3d>
              <a:camera prst="orthographicFront"/>
              <a:lightRig rig="threePt" dir="t"/>
            </a:scene3d>
            <a:sp3d>
              <a:bevelT w="31750" h="31750"/>
            </a:sp3d>
          </p:spPr>
          <p:txBody>
            <a:bodyPr wrap="none" anchor="ctr"/>
            <a:lstStyle/>
            <a:p>
              <a:pPr marL="0" marR="0" indent="0" defTabSz="914400" fontAlgn="auto" latinLnBrk="0">
                <a:lnSpc>
                  <a:spcPct val="100000"/>
                </a:lnSpc>
                <a:spcBef>
                  <a:spcPts val="0"/>
                </a:spcBef>
                <a:spcAft>
                  <a:spcPts val="0"/>
                </a:spcAft>
                <a:buClrTx/>
                <a:buSzTx/>
                <a:buFontTx/>
                <a:buNone/>
                <a:tabLst/>
              </a:pPr>
              <a:endParaRPr lang="en-US" sz="1800" kern="0">
                <a:solidFill>
                  <a:sysClr val="windowText" lastClr="000000"/>
                </a:solidFill>
              </a:endParaRPr>
            </a:p>
          </p:txBody>
        </p:sp>
        <p:sp>
          <p:nvSpPr>
            <p:cNvPr id="130" name="Freeform 4"/>
            <p:cNvSpPr>
              <a:spLocks noEditPoints="1"/>
            </p:cNvSpPr>
            <p:nvPr/>
          </p:nvSpPr>
          <p:spPr bwMode="auto">
            <a:xfrm>
              <a:off x="5802643" y="1309564"/>
              <a:ext cx="4119183" cy="4729382"/>
            </a:xfrm>
            <a:custGeom>
              <a:avLst/>
              <a:gdLst/>
              <a:ahLst/>
              <a:cxnLst>
                <a:cxn ang="0">
                  <a:pos x="3004" y="0"/>
                </a:cxn>
                <a:cxn ang="0">
                  <a:pos x="1167" y="0"/>
                </a:cxn>
                <a:cxn ang="0">
                  <a:pos x="0" y="3449"/>
                </a:cxn>
                <a:cxn ang="0">
                  <a:pos x="1837" y="3449"/>
                </a:cxn>
                <a:cxn ang="0">
                  <a:pos x="3004" y="0"/>
                </a:cxn>
                <a:cxn ang="0">
                  <a:pos x="3004" y="0"/>
                </a:cxn>
                <a:cxn ang="0">
                  <a:pos x="3004" y="0"/>
                </a:cxn>
              </a:cxnLst>
              <a:rect l="0" t="0" r="r" b="b"/>
              <a:pathLst>
                <a:path w="3004" h="3449">
                  <a:moveTo>
                    <a:pt x="3004" y="0"/>
                  </a:moveTo>
                  <a:lnTo>
                    <a:pt x="1167" y="0"/>
                  </a:lnTo>
                  <a:lnTo>
                    <a:pt x="0" y="3449"/>
                  </a:lnTo>
                  <a:lnTo>
                    <a:pt x="1837" y="3449"/>
                  </a:lnTo>
                  <a:lnTo>
                    <a:pt x="3004" y="0"/>
                  </a:lnTo>
                  <a:close/>
                  <a:moveTo>
                    <a:pt x="3004" y="0"/>
                  </a:moveTo>
                  <a:lnTo>
                    <a:pt x="3004" y="0"/>
                  </a:lnTo>
                  <a:close/>
                </a:path>
              </a:pathLst>
            </a:custGeom>
            <a:gradFill flip="none" rotWithShape="1">
              <a:gsLst>
                <a:gs pos="15000">
                  <a:schemeClr val="bg2">
                    <a:alpha val="60000"/>
                  </a:schemeClr>
                </a:gs>
                <a:gs pos="100000">
                  <a:schemeClr val="bg1">
                    <a:alpha val="0"/>
                  </a:schemeClr>
                </a:gs>
              </a:gsLst>
              <a:lin ang="5400000" scaled="1"/>
              <a:tileRect/>
            </a:gradFill>
            <a:ln w="9525" algn="ctr">
              <a:noFill/>
              <a:round/>
              <a:headEnd/>
              <a:tailEnd/>
            </a:ln>
            <a:effectLst/>
          </p:spPr>
          <p:txBody>
            <a:bodyPr wrap="none" anchor="ctr"/>
            <a:lstStyle/>
            <a:p>
              <a:pPr>
                <a:defRPr/>
              </a:pPr>
              <a:endParaRPr lang="en-US"/>
            </a:p>
          </p:txBody>
        </p:sp>
        <p:sp>
          <p:nvSpPr>
            <p:cNvPr id="129" name="Freeform 128"/>
            <p:cNvSpPr>
              <a:spLocks noEditPoints="1"/>
            </p:cNvSpPr>
            <p:nvPr/>
          </p:nvSpPr>
          <p:spPr bwMode="auto">
            <a:xfrm>
              <a:off x="0" y="1318931"/>
              <a:ext cx="2197629" cy="5539070"/>
            </a:xfrm>
            <a:custGeom>
              <a:avLst/>
              <a:gdLst>
                <a:gd name="T0" fmla="*/ 2147483647 w 1205"/>
                <a:gd name="T1" fmla="*/ 0 h 3038"/>
                <a:gd name="T2" fmla="*/ 2147483647 w 1205"/>
                <a:gd name="T3" fmla="*/ 0 h 3038"/>
                <a:gd name="T4" fmla="*/ 0 w 1205"/>
                <a:gd name="T5" fmla="*/ 2147483647 h 3038"/>
                <a:gd name="T6" fmla="*/ 0 w 1205"/>
                <a:gd name="T7" fmla="*/ 2147483647 h 3038"/>
                <a:gd name="T8" fmla="*/ 2147483647 w 1205"/>
                <a:gd name="T9" fmla="*/ 2147483647 h 3038"/>
                <a:gd name="T10" fmla="*/ 2147483647 w 1205"/>
                <a:gd name="T11" fmla="*/ 0 h 3038"/>
                <a:gd name="T12" fmla="*/ 2147483647 w 1205"/>
                <a:gd name="T13" fmla="*/ 0 h 3038"/>
                <a:gd name="T14" fmla="*/ 2147483647 w 1205"/>
                <a:gd name="T15" fmla="*/ 0 h 3038"/>
                <a:gd name="T16" fmla="*/ 0 60000 65536"/>
                <a:gd name="T17" fmla="*/ 0 60000 65536"/>
                <a:gd name="T18" fmla="*/ 0 60000 65536"/>
                <a:gd name="T19" fmla="*/ 0 60000 65536"/>
                <a:gd name="T20" fmla="*/ 0 60000 65536"/>
                <a:gd name="T21" fmla="*/ 0 60000 65536"/>
                <a:gd name="T22" fmla="*/ 0 60000 65536"/>
                <a:gd name="T23" fmla="*/ 0 60000 65536"/>
                <a:gd name="T24" fmla="*/ 0 w 1205"/>
                <a:gd name="T25" fmla="*/ 0 h 3038"/>
                <a:gd name="T26" fmla="*/ 1205 w 1205"/>
                <a:gd name="T27" fmla="*/ 3038 h 30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5" h="3038">
                  <a:moveTo>
                    <a:pt x="1205" y="0"/>
                  </a:moveTo>
                  <a:lnTo>
                    <a:pt x="374" y="0"/>
                  </a:lnTo>
                  <a:lnTo>
                    <a:pt x="0" y="1109"/>
                  </a:lnTo>
                  <a:lnTo>
                    <a:pt x="0" y="3038"/>
                  </a:lnTo>
                  <a:lnTo>
                    <a:pt x="177" y="3038"/>
                  </a:lnTo>
                  <a:lnTo>
                    <a:pt x="1205" y="0"/>
                  </a:lnTo>
                  <a:close/>
                  <a:moveTo>
                    <a:pt x="1205" y="0"/>
                  </a:moveTo>
                  <a:lnTo>
                    <a:pt x="1205" y="0"/>
                  </a:lnTo>
                  <a:close/>
                </a:path>
              </a:pathLst>
            </a:custGeom>
            <a:solidFill>
              <a:srgbClr val="325B7B">
                <a:alpha val="14902"/>
              </a:srgbClr>
            </a:solidFill>
            <a:ln w="9525" algn="ctr">
              <a:noFill/>
              <a:round/>
              <a:headEnd/>
              <a:tailEnd/>
            </a:ln>
            <a:effectLst/>
          </p:spPr>
          <p:txBody>
            <a:bodyPr wrap="none" anchor="ctr"/>
            <a:lstStyle/>
            <a:p>
              <a:endParaRPr lang="en-US"/>
            </a:p>
          </p:txBody>
        </p:sp>
      </p:grpSp>
      <p:sp>
        <p:nvSpPr>
          <p:cNvPr id="118" name="Freeform 117"/>
          <p:cNvSpPr/>
          <p:nvPr/>
        </p:nvSpPr>
        <p:spPr bwMode="auto">
          <a:xfrm>
            <a:off x="5168900" y="3617739"/>
            <a:ext cx="0" cy="1496943"/>
          </a:xfrm>
          <a:custGeom>
            <a:avLst/>
            <a:gdLst>
              <a:gd name="connsiteX0" fmla="*/ 0 w 0"/>
              <a:gd name="connsiteY0" fmla="*/ 0 h 1474470"/>
              <a:gd name="connsiteX1" fmla="*/ 0 w 0"/>
              <a:gd name="connsiteY1" fmla="*/ 1474470 h 1474470"/>
            </a:gdLst>
            <a:ahLst/>
            <a:cxnLst>
              <a:cxn ang="0">
                <a:pos x="connsiteX0" y="connsiteY0"/>
              </a:cxn>
              <a:cxn ang="0">
                <a:pos x="connsiteX1" y="connsiteY1"/>
              </a:cxn>
            </a:cxnLst>
            <a:rect l="l" t="t" r="r" b="b"/>
            <a:pathLst>
              <a:path h="1474470">
                <a:moveTo>
                  <a:pt x="0" y="0"/>
                </a:moveTo>
                <a:lnTo>
                  <a:pt x="0" y="1474470"/>
                </a:lnTo>
              </a:path>
            </a:pathLst>
          </a:custGeom>
          <a:solidFill>
            <a:schemeClr val="accent1"/>
          </a:solidFill>
          <a:ln w="44450" cap="rnd" cmpd="sng" algn="ctr">
            <a:solidFill>
              <a:schemeClr val="tx1">
                <a:lumMod val="60000"/>
                <a:lumOff val="40000"/>
              </a:schemeClr>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
        <p:nvSpPr>
          <p:cNvPr id="120" name="Freeform 119"/>
          <p:cNvSpPr/>
          <p:nvPr/>
        </p:nvSpPr>
        <p:spPr bwMode="auto">
          <a:xfrm>
            <a:off x="8666480" y="3617740"/>
            <a:ext cx="0" cy="1474470"/>
          </a:xfrm>
          <a:custGeom>
            <a:avLst/>
            <a:gdLst>
              <a:gd name="connsiteX0" fmla="*/ 0 w 0"/>
              <a:gd name="connsiteY0" fmla="*/ 0 h 1474470"/>
              <a:gd name="connsiteX1" fmla="*/ 0 w 0"/>
              <a:gd name="connsiteY1" fmla="*/ 1474470 h 1474470"/>
            </a:gdLst>
            <a:ahLst/>
            <a:cxnLst>
              <a:cxn ang="0">
                <a:pos x="connsiteX0" y="connsiteY0"/>
              </a:cxn>
              <a:cxn ang="0">
                <a:pos x="connsiteX1" y="connsiteY1"/>
              </a:cxn>
            </a:cxnLst>
            <a:rect l="l" t="t" r="r" b="b"/>
            <a:pathLst>
              <a:path h="1474470">
                <a:moveTo>
                  <a:pt x="0" y="0"/>
                </a:moveTo>
                <a:lnTo>
                  <a:pt x="0" y="1474470"/>
                </a:lnTo>
              </a:path>
            </a:pathLst>
          </a:custGeom>
          <a:solidFill>
            <a:schemeClr val="accent1"/>
          </a:solidFill>
          <a:ln w="44450" cap="rnd" cmpd="sng" algn="ctr">
            <a:solidFill>
              <a:schemeClr val="tx1">
                <a:lumMod val="60000"/>
                <a:lumOff val="40000"/>
              </a:schemeClr>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
        <p:nvSpPr>
          <p:cNvPr id="31" name="TextBox 30"/>
          <p:cNvSpPr txBox="1"/>
          <p:nvPr/>
        </p:nvSpPr>
        <p:spPr>
          <a:xfrm>
            <a:off x="409507" y="4613494"/>
            <a:ext cx="4768284" cy="369332"/>
          </a:xfrm>
          <a:prstGeom prst="rect">
            <a:avLst/>
          </a:prstGeom>
          <a:noFill/>
        </p:spPr>
        <p:txBody>
          <a:bodyPr wrap="square" rtlCol="0">
            <a:spAutoFit/>
          </a:bodyPr>
          <a:lstStyle/>
          <a:p>
            <a:pPr algn="ctr"/>
            <a:r>
              <a:rPr lang="en-US" sz="1800" dirty="0" smtClean="0">
                <a:solidFill>
                  <a:srgbClr val="000000"/>
                </a:solidFill>
              </a:rPr>
              <a:t>Automated</a:t>
            </a:r>
            <a:endParaRPr lang="en-US" sz="1800" dirty="0">
              <a:solidFill>
                <a:srgbClr val="000000"/>
              </a:solidFill>
            </a:endParaRPr>
          </a:p>
        </p:txBody>
      </p:sp>
      <p:sp>
        <p:nvSpPr>
          <p:cNvPr id="33" name="TextBox 32"/>
          <p:cNvSpPr txBox="1"/>
          <p:nvPr/>
        </p:nvSpPr>
        <p:spPr>
          <a:xfrm>
            <a:off x="7324510" y="4612384"/>
            <a:ext cx="1420427" cy="369332"/>
          </a:xfrm>
          <a:prstGeom prst="rect">
            <a:avLst/>
          </a:prstGeom>
          <a:noFill/>
        </p:spPr>
        <p:txBody>
          <a:bodyPr wrap="square" rtlCol="0">
            <a:spAutoFit/>
          </a:bodyPr>
          <a:lstStyle/>
          <a:p>
            <a:pPr algn="ctr"/>
            <a:r>
              <a:rPr lang="en-US" sz="1800" dirty="0" smtClean="0">
                <a:solidFill>
                  <a:srgbClr val="000000"/>
                </a:solidFill>
              </a:rPr>
              <a:t>Automated</a:t>
            </a:r>
            <a:endParaRPr lang="en-US" sz="1800" dirty="0">
              <a:solidFill>
                <a:srgbClr val="000000"/>
              </a:solidFill>
            </a:endParaRPr>
          </a:p>
        </p:txBody>
      </p:sp>
      <p:sp>
        <p:nvSpPr>
          <p:cNvPr id="28" name="TextBox 27"/>
          <p:cNvSpPr txBox="1"/>
          <p:nvPr/>
        </p:nvSpPr>
        <p:spPr>
          <a:xfrm>
            <a:off x="5166360" y="4630437"/>
            <a:ext cx="2205990" cy="369332"/>
          </a:xfrm>
          <a:prstGeom prst="rect">
            <a:avLst/>
          </a:prstGeom>
          <a:noFill/>
        </p:spPr>
        <p:txBody>
          <a:bodyPr wrap="square" rtlCol="0">
            <a:spAutoFit/>
          </a:bodyPr>
          <a:lstStyle/>
          <a:p>
            <a:pPr algn="ctr"/>
            <a:r>
              <a:rPr lang="en-US" sz="1800" dirty="0" smtClean="0">
                <a:solidFill>
                  <a:srgbClr val="000000"/>
                </a:solidFill>
              </a:rPr>
              <a:t>Manual</a:t>
            </a:r>
            <a:r>
              <a:rPr lang="en-US" sz="1800" dirty="0" smtClean="0">
                <a:solidFill>
                  <a:srgbClr val="000000"/>
                </a:solidFill>
                <a:latin typeface="+mj-lt"/>
                <a:ea typeface="+mn-ea"/>
              </a:rPr>
              <a:t> </a:t>
            </a:r>
            <a:r>
              <a:rPr lang="en-US" sz="1800" dirty="0" smtClean="0">
                <a:solidFill>
                  <a:srgbClr val="000000"/>
                </a:solidFill>
              </a:rPr>
              <a:t>Process</a:t>
            </a:r>
          </a:p>
        </p:txBody>
      </p:sp>
      <p:grpSp>
        <p:nvGrpSpPr>
          <p:cNvPr id="137" name="Group 136"/>
          <p:cNvGrpSpPr/>
          <p:nvPr/>
        </p:nvGrpSpPr>
        <p:grpSpPr>
          <a:xfrm>
            <a:off x="407989" y="1805638"/>
            <a:ext cx="1512250" cy="1913268"/>
            <a:chOff x="407989" y="1805638"/>
            <a:chExt cx="1512250" cy="1913268"/>
          </a:xfrm>
        </p:grpSpPr>
        <p:sp>
          <p:nvSpPr>
            <p:cNvPr id="91" name="Rounded Rectangle 90"/>
            <p:cNvSpPr/>
            <p:nvPr/>
          </p:nvSpPr>
          <p:spPr bwMode="auto">
            <a:xfrm>
              <a:off x="407989" y="1805638"/>
              <a:ext cx="1272221" cy="1709231"/>
            </a:xfrm>
            <a:prstGeom prst="roundRect">
              <a:avLst>
                <a:gd name="adj" fmla="val 3430"/>
              </a:avLst>
            </a:prstGeom>
            <a:solidFill>
              <a:srgbClr val="4C4D4F"/>
            </a:solidFill>
            <a:ln w="50800" cap="rnd">
              <a:solidFill>
                <a:srgbClr val="B71234"/>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38100" h="25400"/>
            </a:sp3d>
          </p:spPr>
          <p:txBody>
            <a:bodyPr wrap="square" lIns="45720" tIns="91440" rIns="45720" bIns="91440" anchor="t" anchorCtr="0"/>
            <a:lstStyle/>
            <a:p>
              <a:pPr>
                <a:lnSpc>
                  <a:spcPts val="1550"/>
                </a:lnSpc>
                <a:defRPr/>
              </a:pPr>
              <a:r>
                <a:rPr lang="en-US" sz="1600" dirty="0" smtClean="0">
                  <a:solidFill>
                    <a:schemeClr val="accent3"/>
                  </a:solidFill>
                </a:rPr>
                <a:t>Identifies</a:t>
              </a:r>
              <a:r>
                <a:rPr lang="en-US" sz="1200" dirty="0" smtClean="0">
                  <a:solidFill>
                    <a:schemeClr val="accent3"/>
                  </a:solidFill>
                </a:rPr>
                <a:t> assets and processes involved in audit transactions</a:t>
              </a:r>
            </a:p>
          </p:txBody>
        </p:sp>
        <p:sp>
          <p:nvSpPr>
            <p:cNvPr id="102" name="Rounded Rectangle 101"/>
            <p:cNvSpPr/>
            <p:nvPr/>
          </p:nvSpPr>
          <p:spPr bwMode="auto">
            <a:xfrm>
              <a:off x="648018" y="3293246"/>
              <a:ext cx="1272221" cy="425660"/>
            </a:xfrm>
            <a:prstGeom prst="roundRect">
              <a:avLst>
                <a:gd name="adj" fmla="val 3430"/>
              </a:avLst>
            </a:prstGeom>
            <a:solidFill>
              <a:schemeClr val="accent1"/>
            </a:solidFill>
            <a:ln w="38100">
              <a:solidFill>
                <a:srgbClr val="FFFFFF"/>
              </a:solidFill>
              <a:miter lim="800000"/>
              <a:headEnd/>
              <a:tailEnd/>
            </a:ln>
            <a:scene3d>
              <a:camera prst="orthographicFront"/>
              <a:lightRig rig="threePt" dir="t"/>
            </a:scene3d>
            <a:sp3d>
              <a:bevelT w="0" h="0"/>
            </a:sp3d>
          </p:spPr>
          <p:txBody>
            <a:bodyPr wrap="square" lIns="45720" tIns="91440" rIns="45720" bIns="91440" anchor="ctr" anchorCtr="0"/>
            <a:lstStyle/>
            <a:p>
              <a:pPr lvl="0" algn="ctr" defTabSz="933450">
                <a:lnSpc>
                  <a:spcPct val="90000"/>
                </a:lnSpc>
                <a:spcAft>
                  <a:spcPct val="35000"/>
                </a:spcAft>
              </a:pPr>
              <a:r>
                <a:rPr lang="en-US" sz="2100" dirty="0" smtClean="0">
                  <a:solidFill>
                    <a:srgbClr val="FFFFFF"/>
                  </a:solidFill>
                  <a:latin typeface="Arial"/>
                  <a:ea typeface="MS PGothic"/>
                </a:rPr>
                <a:t>Entity</a:t>
              </a:r>
              <a:endParaRPr lang="en-US" sz="2100" dirty="0">
                <a:solidFill>
                  <a:srgbClr val="FFFFFF"/>
                </a:solidFill>
                <a:latin typeface="Arial"/>
                <a:ea typeface="MS PGothic"/>
              </a:endParaRPr>
            </a:p>
          </p:txBody>
        </p:sp>
      </p:grpSp>
      <p:grpSp>
        <p:nvGrpSpPr>
          <p:cNvPr id="138" name="Group 137"/>
          <p:cNvGrpSpPr/>
          <p:nvPr/>
        </p:nvGrpSpPr>
        <p:grpSpPr>
          <a:xfrm>
            <a:off x="2156779" y="1607748"/>
            <a:ext cx="1514557" cy="1925534"/>
            <a:chOff x="2156779" y="1607748"/>
            <a:chExt cx="1514557" cy="1925534"/>
          </a:xfrm>
        </p:grpSpPr>
        <p:sp>
          <p:nvSpPr>
            <p:cNvPr id="92" name="Rounded Rectangle 91"/>
            <p:cNvSpPr/>
            <p:nvPr/>
          </p:nvSpPr>
          <p:spPr bwMode="auto">
            <a:xfrm>
              <a:off x="2156779" y="1824051"/>
              <a:ext cx="1272221" cy="1709231"/>
            </a:xfrm>
            <a:prstGeom prst="roundRect">
              <a:avLst>
                <a:gd name="adj" fmla="val 3430"/>
              </a:avLst>
            </a:prstGeom>
            <a:solidFill>
              <a:srgbClr val="4C4D4F"/>
            </a:solidFill>
            <a:ln w="50800" cap="rnd">
              <a:solidFill>
                <a:srgbClr val="B71234"/>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38100" h="25400"/>
            </a:sp3d>
          </p:spPr>
          <p:txBody>
            <a:bodyPr wrap="square" lIns="45720" tIns="91440" rIns="45720" bIns="91440" anchor="b" anchorCtr="0"/>
            <a:lstStyle/>
            <a:p>
              <a:pPr>
                <a:lnSpc>
                  <a:spcPts val="1550"/>
                </a:lnSpc>
                <a:defRPr/>
              </a:pPr>
              <a:r>
                <a:rPr lang="en-US" sz="1600" dirty="0" smtClean="0">
                  <a:solidFill>
                    <a:schemeClr val="accent3"/>
                  </a:solidFill>
                </a:rPr>
                <a:t>Assigns </a:t>
              </a:r>
              <a:r>
                <a:rPr lang="en-US" sz="1200" dirty="0" smtClean="0">
                  <a:solidFill>
                    <a:schemeClr val="accent3"/>
                  </a:solidFill>
                </a:rPr>
                <a:t>Individual owners (sub-certifiers) of each asset or process</a:t>
              </a:r>
            </a:p>
          </p:txBody>
        </p:sp>
        <p:sp>
          <p:nvSpPr>
            <p:cNvPr id="103" name="Rounded Rectangle 102"/>
            <p:cNvSpPr/>
            <p:nvPr/>
          </p:nvSpPr>
          <p:spPr bwMode="auto">
            <a:xfrm>
              <a:off x="2399115" y="1607748"/>
              <a:ext cx="1272221" cy="425660"/>
            </a:xfrm>
            <a:prstGeom prst="roundRect">
              <a:avLst>
                <a:gd name="adj" fmla="val 3430"/>
              </a:avLst>
            </a:prstGeom>
            <a:solidFill>
              <a:schemeClr val="accent1"/>
            </a:solidFill>
            <a:ln w="38100">
              <a:solidFill>
                <a:srgbClr val="FFFFFF"/>
              </a:solidFill>
              <a:miter lim="800000"/>
              <a:headEnd/>
              <a:tailEnd/>
            </a:ln>
            <a:scene3d>
              <a:camera prst="orthographicFront"/>
              <a:lightRig rig="threePt" dir="t"/>
            </a:scene3d>
            <a:sp3d>
              <a:bevelT w="0" h="0"/>
            </a:sp3d>
          </p:spPr>
          <p:txBody>
            <a:bodyPr wrap="square" lIns="45720" tIns="91440" rIns="45720" bIns="91440" anchor="ctr" anchorCtr="0"/>
            <a:lstStyle/>
            <a:p>
              <a:pPr lvl="0" algn="ctr" defTabSz="933450">
                <a:lnSpc>
                  <a:spcPct val="90000"/>
                </a:lnSpc>
                <a:spcAft>
                  <a:spcPct val="35000"/>
                </a:spcAft>
              </a:pPr>
              <a:r>
                <a:rPr lang="en-US" sz="2100" dirty="0" smtClean="0">
                  <a:solidFill>
                    <a:srgbClr val="FFFFFF"/>
                  </a:solidFill>
                  <a:latin typeface="Arial"/>
                  <a:ea typeface="MS PGothic"/>
                </a:rPr>
                <a:t>Owner</a:t>
              </a:r>
              <a:endParaRPr lang="en-US" sz="2100" dirty="0">
                <a:solidFill>
                  <a:srgbClr val="FFFFFF"/>
                </a:solidFill>
                <a:latin typeface="Arial"/>
                <a:ea typeface="MS PGothic"/>
              </a:endParaRPr>
            </a:p>
          </p:txBody>
        </p:sp>
      </p:grpSp>
      <p:grpSp>
        <p:nvGrpSpPr>
          <p:cNvPr id="139" name="Group 138"/>
          <p:cNvGrpSpPr/>
          <p:nvPr/>
        </p:nvGrpSpPr>
        <p:grpSpPr>
          <a:xfrm>
            <a:off x="3901759" y="1824051"/>
            <a:ext cx="1511324" cy="1908503"/>
            <a:chOff x="3901759" y="1824051"/>
            <a:chExt cx="1511324" cy="1908503"/>
          </a:xfrm>
        </p:grpSpPr>
        <p:sp>
          <p:nvSpPr>
            <p:cNvPr id="93" name="Rounded Rectangle 92"/>
            <p:cNvSpPr/>
            <p:nvPr/>
          </p:nvSpPr>
          <p:spPr bwMode="auto">
            <a:xfrm>
              <a:off x="3901759" y="1824051"/>
              <a:ext cx="1272221" cy="1709231"/>
            </a:xfrm>
            <a:prstGeom prst="roundRect">
              <a:avLst>
                <a:gd name="adj" fmla="val 3430"/>
              </a:avLst>
            </a:prstGeom>
            <a:solidFill>
              <a:srgbClr val="4C4D4F"/>
            </a:solidFill>
            <a:ln w="50800" cap="rnd">
              <a:solidFill>
                <a:srgbClr val="B71234"/>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38100" h="25400"/>
            </a:sp3d>
          </p:spPr>
          <p:txBody>
            <a:bodyPr wrap="square" lIns="45720" tIns="91440" rIns="45720" bIns="91440" anchor="t" anchorCtr="0"/>
            <a:lstStyle/>
            <a:p>
              <a:pPr>
                <a:lnSpc>
                  <a:spcPts val="1700"/>
                </a:lnSpc>
                <a:defRPr/>
              </a:pPr>
              <a:r>
                <a:rPr lang="en-US" sz="1600" dirty="0" smtClean="0">
                  <a:solidFill>
                    <a:schemeClr val="accent3"/>
                  </a:solidFill>
                </a:rPr>
                <a:t>Maps </a:t>
              </a:r>
              <a:r>
                <a:rPr lang="en-US" sz="1200" dirty="0" smtClean="0">
                  <a:solidFill>
                    <a:schemeClr val="accent3"/>
                  </a:solidFill>
                </a:rPr>
                <a:t>requisite audit controls to each asset or process</a:t>
              </a:r>
            </a:p>
          </p:txBody>
        </p:sp>
        <p:sp>
          <p:nvSpPr>
            <p:cNvPr id="104" name="Rounded Rectangle 103"/>
            <p:cNvSpPr/>
            <p:nvPr/>
          </p:nvSpPr>
          <p:spPr bwMode="auto">
            <a:xfrm>
              <a:off x="4140862" y="3306894"/>
              <a:ext cx="1272221" cy="425660"/>
            </a:xfrm>
            <a:prstGeom prst="roundRect">
              <a:avLst>
                <a:gd name="adj" fmla="val 3430"/>
              </a:avLst>
            </a:prstGeom>
            <a:solidFill>
              <a:schemeClr val="accent1"/>
            </a:solidFill>
            <a:ln w="38100">
              <a:solidFill>
                <a:srgbClr val="FFFFFF"/>
              </a:solidFill>
              <a:miter lim="800000"/>
              <a:headEnd/>
              <a:tailEnd/>
            </a:ln>
            <a:scene3d>
              <a:camera prst="orthographicFront"/>
              <a:lightRig rig="threePt" dir="t"/>
            </a:scene3d>
            <a:sp3d>
              <a:bevelT w="0" h="0"/>
            </a:sp3d>
          </p:spPr>
          <p:txBody>
            <a:bodyPr wrap="square" lIns="45720" tIns="91440" rIns="45720" bIns="91440" anchor="ctr" anchorCtr="0"/>
            <a:lstStyle/>
            <a:p>
              <a:pPr lvl="0" algn="ctr" defTabSz="933450">
                <a:lnSpc>
                  <a:spcPct val="90000"/>
                </a:lnSpc>
                <a:spcAft>
                  <a:spcPct val="35000"/>
                </a:spcAft>
              </a:pPr>
              <a:r>
                <a:rPr lang="en-US" sz="2100" dirty="0" smtClean="0">
                  <a:solidFill>
                    <a:srgbClr val="FFFFFF"/>
                  </a:solidFill>
                  <a:latin typeface="Arial"/>
                  <a:ea typeface="MS PGothic"/>
                </a:rPr>
                <a:t>Controls</a:t>
              </a:r>
              <a:endParaRPr lang="en-US" sz="2100" dirty="0">
                <a:solidFill>
                  <a:srgbClr val="FFFFFF"/>
                </a:solidFill>
                <a:latin typeface="Arial"/>
                <a:ea typeface="MS PGothic"/>
              </a:endParaRPr>
            </a:p>
          </p:txBody>
        </p:sp>
      </p:grpSp>
      <p:grpSp>
        <p:nvGrpSpPr>
          <p:cNvPr id="140" name="Group 139"/>
          <p:cNvGrpSpPr/>
          <p:nvPr/>
        </p:nvGrpSpPr>
        <p:grpSpPr>
          <a:xfrm>
            <a:off x="5653089" y="1607747"/>
            <a:ext cx="1502474" cy="1925535"/>
            <a:chOff x="5653089" y="1607747"/>
            <a:chExt cx="1502474" cy="1925535"/>
          </a:xfrm>
        </p:grpSpPr>
        <p:sp>
          <p:nvSpPr>
            <p:cNvPr id="94" name="Rounded Rectangle 93"/>
            <p:cNvSpPr/>
            <p:nvPr/>
          </p:nvSpPr>
          <p:spPr bwMode="auto">
            <a:xfrm>
              <a:off x="5653089" y="1824051"/>
              <a:ext cx="1272221" cy="1709231"/>
            </a:xfrm>
            <a:prstGeom prst="roundRect">
              <a:avLst>
                <a:gd name="adj" fmla="val 3430"/>
              </a:avLst>
            </a:prstGeom>
            <a:solidFill>
              <a:srgbClr val="4C4D4F"/>
            </a:solidFill>
            <a:ln w="50800" cap="rnd">
              <a:solidFill>
                <a:srgbClr val="B71234"/>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38100" h="25400"/>
            </a:sp3d>
          </p:spPr>
          <p:txBody>
            <a:bodyPr wrap="square" lIns="45720" tIns="91440" rIns="45720" bIns="91440" anchor="b" anchorCtr="0"/>
            <a:lstStyle/>
            <a:p>
              <a:pPr>
                <a:lnSpc>
                  <a:spcPts val="1700"/>
                </a:lnSpc>
                <a:defRPr/>
              </a:pPr>
              <a:r>
                <a:rPr lang="en-US" sz="1600" dirty="0" smtClean="0">
                  <a:solidFill>
                    <a:schemeClr val="accent3"/>
                  </a:solidFill>
                </a:rPr>
                <a:t>Gathers </a:t>
              </a:r>
              <a:r>
                <a:rPr lang="en-US" sz="1200" dirty="0" smtClean="0">
                  <a:solidFill>
                    <a:schemeClr val="accent3"/>
                  </a:solidFill>
                </a:rPr>
                <a:t>information through survey and SAQ</a:t>
              </a:r>
            </a:p>
          </p:txBody>
        </p:sp>
        <p:sp>
          <p:nvSpPr>
            <p:cNvPr id="105" name="Rounded Rectangle 104"/>
            <p:cNvSpPr/>
            <p:nvPr/>
          </p:nvSpPr>
          <p:spPr bwMode="auto">
            <a:xfrm>
              <a:off x="5883342" y="1607747"/>
              <a:ext cx="1272221" cy="425660"/>
            </a:xfrm>
            <a:prstGeom prst="roundRect">
              <a:avLst>
                <a:gd name="adj" fmla="val 3430"/>
              </a:avLst>
            </a:prstGeom>
            <a:solidFill>
              <a:schemeClr val="accent1"/>
            </a:solidFill>
            <a:ln w="38100">
              <a:solidFill>
                <a:srgbClr val="FFFFFF"/>
              </a:solidFill>
              <a:miter lim="800000"/>
              <a:headEnd/>
              <a:tailEnd/>
            </a:ln>
            <a:scene3d>
              <a:camera prst="orthographicFront"/>
              <a:lightRig rig="threePt" dir="t"/>
            </a:scene3d>
            <a:sp3d>
              <a:bevelT w="0" h="0"/>
            </a:sp3d>
          </p:spPr>
          <p:txBody>
            <a:bodyPr wrap="square" lIns="45720" tIns="91440" rIns="45720" bIns="91440" anchor="ctr" anchorCtr="0"/>
            <a:lstStyle/>
            <a:p>
              <a:pPr lvl="0" algn="ctr" defTabSz="933450">
                <a:lnSpc>
                  <a:spcPct val="90000"/>
                </a:lnSpc>
                <a:spcAft>
                  <a:spcPct val="35000"/>
                </a:spcAft>
              </a:pPr>
              <a:r>
                <a:rPr lang="en-US" sz="2100" dirty="0" smtClean="0">
                  <a:solidFill>
                    <a:srgbClr val="FFFFFF"/>
                  </a:solidFill>
                  <a:latin typeface="Arial"/>
                  <a:ea typeface="MS PGothic"/>
                </a:rPr>
                <a:t>Audit</a:t>
              </a:r>
              <a:endParaRPr lang="en-US" sz="2100" dirty="0">
                <a:solidFill>
                  <a:srgbClr val="FFFFFF"/>
                </a:solidFill>
                <a:latin typeface="Arial"/>
                <a:ea typeface="MS PGothic"/>
              </a:endParaRPr>
            </a:p>
          </p:txBody>
        </p:sp>
      </p:grpSp>
      <p:grpSp>
        <p:nvGrpSpPr>
          <p:cNvPr id="141" name="Group 140"/>
          <p:cNvGrpSpPr/>
          <p:nvPr/>
        </p:nvGrpSpPr>
        <p:grpSpPr>
          <a:xfrm>
            <a:off x="7398069" y="1824051"/>
            <a:ext cx="1502019" cy="1915325"/>
            <a:chOff x="7398069" y="1824051"/>
            <a:chExt cx="1502019" cy="1915325"/>
          </a:xfrm>
        </p:grpSpPr>
        <p:sp>
          <p:nvSpPr>
            <p:cNvPr id="95" name="Rounded Rectangle 94"/>
            <p:cNvSpPr/>
            <p:nvPr/>
          </p:nvSpPr>
          <p:spPr bwMode="auto">
            <a:xfrm>
              <a:off x="7398069" y="1824051"/>
              <a:ext cx="1272221" cy="1709231"/>
            </a:xfrm>
            <a:prstGeom prst="roundRect">
              <a:avLst>
                <a:gd name="adj" fmla="val 3430"/>
              </a:avLst>
            </a:prstGeom>
            <a:solidFill>
              <a:srgbClr val="4C4D4F"/>
            </a:solidFill>
            <a:ln w="50800" cap="rnd">
              <a:solidFill>
                <a:srgbClr val="B71234"/>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38100" h="25400"/>
            </a:sp3d>
          </p:spPr>
          <p:txBody>
            <a:bodyPr wrap="square" lIns="45720" tIns="91440" rIns="45720" bIns="91440" anchor="t" anchorCtr="0"/>
            <a:lstStyle/>
            <a:p>
              <a:pPr marL="0" lvl="1">
                <a:lnSpc>
                  <a:spcPts val="1700"/>
                </a:lnSpc>
                <a:defRPr/>
              </a:pPr>
              <a:r>
                <a:rPr lang="en-US" sz="1600" dirty="0" smtClean="0">
                  <a:solidFill>
                    <a:schemeClr val="accent3"/>
                  </a:solidFill>
                </a:rPr>
                <a:t>Creates  </a:t>
              </a:r>
              <a:r>
                <a:rPr lang="en-US" sz="1150" dirty="0" smtClean="0">
                  <a:solidFill>
                    <a:schemeClr val="accent3"/>
                  </a:solidFill>
                </a:rPr>
                <a:t>automated reports &amp; dashboards for compliance, risk assessment, etc.</a:t>
              </a:r>
            </a:p>
            <a:p>
              <a:pPr marL="0" lvl="1">
                <a:lnSpc>
                  <a:spcPts val="1700"/>
                </a:lnSpc>
                <a:defRPr/>
              </a:pPr>
              <a:endParaRPr lang="en-US" sz="1200" dirty="0" smtClean="0">
                <a:solidFill>
                  <a:schemeClr val="accent3"/>
                </a:solidFill>
              </a:endParaRPr>
            </a:p>
          </p:txBody>
        </p:sp>
        <p:sp>
          <p:nvSpPr>
            <p:cNvPr id="106" name="Rounded Rectangle 105"/>
            <p:cNvSpPr/>
            <p:nvPr/>
          </p:nvSpPr>
          <p:spPr bwMode="auto">
            <a:xfrm>
              <a:off x="7627867" y="3313716"/>
              <a:ext cx="1272221" cy="425660"/>
            </a:xfrm>
            <a:prstGeom prst="roundRect">
              <a:avLst>
                <a:gd name="adj" fmla="val 3430"/>
              </a:avLst>
            </a:prstGeom>
            <a:solidFill>
              <a:schemeClr val="accent1"/>
            </a:solidFill>
            <a:ln w="38100">
              <a:solidFill>
                <a:srgbClr val="FFFFFF"/>
              </a:solidFill>
              <a:miter lim="800000"/>
              <a:headEnd/>
              <a:tailEnd/>
            </a:ln>
            <a:scene3d>
              <a:camera prst="orthographicFront"/>
              <a:lightRig rig="threePt" dir="t"/>
            </a:scene3d>
            <a:sp3d>
              <a:bevelT w="0" h="0"/>
            </a:sp3d>
          </p:spPr>
          <p:txBody>
            <a:bodyPr wrap="square" lIns="45720" tIns="91440" rIns="45720" bIns="91440" anchor="ctr" anchorCtr="0"/>
            <a:lstStyle/>
            <a:p>
              <a:pPr lvl="0" algn="ctr" defTabSz="933450">
                <a:lnSpc>
                  <a:spcPct val="90000"/>
                </a:lnSpc>
                <a:spcAft>
                  <a:spcPct val="35000"/>
                </a:spcAft>
              </a:pPr>
              <a:r>
                <a:rPr lang="en-US" sz="2100" dirty="0" smtClean="0">
                  <a:solidFill>
                    <a:srgbClr val="FFFFFF"/>
                  </a:solidFill>
                  <a:latin typeface="Arial"/>
                  <a:ea typeface="MS PGothic"/>
                </a:rPr>
                <a:t>Reports</a:t>
              </a:r>
              <a:endParaRPr lang="en-US" sz="2100" dirty="0">
                <a:solidFill>
                  <a:srgbClr val="FFFFFF"/>
                </a:solidFill>
                <a:latin typeface="Arial"/>
                <a:ea typeface="MS PGothic"/>
              </a:endParaRPr>
            </a:p>
          </p:txBody>
        </p:sp>
      </p:grpSp>
      <p:sp>
        <p:nvSpPr>
          <p:cNvPr id="107" name="Freeform 6"/>
          <p:cNvSpPr>
            <a:spLocks/>
          </p:cNvSpPr>
          <p:nvPr/>
        </p:nvSpPr>
        <p:spPr bwMode="auto">
          <a:xfrm rot="10800000">
            <a:off x="1549393" y="2120575"/>
            <a:ext cx="681732" cy="231776"/>
          </a:xfrm>
          <a:custGeom>
            <a:avLst/>
            <a:gdLst/>
            <a:ahLst/>
            <a:cxnLst>
              <a:cxn ang="0">
                <a:pos x="0" y="180"/>
              </a:cxn>
              <a:cxn ang="0">
                <a:pos x="387" y="0"/>
              </a:cxn>
              <a:cxn ang="0">
                <a:pos x="330" y="107"/>
              </a:cxn>
              <a:cxn ang="0">
                <a:pos x="1053" y="180"/>
              </a:cxn>
              <a:cxn ang="0">
                <a:pos x="330" y="256"/>
              </a:cxn>
              <a:cxn ang="0">
                <a:pos x="382" y="358"/>
              </a:cxn>
              <a:cxn ang="0">
                <a:pos x="0" y="180"/>
              </a:cxn>
            </a:cxnLst>
            <a:rect l="0" t="0" r="r" b="b"/>
            <a:pathLst>
              <a:path w="1053" h="358">
                <a:moveTo>
                  <a:pt x="0" y="180"/>
                </a:moveTo>
                <a:lnTo>
                  <a:pt x="387" y="0"/>
                </a:lnTo>
                <a:lnTo>
                  <a:pt x="330" y="107"/>
                </a:lnTo>
                <a:lnTo>
                  <a:pt x="1053" y="180"/>
                </a:lnTo>
                <a:lnTo>
                  <a:pt x="330" y="256"/>
                </a:lnTo>
                <a:lnTo>
                  <a:pt x="382" y="358"/>
                </a:lnTo>
                <a:lnTo>
                  <a:pt x="0" y="180"/>
                </a:ln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6"/>
          <p:cNvSpPr>
            <a:spLocks/>
          </p:cNvSpPr>
          <p:nvPr/>
        </p:nvSpPr>
        <p:spPr bwMode="auto">
          <a:xfrm rot="10800000">
            <a:off x="5043457" y="2120575"/>
            <a:ext cx="681732" cy="231776"/>
          </a:xfrm>
          <a:custGeom>
            <a:avLst/>
            <a:gdLst/>
            <a:ahLst/>
            <a:cxnLst>
              <a:cxn ang="0">
                <a:pos x="0" y="180"/>
              </a:cxn>
              <a:cxn ang="0">
                <a:pos x="387" y="0"/>
              </a:cxn>
              <a:cxn ang="0">
                <a:pos x="330" y="107"/>
              </a:cxn>
              <a:cxn ang="0">
                <a:pos x="1053" y="180"/>
              </a:cxn>
              <a:cxn ang="0">
                <a:pos x="330" y="256"/>
              </a:cxn>
              <a:cxn ang="0">
                <a:pos x="382" y="358"/>
              </a:cxn>
              <a:cxn ang="0">
                <a:pos x="0" y="180"/>
              </a:cxn>
            </a:cxnLst>
            <a:rect l="0" t="0" r="r" b="b"/>
            <a:pathLst>
              <a:path w="1053" h="358">
                <a:moveTo>
                  <a:pt x="0" y="180"/>
                </a:moveTo>
                <a:lnTo>
                  <a:pt x="387" y="0"/>
                </a:lnTo>
                <a:lnTo>
                  <a:pt x="330" y="107"/>
                </a:lnTo>
                <a:lnTo>
                  <a:pt x="1053" y="180"/>
                </a:lnTo>
                <a:lnTo>
                  <a:pt x="330" y="256"/>
                </a:lnTo>
                <a:lnTo>
                  <a:pt x="382" y="358"/>
                </a:lnTo>
                <a:lnTo>
                  <a:pt x="0" y="180"/>
                </a:ln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6"/>
          <p:cNvSpPr>
            <a:spLocks/>
          </p:cNvSpPr>
          <p:nvPr/>
        </p:nvSpPr>
        <p:spPr bwMode="auto">
          <a:xfrm rot="10800000">
            <a:off x="3310191" y="2961736"/>
            <a:ext cx="681732" cy="231776"/>
          </a:xfrm>
          <a:custGeom>
            <a:avLst/>
            <a:gdLst/>
            <a:ahLst/>
            <a:cxnLst>
              <a:cxn ang="0">
                <a:pos x="0" y="180"/>
              </a:cxn>
              <a:cxn ang="0">
                <a:pos x="387" y="0"/>
              </a:cxn>
              <a:cxn ang="0">
                <a:pos x="330" y="107"/>
              </a:cxn>
              <a:cxn ang="0">
                <a:pos x="1053" y="180"/>
              </a:cxn>
              <a:cxn ang="0">
                <a:pos x="330" y="256"/>
              </a:cxn>
              <a:cxn ang="0">
                <a:pos x="382" y="358"/>
              </a:cxn>
              <a:cxn ang="0">
                <a:pos x="0" y="180"/>
              </a:cxn>
            </a:cxnLst>
            <a:rect l="0" t="0" r="r" b="b"/>
            <a:pathLst>
              <a:path w="1053" h="358">
                <a:moveTo>
                  <a:pt x="0" y="180"/>
                </a:moveTo>
                <a:lnTo>
                  <a:pt x="387" y="0"/>
                </a:lnTo>
                <a:lnTo>
                  <a:pt x="330" y="107"/>
                </a:lnTo>
                <a:lnTo>
                  <a:pt x="1053" y="180"/>
                </a:lnTo>
                <a:lnTo>
                  <a:pt x="330" y="256"/>
                </a:lnTo>
                <a:lnTo>
                  <a:pt x="382" y="358"/>
                </a:lnTo>
                <a:lnTo>
                  <a:pt x="0" y="180"/>
                </a:ln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6"/>
          <p:cNvSpPr>
            <a:spLocks/>
          </p:cNvSpPr>
          <p:nvPr/>
        </p:nvSpPr>
        <p:spPr bwMode="auto">
          <a:xfrm rot="10800000">
            <a:off x="6776723" y="2961736"/>
            <a:ext cx="681732" cy="231776"/>
          </a:xfrm>
          <a:custGeom>
            <a:avLst/>
            <a:gdLst/>
            <a:ahLst/>
            <a:cxnLst>
              <a:cxn ang="0">
                <a:pos x="0" y="180"/>
              </a:cxn>
              <a:cxn ang="0">
                <a:pos x="387" y="0"/>
              </a:cxn>
              <a:cxn ang="0">
                <a:pos x="330" y="107"/>
              </a:cxn>
              <a:cxn ang="0">
                <a:pos x="1053" y="180"/>
              </a:cxn>
              <a:cxn ang="0">
                <a:pos x="330" y="256"/>
              </a:cxn>
              <a:cxn ang="0">
                <a:pos x="382" y="358"/>
              </a:cxn>
              <a:cxn ang="0">
                <a:pos x="0" y="180"/>
              </a:cxn>
            </a:cxnLst>
            <a:rect l="0" t="0" r="r" b="b"/>
            <a:pathLst>
              <a:path w="1053" h="358">
                <a:moveTo>
                  <a:pt x="0" y="180"/>
                </a:moveTo>
                <a:lnTo>
                  <a:pt x="387" y="0"/>
                </a:lnTo>
                <a:lnTo>
                  <a:pt x="330" y="107"/>
                </a:lnTo>
                <a:lnTo>
                  <a:pt x="1053" y="180"/>
                </a:lnTo>
                <a:lnTo>
                  <a:pt x="330" y="256"/>
                </a:lnTo>
                <a:lnTo>
                  <a:pt x="382" y="358"/>
                </a:lnTo>
                <a:lnTo>
                  <a:pt x="0" y="180"/>
                </a:ln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116"/>
          <p:cNvSpPr/>
          <p:nvPr/>
        </p:nvSpPr>
        <p:spPr bwMode="auto">
          <a:xfrm>
            <a:off x="400050" y="3617740"/>
            <a:ext cx="0" cy="1474470"/>
          </a:xfrm>
          <a:custGeom>
            <a:avLst/>
            <a:gdLst>
              <a:gd name="connsiteX0" fmla="*/ 0 w 0"/>
              <a:gd name="connsiteY0" fmla="*/ 0 h 1474470"/>
              <a:gd name="connsiteX1" fmla="*/ 0 w 0"/>
              <a:gd name="connsiteY1" fmla="*/ 1474470 h 1474470"/>
            </a:gdLst>
            <a:ahLst/>
            <a:cxnLst>
              <a:cxn ang="0">
                <a:pos x="connsiteX0" y="connsiteY0"/>
              </a:cxn>
              <a:cxn ang="0">
                <a:pos x="connsiteX1" y="connsiteY1"/>
              </a:cxn>
            </a:cxnLst>
            <a:rect l="l" t="t" r="r" b="b"/>
            <a:pathLst>
              <a:path h="1474470">
                <a:moveTo>
                  <a:pt x="0" y="0"/>
                </a:moveTo>
                <a:lnTo>
                  <a:pt x="0" y="1474470"/>
                </a:lnTo>
              </a:path>
            </a:pathLst>
          </a:custGeom>
          <a:solidFill>
            <a:schemeClr val="accent1"/>
          </a:solidFill>
          <a:ln w="44450" cap="rnd" cmpd="sng" algn="ctr">
            <a:solidFill>
              <a:schemeClr val="tx1">
                <a:lumMod val="60000"/>
                <a:lumOff val="40000"/>
              </a:schemeClr>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
        <p:nvSpPr>
          <p:cNvPr id="119" name="Freeform 118"/>
          <p:cNvSpPr/>
          <p:nvPr/>
        </p:nvSpPr>
        <p:spPr bwMode="auto">
          <a:xfrm>
            <a:off x="7386320" y="3617740"/>
            <a:ext cx="0" cy="1474470"/>
          </a:xfrm>
          <a:custGeom>
            <a:avLst/>
            <a:gdLst>
              <a:gd name="connsiteX0" fmla="*/ 0 w 0"/>
              <a:gd name="connsiteY0" fmla="*/ 0 h 1474470"/>
              <a:gd name="connsiteX1" fmla="*/ 0 w 0"/>
              <a:gd name="connsiteY1" fmla="*/ 1474470 h 1474470"/>
            </a:gdLst>
            <a:ahLst/>
            <a:cxnLst>
              <a:cxn ang="0">
                <a:pos x="connsiteX0" y="connsiteY0"/>
              </a:cxn>
              <a:cxn ang="0">
                <a:pos x="connsiteX1" y="connsiteY1"/>
              </a:cxn>
            </a:cxnLst>
            <a:rect l="l" t="t" r="r" b="b"/>
            <a:pathLst>
              <a:path h="1474470">
                <a:moveTo>
                  <a:pt x="0" y="0"/>
                </a:moveTo>
                <a:lnTo>
                  <a:pt x="0" y="1474470"/>
                </a:lnTo>
              </a:path>
            </a:pathLst>
          </a:custGeom>
          <a:solidFill>
            <a:schemeClr val="accent1"/>
          </a:solidFill>
          <a:ln w="44450" cap="rnd" cmpd="sng" algn="ctr">
            <a:solidFill>
              <a:schemeClr val="tx1">
                <a:lumMod val="60000"/>
                <a:lumOff val="40000"/>
              </a:schemeClr>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
        <p:nvSpPr>
          <p:cNvPr id="122" name="Freeform 5"/>
          <p:cNvSpPr>
            <a:spLocks/>
          </p:cNvSpPr>
          <p:nvPr/>
        </p:nvSpPr>
        <p:spPr bwMode="auto">
          <a:xfrm rot="14783879">
            <a:off x="4079029" y="4114096"/>
            <a:ext cx="287440" cy="665808"/>
          </a:xfrm>
          <a:custGeom>
            <a:avLst/>
            <a:gdLst/>
            <a:ahLst/>
            <a:cxnLst>
              <a:cxn ang="0">
                <a:pos x="183" y="0"/>
              </a:cxn>
              <a:cxn ang="0">
                <a:pos x="95" y="402"/>
              </a:cxn>
              <a:cxn ang="0">
                <a:pos x="25" y="398"/>
              </a:cxn>
              <a:cxn ang="0">
                <a:pos x="169" y="460"/>
              </a:cxn>
              <a:cxn ang="0">
                <a:pos x="199" y="288"/>
              </a:cxn>
              <a:cxn ang="0">
                <a:pos x="165" y="349"/>
              </a:cxn>
              <a:cxn ang="0">
                <a:pos x="183" y="0"/>
              </a:cxn>
            </a:cxnLst>
            <a:rect l="0" t="0" r="r" b="b"/>
            <a:pathLst>
              <a:path w="199" h="460">
                <a:moveTo>
                  <a:pt x="183" y="0"/>
                </a:moveTo>
                <a:cubicBezTo>
                  <a:pt x="0" y="241"/>
                  <a:pt x="95" y="402"/>
                  <a:pt x="95" y="402"/>
                </a:cubicBezTo>
                <a:cubicBezTo>
                  <a:pt x="25" y="398"/>
                  <a:pt x="25" y="398"/>
                  <a:pt x="25" y="398"/>
                </a:cubicBezTo>
                <a:cubicBezTo>
                  <a:pt x="169" y="460"/>
                  <a:pt x="169" y="460"/>
                  <a:pt x="169" y="460"/>
                </a:cubicBezTo>
                <a:cubicBezTo>
                  <a:pt x="199" y="288"/>
                  <a:pt x="199" y="288"/>
                  <a:pt x="199" y="288"/>
                </a:cubicBezTo>
                <a:cubicBezTo>
                  <a:pt x="165" y="349"/>
                  <a:pt x="165" y="349"/>
                  <a:pt x="165" y="349"/>
                </a:cubicBezTo>
                <a:cubicBezTo>
                  <a:pt x="71" y="205"/>
                  <a:pt x="183" y="0"/>
                  <a:pt x="183" y="0"/>
                </a:cubicBezTo>
                <a:close/>
              </a:path>
            </a:pathLst>
          </a:custGeom>
          <a:solidFill>
            <a:srgbClr val="B7123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5"/>
          <p:cNvSpPr>
            <a:spLocks/>
          </p:cNvSpPr>
          <p:nvPr/>
        </p:nvSpPr>
        <p:spPr bwMode="auto">
          <a:xfrm rot="6816121" flipH="1">
            <a:off x="1232959" y="4114095"/>
            <a:ext cx="287440" cy="665808"/>
          </a:xfrm>
          <a:custGeom>
            <a:avLst/>
            <a:gdLst/>
            <a:ahLst/>
            <a:cxnLst>
              <a:cxn ang="0">
                <a:pos x="183" y="0"/>
              </a:cxn>
              <a:cxn ang="0">
                <a:pos x="95" y="402"/>
              </a:cxn>
              <a:cxn ang="0">
                <a:pos x="25" y="398"/>
              </a:cxn>
              <a:cxn ang="0">
                <a:pos x="169" y="460"/>
              </a:cxn>
              <a:cxn ang="0">
                <a:pos x="199" y="288"/>
              </a:cxn>
              <a:cxn ang="0">
                <a:pos x="165" y="349"/>
              </a:cxn>
              <a:cxn ang="0">
                <a:pos x="183" y="0"/>
              </a:cxn>
            </a:cxnLst>
            <a:rect l="0" t="0" r="r" b="b"/>
            <a:pathLst>
              <a:path w="199" h="460">
                <a:moveTo>
                  <a:pt x="183" y="0"/>
                </a:moveTo>
                <a:cubicBezTo>
                  <a:pt x="0" y="241"/>
                  <a:pt x="95" y="402"/>
                  <a:pt x="95" y="402"/>
                </a:cubicBezTo>
                <a:cubicBezTo>
                  <a:pt x="25" y="398"/>
                  <a:pt x="25" y="398"/>
                  <a:pt x="25" y="398"/>
                </a:cubicBezTo>
                <a:cubicBezTo>
                  <a:pt x="169" y="460"/>
                  <a:pt x="169" y="460"/>
                  <a:pt x="169" y="460"/>
                </a:cubicBezTo>
                <a:cubicBezTo>
                  <a:pt x="199" y="288"/>
                  <a:pt x="199" y="288"/>
                  <a:pt x="199" y="288"/>
                </a:cubicBezTo>
                <a:cubicBezTo>
                  <a:pt x="165" y="349"/>
                  <a:pt x="165" y="349"/>
                  <a:pt x="165" y="349"/>
                </a:cubicBezTo>
                <a:cubicBezTo>
                  <a:pt x="71" y="205"/>
                  <a:pt x="183" y="0"/>
                  <a:pt x="183" y="0"/>
                </a:cubicBezTo>
                <a:close/>
              </a:path>
            </a:pathLst>
          </a:custGeom>
          <a:solidFill>
            <a:srgbClr val="B7123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6"/>
          <p:cNvSpPr>
            <a:spLocks/>
          </p:cNvSpPr>
          <p:nvPr/>
        </p:nvSpPr>
        <p:spPr bwMode="auto">
          <a:xfrm rot="5400000" flipV="1">
            <a:off x="5967565" y="4102398"/>
            <a:ext cx="643586" cy="218808"/>
          </a:xfrm>
          <a:custGeom>
            <a:avLst/>
            <a:gdLst/>
            <a:ahLst/>
            <a:cxnLst>
              <a:cxn ang="0">
                <a:pos x="0" y="180"/>
              </a:cxn>
              <a:cxn ang="0">
                <a:pos x="387" y="0"/>
              </a:cxn>
              <a:cxn ang="0">
                <a:pos x="330" y="107"/>
              </a:cxn>
              <a:cxn ang="0">
                <a:pos x="1053" y="180"/>
              </a:cxn>
              <a:cxn ang="0">
                <a:pos x="330" y="256"/>
              </a:cxn>
              <a:cxn ang="0">
                <a:pos x="382" y="358"/>
              </a:cxn>
              <a:cxn ang="0">
                <a:pos x="0" y="180"/>
              </a:cxn>
            </a:cxnLst>
            <a:rect l="0" t="0" r="r" b="b"/>
            <a:pathLst>
              <a:path w="1053" h="358">
                <a:moveTo>
                  <a:pt x="0" y="180"/>
                </a:moveTo>
                <a:lnTo>
                  <a:pt x="387" y="0"/>
                </a:lnTo>
                <a:lnTo>
                  <a:pt x="330" y="107"/>
                </a:lnTo>
                <a:lnTo>
                  <a:pt x="1053" y="180"/>
                </a:lnTo>
                <a:lnTo>
                  <a:pt x="330" y="256"/>
                </a:lnTo>
                <a:lnTo>
                  <a:pt x="382" y="358"/>
                </a:lnTo>
                <a:lnTo>
                  <a:pt x="0" y="180"/>
                </a:lnTo>
                <a:close/>
              </a:path>
            </a:pathLst>
          </a:custGeom>
          <a:solidFill>
            <a:srgbClr val="EAAD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6"/>
          <p:cNvSpPr>
            <a:spLocks/>
          </p:cNvSpPr>
          <p:nvPr/>
        </p:nvSpPr>
        <p:spPr bwMode="auto">
          <a:xfrm rot="5400000" flipV="1">
            <a:off x="2471890" y="4102398"/>
            <a:ext cx="643586" cy="218808"/>
          </a:xfrm>
          <a:custGeom>
            <a:avLst/>
            <a:gdLst/>
            <a:ahLst/>
            <a:cxnLst>
              <a:cxn ang="0">
                <a:pos x="0" y="180"/>
              </a:cxn>
              <a:cxn ang="0">
                <a:pos x="387" y="0"/>
              </a:cxn>
              <a:cxn ang="0">
                <a:pos x="330" y="107"/>
              </a:cxn>
              <a:cxn ang="0">
                <a:pos x="1053" y="180"/>
              </a:cxn>
              <a:cxn ang="0">
                <a:pos x="330" y="256"/>
              </a:cxn>
              <a:cxn ang="0">
                <a:pos x="382" y="358"/>
              </a:cxn>
              <a:cxn ang="0">
                <a:pos x="0" y="180"/>
              </a:cxn>
            </a:cxnLst>
            <a:rect l="0" t="0" r="r" b="b"/>
            <a:pathLst>
              <a:path w="1053" h="358">
                <a:moveTo>
                  <a:pt x="0" y="180"/>
                </a:moveTo>
                <a:lnTo>
                  <a:pt x="387" y="0"/>
                </a:lnTo>
                <a:lnTo>
                  <a:pt x="330" y="107"/>
                </a:lnTo>
                <a:lnTo>
                  <a:pt x="1053" y="180"/>
                </a:lnTo>
                <a:lnTo>
                  <a:pt x="330" y="256"/>
                </a:lnTo>
                <a:lnTo>
                  <a:pt x="382" y="358"/>
                </a:lnTo>
                <a:lnTo>
                  <a:pt x="0" y="180"/>
                </a:lnTo>
                <a:close/>
              </a:path>
            </a:pathLst>
          </a:custGeom>
          <a:solidFill>
            <a:srgbClr val="B7123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6"/>
          <p:cNvSpPr>
            <a:spLocks/>
          </p:cNvSpPr>
          <p:nvPr/>
        </p:nvSpPr>
        <p:spPr bwMode="auto">
          <a:xfrm rot="5400000" flipV="1">
            <a:off x="7713497" y="4102398"/>
            <a:ext cx="643586" cy="218808"/>
          </a:xfrm>
          <a:custGeom>
            <a:avLst/>
            <a:gdLst/>
            <a:ahLst/>
            <a:cxnLst>
              <a:cxn ang="0">
                <a:pos x="0" y="180"/>
              </a:cxn>
              <a:cxn ang="0">
                <a:pos x="387" y="0"/>
              </a:cxn>
              <a:cxn ang="0">
                <a:pos x="330" y="107"/>
              </a:cxn>
              <a:cxn ang="0">
                <a:pos x="1053" y="180"/>
              </a:cxn>
              <a:cxn ang="0">
                <a:pos x="330" y="256"/>
              </a:cxn>
              <a:cxn ang="0">
                <a:pos x="382" y="358"/>
              </a:cxn>
              <a:cxn ang="0">
                <a:pos x="0" y="180"/>
              </a:cxn>
            </a:cxnLst>
            <a:rect l="0" t="0" r="r" b="b"/>
            <a:pathLst>
              <a:path w="1053" h="358">
                <a:moveTo>
                  <a:pt x="0" y="180"/>
                </a:moveTo>
                <a:lnTo>
                  <a:pt x="387" y="0"/>
                </a:lnTo>
                <a:lnTo>
                  <a:pt x="330" y="107"/>
                </a:lnTo>
                <a:lnTo>
                  <a:pt x="1053" y="180"/>
                </a:lnTo>
                <a:lnTo>
                  <a:pt x="330" y="256"/>
                </a:lnTo>
                <a:lnTo>
                  <a:pt x="382" y="358"/>
                </a:lnTo>
                <a:lnTo>
                  <a:pt x="0" y="180"/>
                </a:lnTo>
                <a:close/>
              </a:path>
            </a:pathLst>
          </a:custGeom>
          <a:solidFill>
            <a:srgbClr val="B7123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dirty="0" smtClean="0"/>
              <a:t>Compliance Automation Process</a:t>
            </a:r>
            <a:endParaRPr lang="en-US" dirty="0"/>
          </a:p>
        </p:txBody>
      </p:sp>
      <p:sp>
        <p:nvSpPr>
          <p:cNvPr id="3" name="Date Placeholder 2"/>
          <p:cNvSpPr>
            <a:spLocks noGrp="1"/>
          </p:cNvSpPr>
          <p:nvPr>
            <p:ph type="dt" sz="half" idx="10"/>
          </p:nvPr>
        </p:nvSpPr>
        <p:spPr/>
        <p:txBody>
          <a:bodyPr/>
          <a:lstStyle/>
          <a:p>
            <a:pPr>
              <a:defRPr/>
            </a:pPr>
            <a:fld id="{E8B6A360-6C88-4D89-BD39-78C2C0B3E271}" type="datetime4">
              <a:rPr lang="en-US" smtClean="0"/>
              <a:pPr>
                <a:defRPr/>
              </a:pPr>
              <a:t>October 14, 2010</a:t>
            </a:fld>
            <a:endParaRPr lang="en-US" dirty="0"/>
          </a:p>
        </p:txBody>
      </p:sp>
      <p:sp>
        <p:nvSpPr>
          <p:cNvPr id="4" name="Slide Number Placeholder 3"/>
          <p:cNvSpPr>
            <a:spLocks noGrp="1"/>
          </p:cNvSpPr>
          <p:nvPr>
            <p:ph type="sldNum" sz="quarter" idx="12"/>
          </p:nvPr>
        </p:nvSpPr>
        <p:spPr/>
        <p:txBody>
          <a:bodyPr/>
          <a:lstStyle/>
          <a:p>
            <a:pPr>
              <a:defRPr/>
            </a:pPr>
            <a:fld id="{F2CEBC02-158C-4249-BFCD-00A38CEAD6EB}" type="slidenum">
              <a:rPr lang="en-US" smtClean="0"/>
              <a:pPr>
                <a:defRPr/>
              </a:pPr>
              <a:t>17</a:t>
            </a:fld>
            <a:endParaRPr lang="en-US" dirty="0"/>
          </a:p>
        </p:txBody>
      </p:sp>
      <p:sp>
        <p:nvSpPr>
          <p:cNvPr id="43" name="Freeform 5"/>
          <p:cNvSpPr>
            <a:spLocks/>
          </p:cNvSpPr>
          <p:nvPr/>
        </p:nvSpPr>
        <p:spPr bwMode="auto">
          <a:xfrm rot="17637497">
            <a:off x="2749228" y="1809064"/>
            <a:ext cx="526010" cy="1218418"/>
          </a:xfrm>
          <a:custGeom>
            <a:avLst/>
            <a:gdLst/>
            <a:ahLst/>
            <a:cxnLst>
              <a:cxn ang="0">
                <a:pos x="183" y="0"/>
              </a:cxn>
              <a:cxn ang="0">
                <a:pos x="95" y="402"/>
              </a:cxn>
              <a:cxn ang="0">
                <a:pos x="25" y="398"/>
              </a:cxn>
              <a:cxn ang="0">
                <a:pos x="169" y="460"/>
              </a:cxn>
              <a:cxn ang="0">
                <a:pos x="199" y="288"/>
              </a:cxn>
              <a:cxn ang="0">
                <a:pos x="165" y="349"/>
              </a:cxn>
              <a:cxn ang="0">
                <a:pos x="183" y="0"/>
              </a:cxn>
            </a:cxnLst>
            <a:rect l="0" t="0" r="r" b="b"/>
            <a:pathLst>
              <a:path w="199" h="460">
                <a:moveTo>
                  <a:pt x="183" y="0"/>
                </a:moveTo>
                <a:cubicBezTo>
                  <a:pt x="0" y="241"/>
                  <a:pt x="95" y="402"/>
                  <a:pt x="95" y="402"/>
                </a:cubicBezTo>
                <a:cubicBezTo>
                  <a:pt x="25" y="398"/>
                  <a:pt x="25" y="398"/>
                  <a:pt x="25" y="398"/>
                </a:cubicBezTo>
                <a:cubicBezTo>
                  <a:pt x="169" y="460"/>
                  <a:pt x="169" y="460"/>
                  <a:pt x="169" y="460"/>
                </a:cubicBezTo>
                <a:cubicBezTo>
                  <a:pt x="199" y="288"/>
                  <a:pt x="199" y="288"/>
                  <a:pt x="199" y="288"/>
                </a:cubicBezTo>
                <a:cubicBezTo>
                  <a:pt x="165" y="349"/>
                  <a:pt x="165" y="349"/>
                  <a:pt x="165" y="349"/>
                </a:cubicBezTo>
                <a:cubicBezTo>
                  <a:pt x="71" y="205"/>
                  <a:pt x="183" y="0"/>
                  <a:pt x="183" y="0"/>
                </a:cubicBezTo>
                <a:close/>
              </a:path>
            </a:pathLst>
          </a:custGeom>
          <a:solidFill>
            <a:srgbClr val="9FC3D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slide(fromLeft)">
                                      <p:cBhvr>
                                        <p:cTn id="7" dur="500"/>
                                        <p:tgtEl>
                                          <p:spTgt spid="1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wipe(left)">
                                      <p:cBhvr>
                                        <p:cTn id="12" dur="500"/>
                                        <p:tgtEl>
                                          <p:spTgt spid="107"/>
                                        </p:tgtEl>
                                      </p:cBhvr>
                                    </p:animEffect>
                                  </p:childTnLst>
                                </p:cTn>
                              </p:par>
                              <p:par>
                                <p:cTn id="13" presetID="22" presetClass="entr" presetSubtype="8" fill="hold" nodeType="withEffect">
                                  <p:stCondLst>
                                    <p:cond delay="0"/>
                                  </p:stCondLst>
                                  <p:childTnLst>
                                    <p:set>
                                      <p:cBhvr>
                                        <p:cTn id="14" dur="1" fill="hold">
                                          <p:stCondLst>
                                            <p:cond delay="0"/>
                                          </p:stCondLst>
                                        </p:cTn>
                                        <p:tgtEl>
                                          <p:spTgt spid="138"/>
                                        </p:tgtEl>
                                        <p:attrNameLst>
                                          <p:attrName>style.visibility</p:attrName>
                                        </p:attrNameLst>
                                      </p:cBhvr>
                                      <p:to>
                                        <p:strVal val="visible"/>
                                      </p:to>
                                    </p:set>
                                    <p:animEffect transition="in" filter="wipe(left)">
                                      <p:cBhvr>
                                        <p:cTn id="15" dur="500"/>
                                        <p:tgtEl>
                                          <p:spTgt spid="1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0"/>
                                        </p:tgtEl>
                                        <p:attrNameLst>
                                          <p:attrName>style.visibility</p:attrName>
                                        </p:attrNameLst>
                                      </p:cBhvr>
                                      <p:to>
                                        <p:strVal val="visible"/>
                                      </p:to>
                                    </p:set>
                                    <p:animEffect transition="in" filter="wipe(left)">
                                      <p:cBhvr>
                                        <p:cTn id="20" dur="500"/>
                                        <p:tgtEl>
                                          <p:spTgt spid="110"/>
                                        </p:tgtEl>
                                      </p:cBhvr>
                                    </p:animEffect>
                                  </p:childTnLst>
                                </p:cTn>
                              </p:par>
                              <p:par>
                                <p:cTn id="21" presetID="12" presetClass="entr" presetSubtype="8" fill="hold" nodeType="withEffect">
                                  <p:stCondLst>
                                    <p:cond delay="0"/>
                                  </p:stCondLst>
                                  <p:childTnLst>
                                    <p:set>
                                      <p:cBhvr>
                                        <p:cTn id="22" dur="1" fill="hold">
                                          <p:stCondLst>
                                            <p:cond delay="0"/>
                                          </p:stCondLst>
                                        </p:cTn>
                                        <p:tgtEl>
                                          <p:spTgt spid="139"/>
                                        </p:tgtEl>
                                        <p:attrNameLst>
                                          <p:attrName>style.visibility</p:attrName>
                                        </p:attrNameLst>
                                      </p:cBhvr>
                                      <p:to>
                                        <p:strVal val="visible"/>
                                      </p:to>
                                    </p:set>
                                    <p:animEffect transition="in" filter="slide(fromLeft)">
                                      <p:cBhvr>
                                        <p:cTn id="23" dur="500"/>
                                        <p:tgtEl>
                                          <p:spTgt spid="1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wipe(left)">
                                      <p:cBhvr>
                                        <p:cTn id="28" dur="500"/>
                                        <p:tgtEl>
                                          <p:spTgt spid="109"/>
                                        </p:tgtEl>
                                      </p:cBhvr>
                                    </p:animEffect>
                                  </p:childTnLst>
                                </p:cTn>
                              </p:par>
                              <p:par>
                                <p:cTn id="29" presetID="12" presetClass="entr" presetSubtype="8" fill="hold" nodeType="withEffect">
                                  <p:stCondLst>
                                    <p:cond delay="0"/>
                                  </p:stCondLst>
                                  <p:childTnLst>
                                    <p:set>
                                      <p:cBhvr>
                                        <p:cTn id="30" dur="1" fill="hold">
                                          <p:stCondLst>
                                            <p:cond delay="0"/>
                                          </p:stCondLst>
                                        </p:cTn>
                                        <p:tgtEl>
                                          <p:spTgt spid="140"/>
                                        </p:tgtEl>
                                        <p:attrNameLst>
                                          <p:attrName>style.visibility</p:attrName>
                                        </p:attrNameLst>
                                      </p:cBhvr>
                                      <p:to>
                                        <p:strVal val="visible"/>
                                      </p:to>
                                    </p:set>
                                    <p:animEffect transition="in" filter="slide(fromLeft)">
                                      <p:cBhvr>
                                        <p:cTn id="31" dur="500"/>
                                        <p:tgtEl>
                                          <p:spTgt spid="14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1"/>
                                        </p:tgtEl>
                                        <p:attrNameLst>
                                          <p:attrName>style.visibility</p:attrName>
                                        </p:attrNameLst>
                                      </p:cBhvr>
                                      <p:to>
                                        <p:strVal val="visible"/>
                                      </p:to>
                                    </p:set>
                                    <p:animEffect transition="in" filter="wipe(left)">
                                      <p:cBhvr>
                                        <p:cTn id="36" dur="500"/>
                                        <p:tgtEl>
                                          <p:spTgt spid="111"/>
                                        </p:tgtEl>
                                      </p:cBhvr>
                                    </p:animEffect>
                                  </p:childTnLst>
                                </p:cTn>
                              </p:par>
                              <p:par>
                                <p:cTn id="37" presetID="12" presetClass="entr" presetSubtype="8" fill="hold" nodeType="withEffect">
                                  <p:stCondLst>
                                    <p:cond delay="0"/>
                                  </p:stCondLst>
                                  <p:childTnLst>
                                    <p:set>
                                      <p:cBhvr>
                                        <p:cTn id="38" dur="1" fill="hold">
                                          <p:stCondLst>
                                            <p:cond delay="0"/>
                                          </p:stCondLst>
                                        </p:cTn>
                                        <p:tgtEl>
                                          <p:spTgt spid="141"/>
                                        </p:tgtEl>
                                        <p:attrNameLst>
                                          <p:attrName>style.visibility</p:attrName>
                                        </p:attrNameLst>
                                      </p:cBhvr>
                                      <p:to>
                                        <p:strVal val="visible"/>
                                      </p:to>
                                    </p:set>
                                    <p:animEffect transition="in" filter="slide(fromLeft)">
                                      <p:cBhvr>
                                        <p:cTn id="39" dur="500"/>
                                        <p:tgtEl>
                                          <p:spTgt spid="141"/>
                                        </p:tgtEl>
                                      </p:cBhvr>
                                    </p:animEffect>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p:cTn id="44" dur="500" fill="hold"/>
                                        <p:tgtEl>
                                          <p:spTgt spid="28"/>
                                        </p:tgtEl>
                                        <p:attrNameLst>
                                          <p:attrName>ppt_w</p:attrName>
                                        </p:attrNameLst>
                                      </p:cBhvr>
                                      <p:tavLst>
                                        <p:tav tm="0">
                                          <p:val>
                                            <p:fltVal val="0"/>
                                          </p:val>
                                        </p:tav>
                                        <p:tav tm="100000">
                                          <p:val>
                                            <p:strVal val="#ppt_w"/>
                                          </p:val>
                                        </p:tav>
                                      </p:tavLst>
                                    </p:anim>
                                    <p:anim calcmode="lin" valueType="num">
                                      <p:cBhvr>
                                        <p:cTn id="45" dur="500" fill="hold"/>
                                        <p:tgtEl>
                                          <p:spTgt spid="28"/>
                                        </p:tgtEl>
                                        <p:attrNameLst>
                                          <p:attrName>ppt_h</p:attrName>
                                        </p:attrNameLst>
                                      </p:cBhvr>
                                      <p:tavLst>
                                        <p:tav tm="0">
                                          <p:val>
                                            <p:strVal val="#ppt_h"/>
                                          </p:val>
                                        </p:tav>
                                        <p:tav tm="100000">
                                          <p:val>
                                            <p:strVal val="#ppt_h"/>
                                          </p:val>
                                        </p:tav>
                                      </p:tavLst>
                                    </p:anim>
                                  </p:childTnLst>
                                </p:cTn>
                              </p:par>
                            </p:childTnLst>
                          </p:cTn>
                        </p:par>
                        <p:par>
                          <p:cTn id="46" fill="hold">
                            <p:stCondLst>
                              <p:cond delay="500"/>
                            </p:stCondLst>
                            <p:childTnLst>
                              <p:par>
                                <p:cTn id="47" presetID="22" presetClass="entr" presetSubtype="4" fill="hold" grpId="0" nodeType="afterEffect">
                                  <p:stCondLst>
                                    <p:cond delay="0"/>
                                  </p:stCondLst>
                                  <p:childTnLst>
                                    <p:set>
                                      <p:cBhvr>
                                        <p:cTn id="48" dur="1" fill="hold">
                                          <p:stCondLst>
                                            <p:cond delay="0"/>
                                          </p:stCondLst>
                                        </p:cTn>
                                        <p:tgtEl>
                                          <p:spTgt spid="125"/>
                                        </p:tgtEl>
                                        <p:attrNameLst>
                                          <p:attrName>style.visibility</p:attrName>
                                        </p:attrNameLst>
                                      </p:cBhvr>
                                      <p:to>
                                        <p:strVal val="visible"/>
                                      </p:to>
                                    </p:set>
                                    <p:animEffect transition="in" filter="wipe(down)">
                                      <p:cBhvr>
                                        <p:cTn id="49" dur="500"/>
                                        <p:tgtEl>
                                          <p:spTgt spid="12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17"/>
                                        </p:tgtEl>
                                        <p:attrNameLst>
                                          <p:attrName>style.visibility</p:attrName>
                                        </p:attrNameLst>
                                      </p:cBhvr>
                                      <p:to>
                                        <p:strVal val="visible"/>
                                      </p:to>
                                    </p:set>
                                    <p:animEffect transition="in" filter="wipe(left)">
                                      <p:cBhvr>
                                        <p:cTn id="54" dur="500"/>
                                        <p:tgtEl>
                                          <p:spTgt spid="117"/>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118"/>
                                        </p:tgtEl>
                                        <p:attrNameLst>
                                          <p:attrName>style.visibility</p:attrName>
                                        </p:attrNameLst>
                                      </p:cBhvr>
                                      <p:to>
                                        <p:strVal val="visible"/>
                                      </p:to>
                                    </p:set>
                                    <p:animEffect transition="in" filter="randombar(horizontal)">
                                      <p:cBhvr>
                                        <p:cTn id="57" dur="500"/>
                                        <p:tgtEl>
                                          <p:spTgt spid="118"/>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119"/>
                                        </p:tgtEl>
                                        <p:attrNameLst>
                                          <p:attrName>style.visibility</p:attrName>
                                        </p:attrNameLst>
                                      </p:cBhvr>
                                      <p:to>
                                        <p:strVal val="visible"/>
                                      </p:to>
                                    </p:set>
                                    <p:animEffect transition="in" filter="randombar(horizontal)">
                                      <p:cBhvr>
                                        <p:cTn id="60" dur="500"/>
                                        <p:tgtEl>
                                          <p:spTgt spid="119"/>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120"/>
                                        </p:tgtEl>
                                        <p:attrNameLst>
                                          <p:attrName>style.visibility</p:attrName>
                                        </p:attrNameLst>
                                      </p:cBhvr>
                                      <p:to>
                                        <p:strVal val="visible"/>
                                      </p:to>
                                    </p:set>
                                    <p:animEffect transition="in" filter="randombar(horizontal)">
                                      <p:cBhvr>
                                        <p:cTn id="63" dur="500"/>
                                        <p:tgtEl>
                                          <p:spTgt spid="120"/>
                                        </p:tgtEl>
                                      </p:cBhvr>
                                    </p:animEffect>
                                  </p:childTnLst>
                                </p:cTn>
                              </p:par>
                              <p:par>
                                <p:cTn id="64" presetID="17" presetClass="entr" presetSubtype="10"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 calcmode="lin" valueType="num">
                                      <p:cBhvr>
                                        <p:cTn id="66" dur="500" fill="hold"/>
                                        <p:tgtEl>
                                          <p:spTgt spid="31"/>
                                        </p:tgtEl>
                                        <p:attrNameLst>
                                          <p:attrName>ppt_w</p:attrName>
                                        </p:attrNameLst>
                                      </p:cBhvr>
                                      <p:tavLst>
                                        <p:tav tm="0">
                                          <p:val>
                                            <p:fltVal val="0"/>
                                          </p:val>
                                        </p:tav>
                                        <p:tav tm="100000">
                                          <p:val>
                                            <p:strVal val="#ppt_w"/>
                                          </p:val>
                                        </p:tav>
                                      </p:tavLst>
                                    </p:anim>
                                    <p:anim calcmode="lin" valueType="num">
                                      <p:cBhvr>
                                        <p:cTn id="67" dur="500" fill="hold"/>
                                        <p:tgtEl>
                                          <p:spTgt spid="31"/>
                                        </p:tgtEl>
                                        <p:attrNameLst>
                                          <p:attrName>ppt_h</p:attrName>
                                        </p:attrNameLst>
                                      </p:cBhvr>
                                      <p:tavLst>
                                        <p:tav tm="0">
                                          <p:val>
                                            <p:strVal val="#ppt_h"/>
                                          </p:val>
                                        </p:tav>
                                        <p:tav tm="100000">
                                          <p:val>
                                            <p:strVal val="#ppt_h"/>
                                          </p:val>
                                        </p:tav>
                                      </p:tavLst>
                                    </p:anim>
                                  </p:childTnLst>
                                </p:cTn>
                              </p:par>
                              <p:par>
                                <p:cTn id="68" presetID="17" presetClass="entr" presetSubtype="10"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 calcmode="lin" valueType="num">
                                      <p:cBhvr>
                                        <p:cTn id="70" dur="500" fill="hold"/>
                                        <p:tgtEl>
                                          <p:spTgt spid="33"/>
                                        </p:tgtEl>
                                        <p:attrNameLst>
                                          <p:attrName>ppt_w</p:attrName>
                                        </p:attrNameLst>
                                      </p:cBhvr>
                                      <p:tavLst>
                                        <p:tav tm="0">
                                          <p:val>
                                            <p:fltVal val="0"/>
                                          </p:val>
                                        </p:tav>
                                        <p:tav tm="100000">
                                          <p:val>
                                            <p:strVal val="#ppt_w"/>
                                          </p:val>
                                        </p:tav>
                                      </p:tavLst>
                                    </p:anim>
                                    <p:anim calcmode="lin" valueType="num">
                                      <p:cBhvr>
                                        <p:cTn id="71" dur="500" fill="hold"/>
                                        <p:tgtEl>
                                          <p:spTgt spid="33"/>
                                        </p:tgtEl>
                                        <p:attrNameLst>
                                          <p:attrName>ppt_h</p:attrName>
                                        </p:attrNameLst>
                                      </p:cBhvr>
                                      <p:tavLst>
                                        <p:tav tm="0">
                                          <p:val>
                                            <p:strVal val="#ppt_h"/>
                                          </p:val>
                                        </p:tav>
                                        <p:tav tm="100000">
                                          <p:val>
                                            <p:strVal val="#ppt_h"/>
                                          </p:val>
                                        </p:tav>
                                      </p:tavLst>
                                    </p:anim>
                                  </p:childTnLst>
                                </p:cTn>
                              </p:par>
                            </p:childTnLst>
                          </p:cTn>
                        </p:par>
                        <p:par>
                          <p:cTn id="72" fill="hold">
                            <p:stCondLst>
                              <p:cond delay="500"/>
                            </p:stCondLst>
                            <p:childTnLst>
                              <p:par>
                                <p:cTn id="73" presetID="22" presetClass="entr" presetSubtype="4" fill="hold" grpId="0" nodeType="afterEffect">
                                  <p:stCondLst>
                                    <p:cond delay="0"/>
                                  </p:stCondLst>
                                  <p:childTnLst>
                                    <p:set>
                                      <p:cBhvr>
                                        <p:cTn id="74" dur="1" fill="hold">
                                          <p:stCondLst>
                                            <p:cond delay="0"/>
                                          </p:stCondLst>
                                        </p:cTn>
                                        <p:tgtEl>
                                          <p:spTgt spid="123"/>
                                        </p:tgtEl>
                                        <p:attrNameLst>
                                          <p:attrName>style.visibility</p:attrName>
                                        </p:attrNameLst>
                                      </p:cBhvr>
                                      <p:to>
                                        <p:strVal val="visible"/>
                                      </p:to>
                                    </p:set>
                                    <p:animEffect transition="in" filter="wipe(down)">
                                      <p:cBhvr>
                                        <p:cTn id="75" dur="500"/>
                                        <p:tgtEl>
                                          <p:spTgt spid="123"/>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122"/>
                                        </p:tgtEl>
                                        <p:attrNameLst>
                                          <p:attrName>style.visibility</p:attrName>
                                        </p:attrNameLst>
                                      </p:cBhvr>
                                      <p:to>
                                        <p:strVal val="visible"/>
                                      </p:to>
                                    </p:set>
                                    <p:animEffect transition="in" filter="wipe(down)">
                                      <p:cBhvr>
                                        <p:cTn id="78" dur="500"/>
                                        <p:tgtEl>
                                          <p:spTgt spid="122"/>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126"/>
                                        </p:tgtEl>
                                        <p:attrNameLst>
                                          <p:attrName>style.visibility</p:attrName>
                                        </p:attrNameLst>
                                      </p:cBhvr>
                                      <p:to>
                                        <p:strVal val="visible"/>
                                      </p:to>
                                    </p:set>
                                    <p:animEffect transition="in" filter="wipe(down)">
                                      <p:cBhvr>
                                        <p:cTn id="81" dur="500"/>
                                        <p:tgtEl>
                                          <p:spTgt spid="126"/>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127"/>
                                        </p:tgtEl>
                                        <p:attrNameLst>
                                          <p:attrName>style.visibility</p:attrName>
                                        </p:attrNameLst>
                                      </p:cBhvr>
                                      <p:to>
                                        <p:strVal val="visible"/>
                                      </p:to>
                                    </p:set>
                                    <p:animEffect transition="in" filter="wipe(down)">
                                      <p:cBhvr>
                                        <p:cTn id="84" dur="500"/>
                                        <p:tgtEl>
                                          <p:spTgt spid="127"/>
                                        </p:tgtEl>
                                      </p:cBhvr>
                                    </p:animEffect>
                                  </p:childTnLst>
                                </p:cTn>
                              </p:par>
                            </p:childTnLst>
                          </p:cTn>
                        </p:par>
                        <p:par>
                          <p:cTn id="85" fill="hold">
                            <p:stCondLst>
                              <p:cond delay="1000"/>
                            </p:stCondLst>
                            <p:childTnLst>
                              <p:par>
                                <p:cTn id="86" presetID="22" presetClass="entr" presetSubtype="8" fill="hold" grpId="0" nodeType="after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wipe(left)">
                                      <p:cBhvr>
                                        <p:cTn id="8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20" grpId="0" animBg="1"/>
      <p:bldP spid="31" grpId="0"/>
      <p:bldP spid="33" grpId="0"/>
      <p:bldP spid="28" grpId="0"/>
      <p:bldP spid="107" grpId="0" animBg="1"/>
      <p:bldP spid="109" grpId="0" animBg="1"/>
      <p:bldP spid="110" grpId="0" animBg="1"/>
      <p:bldP spid="111" grpId="0" animBg="1"/>
      <p:bldP spid="117" grpId="0" animBg="1"/>
      <p:bldP spid="119" grpId="0" animBg="1"/>
      <p:bldP spid="122" grpId="0" animBg="1"/>
      <p:bldP spid="123" grpId="0" animBg="1"/>
      <p:bldP spid="125" grpId="0" animBg="1"/>
      <p:bldP spid="126" grpId="0" animBg="1"/>
      <p:bldP spid="127" grpId="0" animBg="1"/>
      <p:bldP spid="4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0" y="973333"/>
            <a:ext cx="9975616" cy="5910943"/>
            <a:chOff x="0" y="973333"/>
            <a:chExt cx="9975616" cy="5910943"/>
          </a:xfrm>
        </p:grpSpPr>
        <p:sp>
          <p:nvSpPr>
            <p:cNvPr id="42" name="Freeform 4"/>
            <p:cNvSpPr>
              <a:spLocks noEditPoints="1"/>
            </p:cNvSpPr>
            <p:nvPr/>
          </p:nvSpPr>
          <p:spPr bwMode="auto">
            <a:xfrm>
              <a:off x="5856433" y="974725"/>
              <a:ext cx="4119183" cy="4729382"/>
            </a:xfrm>
            <a:custGeom>
              <a:avLst/>
              <a:gdLst/>
              <a:ahLst/>
              <a:cxnLst>
                <a:cxn ang="0">
                  <a:pos x="3004" y="0"/>
                </a:cxn>
                <a:cxn ang="0">
                  <a:pos x="1167" y="0"/>
                </a:cxn>
                <a:cxn ang="0">
                  <a:pos x="0" y="3449"/>
                </a:cxn>
                <a:cxn ang="0">
                  <a:pos x="1837" y="3449"/>
                </a:cxn>
                <a:cxn ang="0">
                  <a:pos x="3004" y="0"/>
                </a:cxn>
                <a:cxn ang="0">
                  <a:pos x="3004" y="0"/>
                </a:cxn>
                <a:cxn ang="0">
                  <a:pos x="3004" y="0"/>
                </a:cxn>
              </a:cxnLst>
              <a:rect l="0" t="0" r="r" b="b"/>
              <a:pathLst>
                <a:path w="3004" h="3449">
                  <a:moveTo>
                    <a:pt x="3004" y="0"/>
                  </a:moveTo>
                  <a:lnTo>
                    <a:pt x="1167" y="0"/>
                  </a:lnTo>
                  <a:lnTo>
                    <a:pt x="0" y="3449"/>
                  </a:lnTo>
                  <a:lnTo>
                    <a:pt x="1837" y="3449"/>
                  </a:lnTo>
                  <a:lnTo>
                    <a:pt x="3004" y="0"/>
                  </a:lnTo>
                  <a:close/>
                  <a:moveTo>
                    <a:pt x="3004" y="0"/>
                  </a:moveTo>
                  <a:lnTo>
                    <a:pt x="3004" y="0"/>
                  </a:lnTo>
                  <a:close/>
                </a:path>
              </a:pathLst>
            </a:custGeom>
            <a:gradFill flip="none" rotWithShape="1">
              <a:gsLst>
                <a:gs pos="15000">
                  <a:schemeClr val="bg2">
                    <a:alpha val="60000"/>
                  </a:schemeClr>
                </a:gs>
                <a:gs pos="100000">
                  <a:schemeClr val="bg1">
                    <a:alpha val="0"/>
                  </a:schemeClr>
                </a:gs>
              </a:gsLst>
              <a:lin ang="5400000" scaled="1"/>
              <a:tileRect/>
            </a:gradFill>
            <a:ln w="9525" algn="ctr">
              <a:noFill/>
              <a:round/>
              <a:headEnd/>
              <a:tailEnd/>
            </a:ln>
            <a:effectLst/>
          </p:spPr>
          <p:txBody>
            <a:bodyPr wrap="none" anchor="ctr"/>
            <a:lstStyle/>
            <a:p>
              <a:pPr>
                <a:defRPr/>
              </a:pPr>
              <a:endParaRPr lang="en-US"/>
            </a:p>
          </p:txBody>
        </p:sp>
        <p:sp>
          <p:nvSpPr>
            <p:cNvPr id="43" name="Freeform 42"/>
            <p:cNvSpPr>
              <a:spLocks noEditPoints="1"/>
            </p:cNvSpPr>
            <p:nvPr/>
          </p:nvSpPr>
          <p:spPr bwMode="auto">
            <a:xfrm>
              <a:off x="0" y="973333"/>
              <a:ext cx="2345170" cy="5910943"/>
            </a:xfrm>
            <a:custGeom>
              <a:avLst/>
              <a:gdLst>
                <a:gd name="T0" fmla="*/ 2147483647 w 1205"/>
                <a:gd name="T1" fmla="*/ 0 h 3038"/>
                <a:gd name="T2" fmla="*/ 2147483647 w 1205"/>
                <a:gd name="T3" fmla="*/ 0 h 3038"/>
                <a:gd name="T4" fmla="*/ 0 w 1205"/>
                <a:gd name="T5" fmla="*/ 2147483647 h 3038"/>
                <a:gd name="T6" fmla="*/ 0 w 1205"/>
                <a:gd name="T7" fmla="*/ 2147483647 h 3038"/>
                <a:gd name="T8" fmla="*/ 2147483647 w 1205"/>
                <a:gd name="T9" fmla="*/ 2147483647 h 3038"/>
                <a:gd name="T10" fmla="*/ 2147483647 w 1205"/>
                <a:gd name="T11" fmla="*/ 0 h 3038"/>
                <a:gd name="T12" fmla="*/ 2147483647 w 1205"/>
                <a:gd name="T13" fmla="*/ 0 h 3038"/>
                <a:gd name="T14" fmla="*/ 2147483647 w 1205"/>
                <a:gd name="T15" fmla="*/ 0 h 3038"/>
                <a:gd name="T16" fmla="*/ 0 60000 65536"/>
                <a:gd name="T17" fmla="*/ 0 60000 65536"/>
                <a:gd name="T18" fmla="*/ 0 60000 65536"/>
                <a:gd name="T19" fmla="*/ 0 60000 65536"/>
                <a:gd name="T20" fmla="*/ 0 60000 65536"/>
                <a:gd name="T21" fmla="*/ 0 60000 65536"/>
                <a:gd name="T22" fmla="*/ 0 60000 65536"/>
                <a:gd name="T23" fmla="*/ 0 60000 65536"/>
                <a:gd name="T24" fmla="*/ 0 w 1205"/>
                <a:gd name="T25" fmla="*/ 0 h 3038"/>
                <a:gd name="T26" fmla="*/ 1205 w 1205"/>
                <a:gd name="T27" fmla="*/ 3038 h 30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5" h="3038">
                  <a:moveTo>
                    <a:pt x="1205" y="0"/>
                  </a:moveTo>
                  <a:lnTo>
                    <a:pt x="374" y="0"/>
                  </a:lnTo>
                  <a:lnTo>
                    <a:pt x="0" y="1109"/>
                  </a:lnTo>
                  <a:lnTo>
                    <a:pt x="0" y="3038"/>
                  </a:lnTo>
                  <a:lnTo>
                    <a:pt x="177" y="3038"/>
                  </a:lnTo>
                  <a:lnTo>
                    <a:pt x="1205" y="0"/>
                  </a:lnTo>
                  <a:close/>
                  <a:moveTo>
                    <a:pt x="1205" y="0"/>
                  </a:moveTo>
                  <a:lnTo>
                    <a:pt x="1205" y="0"/>
                  </a:lnTo>
                  <a:close/>
                </a:path>
              </a:pathLst>
            </a:custGeom>
            <a:solidFill>
              <a:srgbClr val="325B7B">
                <a:alpha val="14902"/>
              </a:srgbClr>
            </a:solidFill>
            <a:ln w="9525" algn="ctr">
              <a:noFill/>
              <a:round/>
              <a:headEnd/>
              <a:tailEnd/>
            </a:ln>
            <a:effectLst/>
          </p:spPr>
          <p:txBody>
            <a:bodyPr wrap="none" anchor="ctr"/>
            <a:lstStyle/>
            <a:p>
              <a:endParaRPr lang="en-US"/>
            </a:p>
          </p:txBody>
        </p:sp>
      </p:grpSp>
      <p:sp>
        <p:nvSpPr>
          <p:cNvPr id="33" name="Title 32"/>
          <p:cNvSpPr>
            <a:spLocks noGrp="1"/>
          </p:cNvSpPr>
          <p:nvPr>
            <p:ph type="title"/>
          </p:nvPr>
        </p:nvSpPr>
        <p:spPr/>
        <p:txBody>
          <a:bodyPr/>
          <a:lstStyle/>
          <a:p>
            <a:r>
              <a:rPr lang="en-US" dirty="0" smtClean="0"/>
              <a:t>Compliance Workflow for PCI Self Assessment</a:t>
            </a:r>
            <a:endParaRPr lang="en-US" dirty="0"/>
          </a:p>
        </p:txBody>
      </p:sp>
      <p:sp>
        <p:nvSpPr>
          <p:cNvPr id="4" name="Date Placeholder 3"/>
          <p:cNvSpPr>
            <a:spLocks noGrp="1"/>
          </p:cNvSpPr>
          <p:nvPr>
            <p:ph type="dt" sz="half" idx="10"/>
          </p:nvPr>
        </p:nvSpPr>
        <p:spPr/>
        <p:txBody>
          <a:bodyPr/>
          <a:lstStyle/>
          <a:p>
            <a:fld id="{20E43356-2467-614F-8981-11D96CAF4D47}" type="datetime4">
              <a:rPr lang="en-US" smtClean="0"/>
              <a:pPr/>
              <a:t>October 14, 2010</a:t>
            </a:fld>
            <a:endParaRPr lang="en-US"/>
          </a:p>
        </p:txBody>
      </p:sp>
      <p:sp>
        <p:nvSpPr>
          <p:cNvPr id="5" name="Slide Number Placeholder 4"/>
          <p:cNvSpPr>
            <a:spLocks noGrp="1"/>
          </p:cNvSpPr>
          <p:nvPr>
            <p:ph type="sldNum" sz="quarter" idx="12"/>
          </p:nvPr>
        </p:nvSpPr>
        <p:spPr/>
        <p:txBody>
          <a:bodyPr/>
          <a:lstStyle/>
          <a:p>
            <a:fld id="{85B04D68-3B0D-F645-A44E-C54F3855457D}" type="slidenum">
              <a:rPr lang="en-US" smtClean="0"/>
              <a:pPr/>
              <a:t>18</a:t>
            </a:fld>
            <a:endParaRPr lang="en-US"/>
          </a:p>
        </p:txBody>
      </p:sp>
      <p:grpSp>
        <p:nvGrpSpPr>
          <p:cNvPr id="47" name="Group 46"/>
          <p:cNvGrpSpPr/>
          <p:nvPr/>
        </p:nvGrpSpPr>
        <p:grpSpPr>
          <a:xfrm>
            <a:off x="791432" y="1081088"/>
            <a:ext cx="7505078" cy="5129211"/>
            <a:chOff x="527591" y="1104700"/>
            <a:chExt cx="7505078" cy="5129211"/>
          </a:xfrm>
        </p:grpSpPr>
        <p:sp>
          <p:nvSpPr>
            <p:cNvPr id="46" name="Rectangle 45"/>
            <p:cNvSpPr/>
            <p:nvPr/>
          </p:nvSpPr>
          <p:spPr bwMode="auto">
            <a:xfrm>
              <a:off x="527591" y="1104700"/>
              <a:ext cx="7505078" cy="5129211"/>
            </a:xfrm>
            <a:prstGeom prst="rect">
              <a:avLst/>
            </a:prstGeom>
            <a:gradFill flip="none" rotWithShape="1">
              <a:gsLst>
                <a:gs pos="0">
                  <a:srgbClr val="DEDFE2"/>
                </a:gs>
                <a:gs pos="50000">
                  <a:srgbClr val="FFFFFF"/>
                </a:gs>
                <a:gs pos="100000">
                  <a:srgbClr val="DEDFE2"/>
                </a:gs>
              </a:gsLst>
              <a:lin ang="0" scaled="1"/>
              <a:tileRect/>
            </a:gradFill>
            <a:ln w="12700">
              <a:gradFill>
                <a:gsLst>
                  <a:gs pos="0">
                    <a:srgbClr val="BBBDC1"/>
                  </a:gs>
                  <a:gs pos="50000">
                    <a:srgbClr val="EDEEF4"/>
                  </a:gs>
                  <a:gs pos="100000">
                    <a:srgbClr val="FFFFFF"/>
                  </a:gs>
                </a:gsLst>
                <a:lin ang="5400000" scaled="0"/>
              </a:gradFill>
              <a:miter lim="800000"/>
              <a:headEnd/>
              <a:tailEnd/>
            </a:ln>
            <a:effectLst/>
            <a:scene3d>
              <a:camera prst="orthographicFront"/>
              <a:lightRig rig="threePt" dir="t"/>
            </a:scene3d>
            <a:sp3d>
              <a:bevelT w="31750" h="31750"/>
            </a:sp3d>
          </p:spPr>
          <p:txBody>
            <a:bodyPr wrap="none" anchor="ctr"/>
            <a:lstStyle/>
            <a:p>
              <a:pPr marL="0" marR="0" indent="0" defTabSz="914400" fontAlgn="auto" latinLnBrk="0">
                <a:lnSpc>
                  <a:spcPct val="100000"/>
                </a:lnSpc>
                <a:spcBef>
                  <a:spcPts val="0"/>
                </a:spcBef>
                <a:spcAft>
                  <a:spcPts val="0"/>
                </a:spcAft>
                <a:buClrTx/>
                <a:buSzTx/>
                <a:buFontTx/>
                <a:buNone/>
                <a:tabLst/>
              </a:pPr>
              <a:endParaRPr lang="en-US" sz="1800" kern="0">
                <a:solidFill>
                  <a:sysClr val="windowText" lastClr="000000"/>
                </a:solidFill>
              </a:endParaRPr>
            </a:p>
          </p:txBody>
        </p:sp>
        <p:sp>
          <p:nvSpPr>
            <p:cNvPr id="7" name="Freeform 6"/>
            <p:cNvSpPr/>
            <p:nvPr/>
          </p:nvSpPr>
          <p:spPr bwMode="auto">
            <a:xfrm>
              <a:off x="1186541" y="2639365"/>
              <a:ext cx="1054645" cy="1619897"/>
            </a:xfrm>
            <a:custGeom>
              <a:avLst/>
              <a:gdLst>
                <a:gd name="connsiteX0" fmla="*/ 1054645 w 1054645"/>
                <a:gd name="connsiteY0" fmla="*/ 2535637 h 2535637"/>
                <a:gd name="connsiteX1" fmla="*/ 0 w 1054645"/>
                <a:gd name="connsiteY1" fmla="*/ 2535637 h 2535637"/>
                <a:gd name="connsiteX2" fmla="*/ 0 w 1054645"/>
                <a:gd name="connsiteY2" fmla="*/ 0 h 2535637"/>
              </a:gdLst>
              <a:ahLst/>
              <a:cxnLst>
                <a:cxn ang="0">
                  <a:pos x="connsiteX0" y="connsiteY0"/>
                </a:cxn>
                <a:cxn ang="0">
                  <a:pos x="connsiteX1" y="connsiteY1"/>
                </a:cxn>
                <a:cxn ang="0">
                  <a:pos x="connsiteX2" y="connsiteY2"/>
                </a:cxn>
              </a:cxnLst>
              <a:rect l="l" t="t" r="r" b="b"/>
              <a:pathLst>
                <a:path w="1054645" h="2535637">
                  <a:moveTo>
                    <a:pt x="1054645" y="2535637"/>
                  </a:moveTo>
                  <a:lnTo>
                    <a:pt x="0" y="2535637"/>
                  </a:lnTo>
                  <a:lnTo>
                    <a:pt x="0" y="0"/>
                  </a:lnTo>
                </a:path>
              </a:pathLst>
            </a:custGeom>
            <a:noFill/>
            <a:ln w="12700"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
          <p:nvSpPr>
            <p:cNvPr id="8" name="Freeform 7"/>
            <p:cNvSpPr/>
            <p:nvPr/>
          </p:nvSpPr>
          <p:spPr bwMode="auto">
            <a:xfrm>
              <a:off x="1451926" y="2634140"/>
              <a:ext cx="1054645" cy="825023"/>
            </a:xfrm>
            <a:custGeom>
              <a:avLst/>
              <a:gdLst>
                <a:gd name="connsiteX0" fmla="*/ 1054645 w 1054645"/>
                <a:gd name="connsiteY0" fmla="*/ 2535637 h 2535637"/>
                <a:gd name="connsiteX1" fmla="*/ 0 w 1054645"/>
                <a:gd name="connsiteY1" fmla="*/ 2535637 h 2535637"/>
                <a:gd name="connsiteX2" fmla="*/ 0 w 1054645"/>
                <a:gd name="connsiteY2" fmla="*/ 0 h 2535637"/>
              </a:gdLst>
              <a:ahLst/>
              <a:cxnLst>
                <a:cxn ang="0">
                  <a:pos x="connsiteX0" y="connsiteY0"/>
                </a:cxn>
                <a:cxn ang="0">
                  <a:pos x="connsiteX1" y="connsiteY1"/>
                </a:cxn>
                <a:cxn ang="0">
                  <a:pos x="connsiteX2" y="connsiteY2"/>
                </a:cxn>
              </a:cxnLst>
              <a:rect l="l" t="t" r="r" b="b"/>
              <a:pathLst>
                <a:path w="1054645" h="2535637">
                  <a:moveTo>
                    <a:pt x="1054645" y="2535637"/>
                  </a:moveTo>
                  <a:lnTo>
                    <a:pt x="0" y="2535637"/>
                  </a:lnTo>
                  <a:lnTo>
                    <a:pt x="0" y="0"/>
                  </a:lnTo>
                </a:path>
              </a:pathLst>
            </a:custGeom>
            <a:noFill/>
            <a:ln w="12700"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
          <p:nvSpPr>
            <p:cNvPr id="21" name="TextBox 20"/>
            <p:cNvSpPr txBox="1"/>
            <p:nvPr/>
          </p:nvSpPr>
          <p:spPr>
            <a:xfrm>
              <a:off x="5255607" y="1635954"/>
              <a:ext cx="2416949" cy="281379"/>
            </a:xfrm>
            <a:prstGeom prst="rect">
              <a:avLst/>
            </a:prstGeom>
            <a:noFill/>
          </p:spPr>
          <p:txBody>
            <a:bodyPr wrap="square" lIns="0" tIns="0" rIns="0" bIns="0" rtlCol="0" anchor="ctr" anchorCtr="0">
              <a:noAutofit/>
            </a:bodyPr>
            <a:lstStyle/>
            <a:p>
              <a:r>
                <a:rPr lang="en-US" sz="1600" dirty="0" smtClean="0">
                  <a:solidFill>
                    <a:srgbClr val="000000"/>
                  </a:solidFill>
                </a:rPr>
                <a:t>Policy &amp; Compliance Team</a:t>
              </a:r>
            </a:p>
          </p:txBody>
        </p:sp>
        <p:sp>
          <p:nvSpPr>
            <p:cNvPr id="22" name="TextBox 21"/>
            <p:cNvSpPr txBox="1"/>
            <p:nvPr/>
          </p:nvSpPr>
          <p:spPr>
            <a:xfrm>
              <a:off x="5255607" y="4919227"/>
              <a:ext cx="2416949" cy="281379"/>
            </a:xfrm>
            <a:prstGeom prst="rect">
              <a:avLst/>
            </a:prstGeom>
            <a:noFill/>
          </p:spPr>
          <p:txBody>
            <a:bodyPr wrap="square" lIns="0" tIns="0" rIns="0" bIns="0" rtlCol="0" anchor="ctr" anchorCtr="0">
              <a:noAutofit/>
            </a:bodyPr>
            <a:lstStyle/>
            <a:p>
              <a:r>
                <a:rPr lang="en-US" sz="1600" dirty="0" smtClean="0">
                  <a:solidFill>
                    <a:srgbClr val="000000"/>
                  </a:solidFill>
                </a:rPr>
                <a:t>Compliance Owner</a:t>
              </a:r>
            </a:p>
          </p:txBody>
        </p:sp>
        <p:sp>
          <p:nvSpPr>
            <p:cNvPr id="23" name="TextBox 22"/>
            <p:cNvSpPr txBox="1"/>
            <p:nvPr/>
          </p:nvSpPr>
          <p:spPr>
            <a:xfrm>
              <a:off x="5255607" y="2480271"/>
              <a:ext cx="2416949" cy="281379"/>
            </a:xfrm>
            <a:prstGeom prst="rect">
              <a:avLst/>
            </a:prstGeom>
            <a:noFill/>
          </p:spPr>
          <p:txBody>
            <a:bodyPr wrap="square" lIns="0" tIns="0" rIns="0" bIns="0" rtlCol="0" anchor="ctr" anchorCtr="0">
              <a:noAutofit/>
            </a:bodyPr>
            <a:lstStyle/>
            <a:p>
              <a:r>
                <a:rPr lang="en-US" sz="1600" dirty="0" smtClean="0">
                  <a:solidFill>
                    <a:srgbClr val="000000"/>
                  </a:solidFill>
                </a:rPr>
                <a:t>Policy Control Owner</a:t>
              </a:r>
            </a:p>
          </p:txBody>
        </p:sp>
        <p:sp>
          <p:nvSpPr>
            <p:cNvPr id="24" name="TextBox 23"/>
            <p:cNvSpPr txBox="1"/>
            <p:nvPr/>
          </p:nvSpPr>
          <p:spPr>
            <a:xfrm>
              <a:off x="5255607" y="3278771"/>
              <a:ext cx="2416949" cy="281379"/>
            </a:xfrm>
            <a:prstGeom prst="rect">
              <a:avLst/>
            </a:prstGeom>
            <a:noFill/>
          </p:spPr>
          <p:txBody>
            <a:bodyPr wrap="square" lIns="0" tIns="0" rIns="0" bIns="0" rtlCol="0" anchor="ctr" anchorCtr="0">
              <a:noAutofit/>
            </a:bodyPr>
            <a:lstStyle/>
            <a:p>
              <a:r>
                <a:rPr lang="en-US" sz="1600" dirty="0" smtClean="0">
                  <a:solidFill>
                    <a:srgbClr val="000000"/>
                  </a:solidFill>
                </a:rPr>
                <a:t>Sub-Certifier</a:t>
              </a:r>
              <a:endParaRPr lang="en-US" sz="1600" dirty="0">
                <a:solidFill>
                  <a:srgbClr val="000000"/>
                </a:solidFill>
              </a:endParaRPr>
            </a:p>
          </p:txBody>
        </p:sp>
        <p:sp>
          <p:nvSpPr>
            <p:cNvPr id="25" name="TextBox 24"/>
            <p:cNvSpPr txBox="1"/>
            <p:nvPr/>
          </p:nvSpPr>
          <p:spPr>
            <a:xfrm>
              <a:off x="5255607" y="4103526"/>
              <a:ext cx="2416949" cy="281379"/>
            </a:xfrm>
            <a:prstGeom prst="rect">
              <a:avLst/>
            </a:prstGeom>
            <a:noFill/>
          </p:spPr>
          <p:txBody>
            <a:bodyPr wrap="square" lIns="0" tIns="0" rIns="0" bIns="0" rtlCol="0" anchor="ctr" anchorCtr="0">
              <a:noAutofit/>
            </a:bodyPr>
            <a:lstStyle/>
            <a:p>
              <a:r>
                <a:rPr lang="en-US" sz="1600" dirty="0" smtClean="0">
                  <a:solidFill>
                    <a:srgbClr val="000000"/>
                  </a:solidFill>
                </a:rPr>
                <a:t>Security Owner</a:t>
              </a:r>
            </a:p>
          </p:txBody>
        </p:sp>
        <p:sp>
          <p:nvSpPr>
            <p:cNvPr id="26" name="TextBox 25"/>
            <p:cNvSpPr txBox="1"/>
            <p:nvPr/>
          </p:nvSpPr>
          <p:spPr>
            <a:xfrm>
              <a:off x="5255607" y="5720682"/>
              <a:ext cx="2416949" cy="281379"/>
            </a:xfrm>
            <a:prstGeom prst="rect">
              <a:avLst/>
            </a:prstGeom>
            <a:noFill/>
          </p:spPr>
          <p:txBody>
            <a:bodyPr wrap="square" lIns="0" tIns="0" rIns="0" bIns="0" rtlCol="0" anchor="ctr" anchorCtr="0">
              <a:noAutofit/>
            </a:bodyPr>
            <a:lstStyle/>
            <a:p>
              <a:r>
                <a:rPr lang="en-US" sz="1600" dirty="0" smtClean="0">
                  <a:solidFill>
                    <a:srgbClr val="000000"/>
                  </a:solidFill>
                </a:rPr>
                <a:t>Complete</a:t>
              </a:r>
              <a:endParaRPr lang="en-US" sz="1600" dirty="0">
                <a:solidFill>
                  <a:srgbClr val="000000"/>
                </a:solidFill>
              </a:endParaRPr>
            </a:p>
          </p:txBody>
        </p:sp>
        <p:sp>
          <p:nvSpPr>
            <p:cNvPr id="27" name="Freeform 26"/>
            <p:cNvSpPr/>
            <p:nvPr/>
          </p:nvSpPr>
          <p:spPr bwMode="auto">
            <a:xfrm flipH="1" flipV="1">
              <a:off x="903890" y="2633358"/>
              <a:ext cx="1108844" cy="2441880"/>
            </a:xfrm>
            <a:custGeom>
              <a:avLst/>
              <a:gdLst>
                <a:gd name="connsiteX0" fmla="*/ 0 w 253388"/>
                <a:gd name="connsiteY0" fmla="*/ 0 h 2732183"/>
                <a:gd name="connsiteX1" fmla="*/ 253388 w 253388"/>
                <a:gd name="connsiteY1" fmla="*/ 0 h 2732183"/>
                <a:gd name="connsiteX2" fmla="*/ 253388 w 253388"/>
                <a:gd name="connsiteY2" fmla="*/ 2732183 h 2732183"/>
                <a:gd name="connsiteX3" fmla="*/ 55085 w 253388"/>
                <a:gd name="connsiteY3" fmla="*/ 2732183 h 2732183"/>
              </a:gdLst>
              <a:ahLst/>
              <a:cxnLst>
                <a:cxn ang="0">
                  <a:pos x="connsiteX0" y="connsiteY0"/>
                </a:cxn>
                <a:cxn ang="0">
                  <a:pos x="connsiteX1" y="connsiteY1"/>
                </a:cxn>
                <a:cxn ang="0">
                  <a:pos x="connsiteX2" y="connsiteY2"/>
                </a:cxn>
                <a:cxn ang="0">
                  <a:pos x="connsiteX3" y="connsiteY3"/>
                </a:cxn>
              </a:cxnLst>
              <a:rect l="l" t="t" r="r" b="b"/>
              <a:pathLst>
                <a:path w="253388" h="2732183">
                  <a:moveTo>
                    <a:pt x="0" y="0"/>
                  </a:moveTo>
                  <a:lnTo>
                    <a:pt x="253388" y="0"/>
                  </a:lnTo>
                  <a:lnTo>
                    <a:pt x="253388" y="2732183"/>
                  </a:lnTo>
                  <a:lnTo>
                    <a:pt x="55085" y="2732183"/>
                  </a:lnTo>
                </a:path>
              </a:pathLst>
            </a:custGeom>
            <a:noFill/>
            <a:ln w="12700" cap="flat" cmpd="sng" algn="ctr">
              <a:solidFill>
                <a:schemeClr val="bg2">
                  <a:lumMod val="75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
          <p:nvSpPr>
            <p:cNvPr id="31" name="TextBox 30"/>
            <p:cNvSpPr txBox="1"/>
            <p:nvPr/>
          </p:nvSpPr>
          <p:spPr>
            <a:xfrm>
              <a:off x="5242808" y="1164170"/>
              <a:ext cx="2030412" cy="276999"/>
            </a:xfrm>
            <a:prstGeom prst="rect">
              <a:avLst/>
            </a:prstGeom>
            <a:noFill/>
          </p:spPr>
          <p:txBody>
            <a:bodyPr wrap="square" lIns="0" tIns="0" rIns="0" bIns="0" rtlCol="0">
              <a:noAutofit/>
            </a:bodyPr>
            <a:lstStyle/>
            <a:p>
              <a:r>
                <a:rPr lang="en-US" sz="2000" dirty="0" smtClean="0">
                  <a:solidFill>
                    <a:schemeClr val="accent1"/>
                  </a:solidFill>
                </a:rPr>
                <a:t>Owner</a:t>
              </a:r>
              <a:endParaRPr lang="en-US" sz="2000" dirty="0">
                <a:solidFill>
                  <a:schemeClr val="accent1"/>
                </a:solidFill>
              </a:endParaRPr>
            </a:p>
          </p:txBody>
        </p:sp>
        <p:sp>
          <p:nvSpPr>
            <p:cNvPr id="15" name="Rectangle 14"/>
            <p:cNvSpPr/>
            <p:nvPr/>
          </p:nvSpPr>
          <p:spPr bwMode="auto">
            <a:xfrm>
              <a:off x="1786759" y="1518635"/>
              <a:ext cx="3226675" cy="496604"/>
            </a:xfrm>
            <a:prstGeom prst="rect">
              <a:avLst/>
            </a:prstGeom>
            <a:solidFill>
              <a:srgbClr val="FFFFFF"/>
            </a:solidFill>
            <a:ln w="19050" cap="flat" cmpd="sng" algn="ctr">
              <a:solidFill>
                <a:srgbClr val="4C4D4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0" bIns="45720" numCol="1" rtlCol="0" anchor="ctr" anchorCtr="0" compatLnSpc="1">
              <a:prstTxWarp prst="textNoShape">
                <a:avLst/>
              </a:prstTxWarp>
            </a:bodyPr>
            <a:lstStyle/>
            <a:p>
              <a:pPr marL="0" marR="0" indent="0" algn="l" defTabSz="914400" rtl="0" eaLnBrk="0" fontAlgn="base" latinLnBrk="0" hangingPunct="0">
                <a:lnSpc>
                  <a:spcPts val="1600"/>
                </a:lnSpc>
                <a:spcBef>
                  <a:spcPct val="0"/>
                </a:spcBef>
                <a:spcAft>
                  <a:spcPct val="0"/>
                </a:spcAft>
                <a:buClrTx/>
                <a:buSzTx/>
                <a:buFontTx/>
                <a:buNone/>
                <a:tabLst/>
              </a:pPr>
              <a:r>
                <a:rPr kumimoji="0" lang="en-US" sz="1500" b="0" i="0" u="none" strike="noStrike" cap="none" normalizeH="0" baseline="0" dirty="0" smtClean="0">
                  <a:ln>
                    <a:noFill/>
                  </a:ln>
                  <a:solidFill>
                    <a:schemeClr val="accent1"/>
                  </a:solidFill>
                  <a:effectLst/>
                  <a:latin typeface="Arial" charset="0"/>
                  <a:ea typeface="MS PGothic" pitchFamily="34" charset="-128"/>
                  <a:cs typeface="MS PGothic" pitchFamily="34" charset="-128"/>
                </a:rPr>
                <a:t>Stage 0 </a:t>
              </a:r>
              <a:r>
                <a:rPr kumimoji="0" lang="en-US" sz="1300" b="0" i="0" u="none" strike="noStrike" cap="none" normalizeH="0" baseline="0" dirty="0" smtClean="0">
                  <a:ln>
                    <a:noFill/>
                  </a:ln>
                  <a:solidFill>
                    <a:srgbClr val="000000"/>
                  </a:solidFill>
                  <a:effectLst/>
                  <a:latin typeface="Arial" charset="0"/>
                  <a:ea typeface="MS PGothic" pitchFamily="34" charset="-128"/>
                  <a:cs typeface="MS PGothic" pitchFamily="34" charset="-128"/>
                </a:rPr>
                <a:t>– Pre-Enter Evidence</a:t>
              </a:r>
              <a:endParaRPr kumimoji="0" lang="en-US" sz="1300" b="0" i="0" u="none" strike="noStrike" cap="none" normalizeH="0" baseline="0" dirty="0">
                <a:ln>
                  <a:noFill/>
                </a:ln>
                <a:solidFill>
                  <a:srgbClr val="000000"/>
                </a:solidFill>
                <a:effectLst/>
                <a:latin typeface="Arial" charset="0"/>
                <a:ea typeface="MS PGothic" pitchFamily="34" charset="-128"/>
                <a:cs typeface="MS PGothic" pitchFamily="34" charset="-128"/>
              </a:endParaRPr>
            </a:p>
          </p:txBody>
        </p:sp>
        <p:sp>
          <p:nvSpPr>
            <p:cNvPr id="16" name="Rectangle 15"/>
            <p:cNvSpPr/>
            <p:nvPr/>
          </p:nvSpPr>
          <p:spPr bwMode="auto">
            <a:xfrm>
              <a:off x="1786759" y="2329355"/>
              <a:ext cx="3226675" cy="496604"/>
            </a:xfrm>
            <a:prstGeom prst="rect">
              <a:avLst/>
            </a:prstGeom>
            <a:solidFill>
              <a:srgbClr val="FFFFFF"/>
            </a:solidFill>
            <a:ln w="19050" cap="flat" cmpd="sng" algn="ctr">
              <a:solidFill>
                <a:srgbClr val="4C4D4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0" bIns="45720" numCol="1" rtlCol="0" anchor="ctr" anchorCtr="0" compatLnSpc="1">
              <a:prstTxWarp prst="textNoShape">
                <a:avLst/>
              </a:prstTxWarp>
            </a:bodyPr>
            <a:lstStyle/>
            <a:p>
              <a:pPr marL="0" marR="0" indent="0" algn="l" defTabSz="914400" rtl="0" eaLnBrk="0" fontAlgn="base" latinLnBrk="0" hangingPunct="0">
                <a:lnSpc>
                  <a:spcPts val="1600"/>
                </a:lnSpc>
                <a:spcBef>
                  <a:spcPct val="0"/>
                </a:spcBef>
                <a:spcAft>
                  <a:spcPct val="0"/>
                </a:spcAft>
                <a:buClrTx/>
                <a:buSzTx/>
                <a:buFontTx/>
                <a:buNone/>
                <a:tabLst/>
              </a:pPr>
              <a:r>
                <a:rPr kumimoji="0" lang="en-US" sz="1550" b="0" i="0" u="none" strike="noStrike" cap="none" normalizeH="0" baseline="0" dirty="0" smtClean="0">
                  <a:ln>
                    <a:noFill/>
                  </a:ln>
                  <a:solidFill>
                    <a:schemeClr val="accent1"/>
                  </a:solidFill>
                  <a:effectLst/>
                  <a:latin typeface="Arial" charset="0"/>
                  <a:ea typeface="MS PGothic" pitchFamily="34" charset="-128"/>
                  <a:cs typeface="MS PGothic" pitchFamily="34" charset="-128"/>
                </a:rPr>
                <a:t>Stage 1</a:t>
              </a:r>
              <a:r>
                <a:rPr kumimoji="0" lang="en-US" sz="1400" b="0" i="0" u="none" strike="noStrike" cap="none" normalizeH="0" baseline="0" dirty="0" smtClean="0">
                  <a:ln>
                    <a:noFill/>
                  </a:ln>
                  <a:solidFill>
                    <a:schemeClr val="accent1"/>
                  </a:solidFill>
                  <a:effectLst/>
                  <a:latin typeface="Arial" charset="0"/>
                  <a:ea typeface="MS PGothic" pitchFamily="34" charset="-128"/>
                  <a:cs typeface="MS PGothic" pitchFamily="34" charset="-128"/>
                </a:rPr>
                <a:t> </a:t>
              </a:r>
              <a:r>
                <a:rPr kumimoji="0" lang="en-US" sz="1300" b="0" i="0" u="none" strike="noStrike" cap="none" normalizeH="0" baseline="0" dirty="0" smtClean="0">
                  <a:ln>
                    <a:noFill/>
                  </a:ln>
                  <a:solidFill>
                    <a:srgbClr val="000000"/>
                  </a:solidFill>
                  <a:effectLst/>
                  <a:latin typeface="Arial" charset="0"/>
                  <a:ea typeface="MS PGothic" pitchFamily="34" charset="-128"/>
                  <a:cs typeface="MS PGothic" pitchFamily="34" charset="-128"/>
                </a:rPr>
                <a:t>– Information Gathering</a:t>
              </a:r>
              <a:endParaRPr kumimoji="0" lang="en-US" sz="1300" b="0" i="0" u="none" strike="noStrike" cap="none" normalizeH="0" baseline="0" dirty="0">
                <a:ln>
                  <a:noFill/>
                </a:ln>
                <a:solidFill>
                  <a:srgbClr val="000000"/>
                </a:solidFill>
                <a:effectLst/>
                <a:latin typeface="Arial" charset="0"/>
                <a:ea typeface="MS PGothic" pitchFamily="34" charset="-128"/>
                <a:cs typeface="MS PGothic" pitchFamily="34" charset="-128"/>
              </a:endParaRPr>
            </a:p>
          </p:txBody>
        </p:sp>
        <p:sp>
          <p:nvSpPr>
            <p:cNvPr id="17" name="Rectangle 16"/>
            <p:cNvSpPr/>
            <p:nvPr/>
          </p:nvSpPr>
          <p:spPr bwMode="auto">
            <a:xfrm>
              <a:off x="1786759" y="3140516"/>
              <a:ext cx="3226675" cy="496604"/>
            </a:xfrm>
            <a:prstGeom prst="rect">
              <a:avLst/>
            </a:prstGeom>
            <a:solidFill>
              <a:srgbClr val="FFFFFF"/>
            </a:solidFill>
            <a:ln w="19050" cap="flat" cmpd="sng" algn="ctr">
              <a:solidFill>
                <a:srgbClr val="4C4D4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0" bIns="45720" numCol="1" rtlCol="0" anchor="ctr" anchorCtr="0" compatLnSpc="1">
              <a:prstTxWarp prst="textNoShape">
                <a:avLst/>
              </a:prstTxWarp>
            </a:bodyPr>
            <a:lstStyle/>
            <a:p>
              <a:pPr marL="0" marR="0" indent="0" algn="l" defTabSz="914400" rtl="0" eaLnBrk="0" fontAlgn="base" latinLnBrk="0" hangingPunct="0">
                <a:lnSpc>
                  <a:spcPts val="1600"/>
                </a:lnSpc>
                <a:spcBef>
                  <a:spcPct val="0"/>
                </a:spcBef>
                <a:spcAft>
                  <a:spcPct val="0"/>
                </a:spcAft>
                <a:buClrTx/>
                <a:buSzTx/>
                <a:buFontTx/>
                <a:buNone/>
                <a:tabLst/>
              </a:pPr>
              <a:r>
                <a:rPr kumimoji="0" lang="en-US" sz="1500" b="0" i="0" u="none" strike="noStrike" cap="none" normalizeH="0" baseline="0" dirty="0" smtClean="0">
                  <a:ln>
                    <a:noFill/>
                  </a:ln>
                  <a:solidFill>
                    <a:schemeClr val="accent1"/>
                  </a:solidFill>
                  <a:effectLst/>
                  <a:latin typeface="Arial" charset="0"/>
                  <a:ea typeface="MS PGothic" pitchFamily="34" charset="-128"/>
                  <a:cs typeface="MS PGothic" pitchFamily="34" charset="-128"/>
                </a:rPr>
                <a:t>Stage 2</a:t>
              </a:r>
              <a:r>
                <a:rPr kumimoji="0" lang="en-US" sz="1400" b="0" i="0" u="none" strike="noStrike" cap="none" normalizeH="0" dirty="0" smtClean="0">
                  <a:ln>
                    <a:noFill/>
                  </a:ln>
                  <a:solidFill>
                    <a:schemeClr val="accent1"/>
                  </a:solidFill>
                  <a:effectLst/>
                  <a:latin typeface="Arial" charset="0"/>
                  <a:ea typeface="MS PGothic" pitchFamily="34" charset="-128"/>
                  <a:cs typeface="MS PGothic" pitchFamily="34" charset="-128"/>
                </a:rPr>
                <a:t> </a:t>
              </a:r>
              <a:r>
                <a:rPr kumimoji="0" lang="en-US" sz="1300" b="0" i="0" u="none" strike="noStrike" cap="none" normalizeH="0" baseline="0" dirty="0" smtClean="0">
                  <a:ln>
                    <a:noFill/>
                  </a:ln>
                  <a:solidFill>
                    <a:srgbClr val="000000"/>
                  </a:solidFill>
                  <a:effectLst/>
                  <a:latin typeface="Arial" charset="0"/>
                  <a:ea typeface="MS PGothic" pitchFamily="34" charset="-128"/>
                  <a:cs typeface="MS PGothic" pitchFamily="34" charset="-128"/>
                </a:rPr>
                <a:t>– Sub-Certification by Manager</a:t>
              </a:r>
              <a:endParaRPr kumimoji="0" lang="en-US" sz="1300" b="0" i="0" u="none" strike="noStrike" cap="none" normalizeH="0" baseline="0" dirty="0">
                <a:ln>
                  <a:noFill/>
                </a:ln>
                <a:solidFill>
                  <a:srgbClr val="000000"/>
                </a:solidFill>
                <a:effectLst/>
                <a:latin typeface="Arial" charset="0"/>
                <a:ea typeface="MS PGothic" pitchFamily="34" charset="-128"/>
                <a:cs typeface="MS PGothic" pitchFamily="34" charset="-128"/>
              </a:endParaRPr>
            </a:p>
          </p:txBody>
        </p:sp>
        <p:sp>
          <p:nvSpPr>
            <p:cNvPr id="18" name="Rectangle 17"/>
            <p:cNvSpPr/>
            <p:nvPr/>
          </p:nvSpPr>
          <p:spPr bwMode="auto">
            <a:xfrm>
              <a:off x="1786759" y="3951676"/>
              <a:ext cx="3226675" cy="496604"/>
            </a:xfrm>
            <a:prstGeom prst="rect">
              <a:avLst/>
            </a:prstGeom>
            <a:solidFill>
              <a:srgbClr val="FFFFFF"/>
            </a:solidFill>
            <a:ln w="19050" cap="flat" cmpd="sng" algn="ctr">
              <a:solidFill>
                <a:srgbClr val="4C4D4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0" bIns="45720" numCol="1" rtlCol="0" anchor="ctr" anchorCtr="0" compatLnSpc="1">
              <a:prstTxWarp prst="textNoShape">
                <a:avLst/>
              </a:prstTxWarp>
            </a:bodyPr>
            <a:lstStyle/>
            <a:p>
              <a:pPr marL="0" marR="0" indent="0" algn="l" defTabSz="914400" rtl="0" eaLnBrk="0" fontAlgn="base" latinLnBrk="0" hangingPunct="0">
                <a:lnSpc>
                  <a:spcPts val="1600"/>
                </a:lnSpc>
                <a:spcBef>
                  <a:spcPct val="0"/>
                </a:spcBef>
                <a:spcAft>
                  <a:spcPct val="0"/>
                </a:spcAft>
                <a:buClrTx/>
                <a:buSzTx/>
                <a:buFontTx/>
                <a:buNone/>
                <a:tabLst/>
              </a:pPr>
              <a:r>
                <a:rPr kumimoji="0" lang="en-US" sz="1500" b="0" i="0" u="none" strike="noStrike" cap="none" normalizeH="0" baseline="0" dirty="0" smtClean="0">
                  <a:ln>
                    <a:noFill/>
                  </a:ln>
                  <a:solidFill>
                    <a:schemeClr val="accent1"/>
                  </a:solidFill>
                  <a:effectLst/>
                  <a:latin typeface="Arial" charset="0"/>
                  <a:ea typeface="MS PGothic" pitchFamily="34" charset="-128"/>
                  <a:cs typeface="MS PGothic" pitchFamily="34" charset="-128"/>
                </a:rPr>
                <a:t>Stage 3</a:t>
              </a:r>
              <a:r>
                <a:rPr kumimoji="0" lang="en-US" sz="1400" b="0" i="0" u="none" strike="noStrike" cap="none" normalizeH="0" baseline="0" dirty="0" smtClean="0">
                  <a:ln>
                    <a:noFill/>
                  </a:ln>
                  <a:solidFill>
                    <a:schemeClr val="accent1"/>
                  </a:solidFill>
                  <a:effectLst/>
                  <a:latin typeface="Arial" charset="0"/>
                  <a:ea typeface="MS PGothic" pitchFamily="34" charset="-128"/>
                  <a:cs typeface="MS PGothic" pitchFamily="34" charset="-128"/>
                </a:rPr>
                <a:t> </a:t>
              </a:r>
              <a:r>
                <a:rPr kumimoji="0" lang="en-US" sz="1300" b="0" i="0" u="none" strike="noStrike" cap="none" normalizeH="0" baseline="0" dirty="0" smtClean="0">
                  <a:ln>
                    <a:noFill/>
                  </a:ln>
                  <a:solidFill>
                    <a:srgbClr val="000000"/>
                  </a:solidFill>
                  <a:effectLst/>
                  <a:latin typeface="Arial" charset="0"/>
                  <a:ea typeface="MS PGothic" pitchFamily="34" charset="-128"/>
                  <a:cs typeface="MS PGothic" pitchFamily="34" charset="-128"/>
                </a:rPr>
                <a:t>– Review by Security Team</a:t>
              </a:r>
              <a:endParaRPr kumimoji="0" lang="en-US" sz="1300" b="0" i="0" u="none" strike="noStrike" cap="none" normalizeH="0" baseline="0" dirty="0">
                <a:ln>
                  <a:noFill/>
                </a:ln>
                <a:solidFill>
                  <a:srgbClr val="000000"/>
                </a:solidFill>
                <a:effectLst/>
                <a:latin typeface="Arial" charset="0"/>
                <a:ea typeface="MS PGothic" pitchFamily="34" charset="-128"/>
                <a:cs typeface="MS PGothic" pitchFamily="34" charset="-128"/>
              </a:endParaRPr>
            </a:p>
          </p:txBody>
        </p:sp>
        <p:sp>
          <p:nvSpPr>
            <p:cNvPr id="19" name="Rectangle 18"/>
            <p:cNvSpPr/>
            <p:nvPr/>
          </p:nvSpPr>
          <p:spPr bwMode="auto">
            <a:xfrm>
              <a:off x="1786759" y="4762837"/>
              <a:ext cx="3226675" cy="496604"/>
            </a:xfrm>
            <a:prstGeom prst="rect">
              <a:avLst/>
            </a:prstGeom>
            <a:solidFill>
              <a:srgbClr val="FFFFFF"/>
            </a:solidFill>
            <a:ln w="19050" cap="flat" cmpd="sng" algn="ctr">
              <a:solidFill>
                <a:srgbClr val="4C4D4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0" bIns="45720" numCol="1" rtlCol="0" anchor="ctr" anchorCtr="0" compatLnSpc="1">
              <a:prstTxWarp prst="textNoShape">
                <a:avLst/>
              </a:prstTxWarp>
            </a:bodyPr>
            <a:lstStyle/>
            <a:p>
              <a:pPr marL="0" marR="0" indent="0" algn="l" defTabSz="914400" rtl="0" eaLnBrk="0" fontAlgn="base" latinLnBrk="0" hangingPunct="0">
                <a:lnSpc>
                  <a:spcPts val="1600"/>
                </a:lnSpc>
                <a:spcBef>
                  <a:spcPct val="0"/>
                </a:spcBef>
                <a:spcAft>
                  <a:spcPct val="0"/>
                </a:spcAft>
                <a:buClrTx/>
                <a:buSzTx/>
                <a:buFontTx/>
                <a:buNone/>
                <a:tabLst/>
              </a:pPr>
              <a:r>
                <a:rPr kumimoji="0" lang="en-US" sz="1500" b="0" i="0" u="none" strike="noStrike" cap="none" normalizeH="0" baseline="0" dirty="0" smtClean="0">
                  <a:ln>
                    <a:noFill/>
                  </a:ln>
                  <a:solidFill>
                    <a:schemeClr val="accent1"/>
                  </a:solidFill>
                  <a:effectLst/>
                  <a:latin typeface="Arial" charset="0"/>
                  <a:ea typeface="MS PGothic" pitchFamily="34" charset="-128"/>
                  <a:cs typeface="MS PGothic" pitchFamily="34" charset="-128"/>
                </a:rPr>
                <a:t>Stage 4</a:t>
              </a:r>
              <a:r>
                <a:rPr kumimoji="0" lang="en-US" sz="1400" b="0" i="0" u="none" strike="noStrike" cap="none" normalizeH="0" baseline="0" dirty="0" smtClean="0">
                  <a:ln>
                    <a:noFill/>
                  </a:ln>
                  <a:solidFill>
                    <a:schemeClr val="accent1"/>
                  </a:solidFill>
                  <a:effectLst/>
                  <a:latin typeface="Arial" charset="0"/>
                  <a:ea typeface="MS PGothic" pitchFamily="34" charset="-128"/>
                  <a:cs typeface="MS PGothic" pitchFamily="34" charset="-128"/>
                </a:rPr>
                <a:t> </a:t>
              </a:r>
              <a:r>
                <a:rPr kumimoji="0" lang="en-US" sz="1300" b="0" i="0" u="none" strike="noStrike" cap="none" normalizeH="0" baseline="0" dirty="0" smtClean="0">
                  <a:ln>
                    <a:noFill/>
                  </a:ln>
                  <a:solidFill>
                    <a:srgbClr val="000000"/>
                  </a:solidFill>
                  <a:effectLst/>
                  <a:latin typeface="Arial" charset="0"/>
                  <a:ea typeface="MS PGothic" pitchFamily="34" charset="-128"/>
                  <a:cs typeface="MS PGothic" pitchFamily="34" charset="-128"/>
                </a:rPr>
                <a:t>– Sign Off</a:t>
              </a:r>
              <a:endParaRPr kumimoji="0" lang="en-US" sz="1300" b="0" i="0" u="none" strike="noStrike" cap="none" normalizeH="0" baseline="0" dirty="0">
                <a:ln>
                  <a:noFill/>
                </a:ln>
                <a:solidFill>
                  <a:srgbClr val="000000"/>
                </a:solidFill>
                <a:effectLst/>
                <a:latin typeface="Arial" charset="0"/>
                <a:ea typeface="MS PGothic" pitchFamily="34" charset="-128"/>
                <a:cs typeface="MS PGothic" pitchFamily="34" charset="-128"/>
              </a:endParaRPr>
            </a:p>
          </p:txBody>
        </p:sp>
        <p:sp>
          <p:nvSpPr>
            <p:cNvPr id="20" name="Rectangle 19"/>
            <p:cNvSpPr/>
            <p:nvPr/>
          </p:nvSpPr>
          <p:spPr bwMode="auto">
            <a:xfrm>
              <a:off x="1786759" y="5573996"/>
              <a:ext cx="3226675" cy="496604"/>
            </a:xfrm>
            <a:prstGeom prst="rect">
              <a:avLst/>
            </a:prstGeom>
            <a:solidFill>
              <a:srgbClr val="FFFFFF"/>
            </a:solidFill>
            <a:ln w="19050" cap="flat" cmpd="sng" algn="ctr">
              <a:solidFill>
                <a:srgbClr val="4C4D4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0" bIns="45720" numCol="1" rtlCol="0" anchor="ctr" anchorCtr="0" compatLnSpc="1">
              <a:prstTxWarp prst="textNoShape">
                <a:avLst/>
              </a:prstTxWarp>
            </a:bodyPr>
            <a:lstStyle/>
            <a:p>
              <a:pPr marL="0" marR="0" indent="0" algn="l" defTabSz="914400" rtl="0" eaLnBrk="0" fontAlgn="base" latinLnBrk="0" hangingPunct="0">
                <a:lnSpc>
                  <a:spcPts val="1600"/>
                </a:lnSpc>
                <a:spcBef>
                  <a:spcPct val="0"/>
                </a:spcBef>
                <a:spcAft>
                  <a:spcPct val="0"/>
                </a:spcAft>
                <a:buClrTx/>
                <a:buSzTx/>
                <a:buFontTx/>
                <a:buNone/>
                <a:tabLst/>
              </a:pPr>
              <a:r>
                <a:rPr kumimoji="0" lang="en-US" sz="1500" b="0" i="0" u="none" strike="noStrike" cap="none" normalizeH="0" baseline="0" dirty="0" smtClean="0">
                  <a:ln>
                    <a:noFill/>
                  </a:ln>
                  <a:solidFill>
                    <a:schemeClr val="accent1"/>
                  </a:solidFill>
                  <a:effectLst/>
                  <a:latin typeface="Arial" charset="0"/>
                  <a:ea typeface="MS PGothic" pitchFamily="34" charset="-128"/>
                  <a:cs typeface="MS PGothic" pitchFamily="34" charset="-128"/>
                </a:rPr>
                <a:t>Stage 5</a:t>
              </a:r>
              <a:r>
                <a:rPr kumimoji="0" lang="en-US" sz="1400" b="0" i="0" u="none" strike="noStrike" cap="none" normalizeH="0" baseline="0" dirty="0" smtClean="0">
                  <a:ln>
                    <a:noFill/>
                  </a:ln>
                  <a:solidFill>
                    <a:schemeClr val="accent1"/>
                  </a:solidFill>
                  <a:effectLst/>
                  <a:latin typeface="Arial" charset="0"/>
                  <a:ea typeface="MS PGothic" pitchFamily="34" charset="-128"/>
                  <a:cs typeface="MS PGothic" pitchFamily="34" charset="-128"/>
                </a:rPr>
                <a:t> </a:t>
              </a:r>
              <a:r>
                <a:rPr kumimoji="0" lang="en-US" sz="1300" b="0" i="0" u="none" strike="noStrike" cap="none" normalizeH="0" baseline="0" dirty="0" smtClean="0">
                  <a:ln>
                    <a:noFill/>
                  </a:ln>
                  <a:solidFill>
                    <a:srgbClr val="000000"/>
                  </a:solidFill>
                  <a:effectLst/>
                  <a:latin typeface="Arial" charset="0"/>
                  <a:ea typeface="MS PGothic" pitchFamily="34" charset="-128"/>
                  <a:cs typeface="MS PGothic" pitchFamily="34" charset="-128"/>
                </a:rPr>
                <a:t>– Closed</a:t>
              </a:r>
              <a:endParaRPr kumimoji="0" lang="en-US" sz="1300" b="0" i="0" u="none" strike="noStrike" cap="none" normalizeH="0" baseline="0" dirty="0">
                <a:ln>
                  <a:noFill/>
                </a:ln>
                <a:solidFill>
                  <a:srgbClr val="000000"/>
                </a:solidFill>
                <a:effectLst/>
                <a:latin typeface="Arial" charset="0"/>
                <a:ea typeface="MS PGothic" pitchFamily="34" charset="-128"/>
                <a:cs typeface="MS PGothic" pitchFamily="34" charset="-128"/>
              </a:endParaRPr>
            </a:p>
          </p:txBody>
        </p:sp>
        <p:sp>
          <p:nvSpPr>
            <p:cNvPr id="35" name="Freeform 6"/>
            <p:cNvSpPr>
              <a:spLocks/>
            </p:cNvSpPr>
            <p:nvPr/>
          </p:nvSpPr>
          <p:spPr bwMode="auto">
            <a:xfrm rot="16200000">
              <a:off x="3159044" y="2064785"/>
              <a:ext cx="493131" cy="167657"/>
            </a:xfrm>
            <a:custGeom>
              <a:avLst/>
              <a:gdLst/>
              <a:ahLst/>
              <a:cxnLst>
                <a:cxn ang="0">
                  <a:pos x="0" y="180"/>
                </a:cxn>
                <a:cxn ang="0">
                  <a:pos x="387" y="0"/>
                </a:cxn>
                <a:cxn ang="0">
                  <a:pos x="330" y="107"/>
                </a:cxn>
                <a:cxn ang="0">
                  <a:pos x="1053" y="180"/>
                </a:cxn>
                <a:cxn ang="0">
                  <a:pos x="330" y="256"/>
                </a:cxn>
                <a:cxn ang="0">
                  <a:pos x="382" y="358"/>
                </a:cxn>
                <a:cxn ang="0">
                  <a:pos x="0" y="180"/>
                </a:cxn>
              </a:cxnLst>
              <a:rect l="0" t="0" r="r" b="b"/>
              <a:pathLst>
                <a:path w="1053" h="358">
                  <a:moveTo>
                    <a:pt x="0" y="180"/>
                  </a:moveTo>
                  <a:lnTo>
                    <a:pt x="387" y="0"/>
                  </a:lnTo>
                  <a:lnTo>
                    <a:pt x="330" y="107"/>
                  </a:lnTo>
                  <a:lnTo>
                    <a:pt x="1053" y="180"/>
                  </a:lnTo>
                  <a:lnTo>
                    <a:pt x="330" y="256"/>
                  </a:lnTo>
                  <a:lnTo>
                    <a:pt x="382" y="358"/>
                  </a:lnTo>
                  <a:lnTo>
                    <a:pt x="0" y="180"/>
                  </a:lnTo>
                  <a:close/>
                </a:path>
              </a:pathLst>
            </a:custGeom>
            <a:solidFill>
              <a:schemeClr val="bg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6"/>
            <p:cNvSpPr>
              <a:spLocks/>
            </p:cNvSpPr>
            <p:nvPr/>
          </p:nvSpPr>
          <p:spPr bwMode="auto">
            <a:xfrm rot="16200000">
              <a:off x="3159044" y="2884592"/>
              <a:ext cx="493131" cy="167657"/>
            </a:xfrm>
            <a:custGeom>
              <a:avLst/>
              <a:gdLst/>
              <a:ahLst/>
              <a:cxnLst>
                <a:cxn ang="0">
                  <a:pos x="0" y="180"/>
                </a:cxn>
                <a:cxn ang="0">
                  <a:pos x="387" y="0"/>
                </a:cxn>
                <a:cxn ang="0">
                  <a:pos x="330" y="107"/>
                </a:cxn>
                <a:cxn ang="0">
                  <a:pos x="1053" y="180"/>
                </a:cxn>
                <a:cxn ang="0">
                  <a:pos x="330" y="256"/>
                </a:cxn>
                <a:cxn ang="0">
                  <a:pos x="382" y="358"/>
                </a:cxn>
                <a:cxn ang="0">
                  <a:pos x="0" y="180"/>
                </a:cxn>
              </a:cxnLst>
              <a:rect l="0" t="0" r="r" b="b"/>
              <a:pathLst>
                <a:path w="1053" h="358">
                  <a:moveTo>
                    <a:pt x="0" y="180"/>
                  </a:moveTo>
                  <a:lnTo>
                    <a:pt x="387" y="0"/>
                  </a:lnTo>
                  <a:lnTo>
                    <a:pt x="330" y="107"/>
                  </a:lnTo>
                  <a:lnTo>
                    <a:pt x="1053" y="180"/>
                  </a:lnTo>
                  <a:lnTo>
                    <a:pt x="330" y="256"/>
                  </a:lnTo>
                  <a:lnTo>
                    <a:pt x="382" y="358"/>
                  </a:lnTo>
                  <a:lnTo>
                    <a:pt x="0" y="180"/>
                  </a:lnTo>
                  <a:close/>
                </a:path>
              </a:pathLst>
            </a:custGeom>
            <a:solidFill>
              <a:schemeClr val="bg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6"/>
            <p:cNvSpPr>
              <a:spLocks/>
            </p:cNvSpPr>
            <p:nvPr/>
          </p:nvSpPr>
          <p:spPr bwMode="auto">
            <a:xfrm rot="16200000">
              <a:off x="3159044" y="3695470"/>
              <a:ext cx="493131" cy="167657"/>
            </a:xfrm>
            <a:custGeom>
              <a:avLst/>
              <a:gdLst/>
              <a:ahLst/>
              <a:cxnLst>
                <a:cxn ang="0">
                  <a:pos x="0" y="180"/>
                </a:cxn>
                <a:cxn ang="0">
                  <a:pos x="387" y="0"/>
                </a:cxn>
                <a:cxn ang="0">
                  <a:pos x="330" y="107"/>
                </a:cxn>
                <a:cxn ang="0">
                  <a:pos x="1053" y="180"/>
                </a:cxn>
                <a:cxn ang="0">
                  <a:pos x="330" y="256"/>
                </a:cxn>
                <a:cxn ang="0">
                  <a:pos x="382" y="358"/>
                </a:cxn>
                <a:cxn ang="0">
                  <a:pos x="0" y="180"/>
                </a:cxn>
              </a:cxnLst>
              <a:rect l="0" t="0" r="r" b="b"/>
              <a:pathLst>
                <a:path w="1053" h="358">
                  <a:moveTo>
                    <a:pt x="0" y="180"/>
                  </a:moveTo>
                  <a:lnTo>
                    <a:pt x="387" y="0"/>
                  </a:lnTo>
                  <a:lnTo>
                    <a:pt x="330" y="107"/>
                  </a:lnTo>
                  <a:lnTo>
                    <a:pt x="1053" y="180"/>
                  </a:lnTo>
                  <a:lnTo>
                    <a:pt x="330" y="256"/>
                  </a:lnTo>
                  <a:lnTo>
                    <a:pt x="382" y="358"/>
                  </a:lnTo>
                  <a:lnTo>
                    <a:pt x="0" y="180"/>
                  </a:lnTo>
                  <a:close/>
                </a:path>
              </a:pathLst>
            </a:custGeom>
            <a:solidFill>
              <a:schemeClr val="bg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6"/>
            <p:cNvSpPr>
              <a:spLocks/>
            </p:cNvSpPr>
            <p:nvPr/>
          </p:nvSpPr>
          <p:spPr bwMode="auto">
            <a:xfrm rot="16200000">
              <a:off x="3159044" y="4516590"/>
              <a:ext cx="493131" cy="167657"/>
            </a:xfrm>
            <a:custGeom>
              <a:avLst/>
              <a:gdLst/>
              <a:ahLst/>
              <a:cxnLst>
                <a:cxn ang="0">
                  <a:pos x="0" y="180"/>
                </a:cxn>
                <a:cxn ang="0">
                  <a:pos x="387" y="0"/>
                </a:cxn>
                <a:cxn ang="0">
                  <a:pos x="330" y="107"/>
                </a:cxn>
                <a:cxn ang="0">
                  <a:pos x="1053" y="180"/>
                </a:cxn>
                <a:cxn ang="0">
                  <a:pos x="330" y="256"/>
                </a:cxn>
                <a:cxn ang="0">
                  <a:pos x="382" y="358"/>
                </a:cxn>
                <a:cxn ang="0">
                  <a:pos x="0" y="180"/>
                </a:cxn>
              </a:cxnLst>
              <a:rect l="0" t="0" r="r" b="b"/>
              <a:pathLst>
                <a:path w="1053" h="358">
                  <a:moveTo>
                    <a:pt x="0" y="180"/>
                  </a:moveTo>
                  <a:lnTo>
                    <a:pt x="387" y="0"/>
                  </a:lnTo>
                  <a:lnTo>
                    <a:pt x="330" y="107"/>
                  </a:lnTo>
                  <a:lnTo>
                    <a:pt x="1053" y="180"/>
                  </a:lnTo>
                  <a:lnTo>
                    <a:pt x="330" y="256"/>
                  </a:lnTo>
                  <a:lnTo>
                    <a:pt x="382" y="358"/>
                  </a:lnTo>
                  <a:lnTo>
                    <a:pt x="0" y="180"/>
                  </a:lnTo>
                  <a:close/>
                </a:path>
              </a:pathLst>
            </a:custGeom>
            <a:solidFill>
              <a:schemeClr val="bg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6"/>
            <p:cNvSpPr>
              <a:spLocks/>
            </p:cNvSpPr>
            <p:nvPr/>
          </p:nvSpPr>
          <p:spPr bwMode="auto">
            <a:xfrm rot="16200000">
              <a:off x="3159044" y="5322055"/>
              <a:ext cx="493131" cy="167657"/>
            </a:xfrm>
            <a:custGeom>
              <a:avLst/>
              <a:gdLst/>
              <a:ahLst/>
              <a:cxnLst>
                <a:cxn ang="0">
                  <a:pos x="0" y="180"/>
                </a:cxn>
                <a:cxn ang="0">
                  <a:pos x="387" y="0"/>
                </a:cxn>
                <a:cxn ang="0">
                  <a:pos x="330" y="107"/>
                </a:cxn>
                <a:cxn ang="0">
                  <a:pos x="1053" y="180"/>
                </a:cxn>
                <a:cxn ang="0">
                  <a:pos x="330" y="256"/>
                </a:cxn>
                <a:cxn ang="0">
                  <a:pos x="382" y="358"/>
                </a:cxn>
                <a:cxn ang="0">
                  <a:pos x="0" y="180"/>
                </a:cxn>
              </a:cxnLst>
              <a:rect l="0" t="0" r="r" b="b"/>
              <a:pathLst>
                <a:path w="1053" h="358">
                  <a:moveTo>
                    <a:pt x="0" y="180"/>
                  </a:moveTo>
                  <a:lnTo>
                    <a:pt x="387" y="0"/>
                  </a:lnTo>
                  <a:lnTo>
                    <a:pt x="330" y="107"/>
                  </a:lnTo>
                  <a:lnTo>
                    <a:pt x="1053" y="180"/>
                  </a:lnTo>
                  <a:lnTo>
                    <a:pt x="330" y="256"/>
                  </a:lnTo>
                  <a:lnTo>
                    <a:pt x="382" y="358"/>
                  </a:lnTo>
                  <a:lnTo>
                    <a:pt x="0" y="180"/>
                  </a:lnTo>
                  <a:close/>
                </a:path>
              </a:pathLst>
            </a:custGeom>
            <a:solidFill>
              <a:schemeClr val="bg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17AED81-4FD7-E848-BA03-DE6A69E4BA2E}" type="datetime4">
              <a:rPr lang="en-US" smtClean="0"/>
              <a:pPr/>
              <a:t>October 14, 2010</a:t>
            </a:fld>
            <a:endParaRPr lang="en-US"/>
          </a:p>
        </p:txBody>
      </p:sp>
      <p:sp>
        <p:nvSpPr>
          <p:cNvPr id="5" name="Slide Number Placeholder 4"/>
          <p:cNvSpPr>
            <a:spLocks noGrp="1"/>
          </p:cNvSpPr>
          <p:nvPr>
            <p:ph type="sldNum" sz="quarter" idx="12"/>
          </p:nvPr>
        </p:nvSpPr>
        <p:spPr/>
        <p:txBody>
          <a:bodyPr/>
          <a:lstStyle/>
          <a:p>
            <a:fld id="{8EAC3D40-EE97-0240-942A-FF60CD4A568B}" type="slidenum">
              <a:rPr lang="en-US" smtClean="0"/>
              <a:pPr/>
              <a:t>19</a:t>
            </a:fld>
            <a:endParaRPr lang="en-US"/>
          </a:p>
        </p:txBody>
      </p:sp>
      <p:sp>
        <p:nvSpPr>
          <p:cNvPr id="2" name="Title 1"/>
          <p:cNvSpPr>
            <a:spLocks noGrp="1"/>
          </p:cNvSpPr>
          <p:nvPr>
            <p:ph type="title"/>
          </p:nvPr>
        </p:nvSpPr>
        <p:spPr/>
        <p:txBody>
          <a:bodyPr/>
          <a:lstStyle/>
          <a:p>
            <a:endParaRPr lang="en-US" dirty="0"/>
          </a:p>
        </p:txBody>
      </p:sp>
      <p:pic>
        <p:nvPicPr>
          <p:cNvPr id="32770" name="Picture 2"/>
          <p:cNvPicPr>
            <a:picLocks noChangeAspect="1" noChangeArrowheads="1"/>
          </p:cNvPicPr>
          <p:nvPr/>
        </p:nvPicPr>
        <p:blipFill>
          <a:blip r:embed="rId3"/>
          <a:srcRect/>
          <a:stretch>
            <a:fillRect/>
          </a:stretch>
        </p:blipFill>
        <p:spPr bwMode="auto">
          <a:xfrm>
            <a:off x="0" y="4763"/>
            <a:ext cx="9163050" cy="6848475"/>
          </a:xfrm>
          <a:prstGeom prst="rect">
            <a:avLst/>
          </a:prstGeom>
          <a:noFill/>
          <a:ln w="9525">
            <a:noFill/>
            <a:miter lim="800000"/>
            <a:headEnd/>
            <a:tailEnd/>
          </a:ln>
        </p:spPr>
      </p:pic>
      <p:pic>
        <p:nvPicPr>
          <p:cNvPr id="7" name="Picture 7"/>
          <p:cNvPicPr>
            <a:picLocks noChangeAspect="1" noChangeArrowheads="1"/>
          </p:cNvPicPr>
          <p:nvPr/>
        </p:nvPicPr>
        <p:blipFill>
          <a:blip r:embed="rId4"/>
          <a:srcRect/>
          <a:stretch>
            <a:fillRect/>
          </a:stretch>
        </p:blipFill>
        <p:spPr bwMode="auto">
          <a:xfrm>
            <a:off x="5389400" y="3929679"/>
            <a:ext cx="3514881" cy="2449350"/>
          </a:xfrm>
          <a:prstGeom prst="rect">
            <a:avLst/>
          </a:prstGeom>
          <a:noFill/>
          <a:ln w="9525">
            <a:noFill/>
            <a:miter lim="800000"/>
            <a:headEnd/>
            <a:tailEnd/>
          </a:ln>
        </p:spPr>
      </p:pic>
      <p:sp>
        <p:nvSpPr>
          <p:cNvPr id="10" name="Rectangle 9"/>
          <p:cNvSpPr/>
          <p:nvPr/>
        </p:nvSpPr>
        <p:spPr bwMode="auto">
          <a:xfrm>
            <a:off x="259380" y="2981426"/>
            <a:ext cx="1951384" cy="287048"/>
          </a:xfrm>
          <a:prstGeom prst="rect">
            <a:avLst/>
          </a:prstGeom>
          <a:noFill/>
          <a:ln w="76200" cap="flat" cmpd="sng" algn="ctr">
            <a:solidFill>
              <a:srgbClr val="B7123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MS PGothic" pitchFamily="34" charset="-128"/>
              <a:cs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style.rotation</p:attrName>
                                        </p:attrNameLst>
                                      </p:cBhvr>
                                      <p:tavLst>
                                        <p:tav tm="0">
                                          <p:val>
                                            <p:fltVal val="720"/>
                                          </p:val>
                                        </p:tav>
                                        <p:tav tm="100000">
                                          <p:val>
                                            <p:fltVal val="0"/>
                                          </p:val>
                                        </p:tav>
                                      </p:tavLst>
                                    </p:anim>
                                    <p:anim calcmode="lin" valueType="num">
                                      <p:cBhvr>
                                        <p:cTn id="9" dur="1000" fill="hold"/>
                                        <p:tgtEl>
                                          <p:spTgt spid="10"/>
                                        </p:tgtEl>
                                        <p:attrNameLst>
                                          <p:attrName>ppt_h</p:attrName>
                                        </p:attrNameLst>
                                      </p:cBhvr>
                                      <p:tavLst>
                                        <p:tav tm="0">
                                          <p:val>
                                            <p:fltVal val="0"/>
                                          </p:val>
                                        </p:tav>
                                        <p:tav tm="100000">
                                          <p:val>
                                            <p:strVal val="#ppt_h"/>
                                          </p:val>
                                        </p:tav>
                                      </p:tavLst>
                                    </p:anim>
                                    <p:anim calcmode="lin" valueType="num">
                                      <p:cBhvr>
                                        <p:cTn id="10" dur="1000" fill="hold"/>
                                        <p:tgtEl>
                                          <p:spTgt spid="1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4" name="Date Placeholder 3"/>
          <p:cNvSpPr>
            <a:spLocks noGrp="1"/>
          </p:cNvSpPr>
          <p:nvPr>
            <p:ph type="dt" sz="half" idx="10"/>
          </p:nvPr>
        </p:nvSpPr>
        <p:spPr/>
        <p:txBody>
          <a:bodyPr/>
          <a:lstStyle/>
          <a:p>
            <a:fld id="{20E43356-2467-614F-8981-11D96CAF4D47}" type="datetime4">
              <a:rPr lang="en-US" smtClean="0"/>
              <a:pPr/>
              <a:t>October 14, 2010</a:t>
            </a:fld>
            <a:endParaRPr lang="en-US" dirty="0"/>
          </a:p>
        </p:txBody>
      </p:sp>
      <p:grpSp>
        <p:nvGrpSpPr>
          <p:cNvPr id="17" name="Group 16"/>
          <p:cNvGrpSpPr/>
          <p:nvPr/>
        </p:nvGrpSpPr>
        <p:grpSpPr>
          <a:xfrm>
            <a:off x="590550" y="2097707"/>
            <a:ext cx="4638675" cy="731520"/>
            <a:chOff x="590550" y="2097707"/>
            <a:chExt cx="4638675" cy="731520"/>
          </a:xfrm>
        </p:grpSpPr>
        <p:sp>
          <p:nvSpPr>
            <p:cNvPr id="12" name="Rounded Rectangle 11"/>
            <p:cNvSpPr/>
            <p:nvPr/>
          </p:nvSpPr>
          <p:spPr bwMode="auto">
            <a:xfrm>
              <a:off x="590550" y="2097707"/>
              <a:ext cx="4638675" cy="731520"/>
            </a:xfrm>
            <a:prstGeom prst="roundRect">
              <a:avLst>
                <a:gd name="adj" fmla="val 5000"/>
              </a:avLst>
            </a:prstGeom>
            <a:gradFill flip="none" rotWithShape="1">
              <a:gsLst>
                <a:gs pos="0">
                  <a:srgbClr val="ECECEC"/>
                </a:gs>
                <a:gs pos="100000">
                  <a:schemeClr val="bg1"/>
                </a:gs>
              </a:gsLst>
              <a:lin ang="10800000" scaled="1"/>
              <a:tileRect/>
            </a:gradFill>
            <a:ln w="28575" algn="ctr">
              <a:solidFill>
                <a:srgbClr val="646568"/>
              </a:solidFill>
              <a:round/>
              <a:headEnd/>
              <a:tailEnd/>
            </a:ln>
            <a:effectLst>
              <a:outerShdw blurRad="50800" dist="38100" dir="2700000" algn="tl" rotWithShape="0">
                <a:srgbClr val="A4A5A6">
                  <a:alpha val="50000"/>
                </a:srgbClr>
              </a:outerShdw>
            </a:effectLst>
          </p:spPr>
          <p:txBody>
            <a:bodyPr wrap="none" lIns="914400" anchor="ctr"/>
            <a:lstStyle/>
            <a:p>
              <a:pPr marL="0" marR="0" indent="0" defTabSz="914400" latinLnBrk="0">
                <a:lnSpc>
                  <a:spcPct val="100000"/>
                </a:lnSpc>
                <a:buClrTx/>
                <a:buSzTx/>
                <a:buFontTx/>
                <a:buNone/>
                <a:tabLst/>
                <a:defRPr/>
              </a:pPr>
              <a:r>
                <a:rPr lang="en-US" sz="2200" dirty="0" smtClean="0"/>
                <a:t>Managing GRC</a:t>
              </a:r>
            </a:p>
          </p:txBody>
        </p:sp>
        <p:pic>
          <p:nvPicPr>
            <p:cNvPr id="15" name="Picture 14" descr="white-pearl.jpg"/>
            <p:cNvPicPr>
              <a:picLocks noChangeAspect="1"/>
            </p:cNvPicPr>
            <p:nvPr/>
          </p:nvPicPr>
          <p:blipFill>
            <a:blip r:embed="rId3"/>
            <a:srcRect l="12450" t="5193" r="11169"/>
            <a:stretch>
              <a:fillRect/>
            </a:stretch>
          </p:blipFill>
          <p:spPr>
            <a:xfrm>
              <a:off x="739775" y="2191109"/>
              <a:ext cx="636588" cy="593267"/>
            </a:xfrm>
            <a:prstGeom prst="rect">
              <a:avLst/>
            </a:prstGeom>
          </p:spPr>
        </p:pic>
      </p:grpSp>
      <p:pic>
        <p:nvPicPr>
          <p:cNvPr id="27" name="Picture 26" descr="predermined_image_1a.png"/>
          <p:cNvPicPr>
            <a:picLocks noChangeAspect="1"/>
          </p:cNvPicPr>
          <p:nvPr/>
        </p:nvPicPr>
        <p:blipFill>
          <a:blip r:embed="rId4"/>
          <a:stretch>
            <a:fillRect/>
          </a:stretch>
        </p:blipFill>
        <p:spPr>
          <a:xfrm>
            <a:off x="5880100" y="1301750"/>
            <a:ext cx="3263900" cy="4965700"/>
          </a:xfrm>
          <a:prstGeom prst="rect">
            <a:avLst/>
          </a:prstGeom>
        </p:spPr>
      </p:pic>
      <p:grpSp>
        <p:nvGrpSpPr>
          <p:cNvPr id="18" name="Group 17"/>
          <p:cNvGrpSpPr/>
          <p:nvPr/>
        </p:nvGrpSpPr>
        <p:grpSpPr>
          <a:xfrm>
            <a:off x="590550" y="2975531"/>
            <a:ext cx="4638675" cy="731520"/>
            <a:chOff x="590550" y="2975531"/>
            <a:chExt cx="4638675" cy="731520"/>
          </a:xfrm>
        </p:grpSpPr>
        <p:sp>
          <p:nvSpPr>
            <p:cNvPr id="40" name="Rounded Rectangle 39"/>
            <p:cNvSpPr/>
            <p:nvPr/>
          </p:nvSpPr>
          <p:spPr bwMode="auto">
            <a:xfrm>
              <a:off x="590550" y="2975531"/>
              <a:ext cx="4638675" cy="731520"/>
            </a:xfrm>
            <a:prstGeom prst="roundRect">
              <a:avLst>
                <a:gd name="adj" fmla="val 5000"/>
              </a:avLst>
            </a:prstGeom>
            <a:gradFill flip="none" rotWithShape="1">
              <a:gsLst>
                <a:gs pos="0">
                  <a:srgbClr val="ECECEC"/>
                </a:gs>
                <a:gs pos="100000">
                  <a:schemeClr val="bg1"/>
                </a:gs>
              </a:gsLst>
              <a:lin ang="10800000" scaled="1"/>
              <a:tileRect/>
            </a:gradFill>
            <a:ln w="28575" algn="ctr">
              <a:solidFill>
                <a:srgbClr val="646568"/>
              </a:solidFill>
              <a:round/>
              <a:headEnd/>
              <a:tailEnd/>
            </a:ln>
            <a:effectLst>
              <a:outerShdw blurRad="50800" dist="38100" dir="2700000" algn="tl" rotWithShape="0">
                <a:srgbClr val="A4A5A6">
                  <a:alpha val="50000"/>
                </a:srgbClr>
              </a:outerShdw>
            </a:effectLst>
          </p:spPr>
          <p:txBody>
            <a:bodyPr wrap="none" lIns="914400" anchor="ctr"/>
            <a:lstStyle/>
            <a:p>
              <a:pPr>
                <a:defRPr/>
              </a:pPr>
              <a:r>
                <a:rPr lang="en-US" sz="2200" dirty="0" smtClean="0"/>
                <a:t>GRC at McAfee</a:t>
              </a:r>
            </a:p>
          </p:txBody>
        </p:sp>
        <p:pic>
          <p:nvPicPr>
            <p:cNvPr id="41" name="Picture 40" descr="white-pearl.jpg"/>
            <p:cNvPicPr>
              <a:picLocks noChangeAspect="1"/>
            </p:cNvPicPr>
            <p:nvPr/>
          </p:nvPicPr>
          <p:blipFill>
            <a:blip r:embed="rId3"/>
            <a:srcRect l="12450" t="4145" r="11169"/>
            <a:stretch>
              <a:fillRect/>
            </a:stretch>
          </p:blipFill>
          <p:spPr>
            <a:xfrm>
              <a:off x="739775" y="3062377"/>
              <a:ext cx="636588" cy="599823"/>
            </a:xfrm>
            <a:prstGeom prst="rect">
              <a:avLst/>
            </a:prstGeom>
          </p:spPr>
        </p:pic>
      </p:grpSp>
      <p:grpSp>
        <p:nvGrpSpPr>
          <p:cNvPr id="19" name="Group 18"/>
          <p:cNvGrpSpPr/>
          <p:nvPr/>
        </p:nvGrpSpPr>
        <p:grpSpPr>
          <a:xfrm>
            <a:off x="590550" y="3854006"/>
            <a:ext cx="4638675" cy="731520"/>
            <a:chOff x="590550" y="3854006"/>
            <a:chExt cx="4638675" cy="731520"/>
          </a:xfrm>
        </p:grpSpPr>
        <p:sp>
          <p:nvSpPr>
            <p:cNvPr id="43" name="Rounded Rectangle 42"/>
            <p:cNvSpPr/>
            <p:nvPr/>
          </p:nvSpPr>
          <p:spPr bwMode="auto">
            <a:xfrm>
              <a:off x="590550" y="3854006"/>
              <a:ext cx="4638675" cy="731520"/>
            </a:xfrm>
            <a:prstGeom prst="roundRect">
              <a:avLst>
                <a:gd name="adj" fmla="val 5000"/>
              </a:avLst>
            </a:prstGeom>
            <a:gradFill flip="none" rotWithShape="1">
              <a:gsLst>
                <a:gs pos="0">
                  <a:srgbClr val="ECECEC"/>
                </a:gs>
                <a:gs pos="100000">
                  <a:schemeClr val="bg1"/>
                </a:gs>
              </a:gsLst>
              <a:lin ang="10800000" scaled="1"/>
              <a:tileRect/>
            </a:gradFill>
            <a:ln w="28575" algn="ctr">
              <a:solidFill>
                <a:srgbClr val="646568"/>
              </a:solidFill>
              <a:round/>
              <a:headEnd/>
              <a:tailEnd/>
            </a:ln>
            <a:effectLst>
              <a:outerShdw blurRad="50800" dist="38100" dir="2700000" algn="tl" rotWithShape="0">
                <a:srgbClr val="A4A5A6">
                  <a:alpha val="50000"/>
                </a:srgbClr>
              </a:outerShdw>
            </a:effectLst>
          </p:spPr>
          <p:txBody>
            <a:bodyPr wrap="none" lIns="914400" anchor="ctr"/>
            <a:lstStyle/>
            <a:p>
              <a:pPr>
                <a:defRPr/>
              </a:pPr>
              <a:r>
                <a:rPr lang="en-US" sz="2200" dirty="0" smtClean="0"/>
                <a:t>Summary</a:t>
              </a:r>
            </a:p>
          </p:txBody>
        </p:sp>
        <p:pic>
          <p:nvPicPr>
            <p:cNvPr id="44" name="Picture 43" descr="white-pearl.jpg"/>
            <p:cNvPicPr>
              <a:picLocks noChangeAspect="1"/>
            </p:cNvPicPr>
            <p:nvPr/>
          </p:nvPicPr>
          <p:blipFill>
            <a:blip r:embed="rId3"/>
            <a:srcRect l="12450" t="4372" r="11169"/>
            <a:stretch>
              <a:fillRect/>
            </a:stretch>
          </p:blipFill>
          <p:spPr>
            <a:xfrm>
              <a:off x="739775" y="3942272"/>
              <a:ext cx="636588" cy="598403"/>
            </a:xfrm>
            <a:prstGeom prst="rect">
              <a:avLst/>
            </a:prstGeom>
          </p:spPr>
        </p:pic>
      </p:grpSp>
      <p:grpSp>
        <p:nvGrpSpPr>
          <p:cNvPr id="20" name="Group 19"/>
          <p:cNvGrpSpPr/>
          <p:nvPr/>
        </p:nvGrpSpPr>
        <p:grpSpPr>
          <a:xfrm>
            <a:off x="590550" y="4731830"/>
            <a:ext cx="4638675" cy="731520"/>
            <a:chOff x="590550" y="4731830"/>
            <a:chExt cx="4638675" cy="731520"/>
          </a:xfrm>
        </p:grpSpPr>
        <p:sp>
          <p:nvSpPr>
            <p:cNvPr id="46" name="Rounded Rectangle 45"/>
            <p:cNvSpPr/>
            <p:nvPr/>
          </p:nvSpPr>
          <p:spPr bwMode="auto">
            <a:xfrm>
              <a:off x="590550" y="4731830"/>
              <a:ext cx="4638675" cy="731520"/>
            </a:xfrm>
            <a:prstGeom prst="roundRect">
              <a:avLst>
                <a:gd name="adj" fmla="val 5000"/>
              </a:avLst>
            </a:prstGeom>
            <a:gradFill flip="none" rotWithShape="1">
              <a:gsLst>
                <a:gs pos="0">
                  <a:srgbClr val="ECECEC"/>
                </a:gs>
                <a:gs pos="100000">
                  <a:schemeClr val="bg1"/>
                </a:gs>
              </a:gsLst>
              <a:lin ang="10800000" scaled="1"/>
              <a:tileRect/>
            </a:gradFill>
            <a:ln w="28575" algn="ctr">
              <a:solidFill>
                <a:srgbClr val="646568"/>
              </a:solidFill>
              <a:round/>
              <a:headEnd/>
              <a:tailEnd/>
            </a:ln>
            <a:effectLst>
              <a:outerShdw blurRad="50800" dist="38100" dir="2700000" algn="tl" rotWithShape="0">
                <a:srgbClr val="A4A5A6">
                  <a:alpha val="50000"/>
                </a:srgbClr>
              </a:outerShdw>
            </a:effectLst>
          </p:spPr>
          <p:txBody>
            <a:bodyPr wrap="none" lIns="914400" anchor="ctr"/>
            <a:lstStyle/>
            <a:p>
              <a:pPr>
                <a:defRPr/>
              </a:pPr>
              <a:r>
                <a:rPr lang="en-US" sz="2200" dirty="0" smtClean="0"/>
                <a:t>Q&amp;A</a:t>
              </a:r>
            </a:p>
          </p:txBody>
        </p:sp>
        <p:pic>
          <p:nvPicPr>
            <p:cNvPr id="47" name="Picture 46" descr="white-pearl.jpg"/>
            <p:cNvPicPr>
              <a:picLocks noChangeAspect="1"/>
            </p:cNvPicPr>
            <p:nvPr/>
          </p:nvPicPr>
          <p:blipFill>
            <a:blip r:embed="rId3"/>
            <a:srcRect l="12450" t="4703" r="11169"/>
            <a:stretch>
              <a:fillRect/>
            </a:stretch>
          </p:blipFill>
          <p:spPr>
            <a:xfrm>
              <a:off x="739775" y="4822166"/>
              <a:ext cx="636588" cy="596333"/>
            </a:xfrm>
            <a:prstGeom prst="rect">
              <a:avLst/>
            </a:prstGeom>
          </p:spPr>
        </p:pic>
      </p:grpSp>
      <p:sp>
        <p:nvSpPr>
          <p:cNvPr id="21" name="Slide Number Placeholder 20"/>
          <p:cNvSpPr>
            <a:spLocks noGrp="1"/>
          </p:cNvSpPr>
          <p:nvPr>
            <p:ph type="sldNum" sz="quarter" idx="12"/>
          </p:nvPr>
        </p:nvSpPr>
        <p:spPr/>
        <p:txBody>
          <a:bodyPr/>
          <a:lstStyle/>
          <a:p>
            <a:fld id="{CBBE853D-9F22-8A4E-9065-8605B1548684}"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GRC Component #3</a:t>
            </a:r>
            <a:endParaRPr lang="en-US" dirty="0"/>
          </a:p>
        </p:txBody>
      </p:sp>
      <p:sp>
        <p:nvSpPr>
          <p:cNvPr id="4" name="Date Placeholder 3"/>
          <p:cNvSpPr>
            <a:spLocks noGrp="1"/>
          </p:cNvSpPr>
          <p:nvPr>
            <p:ph type="dt" sz="half" idx="10"/>
          </p:nvPr>
        </p:nvSpPr>
        <p:spPr/>
        <p:txBody>
          <a:bodyPr/>
          <a:lstStyle/>
          <a:p>
            <a:fld id="{20E43356-2467-614F-8981-11D96CAF4D47}" type="datetime4">
              <a:rPr lang="en-US" smtClean="0"/>
              <a:pPr/>
              <a:t>October 14, 2010</a:t>
            </a:fld>
            <a:endParaRPr lang="en-US"/>
          </a:p>
        </p:txBody>
      </p:sp>
      <p:pic>
        <p:nvPicPr>
          <p:cNvPr id="27" name="Picture 26" descr="predermined_image_1a.png"/>
          <p:cNvPicPr>
            <a:picLocks noChangeAspect="1"/>
          </p:cNvPicPr>
          <p:nvPr/>
        </p:nvPicPr>
        <p:blipFill>
          <a:blip r:embed="rId3"/>
          <a:stretch>
            <a:fillRect/>
          </a:stretch>
        </p:blipFill>
        <p:spPr>
          <a:xfrm>
            <a:off x="5880100" y="1301750"/>
            <a:ext cx="3263900" cy="4965700"/>
          </a:xfrm>
          <a:prstGeom prst="rect">
            <a:avLst/>
          </a:prstGeom>
        </p:spPr>
      </p:pic>
      <p:grpSp>
        <p:nvGrpSpPr>
          <p:cNvPr id="3" name="Group 21"/>
          <p:cNvGrpSpPr/>
          <p:nvPr/>
        </p:nvGrpSpPr>
        <p:grpSpPr>
          <a:xfrm>
            <a:off x="590550" y="1874686"/>
            <a:ext cx="5118874" cy="3822081"/>
            <a:chOff x="590550" y="2097707"/>
            <a:chExt cx="5118874" cy="3365643"/>
          </a:xfrm>
        </p:grpSpPr>
        <p:sp>
          <p:nvSpPr>
            <p:cNvPr id="12" name="Rounded Rectangle 11"/>
            <p:cNvSpPr/>
            <p:nvPr/>
          </p:nvSpPr>
          <p:spPr bwMode="auto">
            <a:xfrm>
              <a:off x="590550" y="2097707"/>
              <a:ext cx="5118874" cy="731520"/>
            </a:xfrm>
            <a:prstGeom prst="roundRect">
              <a:avLst>
                <a:gd name="adj" fmla="val 5000"/>
              </a:avLst>
            </a:prstGeom>
            <a:gradFill flip="none" rotWithShape="1">
              <a:gsLst>
                <a:gs pos="0">
                  <a:srgbClr val="ECECEC"/>
                </a:gs>
                <a:gs pos="100000">
                  <a:schemeClr val="bg1"/>
                </a:gs>
              </a:gsLst>
              <a:lin ang="10800000" scaled="1"/>
              <a:tileRect/>
            </a:gradFill>
            <a:ln w="28575" algn="ctr">
              <a:solidFill>
                <a:srgbClr val="646568"/>
              </a:solidFill>
              <a:round/>
              <a:headEnd/>
              <a:tailEnd/>
            </a:ln>
            <a:effectLst>
              <a:outerShdw blurRad="50800" dist="38100" dir="2700000" algn="tl" rotWithShape="0">
                <a:srgbClr val="A4A5A6">
                  <a:alpha val="50000"/>
                </a:srgbClr>
              </a:outerShdw>
            </a:effectLst>
          </p:spPr>
          <p:txBody>
            <a:bodyPr wrap="none" lIns="777240" anchor="ctr"/>
            <a:lstStyle/>
            <a:p>
              <a:pPr>
                <a:defRPr/>
              </a:pPr>
              <a:r>
                <a:rPr lang="en-US" sz="2200" dirty="0" smtClean="0"/>
                <a:t>Policy</a:t>
              </a:r>
            </a:p>
          </p:txBody>
        </p:sp>
        <p:sp>
          <p:nvSpPr>
            <p:cNvPr id="40" name="Rounded Rectangle 39"/>
            <p:cNvSpPr/>
            <p:nvPr/>
          </p:nvSpPr>
          <p:spPr bwMode="auto">
            <a:xfrm>
              <a:off x="590550" y="2975531"/>
              <a:ext cx="5118874" cy="731520"/>
            </a:xfrm>
            <a:prstGeom prst="roundRect">
              <a:avLst>
                <a:gd name="adj" fmla="val 5000"/>
              </a:avLst>
            </a:prstGeom>
            <a:gradFill flip="none" rotWithShape="1">
              <a:gsLst>
                <a:gs pos="0">
                  <a:srgbClr val="ECECEC"/>
                </a:gs>
                <a:gs pos="100000">
                  <a:schemeClr val="bg1"/>
                </a:gs>
              </a:gsLst>
              <a:lin ang="10800000" scaled="1"/>
              <a:tileRect/>
            </a:gradFill>
            <a:ln w="28575" algn="ctr">
              <a:solidFill>
                <a:srgbClr val="646568"/>
              </a:solidFill>
              <a:round/>
              <a:headEnd/>
              <a:tailEnd/>
            </a:ln>
            <a:effectLst>
              <a:outerShdw blurRad="50800" dist="38100" dir="2700000" algn="tl" rotWithShape="0">
                <a:srgbClr val="A4A5A6">
                  <a:alpha val="50000"/>
                </a:srgbClr>
              </a:outerShdw>
            </a:effectLst>
          </p:spPr>
          <p:txBody>
            <a:bodyPr wrap="none" lIns="777240" anchor="ctr"/>
            <a:lstStyle/>
            <a:p>
              <a:pPr>
                <a:defRPr/>
              </a:pPr>
              <a:r>
                <a:rPr lang="en-US" sz="2200" dirty="0" smtClean="0"/>
                <a:t>Compliance</a:t>
              </a:r>
            </a:p>
          </p:txBody>
        </p:sp>
        <p:sp>
          <p:nvSpPr>
            <p:cNvPr id="43" name="Rounded Rectangle 42"/>
            <p:cNvSpPr/>
            <p:nvPr/>
          </p:nvSpPr>
          <p:spPr bwMode="auto">
            <a:xfrm>
              <a:off x="590550" y="3854006"/>
              <a:ext cx="5118874" cy="731520"/>
            </a:xfrm>
            <a:prstGeom prst="roundRect">
              <a:avLst>
                <a:gd name="adj" fmla="val 5000"/>
              </a:avLst>
            </a:prstGeom>
            <a:gradFill flip="none" rotWithShape="1">
              <a:gsLst>
                <a:gs pos="0">
                  <a:srgbClr val="ECECEC"/>
                </a:gs>
                <a:gs pos="100000">
                  <a:schemeClr val="bg1"/>
                </a:gs>
              </a:gsLst>
              <a:lin ang="10800000" scaled="1"/>
              <a:tileRect/>
            </a:gradFill>
            <a:ln w="28575" algn="ctr">
              <a:solidFill>
                <a:srgbClr val="646568"/>
              </a:solidFill>
              <a:round/>
              <a:headEnd/>
              <a:tailEnd/>
            </a:ln>
            <a:effectLst>
              <a:outerShdw blurRad="50800" dist="38100" dir="2700000" algn="tl" rotWithShape="0">
                <a:srgbClr val="A4A5A6">
                  <a:alpha val="50000"/>
                </a:srgbClr>
              </a:outerShdw>
            </a:effectLst>
          </p:spPr>
          <p:txBody>
            <a:bodyPr wrap="none" lIns="777240" anchor="ctr"/>
            <a:lstStyle/>
            <a:p>
              <a:pPr>
                <a:defRPr/>
              </a:pPr>
              <a:r>
                <a:rPr lang="en-US" sz="2600" dirty="0" smtClean="0">
                  <a:solidFill>
                    <a:schemeClr val="accent1"/>
                  </a:solidFill>
                </a:rPr>
                <a:t>Risk Management</a:t>
              </a:r>
            </a:p>
          </p:txBody>
        </p:sp>
        <p:sp>
          <p:nvSpPr>
            <p:cNvPr id="46" name="Rounded Rectangle 45"/>
            <p:cNvSpPr/>
            <p:nvPr/>
          </p:nvSpPr>
          <p:spPr bwMode="auto">
            <a:xfrm>
              <a:off x="590550" y="4731830"/>
              <a:ext cx="5118874" cy="731520"/>
            </a:xfrm>
            <a:prstGeom prst="roundRect">
              <a:avLst>
                <a:gd name="adj" fmla="val 5000"/>
              </a:avLst>
            </a:prstGeom>
            <a:gradFill flip="none" rotWithShape="1">
              <a:gsLst>
                <a:gs pos="0">
                  <a:srgbClr val="ECECEC"/>
                </a:gs>
                <a:gs pos="100000">
                  <a:schemeClr val="bg1"/>
                </a:gs>
              </a:gsLst>
              <a:lin ang="10800000" scaled="1"/>
              <a:tileRect/>
            </a:gradFill>
            <a:ln w="28575" algn="ctr">
              <a:solidFill>
                <a:srgbClr val="646568"/>
              </a:solidFill>
              <a:round/>
              <a:headEnd/>
              <a:tailEnd/>
            </a:ln>
            <a:effectLst>
              <a:outerShdw blurRad="50800" dist="38100" dir="2700000" algn="tl" rotWithShape="0">
                <a:srgbClr val="A4A5A6">
                  <a:alpha val="50000"/>
                </a:srgbClr>
              </a:outerShdw>
            </a:effectLst>
          </p:spPr>
          <p:txBody>
            <a:bodyPr wrap="none" lIns="777240" anchor="ctr"/>
            <a:lstStyle/>
            <a:p>
              <a:pPr lvl="0">
                <a:lnSpc>
                  <a:spcPct val="90000"/>
                </a:lnSpc>
                <a:defRPr/>
              </a:pPr>
              <a:r>
                <a:rPr lang="en-US" sz="2200" dirty="0" smtClean="0"/>
                <a:t>Security Awareness and Training</a:t>
              </a:r>
            </a:p>
          </p:txBody>
        </p:sp>
      </p:grpSp>
      <p:pic>
        <p:nvPicPr>
          <p:cNvPr id="17" name="Picture 16" descr="compliance-icon-red-sm.png"/>
          <p:cNvPicPr>
            <a:picLocks noChangeAspect="1"/>
          </p:cNvPicPr>
          <p:nvPr/>
        </p:nvPicPr>
        <p:blipFill>
          <a:blip r:embed="rId4"/>
          <a:stretch>
            <a:fillRect/>
          </a:stretch>
        </p:blipFill>
        <p:spPr>
          <a:xfrm>
            <a:off x="709959" y="3000399"/>
            <a:ext cx="603202" cy="603202"/>
          </a:xfrm>
          <a:prstGeom prst="rect">
            <a:avLst/>
          </a:prstGeom>
        </p:spPr>
      </p:pic>
      <p:pic>
        <p:nvPicPr>
          <p:cNvPr id="18" name="Picture 17" descr="policy-icon-red-sm.png"/>
          <p:cNvPicPr>
            <a:picLocks noChangeAspect="1"/>
          </p:cNvPicPr>
          <p:nvPr/>
        </p:nvPicPr>
        <p:blipFill>
          <a:blip r:embed="rId5"/>
          <a:stretch>
            <a:fillRect/>
          </a:stretch>
        </p:blipFill>
        <p:spPr>
          <a:xfrm>
            <a:off x="708797" y="1992337"/>
            <a:ext cx="603202" cy="603202"/>
          </a:xfrm>
          <a:prstGeom prst="rect">
            <a:avLst/>
          </a:prstGeom>
        </p:spPr>
      </p:pic>
      <p:pic>
        <p:nvPicPr>
          <p:cNvPr id="19" name="Picture 18" descr="risk-icon-red-sm.png"/>
          <p:cNvPicPr>
            <a:picLocks noChangeAspect="1"/>
          </p:cNvPicPr>
          <p:nvPr/>
        </p:nvPicPr>
        <p:blipFill>
          <a:blip r:embed="rId6"/>
          <a:stretch>
            <a:fillRect/>
          </a:stretch>
        </p:blipFill>
        <p:spPr>
          <a:xfrm>
            <a:off x="709959" y="3987824"/>
            <a:ext cx="603202" cy="603202"/>
          </a:xfrm>
          <a:prstGeom prst="rect">
            <a:avLst/>
          </a:prstGeom>
        </p:spPr>
      </p:pic>
      <p:pic>
        <p:nvPicPr>
          <p:cNvPr id="20" name="Picture 19" descr="awareness-icon-red-sm.png"/>
          <p:cNvPicPr>
            <a:picLocks noChangeAspect="1"/>
          </p:cNvPicPr>
          <p:nvPr/>
        </p:nvPicPr>
        <p:blipFill>
          <a:blip r:embed="rId7"/>
          <a:stretch>
            <a:fillRect/>
          </a:stretch>
        </p:blipFill>
        <p:spPr>
          <a:xfrm>
            <a:off x="709767" y="4999062"/>
            <a:ext cx="603202" cy="603202"/>
          </a:xfrm>
          <a:prstGeom prst="rect">
            <a:avLst/>
          </a:prstGeom>
        </p:spPr>
      </p:pic>
      <p:sp>
        <p:nvSpPr>
          <p:cNvPr id="14" name="Slide Number Placeholder 13"/>
          <p:cNvSpPr>
            <a:spLocks noGrp="1"/>
          </p:cNvSpPr>
          <p:nvPr>
            <p:ph type="sldNum" sz="quarter" idx="12"/>
          </p:nvPr>
        </p:nvSpPr>
        <p:spPr/>
        <p:txBody>
          <a:bodyPr/>
          <a:lstStyle/>
          <a:p>
            <a:fld id="{CBBE853D-9F22-8A4E-9065-8605B1548684}"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Freeform 4"/>
          <p:cNvSpPr>
            <a:spLocks noEditPoints="1"/>
          </p:cNvSpPr>
          <p:nvPr/>
        </p:nvSpPr>
        <p:spPr bwMode="auto">
          <a:xfrm>
            <a:off x="-1597947" y="974725"/>
            <a:ext cx="4119183" cy="4729382"/>
          </a:xfrm>
          <a:custGeom>
            <a:avLst/>
            <a:gdLst/>
            <a:ahLst/>
            <a:cxnLst>
              <a:cxn ang="0">
                <a:pos x="3004" y="0"/>
              </a:cxn>
              <a:cxn ang="0">
                <a:pos x="1167" y="0"/>
              </a:cxn>
              <a:cxn ang="0">
                <a:pos x="0" y="3449"/>
              </a:cxn>
              <a:cxn ang="0">
                <a:pos x="1837" y="3449"/>
              </a:cxn>
              <a:cxn ang="0">
                <a:pos x="3004" y="0"/>
              </a:cxn>
              <a:cxn ang="0">
                <a:pos x="3004" y="0"/>
              </a:cxn>
              <a:cxn ang="0">
                <a:pos x="3004" y="0"/>
              </a:cxn>
            </a:cxnLst>
            <a:rect l="0" t="0" r="r" b="b"/>
            <a:pathLst>
              <a:path w="3004" h="3449">
                <a:moveTo>
                  <a:pt x="3004" y="0"/>
                </a:moveTo>
                <a:lnTo>
                  <a:pt x="1167" y="0"/>
                </a:lnTo>
                <a:lnTo>
                  <a:pt x="0" y="3449"/>
                </a:lnTo>
                <a:lnTo>
                  <a:pt x="1837" y="3449"/>
                </a:lnTo>
                <a:lnTo>
                  <a:pt x="3004" y="0"/>
                </a:lnTo>
                <a:close/>
                <a:moveTo>
                  <a:pt x="3004" y="0"/>
                </a:moveTo>
                <a:lnTo>
                  <a:pt x="3004" y="0"/>
                </a:lnTo>
                <a:close/>
              </a:path>
            </a:pathLst>
          </a:custGeom>
          <a:gradFill flip="none" rotWithShape="1">
            <a:gsLst>
              <a:gs pos="15000">
                <a:schemeClr val="bg2">
                  <a:alpha val="60000"/>
                </a:schemeClr>
              </a:gs>
              <a:gs pos="100000">
                <a:schemeClr val="bg1">
                  <a:alpha val="0"/>
                </a:schemeClr>
              </a:gs>
            </a:gsLst>
            <a:lin ang="5400000" scaled="1"/>
            <a:tileRect/>
          </a:gradFill>
          <a:ln w="9525" algn="ctr">
            <a:noFill/>
            <a:round/>
            <a:headEnd/>
            <a:tailEnd/>
          </a:ln>
          <a:effectLst/>
        </p:spPr>
        <p:txBody>
          <a:bodyPr wrap="none" anchor="ctr"/>
          <a:lstStyle/>
          <a:p>
            <a:pPr>
              <a:defRPr/>
            </a:pPr>
            <a:endParaRPr lang="en-US"/>
          </a:p>
        </p:txBody>
      </p:sp>
      <p:sp>
        <p:nvSpPr>
          <p:cNvPr id="84" name="Freeform 4"/>
          <p:cNvSpPr>
            <a:spLocks noEditPoints="1"/>
          </p:cNvSpPr>
          <p:nvPr/>
        </p:nvSpPr>
        <p:spPr bwMode="auto">
          <a:xfrm>
            <a:off x="5856433" y="974725"/>
            <a:ext cx="4119183" cy="4729382"/>
          </a:xfrm>
          <a:custGeom>
            <a:avLst/>
            <a:gdLst/>
            <a:ahLst/>
            <a:cxnLst>
              <a:cxn ang="0">
                <a:pos x="3004" y="0"/>
              </a:cxn>
              <a:cxn ang="0">
                <a:pos x="1167" y="0"/>
              </a:cxn>
              <a:cxn ang="0">
                <a:pos x="0" y="3449"/>
              </a:cxn>
              <a:cxn ang="0">
                <a:pos x="1837" y="3449"/>
              </a:cxn>
              <a:cxn ang="0">
                <a:pos x="3004" y="0"/>
              </a:cxn>
              <a:cxn ang="0">
                <a:pos x="3004" y="0"/>
              </a:cxn>
              <a:cxn ang="0">
                <a:pos x="3004" y="0"/>
              </a:cxn>
            </a:cxnLst>
            <a:rect l="0" t="0" r="r" b="b"/>
            <a:pathLst>
              <a:path w="3004" h="3449">
                <a:moveTo>
                  <a:pt x="3004" y="0"/>
                </a:moveTo>
                <a:lnTo>
                  <a:pt x="1167" y="0"/>
                </a:lnTo>
                <a:lnTo>
                  <a:pt x="0" y="3449"/>
                </a:lnTo>
                <a:lnTo>
                  <a:pt x="1837" y="3449"/>
                </a:lnTo>
                <a:lnTo>
                  <a:pt x="3004" y="0"/>
                </a:lnTo>
                <a:close/>
                <a:moveTo>
                  <a:pt x="3004" y="0"/>
                </a:moveTo>
                <a:lnTo>
                  <a:pt x="3004" y="0"/>
                </a:lnTo>
                <a:close/>
              </a:path>
            </a:pathLst>
          </a:custGeom>
          <a:gradFill flip="none" rotWithShape="1">
            <a:gsLst>
              <a:gs pos="15000">
                <a:schemeClr val="bg2">
                  <a:alpha val="60000"/>
                </a:schemeClr>
              </a:gs>
              <a:gs pos="100000">
                <a:schemeClr val="bg1">
                  <a:alpha val="0"/>
                </a:schemeClr>
              </a:gs>
            </a:gsLst>
            <a:lin ang="5400000" scaled="1"/>
            <a:tileRect/>
          </a:gradFill>
          <a:ln w="9525" algn="ctr">
            <a:noFill/>
            <a:round/>
            <a:headEnd/>
            <a:tailEnd/>
          </a:ln>
          <a:effectLst/>
        </p:spPr>
        <p:txBody>
          <a:bodyPr wrap="none" anchor="ctr"/>
          <a:lstStyle/>
          <a:p>
            <a:pPr>
              <a:defRPr/>
            </a:pPr>
            <a:endParaRPr lang="en-US"/>
          </a:p>
        </p:txBody>
      </p:sp>
      <p:sp>
        <p:nvSpPr>
          <p:cNvPr id="2" name="Title 1"/>
          <p:cNvSpPr>
            <a:spLocks noGrp="1"/>
          </p:cNvSpPr>
          <p:nvPr>
            <p:ph type="title"/>
          </p:nvPr>
        </p:nvSpPr>
        <p:spPr/>
        <p:txBody>
          <a:bodyPr/>
          <a:lstStyle/>
          <a:p>
            <a:r>
              <a:rPr lang="en-US" dirty="0" smtClean="0"/>
              <a:t>Common Controls </a:t>
            </a:r>
            <a:r>
              <a:rPr lang="en-US" dirty="0" smtClean="0">
                <a:sym typeface="Wingdings" pitchFamily="2" charset="2"/>
              </a:rPr>
              <a:t>and </a:t>
            </a:r>
            <a:r>
              <a:rPr lang="en-US" dirty="0" smtClean="0"/>
              <a:t>Risk-driven Policy</a:t>
            </a:r>
            <a:endParaRPr lang="en-US" dirty="0"/>
          </a:p>
        </p:txBody>
      </p:sp>
      <p:sp>
        <p:nvSpPr>
          <p:cNvPr id="4" name="Date Placeholder 3"/>
          <p:cNvSpPr>
            <a:spLocks noGrp="1"/>
          </p:cNvSpPr>
          <p:nvPr>
            <p:ph type="dt" sz="half" idx="10"/>
          </p:nvPr>
        </p:nvSpPr>
        <p:spPr/>
        <p:txBody>
          <a:bodyPr/>
          <a:lstStyle/>
          <a:p>
            <a:fld id="{417AED81-4FD7-E848-BA03-DE6A69E4BA2E}" type="datetime4">
              <a:rPr lang="en-US" smtClean="0"/>
              <a:pPr/>
              <a:t>October 14, 2010</a:t>
            </a:fld>
            <a:endParaRPr lang="en-US"/>
          </a:p>
        </p:txBody>
      </p:sp>
      <p:sp>
        <p:nvSpPr>
          <p:cNvPr id="5" name="Slide Number Placeholder 4"/>
          <p:cNvSpPr>
            <a:spLocks noGrp="1"/>
          </p:cNvSpPr>
          <p:nvPr>
            <p:ph type="sldNum" sz="quarter" idx="12"/>
          </p:nvPr>
        </p:nvSpPr>
        <p:spPr/>
        <p:txBody>
          <a:bodyPr/>
          <a:lstStyle/>
          <a:p>
            <a:fld id="{8EAC3D40-EE97-0240-942A-FF60CD4A568B}" type="slidenum">
              <a:rPr lang="en-US" smtClean="0"/>
              <a:pPr/>
              <a:t>21</a:t>
            </a:fld>
            <a:endParaRPr lang="en-US"/>
          </a:p>
        </p:txBody>
      </p:sp>
      <p:sp>
        <p:nvSpPr>
          <p:cNvPr id="30" name="TextBox 29"/>
          <p:cNvSpPr txBox="1"/>
          <p:nvPr/>
        </p:nvSpPr>
        <p:spPr>
          <a:xfrm>
            <a:off x="6456746" y="3101902"/>
            <a:ext cx="2221322" cy="1754326"/>
          </a:xfrm>
          <a:prstGeom prst="rect">
            <a:avLst/>
          </a:prstGeom>
          <a:noFill/>
        </p:spPr>
        <p:txBody>
          <a:bodyPr wrap="square" rtlCol="0">
            <a:spAutoFit/>
          </a:bodyPr>
          <a:lstStyle/>
          <a:p>
            <a:pPr marL="342900" indent="-342900">
              <a:buClr>
                <a:schemeClr val="accent1"/>
              </a:buClr>
              <a:buSzPct val="120000"/>
              <a:buFont typeface="+mj-lt"/>
              <a:buAutoNum type="arabicPeriod" startAt="3"/>
            </a:pPr>
            <a:r>
              <a:rPr lang="en-US" sz="1800" dirty="0" smtClean="0">
                <a:solidFill>
                  <a:srgbClr val="000000"/>
                </a:solidFill>
              </a:rPr>
              <a:t>MVM discovers entities and vulnerabilities which can be mapped to controls</a:t>
            </a:r>
            <a:endParaRPr lang="en-US" sz="1800" dirty="0">
              <a:solidFill>
                <a:srgbClr val="000000"/>
              </a:solidFill>
            </a:endParaRPr>
          </a:p>
        </p:txBody>
      </p:sp>
      <p:sp>
        <p:nvSpPr>
          <p:cNvPr id="64" name="Freeform 6"/>
          <p:cNvSpPr>
            <a:spLocks/>
          </p:cNvSpPr>
          <p:nvPr/>
        </p:nvSpPr>
        <p:spPr bwMode="auto">
          <a:xfrm rot="16200000" flipV="1">
            <a:off x="4307205" y="3737977"/>
            <a:ext cx="600836" cy="204272"/>
          </a:xfrm>
          <a:custGeom>
            <a:avLst/>
            <a:gdLst/>
            <a:ahLst/>
            <a:cxnLst>
              <a:cxn ang="0">
                <a:pos x="0" y="180"/>
              </a:cxn>
              <a:cxn ang="0">
                <a:pos x="387" y="0"/>
              </a:cxn>
              <a:cxn ang="0">
                <a:pos x="330" y="107"/>
              </a:cxn>
              <a:cxn ang="0">
                <a:pos x="1053" y="180"/>
              </a:cxn>
              <a:cxn ang="0">
                <a:pos x="330" y="256"/>
              </a:cxn>
              <a:cxn ang="0">
                <a:pos x="382" y="358"/>
              </a:cxn>
              <a:cxn ang="0">
                <a:pos x="0" y="180"/>
              </a:cxn>
            </a:cxnLst>
            <a:rect l="0" t="0" r="r" b="b"/>
            <a:pathLst>
              <a:path w="1053" h="358">
                <a:moveTo>
                  <a:pt x="0" y="180"/>
                </a:moveTo>
                <a:lnTo>
                  <a:pt x="387" y="0"/>
                </a:lnTo>
                <a:lnTo>
                  <a:pt x="330" y="107"/>
                </a:lnTo>
                <a:lnTo>
                  <a:pt x="1053" y="180"/>
                </a:lnTo>
                <a:lnTo>
                  <a:pt x="330" y="256"/>
                </a:lnTo>
                <a:lnTo>
                  <a:pt x="382" y="358"/>
                </a:lnTo>
                <a:lnTo>
                  <a:pt x="0" y="180"/>
                </a:lnTo>
                <a:close/>
              </a:path>
            </a:pathLst>
          </a:custGeom>
          <a:solidFill>
            <a:srgbClr val="B7123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TextBox 66"/>
          <p:cNvSpPr txBox="1"/>
          <p:nvPr/>
        </p:nvSpPr>
        <p:spPr>
          <a:xfrm>
            <a:off x="3397638" y="5444303"/>
            <a:ext cx="2626120" cy="369332"/>
          </a:xfrm>
          <a:prstGeom prst="rect">
            <a:avLst/>
          </a:prstGeom>
          <a:noFill/>
        </p:spPr>
        <p:txBody>
          <a:bodyPr wrap="square" rtlCol="0">
            <a:spAutoFit/>
          </a:bodyPr>
          <a:lstStyle/>
          <a:p>
            <a:pPr marL="342900" indent="-342900">
              <a:buClr>
                <a:schemeClr val="accent1"/>
              </a:buClr>
              <a:buSzPct val="120000"/>
              <a:buFont typeface="+mj-lt"/>
              <a:buAutoNum type="arabicPeriod" startAt="4"/>
            </a:pPr>
            <a:r>
              <a:rPr lang="en-US" sz="1800" dirty="0" smtClean="0">
                <a:solidFill>
                  <a:srgbClr val="000000"/>
                </a:solidFill>
              </a:rPr>
              <a:t>Risk-Driven Policy</a:t>
            </a:r>
            <a:endParaRPr lang="en-US" sz="1800" dirty="0">
              <a:solidFill>
                <a:srgbClr val="000000"/>
              </a:solidFill>
            </a:endParaRPr>
          </a:p>
        </p:txBody>
      </p:sp>
      <p:grpSp>
        <p:nvGrpSpPr>
          <p:cNvPr id="79" name="Group 78"/>
          <p:cNvGrpSpPr/>
          <p:nvPr/>
        </p:nvGrpSpPr>
        <p:grpSpPr>
          <a:xfrm>
            <a:off x="3344340" y="1432799"/>
            <a:ext cx="2532348" cy="2088895"/>
            <a:chOff x="3110169" y="1273255"/>
            <a:chExt cx="2532348" cy="2088895"/>
          </a:xfrm>
        </p:grpSpPr>
        <p:sp>
          <p:nvSpPr>
            <p:cNvPr id="18" name="TextBox 17"/>
            <p:cNvSpPr txBox="1"/>
            <p:nvPr/>
          </p:nvSpPr>
          <p:spPr bwMode="auto">
            <a:xfrm>
              <a:off x="3178739" y="3008207"/>
              <a:ext cx="2373936" cy="353943"/>
            </a:xfrm>
            <a:prstGeom prst="rect">
              <a:avLst/>
            </a:prstGeom>
            <a:noFill/>
          </p:spPr>
          <p:txBody>
            <a:bodyPr wrap="square">
              <a:spAutoFit/>
            </a:bodyPr>
            <a:lstStyle/>
            <a:p>
              <a:pPr algn="ctr" eaLnBrk="0" hangingPunct="0">
                <a:buClr>
                  <a:srgbClr val="003367"/>
                </a:buClr>
                <a:defRPr/>
              </a:pPr>
              <a:r>
                <a:rPr lang="en-US" sz="1700" kern="0" dirty="0" smtClean="0">
                  <a:solidFill>
                    <a:schemeClr val="accent1"/>
                  </a:solidFill>
                  <a:latin typeface="+mj-lt"/>
                  <a:ea typeface="+mj-ea"/>
                  <a:cs typeface="+mj-cs"/>
                </a:rPr>
                <a:t>Compliance Control</a:t>
              </a:r>
              <a:endParaRPr lang="en-US" sz="1700" kern="0" dirty="0">
                <a:solidFill>
                  <a:schemeClr val="accent1"/>
                </a:solidFill>
                <a:latin typeface="+mj-lt"/>
                <a:ea typeface="+mj-ea"/>
                <a:cs typeface="+mj-cs"/>
              </a:endParaRPr>
            </a:p>
          </p:txBody>
        </p:sp>
        <p:sp>
          <p:nvSpPr>
            <p:cNvPr id="32" name="TextBox 31"/>
            <p:cNvSpPr txBox="1"/>
            <p:nvPr/>
          </p:nvSpPr>
          <p:spPr>
            <a:xfrm>
              <a:off x="3110169" y="1273255"/>
              <a:ext cx="2532348" cy="646331"/>
            </a:xfrm>
            <a:prstGeom prst="rect">
              <a:avLst/>
            </a:prstGeom>
            <a:noFill/>
          </p:spPr>
          <p:txBody>
            <a:bodyPr wrap="square" rtlCol="0">
              <a:spAutoFit/>
            </a:bodyPr>
            <a:lstStyle/>
            <a:p>
              <a:pPr marL="342900" indent="-342900">
                <a:buClr>
                  <a:schemeClr val="accent1"/>
                </a:buClr>
                <a:buSzPct val="120000"/>
                <a:buFont typeface="+mj-lt"/>
                <a:buAutoNum type="arabicPeriod"/>
              </a:pPr>
              <a:r>
                <a:rPr lang="en-US" sz="1800" dirty="0" smtClean="0">
                  <a:solidFill>
                    <a:srgbClr val="000000"/>
                  </a:solidFill>
                </a:rPr>
                <a:t>Audits are mapped to various controls</a:t>
              </a:r>
              <a:endParaRPr lang="en-US" sz="1800" dirty="0">
                <a:solidFill>
                  <a:srgbClr val="000000"/>
                </a:solidFill>
              </a:endParaRPr>
            </a:p>
          </p:txBody>
        </p:sp>
        <p:pic>
          <p:nvPicPr>
            <p:cNvPr id="68" name="Picture 67" descr="compliance-icon-shadow.png"/>
            <p:cNvPicPr>
              <a:picLocks noChangeAspect="1"/>
            </p:cNvPicPr>
            <p:nvPr/>
          </p:nvPicPr>
          <p:blipFill>
            <a:blip r:embed="rId3"/>
            <a:stretch>
              <a:fillRect/>
            </a:stretch>
          </p:blipFill>
          <p:spPr>
            <a:xfrm>
              <a:off x="3878148" y="2044635"/>
              <a:ext cx="981308" cy="981308"/>
            </a:xfrm>
            <a:prstGeom prst="rect">
              <a:avLst/>
            </a:prstGeom>
          </p:spPr>
        </p:pic>
      </p:grpSp>
      <p:sp>
        <p:nvSpPr>
          <p:cNvPr id="31" name="TextBox 30"/>
          <p:cNvSpPr txBox="1"/>
          <p:nvPr/>
        </p:nvSpPr>
        <p:spPr>
          <a:xfrm>
            <a:off x="568181" y="3093395"/>
            <a:ext cx="2111307" cy="1754326"/>
          </a:xfrm>
          <a:prstGeom prst="rect">
            <a:avLst/>
          </a:prstGeom>
          <a:noFill/>
        </p:spPr>
        <p:txBody>
          <a:bodyPr wrap="square" rtlCol="0">
            <a:spAutoFit/>
          </a:bodyPr>
          <a:lstStyle/>
          <a:p>
            <a:pPr marL="342900" indent="-342900">
              <a:buClr>
                <a:schemeClr val="accent1"/>
              </a:buClr>
              <a:buSzPct val="120000"/>
              <a:buFont typeface="+mj-lt"/>
              <a:buAutoNum type="arabicPeriod" startAt="2"/>
            </a:pPr>
            <a:r>
              <a:rPr lang="en-US" sz="1800" dirty="0" smtClean="0">
                <a:solidFill>
                  <a:srgbClr val="000000"/>
                </a:solidFill>
              </a:rPr>
              <a:t>Policy statements are each mapped to controls, standards &amp; regulations</a:t>
            </a:r>
            <a:endParaRPr lang="en-US" sz="1800" dirty="0">
              <a:solidFill>
                <a:srgbClr val="000000"/>
              </a:solidFill>
            </a:endParaRPr>
          </a:p>
        </p:txBody>
      </p:sp>
      <p:grpSp>
        <p:nvGrpSpPr>
          <p:cNvPr id="81" name="Group 80"/>
          <p:cNvGrpSpPr/>
          <p:nvPr/>
        </p:nvGrpSpPr>
        <p:grpSpPr>
          <a:xfrm>
            <a:off x="769385" y="1393600"/>
            <a:ext cx="1830886" cy="1341349"/>
            <a:chOff x="6432174" y="1187839"/>
            <a:chExt cx="1830886" cy="1341349"/>
          </a:xfrm>
        </p:grpSpPr>
        <p:sp>
          <p:nvSpPr>
            <p:cNvPr id="22" name="TextBox 21"/>
            <p:cNvSpPr txBox="1"/>
            <p:nvPr/>
          </p:nvSpPr>
          <p:spPr bwMode="auto">
            <a:xfrm>
              <a:off x="6432174" y="2175245"/>
              <a:ext cx="1830886" cy="353943"/>
            </a:xfrm>
            <a:prstGeom prst="rect">
              <a:avLst/>
            </a:prstGeom>
            <a:noFill/>
          </p:spPr>
          <p:txBody>
            <a:bodyPr wrap="square">
              <a:spAutoFit/>
            </a:bodyPr>
            <a:lstStyle/>
            <a:p>
              <a:pPr algn="ctr" eaLnBrk="0" hangingPunct="0">
                <a:buClr>
                  <a:srgbClr val="003367"/>
                </a:buClr>
                <a:defRPr/>
              </a:pPr>
              <a:r>
                <a:rPr lang="en-US" sz="1700" kern="0" dirty="0" smtClean="0">
                  <a:solidFill>
                    <a:schemeClr val="accent1"/>
                  </a:solidFill>
                  <a:latin typeface="+mj-lt"/>
                  <a:ea typeface="+mj-ea"/>
                  <a:cs typeface="+mj-cs"/>
                </a:rPr>
                <a:t>Policy Statement</a:t>
              </a:r>
              <a:endParaRPr lang="en-US" sz="1700" kern="0" dirty="0">
                <a:solidFill>
                  <a:schemeClr val="accent1"/>
                </a:solidFill>
                <a:latin typeface="+mj-lt"/>
                <a:ea typeface="+mj-ea"/>
                <a:cs typeface="+mj-cs"/>
              </a:endParaRPr>
            </a:p>
          </p:txBody>
        </p:sp>
        <p:pic>
          <p:nvPicPr>
            <p:cNvPr id="69" name="Picture 68" descr="policy-icon-shadow.png"/>
            <p:cNvPicPr>
              <a:picLocks noChangeAspect="1"/>
            </p:cNvPicPr>
            <p:nvPr/>
          </p:nvPicPr>
          <p:blipFill>
            <a:blip r:embed="rId4"/>
            <a:stretch>
              <a:fillRect/>
            </a:stretch>
          </p:blipFill>
          <p:spPr>
            <a:xfrm>
              <a:off x="6853459" y="1187839"/>
              <a:ext cx="981308" cy="981308"/>
            </a:xfrm>
            <a:prstGeom prst="rect">
              <a:avLst/>
            </a:prstGeom>
          </p:spPr>
        </p:pic>
      </p:grpSp>
      <p:grpSp>
        <p:nvGrpSpPr>
          <p:cNvPr id="80" name="Group 79"/>
          <p:cNvGrpSpPr/>
          <p:nvPr/>
        </p:nvGrpSpPr>
        <p:grpSpPr>
          <a:xfrm>
            <a:off x="6656784" y="1409219"/>
            <a:ext cx="1749788" cy="1608685"/>
            <a:chOff x="498891" y="1190206"/>
            <a:chExt cx="1749788" cy="1608685"/>
          </a:xfrm>
        </p:grpSpPr>
        <p:sp>
          <p:nvSpPr>
            <p:cNvPr id="16" name="TextBox 15"/>
            <p:cNvSpPr txBox="1"/>
            <p:nvPr/>
          </p:nvSpPr>
          <p:spPr bwMode="auto">
            <a:xfrm>
              <a:off x="498891" y="2183338"/>
              <a:ext cx="1749788" cy="615553"/>
            </a:xfrm>
            <a:prstGeom prst="rect">
              <a:avLst/>
            </a:prstGeom>
            <a:noFill/>
          </p:spPr>
          <p:txBody>
            <a:bodyPr wrap="square">
              <a:spAutoFit/>
            </a:bodyPr>
            <a:lstStyle/>
            <a:p>
              <a:pPr eaLnBrk="0" hangingPunct="0">
                <a:buClr>
                  <a:srgbClr val="003367"/>
                </a:buClr>
                <a:defRPr/>
              </a:pPr>
              <a:r>
                <a:rPr lang="en-US" sz="1700" kern="0" dirty="0" smtClean="0">
                  <a:solidFill>
                    <a:schemeClr val="accent1"/>
                  </a:solidFill>
                  <a:latin typeface="+mj-lt"/>
                  <a:ea typeface="+mj-ea"/>
                  <a:cs typeface="+mj-cs"/>
                </a:rPr>
                <a:t>Vulnerability, </a:t>
              </a:r>
              <a:br>
                <a:rPr lang="en-US" sz="1700" kern="0" dirty="0" smtClean="0">
                  <a:solidFill>
                    <a:schemeClr val="accent1"/>
                  </a:solidFill>
                  <a:latin typeface="+mj-lt"/>
                  <a:ea typeface="+mj-ea"/>
                  <a:cs typeface="+mj-cs"/>
                </a:rPr>
              </a:br>
              <a:r>
                <a:rPr lang="en-US" sz="1700" kern="0" dirty="0" smtClean="0">
                  <a:solidFill>
                    <a:schemeClr val="accent1"/>
                  </a:solidFill>
                  <a:latin typeface="+mj-lt"/>
                  <a:ea typeface="+mj-ea"/>
                  <a:cs typeface="+mj-cs"/>
                </a:rPr>
                <a:t>Threat &amp; Risk</a:t>
              </a:r>
              <a:endParaRPr lang="en-US" sz="1700" kern="0" dirty="0">
                <a:solidFill>
                  <a:schemeClr val="accent1"/>
                </a:solidFill>
                <a:latin typeface="+mj-lt"/>
                <a:ea typeface="+mj-ea"/>
                <a:cs typeface="+mj-cs"/>
              </a:endParaRPr>
            </a:p>
          </p:txBody>
        </p:sp>
        <p:pic>
          <p:nvPicPr>
            <p:cNvPr id="70" name="Picture 69" descr="risk-icon-shadow.png"/>
            <p:cNvPicPr>
              <a:picLocks noChangeAspect="1"/>
            </p:cNvPicPr>
            <p:nvPr/>
          </p:nvPicPr>
          <p:blipFill>
            <a:blip r:embed="rId5"/>
            <a:stretch>
              <a:fillRect/>
            </a:stretch>
          </p:blipFill>
          <p:spPr>
            <a:xfrm>
              <a:off x="922381" y="1190206"/>
              <a:ext cx="981308" cy="981308"/>
            </a:xfrm>
            <a:prstGeom prst="rect">
              <a:avLst/>
            </a:prstGeom>
          </p:spPr>
        </p:pic>
      </p:grpSp>
      <p:pic>
        <p:nvPicPr>
          <p:cNvPr id="71" name="Picture 70" descr="policy-icon-shadow.png"/>
          <p:cNvPicPr>
            <a:picLocks noChangeAspect="1"/>
          </p:cNvPicPr>
          <p:nvPr/>
        </p:nvPicPr>
        <p:blipFill>
          <a:blip r:embed="rId4"/>
          <a:stretch>
            <a:fillRect/>
          </a:stretch>
        </p:blipFill>
        <p:spPr>
          <a:xfrm>
            <a:off x="4119377" y="4449019"/>
            <a:ext cx="981308" cy="981308"/>
          </a:xfrm>
          <a:prstGeom prst="rect">
            <a:avLst/>
          </a:prstGeom>
        </p:spPr>
      </p:pic>
      <p:sp>
        <p:nvSpPr>
          <p:cNvPr id="63" name="Freeform 5"/>
          <p:cNvSpPr>
            <a:spLocks/>
          </p:cNvSpPr>
          <p:nvPr/>
        </p:nvSpPr>
        <p:spPr bwMode="auto">
          <a:xfrm rot="17637497">
            <a:off x="2749228" y="2027432"/>
            <a:ext cx="526010" cy="1218418"/>
          </a:xfrm>
          <a:custGeom>
            <a:avLst/>
            <a:gdLst/>
            <a:ahLst/>
            <a:cxnLst>
              <a:cxn ang="0">
                <a:pos x="183" y="0"/>
              </a:cxn>
              <a:cxn ang="0">
                <a:pos x="95" y="402"/>
              </a:cxn>
              <a:cxn ang="0">
                <a:pos x="25" y="398"/>
              </a:cxn>
              <a:cxn ang="0">
                <a:pos x="169" y="460"/>
              </a:cxn>
              <a:cxn ang="0">
                <a:pos x="199" y="288"/>
              </a:cxn>
              <a:cxn ang="0">
                <a:pos x="165" y="349"/>
              </a:cxn>
              <a:cxn ang="0">
                <a:pos x="183" y="0"/>
              </a:cxn>
            </a:cxnLst>
            <a:rect l="0" t="0" r="r" b="b"/>
            <a:pathLst>
              <a:path w="199" h="460">
                <a:moveTo>
                  <a:pt x="183" y="0"/>
                </a:moveTo>
                <a:cubicBezTo>
                  <a:pt x="0" y="241"/>
                  <a:pt x="95" y="402"/>
                  <a:pt x="95" y="402"/>
                </a:cubicBezTo>
                <a:cubicBezTo>
                  <a:pt x="25" y="398"/>
                  <a:pt x="25" y="398"/>
                  <a:pt x="25" y="398"/>
                </a:cubicBezTo>
                <a:cubicBezTo>
                  <a:pt x="169" y="460"/>
                  <a:pt x="169" y="460"/>
                  <a:pt x="169" y="460"/>
                </a:cubicBezTo>
                <a:cubicBezTo>
                  <a:pt x="199" y="288"/>
                  <a:pt x="199" y="288"/>
                  <a:pt x="199" y="288"/>
                </a:cubicBezTo>
                <a:cubicBezTo>
                  <a:pt x="165" y="349"/>
                  <a:pt x="165" y="349"/>
                  <a:pt x="165" y="349"/>
                </a:cubicBezTo>
                <a:cubicBezTo>
                  <a:pt x="71" y="205"/>
                  <a:pt x="183" y="0"/>
                  <a:pt x="183" y="0"/>
                </a:cubicBezTo>
                <a:close/>
              </a:path>
            </a:pathLst>
          </a:custGeom>
          <a:solidFill>
            <a:srgbClr val="9FC3D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5"/>
          <p:cNvSpPr>
            <a:spLocks/>
          </p:cNvSpPr>
          <p:nvPr/>
        </p:nvSpPr>
        <p:spPr bwMode="auto">
          <a:xfrm rot="3962503" flipH="1">
            <a:off x="5926629" y="2027434"/>
            <a:ext cx="526010" cy="1218418"/>
          </a:xfrm>
          <a:custGeom>
            <a:avLst/>
            <a:gdLst/>
            <a:ahLst/>
            <a:cxnLst>
              <a:cxn ang="0">
                <a:pos x="183" y="0"/>
              </a:cxn>
              <a:cxn ang="0">
                <a:pos x="95" y="402"/>
              </a:cxn>
              <a:cxn ang="0">
                <a:pos x="25" y="398"/>
              </a:cxn>
              <a:cxn ang="0">
                <a:pos x="169" y="460"/>
              </a:cxn>
              <a:cxn ang="0">
                <a:pos x="199" y="288"/>
              </a:cxn>
              <a:cxn ang="0">
                <a:pos x="165" y="349"/>
              </a:cxn>
              <a:cxn ang="0">
                <a:pos x="183" y="0"/>
              </a:cxn>
            </a:cxnLst>
            <a:rect l="0" t="0" r="r" b="b"/>
            <a:pathLst>
              <a:path w="199" h="460">
                <a:moveTo>
                  <a:pt x="183" y="0"/>
                </a:moveTo>
                <a:cubicBezTo>
                  <a:pt x="0" y="241"/>
                  <a:pt x="95" y="402"/>
                  <a:pt x="95" y="402"/>
                </a:cubicBezTo>
                <a:cubicBezTo>
                  <a:pt x="25" y="398"/>
                  <a:pt x="25" y="398"/>
                  <a:pt x="25" y="398"/>
                </a:cubicBezTo>
                <a:cubicBezTo>
                  <a:pt x="169" y="460"/>
                  <a:pt x="169" y="460"/>
                  <a:pt x="169" y="460"/>
                </a:cubicBezTo>
                <a:cubicBezTo>
                  <a:pt x="199" y="288"/>
                  <a:pt x="199" y="288"/>
                  <a:pt x="199" y="288"/>
                </a:cubicBezTo>
                <a:cubicBezTo>
                  <a:pt x="165" y="349"/>
                  <a:pt x="165" y="349"/>
                  <a:pt x="165" y="349"/>
                </a:cubicBezTo>
                <a:cubicBezTo>
                  <a:pt x="71" y="205"/>
                  <a:pt x="183" y="0"/>
                  <a:pt x="183" y="0"/>
                </a:cubicBezTo>
                <a:close/>
              </a:path>
            </a:pathLst>
          </a:custGeom>
          <a:solidFill>
            <a:srgbClr val="9FC3D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5"/>
          <p:cNvSpPr>
            <a:spLocks/>
          </p:cNvSpPr>
          <p:nvPr/>
        </p:nvSpPr>
        <p:spPr bwMode="auto">
          <a:xfrm rot="6245521" flipH="1">
            <a:off x="2789918" y="4417697"/>
            <a:ext cx="526010" cy="1218418"/>
          </a:xfrm>
          <a:custGeom>
            <a:avLst/>
            <a:gdLst/>
            <a:ahLst/>
            <a:cxnLst>
              <a:cxn ang="0">
                <a:pos x="183" y="0"/>
              </a:cxn>
              <a:cxn ang="0">
                <a:pos x="95" y="402"/>
              </a:cxn>
              <a:cxn ang="0">
                <a:pos x="25" y="398"/>
              </a:cxn>
              <a:cxn ang="0">
                <a:pos x="169" y="460"/>
              </a:cxn>
              <a:cxn ang="0">
                <a:pos x="199" y="288"/>
              </a:cxn>
              <a:cxn ang="0">
                <a:pos x="165" y="349"/>
              </a:cxn>
              <a:cxn ang="0">
                <a:pos x="183" y="0"/>
              </a:cxn>
            </a:cxnLst>
            <a:rect l="0" t="0" r="r" b="b"/>
            <a:pathLst>
              <a:path w="199" h="460">
                <a:moveTo>
                  <a:pt x="183" y="0"/>
                </a:moveTo>
                <a:cubicBezTo>
                  <a:pt x="0" y="241"/>
                  <a:pt x="95" y="402"/>
                  <a:pt x="95" y="402"/>
                </a:cubicBezTo>
                <a:cubicBezTo>
                  <a:pt x="25" y="398"/>
                  <a:pt x="25" y="398"/>
                  <a:pt x="25" y="398"/>
                </a:cubicBezTo>
                <a:cubicBezTo>
                  <a:pt x="169" y="460"/>
                  <a:pt x="169" y="460"/>
                  <a:pt x="169" y="460"/>
                </a:cubicBezTo>
                <a:cubicBezTo>
                  <a:pt x="199" y="288"/>
                  <a:pt x="199" y="288"/>
                  <a:pt x="199" y="288"/>
                </a:cubicBezTo>
                <a:cubicBezTo>
                  <a:pt x="165" y="349"/>
                  <a:pt x="165" y="349"/>
                  <a:pt x="165" y="349"/>
                </a:cubicBezTo>
                <a:cubicBezTo>
                  <a:pt x="71" y="205"/>
                  <a:pt x="183" y="0"/>
                  <a:pt x="183" y="0"/>
                </a:cubicBezTo>
                <a:close/>
              </a:path>
            </a:pathLst>
          </a:custGeom>
          <a:solidFill>
            <a:srgbClr val="9FC3D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5"/>
          <p:cNvSpPr>
            <a:spLocks/>
          </p:cNvSpPr>
          <p:nvPr/>
        </p:nvSpPr>
        <p:spPr bwMode="auto">
          <a:xfrm rot="15081095">
            <a:off x="5904134" y="4377120"/>
            <a:ext cx="526010" cy="1218418"/>
          </a:xfrm>
          <a:custGeom>
            <a:avLst/>
            <a:gdLst/>
            <a:ahLst/>
            <a:cxnLst>
              <a:cxn ang="0">
                <a:pos x="183" y="0"/>
              </a:cxn>
              <a:cxn ang="0">
                <a:pos x="95" y="402"/>
              </a:cxn>
              <a:cxn ang="0">
                <a:pos x="25" y="398"/>
              </a:cxn>
              <a:cxn ang="0">
                <a:pos x="169" y="460"/>
              </a:cxn>
              <a:cxn ang="0">
                <a:pos x="199" y="288"/>
              </a:cxn>
              <a:cxn ang="0">
                <a:pos x="165" y="349"/>
              </a:cxn>
              <a:cxn ang="0">
                <a:pos x="183" y="0"/>
              </a:cxn>
            </a:cxnLst>
            <a:rect l="0" t="0" r="r" b="b"/>
            <a:pathLst>
              <a:path w="199" h="460">
                <a:moveTo>
                  <a:pt x="183" y="0"/>
                </a:moveTo>
                <a:cubicBezTo>
                  <a:pt x="0" y="241"/>
                  <a:pt x="95" y="402"/>
                  <a:pt x="95" y="402"/>
                </a:cubicBezTo>
                <a:cubicBezTo>
                  <a:pt x="25" y="398"/>
                  <a:pt x="25" y="398"/>
                  <a:pt x="25" y="398"/>
                </a:cubicBezTo>
                <a:cubicBezTo>
                  <a:pt x="169" y="460"/>
                  <a:pt x="169" y="460"/>
                  <a:pt x="169" y="460"/>
                </a:cubicBezTo>
                <a:cubicBezTo>
                  <a:pt x="199" y="288"/>
                  <a:pt x="199" y="288"/>
                  <a:pt x="199" y="288"/>
                </a:cubicBezTo>
                <a:cubicBezTo>
                  <a:pt x="165" y="349"/>
                  <a:pt x="165" y="349"/>
                  <a:pt x="165" y="349"/>
                </a:cubicBezTo>
                <a:cubicBezTo>
                  <a:pt x="71" y="205"/>
                  <a:pt x="183" y="0"/>
                  <a:pt x="183" y="0"/>
                </a:cubicBezTo>
                <a:close/>
              </a:path>
            </a:pathLst>
          </a:custGeom>
          <a:solidFill>
            <a:srgbClr val="9FC3D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wipe(left)">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0"/>
                                        </p:tgtEl>
                                        <p:attrNameLst>
                                          <p:attrName>style.visibility</p:attrName>
                                        </p:attrNameLst>
                                      </p:cBhvr>
                                      <p:to>
                                        <p:strVal val="visible"/>
                                      </p:to>
                                    </p:set>
                                    <p:animEffect transition="in" filter="fade">
                                      <p:cBhvr>
                                        <p:cTn id="18" dur="500"/>
                                        <p:tgtEl>
                                          <p:spTgt spid="8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randombar(horizontal)">
                                      <p:cBhvr>
                                        <p:cTn id="21" dur="500"/>
                                        <p:tgtEl>
                                          <p:spTgt spid="30"/>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wipe(right)">
                                      <p:cBhvr>
                                        <p:cTn id="25" dur="500"/>
                                        <p:tgtEl>
                                          <p:spTgt spid="7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wipe(up)">
                                      <p:cBhvr>
                                        <p:cTn id="30" dur="500"/>
                                        <p:tgtEl>
                                          <p:spTgt spid="64"/>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fade">
                                      <p:cBhvr>
                                        <p:cTn id="34" dur="500"/>
                                        <p:tgtEl>
                                          <p:spTgt spid="71"/>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randombar(horizontal)">
                                      <p:cBhvr>
                                        <p:cTn id="37" dur="500"/>
                                        <p:tgtEl>
                                          <p:spTgt spid="67"/>
                                        </p:tgtEl>
                                      </p:cBhvr>
                                    </p:animEffect>
                                  </p:childTnLst>
                                </p:cTn>
                              </p:par>
                            </p:childTnLst>
                          </p:cTn>
                        </p:par>
                        <p:par>
                          <p:cTn id="38" fill="hold">
                            <p:stCondLst>
                              <p:cond delay="1000"/>
                            </p:stCondLst>
                            <p:childTnLst>
                              <p:par>
                                <p:cTn id="39" presetID="22" presetClass="entr" presetSubtype="2"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right)">
                                      <p:cBhvr>
                                        <p:cTn id="41" dur="500"/>
                                        <p:tgtEl>
                                          <p:spTgt spid="26"/>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64" grpId="0" animBg="1"/>
      <p:bldP spid="67" grpId="0"/>
      <p:bldP spid="31" grpId="0"/>
      <p:bldP spid="63" grpId="0" animBg="1"/>
      <p:bldP spid="74" grpId="0" animBg="1"/>
      <p:bldP spid="26" grpId="0" animBg="1"/>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Connectors</a:t>
            </a:r>
            <a:endParaRPr lang="en-US" dirty="0"/>
          </a:p>
        </p:txBody>
      </p:sp>
      <p:sp>
        <p:nvSpPr>
          <p:cNvPr id="4" name="Date Placeholder 3"/>
          <p:cNvSpPr>
            <a:spLocks noGrp="1"/>
          </p:cNvSpPr>
          <p:nvPr>
            <p:ph type="dt" sz="half" idx="10"/>
          </p:nvPr>
        </p:nvSpPr>
        <p:spPr/>
        <p:txBody>
          <a:bodyPr/>
          <a:lstStyle/>
          <a:p>
            <a:fld id="{417AED81-4FD7-E848-BA03-DE6A69E4BA2E}" type="datetime4">
              <a:rPr lang="en-US" smtClean="0"/>
              <a:pPr/>
              <a:t>October 14, 2010</a:t>
            </a:fld>
            <a:endParaRPr lang="en-US"/>
          </a:p>
        </p:txBody>
      </p:sp>
      <p:sp>
        <p:nvSpPr>
          <p:cNvPr id="5" name="Slide Number Placeholder 4"/>
          <p:cNvSpPr>
            <a:spLocks noGrp="1"/>
          </p:cNvSpPr>
          <p:nvPr>
            <p:ph type="sldNum" sz="quarter" idx="12"/>
          </p:nvPr>
        </p:nvSpPr>
        <p:spPr/>
        <p:txBody>
          <a:bodyPr/>
          <a:lstStyle/>
          <a:p>
            <a:fld id="{8EAC3D40-EE97-0240-942A-FF60CD4A568B}" type="slidenum">
              <a:rPr lang="en-US" smtClean="0"/>
              <a:pPr/>
              <a:t>22</a:t>
            </a:fld>
            <a:endParaRPr lang="en-US"/>
          </a:p>
        </p:txBody>
      </p:sp>
      <p:grpSp>
        <p:nvGrpSpPr>
          <p:cNvPr id="12" name="Group 11"/>
          <p:cNvGrpSpPr/>
          <p:nvPr/>
        </p:nvGrpSpPr>
        <p:grpSpPr>
          <a:xfrm>
            <a:off x="0" y="1278255"/>
            <a:ext cx="9153525" cy="5581650"/>
            <a:chOff x="0" y="1278255"/>
            <a:chExt cx="9153525" cy="5581650"/>
          </a:xfrm>
        </p:grpSpPr>
        <p:pic>
          <p:nvPicPr>
            <p:cNvPr id="41987" name="Picture 3"/>
            <p:cNvPicPr>
              <a:picLocks noChangeAspect="1" noChangeArrowheads="1"/>
            </p:cNvPicPr>
            <p:nvPr/>
          </p:nvPicPr>
          <p:blipFill>
            <a:blip r:embed="rId3"/>
            <a:srcRect/>
            <a:stretch>
              <a:fillRect/>
            </a:stretch>
          </p:blipFill>
          <p:spPr bwMode="auto">
            <a:xfrm>
              <a:off x="0" y="1278255"/>
              <a:ext cx="9153525" cy="5581650"/>
            </a:xfrm>
            <a:prstGeom prst="rect">
              <a:avLst/>
            </a:prstGeom>
            <a:noFill/>
            <a:ln w="9525">
              <a:noFill/>
              <a:miter lim="800000"/>
              <a:headEnd/>
              <a:tailEnd/>
            </a:ln>
          </p:spPr>
        </p:pic>
        <p:sp>
          <p:nvSpPr>
            <p:cNvPr id="9" name="Rectangle 8"/>
            <p:cNvSpPr/>
            <p:nvPr/>
          </p:nvSpPr>
          <p:spPr bwMode="auto">
            <a:xfrm>
              <a:off x="850392" y="1627632"/>
              <a:ext cx="4946904" cy="164592"/>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pic>
          <p:nvPicPr>
            <p:cNvPr id="41988" name="Picture 4"/>
            <p:cNvPicPr>
              <a:picLocks noChangeAspect="1" noChangeArrowheads="1"/>
            </p:cNvPicPr>
            <p:nvPr/>
          </p:nvPicPr>
          <p:blipFill>
            <a:blip r:embed="rId4"/>
            <a:srcRect/>
            <a:stretch>
              <a:fillRect/>
            </a:stretch>
          </p:blipFill>
          <p:spPr bwMode="auto">
            <a:xfrm>
              <a:off x="883158" y="4535996"/>
              <a:ext cx="190500" cy="200025"/>
            </a:xfrm>
            <a:prstGeom prst="rect">
              <a:avLst/>
            </a:prstGeom>
            <a:noFill/>
            <a:ln w="9525">
              <a:noFill/>
              <a:miter lim="800000"/>
              <a:headEnd/>
              <a:tailEnd/>
            </a:ln>
          </p:spPr>
        </p:pic>
      </p:grpSp>
      <p:sp>
        <p:nvSpPr>
          <p:cNvPr id="14" name="Rectangle 13"/>
          <p:cNvSpPr/>
          <p:nvPr/>
        </p:nvSpPr>
        <p:spPr bwMode="auto">
          <a:xfrm>
            <a:off x="457200" y="3957851"/>
            <a:ext cx="2568084" cy="416256"/>
          </a:xfrm>
          <a:prstGeom prst="rect">
            <a:avLst/>
          </a:prstGeom>
          <a:noFill/>
          <a:ln w="76200" cap="flat" cmpd="sng" algn="ctr">
            <a:solidFill>
              <a:srgbClr val="B7123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grpSp>
        <p:nvGrpSpPr>
          <p:cNvPr id="22" name="Group 21"/>
          <p:cNvGrpSpPr/>
          <p:nvPr/>
        </p:nvGrpSpPr>
        <p:grpSpPr>
          <a:xfrm>
            <a:off x="6486109" y="106609"/>
            <a:ext cx="747212" cy="747212"/>
            <a:chOff x="6486109" y="106609"/>
            <a:chExt cx="747212" cy="747212"/>
          </a:xfrm>
        </p:grpSpPr>
        <p:sp>
          <p:nvSpPr>
            <p:cNvPr id="16" name="Oval 15"/>
            <p:cNvSpPr/>
            <p:nvPr/>
          </p:nvSpPr>
          <p:spPr bwMode="auto">
            <a:xfrm>
              <a:off x="6486109" y="106609"/>
              <a:ext cx="747212" cy="747212"/>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pic>
          <p:nvPicPr>
            <p:cNvPr id="18" name="Picture 17" descr="risk-icon-red-sm.png"/>
            <p:cNvPicPr>
              <a:picLocks noChangeAspect="1"/>
            </p:cNvPicPr>
            <p:nvPr/>
          </p:nvPicPr>
          <p:blipFill>
            <a:blip r:embed="rId5"/>
            <a:stretch>
              <a:fillRect/>
            </a:stretch>
          </p:blipFill>
          <p:spPr>
            <a:xfrm>
              <a:off x="6519666" y="141189"/>
              <a:ext cx="689172" cy="689172"/>
            </a:xfrm>
            <a:prstGeom prst="rect">
              <a:avLst/>
            </a:prstGeom>
          </p:spPr>
        </p:pic>
      </p:grpSp>
      <p:sp>
        <p:nvSpPr>
          <p:cNvPr id="23" name="Rectangle 22"/>
          <p:cNvSpPr/>
          <p:nvPr/>
        </p:nvSpPr>
        <p:spPr bwMode="auto">
          <a:xfrm>
            <a:off x="457200" y="4184199"/>
            <a:ext cx="2568084" cy="416256"/>
          </a:xfrm>
          <a:prstGeom prst="rect">
            <a:avLst/>
          </a:prstGeom>
          <a:noFill/>
          <a:ln w="76200" cap="flat" cmpd="sng" algn="ctr">
            <a:solidFill>
              <a:srgbClr val="B7123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
        <p:nvSpPr>
          <p:cNvPr id="24" name="Rectangle 23"/>
          <p:cNvSpPr/>
          <p:nvPr/>
        </p:nvSpPr>
        <p:spPr bwMode="auto">
          <a:xfrm>
            <a:off x="457200" y="4409387"/>
            <a:ext cx="2568084" cy="416256"/>
          </a:xfrm>
          <a:prstGeom prst="rect">
            <a:avLst/>
          </a:prstGeom>
          <a:noFill/>
          <a:ln w="76200" cap="flat" cmpd="sng" algn="ctr">
            <a:solidFill>
              <a:srgbClr val="B7123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grpId="3" nodeType="withEffect">
                                  <p:stCondLst>
                                    <p:cond delay="0"/>
                                  </p:stCondLst>
                                  <p:childTnLst>
                                    <p:set>
                                      <p:cBhvr>
                                        <p:cTn id="8" dur="1" fill="hold">
                                          <p:stCondLst>
                                            <p:cond delay="0"/>
                                          </p:stCondLst>
                                        </p:cTn>
                                        <p:tgtEl>
                                          <p:spTgt spid="23"/>
                                        </p:tgtEl>
                                        <p:attrNameLst>
                                          <p:attrName>style.visibility</p:attrName>
                                        </p:attrNameLst>
                                      </p:cBhvr>
                                      <p:to>
                                        <p:strVal val="hidden"/>
                                      </p:to>
                                    </p:set>
                                  </p:childTnLst>
                                </p:cTn>
                              </p:par>
                              <p:par>
                                <p:cTn id="9" presetID="1" presetClass="exit" presetSubtype="0" fill="hold" grpId="3" nodeType="with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style.rotation</p:attrName>
                                        </p:attrNameLst>
                                      </p:cBhvr>
                                      <p:tavLst>
                                        <p:tav tm="0">
                                          <p:val>
                                            <p:fltVal val="720"/>
                                          </p:val>
                                        </p:tav>
                                        <p:tav tm="100000">
                                          <p:val>
                                            <p:fltVal val="0"/>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 calcmode="lin" valueType="num">
                                      <p:cBhvr>
                                        <p:cTn id="18" dur="500" fill="hold"/>
                                        <p:tgtEl>
                                          <p:spTgt spid="14"/>
                                        </p:tgtEl>
                                        <p:attrNameLst>
                                          <p:attrName>ppt_w</p:attrName>
                                        </p:attrNameLst>
                                      </p:cBhvr>
                                      <p:tavLst>
                                        <p:tav tm="0">
                                          <p:val>
                                            <p:fltVal val="0"/>
                                          </p:val>
                                        </p:tav>
                                        <p:tav tm="100000">
                                          <p:val>
                                            <p:strVal val="#ppt_w"/>
                                          </p:val>
                                        </p:tav>
                                      </p:tavLst>
                                    </p:anim>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3" nodeType="clickEffect">
                                  <p:stCondLst>
                                    <p:cond delay="0"/>
                                  </p:stCondLst>
                                  <p:childTnLst>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par>
                                <p:cTn id="24" presetID="35"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anim calcmode="lin" valueType="num">
                                      <p:cBhvr>
                                        <p:cTn id="27" dur="500" fill="hold"/>
                                        <p:tgtEl>
                                          <p:spTgt spid="23"/>
                                        </p:tgtEl>
                                        <p:attrNameLst>
                                          <p:attrName>style.rotation</p:attrName>
                                        </p:attrNameLst>
                                      </p:cBhvr>
                                      <p:tavLst>
                                        <p:tav tm="0">
                                          <p:val>
                                            <p:fltVal val="720"/>
                                          </p:val>
                                        </p:tav>
                                        <p:tav tm="100000">
                                          <p:val>
                                            <p:fltVal val="0"/>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 calcmode="lin" valueType="num">
                                      <p:cBhvr>
                                        <p:cTn id="29" dur="500" fill="hold"/>
                                        <p:tgtEl>
                                          <p:spTgt spid="23"/>
                                        </p:tgtEl>
                                        <p:attrNameLst>
                                          <p:attrName>ppt_w</p:attrName>
                                        </p:attrNameLst>
                                      </p:cBhvr>
                                      <p:tavLst>
                                        <p:tav tm="0">
                                          <p:val>
                                            <p:fltVal val="0"/>
                                          </p:val>
                                        </p:tav>
                                        <p:tav tm="100000">
                                          <p:val>
                                            <p:strVal val="#ppt_w"/>
                                          </p:val>
                                        </p:tav>
                                      </p:tavLst>
                                    </p:anim>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23"/>
                                        </p:tgtEl>
                                      </p:cBhvr>
                                    </p:animEffect>
                                    <p:set>
                                      <p:cBhvr>
                                        <p:cTn id="34" dur="1" fill="hold">
                                          <p:stCondLst>
                                            <p:cond delay="499"/>
                                          </p:stCondLst>
                                        </p:cTn>
                                        <p:tgtEl>
                                          <p:spTgt spid="23"/>
                                        </p:tgtEl>
                                        <p:attrNameLst>
                                          <p:attrName>style.visibility</p:attrName>
                                        </p:attrNameLst>
                                      </p:cBhvr>
                                      <p:to>
                                        <p:strVal val="hidden"/>
                                      </p:to>
                                    </p:set>
                                  </p:childTnLst>
                                </p:cTn>
                              </p:par>
                              <p:par>
                                <p:cTn id="35" presetID="35"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anim calcmode="lin" valueType="num">
                                      <p:cBhvr>
                                        <p:cTn id="38" dur="500" fill="hold"/>
                                        <p:tgtEl>
                                          <p:spTgt spid="24"/>
                                        </p:tgtEl>
                                        <p:attrNameLst>
                                          <p:attrName>style.rotation</p:attrName>
                                        </p:attrNameLst>
                                      </p:cBhvr>
                                      <p:tavLst>
                                        <p:tav tm="0">
                                          <p:val>
                                            <p:fltVal val="720"/>
                                          </p:val>
                                        </p:tav>
                                        <p:tav tm="100000">
                                          <p:val>
                                            <p:fltVal val="0"/>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anim calcmode="lin" valueType="num">
                                      <p:cBhvr>
                                        <p:cTn id="40" dur="500" fill="hold"/>
                                        <p:tgtEl>
                                          <p:spTgt spid="2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2" animBg="1"/>
      <p:bldP spid="14" grpId="3" animBg="1"/>
      <p:bldP spid="23" grpId="0" animBg="1"/>
      <p:bldP spid="23" grpId="1" animBg="1"/>
      <p:bldP spid="23" grpId="3" animBg="1"/>
      <p:bldP spid="24" grpId="0" animBg="1"/>
      <p:bldP spid="24" grpId="3"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7CD94D1-AE01-B444-A573-C7814C97AB54}" type="datetime4">
              <a:rPr lang="en-US" smtClean="0"/>
              <a:pPr/>
              <a:t>October 14, 2010</a:t>
            </a:fld>
            <a:endParaRPr lang="en-US"/>
          </a:p>
        </p:txBody>
      </p:sp>
      <p:sp>
        <p:nvSpPr>
          <p:cNvPr id="6" name="Slide Number Placeholder 5"/>
          <p:cNvSpPr>
            <a:spLocks noGrp="1"/>
          </p:cNvSpPr>
          <p:nvPr>
            <p:ph type="sldNum" sz="quarter" idx="12"/>
          </p:nvPr>
        </p:nvSpPr>
        <p:spPr/>
        <p:txBody>
          <a:bodyPr/>
          <a:lstStyle/>
          <a:p>
            <a:fld id="{037D6201-2356-2246-864A-975F8EBCA010}" type="slidenum">
              <a:rPr lang="en-US" smtClean="0"/>
              <a:pPr/>
              <a:t>23</a:t>
            </a:fld>
            <a:endParaRPr lang="en-US"/>
          </a:p>
        </p:txBody>
      </p:sp>
      <p:sp>
        <p:nvSpPr>
          <p:cNvPr id="18" name="Rectangle 17"/>
          <p:cNvSpPr/>
          <p:nvPr/>
        </p:nvSpPr>
        <p:spPr bwMode="auto">
          <a:xfrm>
            <a:off x="0" y="974725"/>
            <a:ext cx="9144000" cy="588327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
        <p:nvSpPr>
          <p:cNvPr id="16" name="Freeform 4"/>
          <p:cNvSpPr>
            <a:spLocks noEditPoints="1"/>
          </p:cNvSpPr>
          <p:nvPr/>
        </p:nvSpPr>
        <p:spPr bwMode="auto">
          <a:xfrm>
            <a:off x="5856433" y="974725"/>
            <a:ext cx="4119183" cy="4729382"/>
          </a:xfrm>
          <a:custGeom>
            <a:avLst/>
            <a:gdLst/>
            <a:ahLst/>
            <a:cxnLst>
              <a:cxn ang="0">
                <a:pos x="3004" y="0"/>
              </a:cxn>
              <a:cxn ang="0">
                <a:pos x="1167" y="0"/>
              </a:cxn>
              <a:cxn ang="0">
                <a:pos x="0" y="3449"/>
              </a:cxn>
              <a:cxn ang="0">
                <a:pos x="1837" y="3449"/>
              </a:cxn>
              <a:cxn ang="0">
                <a:pos x="3004" y="0"/>
              </a:cxn>
              <a:cxn ang="0">
                <a:pos x="3004" y="0"/>
              </a:cxn>
              <a:cxn ang="0">
                <a:pos x="3004" y="0"/>
              </a:cxn>
            </a:cxnLst>
            <a:rect l="0" t="0" r="r" b="b"/>
            <a:pathLst>
              <a:path w="3004" h="3449">
                <a:moveTo>
                  <a:pt x="3004" y="0"/>
                </a:moveTo>
                <a:lnTo>
                  <a:pt x="1167" y="0"/>
                </a:lnTo>
                <a:lnTo>
                  <a:pt x="0" y="3449"/>
                </a:lnTo>
                <a:lnTo>
                  <a:pt x="1837" y="3449"/>
                </a:lnTo>
                <a:lnTo>
                  <a:pt x="3004" y="0"/>
                </a:lnTo>
                <a:close/>
                <a:moveTo>
                  <a:pt x="3004" y="0"/>
                </a:moveTo>
                <a:lnTo>
                  <a:pt x="3004" y="0"/>
                </a:lnTo>
                <a:close/>
              </a:path>
            </a:pathLst>
          </a:custGeom>
          <a:gradFill flip="none" rotWithShape="1">
            <a:gsLst>
              <a:gs pos="15000">
                <a:schemeClr val="bg2">
                  <a:alpha val="60000"/>
                </a:schemeClr>
              </a:gs>
              <a:gs pos="100000">
                <a:schemeClr val="bg1">
                  <a:alpha val="0"/>
                </a:schemeClr>
              </a:gs>
            </a:gsLst>
            <a:lin ang="5400000" scaled="1"/>
            <a:tileRect/>
          </a:gradFill>
          <a:ln w="9525" algn="ctr">
            <a:noFill/>
            <a:round/>
            <a:headEnd/>
            <a:tailEnd/>
          </a:ln>
          <a:effectLst/>
        </p:spPr>
        <p:txBody>
          <a:bodyPr wrap="none" anchor="ctr"/>
          <a:lstStyle/>
          <a:p>
            <a:pPr>
              <a:defRPr/>
            </a:pPr>
            <a:endParaRPr lang="en-US"/>
          </a:p>
        </p:txBody>
      </p:sp>
      <p:sp>
        <p:nvSpPr>
          <p:cNvPr id="17" name="Freeform 16"/>
          <p:cNvSpPr>
            <a:spLocks noEditPoints="1"/>
          </p:cNvSpPr>
          <p:nvPr/>
        </p:nvSpPr>
        <p:spPr bwMode="auto">
          <a:xfrm>
            <a:off x="0" y="973333"/>
            <a:ext cx="2345170" cy="5910943"/>
          </a:xfrm>
          <a:custGeom>
            <a:avLst/>
            <a:gdLst>
              <a:gd name="T0" fmla="*/ 2147483647 w 1205"/>
              <a:gd name="T1" fmla="*/ 0 h 3038"/>
              <a:gd name="T2" fmla="*/ 2147483647 w 1205"/>
              <a:gd name="T3" fmla="*/ 0 h 3038"/>
              <a:gd name="T4" fmla="*/ 0 w 1205"/>
              <a:gd name="T5" fmla="*/ 2147483647 h 3038"/>
              <a:gd name="T6" fmla="*/ 0 w 1205"/>
              <a:gd name="T7" fmla="*/ 2147483647 h 3038"/>
              <a:gd name="T8" fmla="*/ 2147483647 w 1205"/>
              <a:gd name="T9" fmla="*/ 2147483647 h 3038"/>
              <a:gd name="T10" fmla="*/ 2147483647 w 1205"/>
              <a:gd name="T11" fmla="*/ 0 h 3038"/>
              <a:gd name="T12" fmla="*/ 2147483647 w 1205"/>
              <a:gd name="T13" fmla="*/ 0 h 3038"/>
              <a:gd name="T14" fmla="*/ 2147483647 w 1205"/>
              <a:gd name="T15" fmla="*/ 0 h 3038"/>
              <a:gd name="T16" fmla="*/ 0 60000 65536"/>
              <a:gd name="T17" fmla="*/ 0 60000 65536"/>
              <a:gd name="T18" fmla="*/ 0 60000 65536"/>
              <a:gd name="T19" fmla="*/ 0 60000 65536"/>
              <a:gd name="T20" fmla="*/ 0 60000 65536"/>
              <a:gd name="T21" fmla="*/ 0 60000 65536"/>
              <a:gd name="T22" fmla="*/ 0 60000 65536"/>
              <a:gd name="T23" fmla="*/ 0 60000 65536"/>
              <a:gd name="T24" fmla="*/ 0 w 1205"/>
              <a:gd name="T25" fmla="*/ 0 h 3038"/>
              <a:gd name="T26" fmla="*/ 1205 w 1205"/>
              <a:gd name="T27" fmla="*/ 3038 h 30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5" h="3038">
                <a:moveTo>
                  <a:pt x="1205" y="0"/>
                </a:moveTo>
                <a:lnTo>
                  <a:pt x="374" y="0"/>
                </a:lnTo>
                <a:lnTo>
                  <a:pt x="0" y="1109"/>
                </a:lnTo>
                <a:lnTo>
                  <a:pt x="0" y="3038"/>
                </a:lnTo>
                <a:lnTo>
                  <a:pt x="177" y="3038"/>
                </a:lnTo>
                <a:lnTo>
                  <a:pt x="1205" y="0"/>
                </a:lnTo>
                <a:close/>
                <a:moveTo>
                  <a:pt x="1205" y="0"/>
                </a:moveTo>
                <a:lnTo>
                  <a:pt x="1205" y="0"/>
                </a:lnTo>
                <a:close/>
              </a:path>
            </a:pathLst>
          </a:custGeom>
          <a:solidFill>
            <a:srgbClr val="325B7B">
              <a:alpha val="14902"/>
            </a:srgbClr>
          </a:solidFill>
          <a:ln w="9525" algn="ctr">
            <a:noFill/>
            <a:round/>
            <a:headEnd/>
            <a:tailEnd/>
          </a:ln>
          <a:effectLst/>
        </p:spPr>
        <p:txBody>
          <a:bodyPr wrap="none" anchor="ctr"/>
          <a:lstStyle/>
          <a:p>
            <a:endParaRPr lang="en-US"/>
          </a:p>
        </p:txBody>
      </p:sp>
      <p:sp>
        <p:nvSpPr>
          <p:cNvPr id="10" name="Title 9"/>
          <p:cNvSpPr>
            <a:spLocks noGrp="1"/>
          </p:cNvSpPr>
          <p:nvPr>
            <p:ph type="title"/>
          </p:nvPr>
        </p:nvSpPr>
        <p:spPr/>
        <p:txBody>
          <a:bodyPr/>
          <a:lstStyle/>
          <a:p>
            <a:r>
              <a:rPr lang="en-US" dirty="0" smtClean="0"/>
              <a:t>McAfee Vulnerability Manager Connector </a:t>
            </a:r>
            <a:r>
              <a:rPr lang="en-US" sz="1800" dirty="0" smtClean="0"/>
              <a:t>(Foundstone)</a:t>
            </a:r>
            <a:endParaRPr lang="en-US" sz="1800" dirty="0"/>
          </a:p>
        </p:txBody>
      </p:sp>
      <p:grpSp>
        <p:nvGrpSpPr>
          <p:cNvPr id="13" name="Group 12"/>
          <p:cNvGrpSpPr/>
          <p:nvPr/>
        </p:nvGrpSpPr>
        <p:grpSpPr>
          <a:xfrm>
            <a:off x="-7532" y="1179199"/>
            <a:ext cx="9151532" cy="5417434"/>
            <a:chOff x="0" y="1212701"/>
            <a:chExt cx="9144000" cy="5412975"/>
          </a:xfrm>
        </p:grpSpPr>
        <p:pic>
          <p:nvPicPr>
            <p:cNvPr id="2051" name="Picture 3"/>
            <p:cNvPicPr>
              <a:picLocks noChangeAspect="1" noChangeArrowheads="1"/>
            </p:cNvPicPr>
            <p:nvPr/>
          </p:nvPicPr>
          <p:blipFill>
            <a:blip r:embed="rId2"/>
            <a:srcRect/>
            <a:stretch>
              <a:fillRect/>
            </a:stretch>
          </p:blipFill>
          <p:spPr bwMode="auto">
            <a:xfrm>
              <a:off x="0" y="1212701"/>
              <a:ext cx="9144000" cy="5412975"/>
            </a:xfrm>
            <a:prstGeom prst="rect">
              <a:avLst/>
            </a:prstGeom>
            <a:noFill/>
            <a:ln w="9525">
              <a:noFill/>
              <a:miter lim="800000"/>
              <a:headEnd/>
              <a:tailEnd/>
            </a:ln>
          </p:spPr>
        </p:pic>
        <p:sp>
          <p:nvSpPr>
            <p:cNvPr id="12" name="Rectangle 11"/>
            <p:cNvSpPr/>
            <p:nvPr/>
          </p:nvSpPr>
          <p:spPr bwMode="auto">
            <a:xfrm>
              <a:off x="932688" y="1517904"/>
              <a:ext cx="5202936" cy="164592"/>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grpSp>
      <p:pic>
        <p:nvPicPr>
          <p:cNvPr id="2052" name="Picture 4"/>
          <p:cNvPicPr>
            <a:picLocks noChangeAspect="1" noChangeArrowheads="1"/>
          </p:cNvPicPr>
          <p:nvPr/>
        </p:nvPicPr>
        <p:blipFill>
          <a:blip r:embed="rId3"/>
          <a:srcRect/>
          <a:stretch>
            <a:fillRect/>
          </a:stretch>
        </p:blipFill>
        <p:spPr bwMode="auto">
          <a:xfrm>
            <a:off x="718963" y="1180569"/>
            <a:ext cx="7680436" cy="5432504"/>
          </a:xfrm>
          <a:prstGeom prst="rect">
            <a:avLst/>
          </a:prstGeom>
          <a:noFill/>
          <a:ln w="9525">
            <a:noFill/>
            <a:miter lim="800000"/>
            <a:headEnd/>
            <a:tailEnd/>
          </a:ln>
          <a:effectLst>
            <a:outerShdw blurRad="88900" dist="63500" dir="2700000" algn="tl" rotWithShape="0">
              <a:prstClr val="black">
                <a:alpha val="40000"/>
              </a:prstClr>
            </a:outerShdw>
          </a:effectLst>
        </p:spPr>
      </p:pic>
      <p:pic>
        <p:nvPicPr>
          <p:cNvPr id="2053" name="Picture 5"/>
          <p:cNvPicPr>
            <a:picLocks noChangeAspect="1" noChangeArrowheads="1"/>
          </p:cNvPicPr>
          <p:nvPr/>
        </p:nvPicPr>
        <p:blipFill>
          <a:blip r:embed="rId4"/>
          <a:srcRect/>
          <a:stretch>
            <a:fillRect/>
          </a:stretch>
        </p:blipFill>
        <p:spPr bwMode="auto">
          <a:xfrm>
            <a:off x="721726" y="1183109"/>
            <a:ext cx="7660636" cy="5418498"/>
          </a:xfrm>
          <a:prstGeom prst="rect">
            <a:avLst/>
          </a:prstGeom>
          <a:noFill/>
          <a:ln w="9525">
            <a:noFill/>
            <a:miter lim="800000"/>
            <a:headEnd/>
            <a:tailEnd/>
          </a:ln>
          <a:effectLst>
            <a:outerShdw blurRad="88900" dist="635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2052"/>
                                        </p:tgtEl>
                                      </p:cBhvr>
                                    </p:animEffect>
                                    <p:set>
                                      <p:cBhvr>
                                        <p:cTn id="14" dur="1" fill="hold">
                                          <p:stCondLst>
                                            <p:cond delay="499"/>
                                          </p:stCondLst>
                                        </p:cTn>
                                        <p:tgtEl>
                                          <p:spTgt spid="205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973333"/>
            <a:ext cx="9975616" cy="5910943"/>
            <a:chOff x="0" y="973333"/>
            <a:chExt cx="9975616" cy="5910943"/>
          </a:xfrm>
        </p:grpSpPr>
        <p:grpSp>
          <p:nvGrpSpPr>
            <p:cNvPr id="20" name="Group 33"/>
            <p:cNvGrpSpPr>
              <a:grpSpLocks/>
            </p:cNvGrpSpPr>
            <p:nvPr/>
          </p:nvGrpSpPr>
          <p:grpSpPr bwMode="auto">
            <a:xfrm>
              <a:off x="0" y="2135556"/>
              <a:ext cx="9144000" cy="3794125"/>
              <a:chOff x="0" y="1552"/>
              <a:chExt cx="5776" cy="2390"/>
            </a:xfrm>
          </p:grpSpPr>
          <p:sp>
            <p:nvSpPr>
              <p:cNvPr id="23" name="Rectangle 4"/>
              <p:cNvSpPr>
                <a:spLocks noChangeArrowheads="1"/>
              </p:cNvSpPr>
              <p:nvPr/>
            </p:nvSpPr>
            <p:spPr bwMode="auto">
              <a:xfrm flipV="1">
                <a:off x="0" y="2928"/>
                <a:ext cx="5776" cy="1014"/>
              </a:xfrm>
              <a:prstGeom prst="rect">
                <a:avLst/>
              </a:prstGeom>
              <a:gradFill rotWithShape="1">
                <a:gsLst>
                  <a:gs pos="0">
                    <a:schemeClr val="bg1">
                      <a:alpha val="85001"/>
                    </a:schemeClr>
                  </a:gs>
                  <a:gs pos="100000">
                    <a:schemeClr val="tx1">
                      <a:alpha val="65000"/>
                    </a:schemeClr>
                  </a:gs>
                </a:gsLst>
                <a:lin ang="5400000" scaled="1"/>
              </a:gradFill>
              <a:ln w="9525">
                <a:noFill/>
                <a:miter lim="800000"/>
                <a:headEnd/>
                <a:tailEnd/>
              </a:ln>
            </p:spPr>
            <p:txBody>
              <a:bodyPr wrap="none" anchor="ctr"/>
              <a:lstStyle/>
              <a:p>
                <a:pPr eaLnBrk="0" hangingPunct="0"/>
                <a:endParaRPr lang="en-US"/>
              </a:p>
            </p:txBody>
          </p:sp>
          <p:sp>
            <p:nvSpPr>
              <p:cNvPr id="24" name="Rectangle 3"/>
              <p:cNvSpPr>
                <a:spLocks noChangeArrowheads="1"/>
              </p:cNvSpPr>
              <p:nvPr/>
            </p:nvSpPr>
            <p:spPr bwMode="auto">
              <a:xfrm>
                <a:off x="0" y="1552"/>
                <a:ext cx="5776" cy="1376"/>
              </a:xfrm>
              <a:prstGeom prst="rect">
                <a:avLst/>
              </a:prstGeom>
              <a:gradFill rotWithShape="1">
                <a:gsLst>
                  <a:gs pos="0">
                    <a:srgbClr val="BDBEBF">
                      <a:alpha val="0"/>
                    </a:srgbClr>
                  </a:gs>
                  <a:gs pos="100000">
                    <a:srgbClr val="6B6C6F">
                      <a:alpha val="28998"/>
                    </a:srgbClr>
                  </a:gs>
                </a:gsLst>
                <a:lin ang="5400000" scaled="1"/>
              </a:gradFill>
              <a:ln w="9525">
                <a:noFill/>
                <a:miter lim="800000"/>
                <a:headEnd/>
                <a:tailEnd/>
              </a:ln>
            </p:spPr>
            <p:txBody>
              <a:bodyPr wrap="none" anchor="ctr"/>
              <a:lstStyle/>
              <a:p>
                <a:pPr eaLnBrk="0" hangingPunct="0"/>
                <a:endParaRPr lang="en-US"/>
              </a:p>
            </p:txBody>
          </p:sp>
        </p:grpSp>
        <p:sp>
          <p:nvSpPr>
            <p:cNvPr id="21" name="Freeform 4"/>
            <p:cNvSpPr>
              <a:spLocks noEditPoints="1"/>
            </p:cNvSpPr>
            <p:nvPr/>
          </p:nvSpPr>
          <p:spPr bwMode="auto">
            <a:xfrm>
              <a:off x="5856433" y="974725"/>
              <a:ext cx="4119183" cy="4729382"/>
            </a:xfrm>
            <a:custGeom>
              <a:avLst/>
              <a:gdLst/>
              <a:ahLst/>
              <a:cxnLst>
                <a:cxn ang="0">
                  <a:pos x="3004" y="0"/>
                </a:cxn>
                <a:cxn ang="0">
                  <a:pos x="1167" y="0"/>
                </a:cxn>
                <a:cxn ang="0">
                  <a:pos x="0" y="3449"/>
                </a:cxn>
                <a:cxn ang="0">
                  <a:pos x="1837" y="3449"/>
                </a:cxn>
                <a:cxn ang="0">
                  <a:pos x="3004" y="0"/>
                </a:cxn>
                <a:cxn ang="0">
                  <a:pos x="3004" y="0"/>
                </a:cxn>
                <a:cxn ang="0">
                  <a:pos x="3004" y="0"/>
                </a:cxn>
              </a:cxnLst>
              <a:rect l="0" t="0" r="r" b="b"/>
              <a:pathLst>
                <a:path w="3004" h="3449">
                  <a:moveTo>
                    <a:pt x="3004" y="0"/>
                  </a:moveTo>
                  <a:lnTo>
                    <a:pt x="1167" y="0"/>
                  </a:lnTo>
                  <a:lnTo>
                    <a:pt x="0" y="3449"/>
                  </a:lnTo>
                  <a:lnTo>
                    <a:pt x="1837" y="3449"/>
                  </a:lnTo>
                  <a:lnTo>
                    <a:pt x="3004" y="0"/>
                  </a:lnTo>
                  <a:close/>
                  <a:moveTo>
                    <a:pt x="3004" y="0"/>
                  </a:moveTo>
                  <a:lnTo>
                    <a:pt x="3004" y="0"/>
                  </a:lnTo>
                  <a:close/>
                </a:path>
              </a:pathLst>
            </a:custGeom>
            <a:gradFill flip="none" rotWithShape="1">
              <a:gsLst>
                <a:gs pos="15000">
                  <a:schemeClr val="bg2">
                    <a:alpha val="60000"/>
                  </a:schemeClr>
                </a:gs>
                <a:gs pos="100000">
                  <a:schemeClr val="bg1">
                    <a:alpha val="0"/>
                  </a:schemeClr>
                </a:gs>
              </a:gsLst>
              <a:lin ang="5400000" scaled="1"/>
              <a:tileRect/>
            </a:gradFill>
            <a:ln w="9525" algn="ctr">
              <a:noFill/>
              <a:round/>
              <a:headEnd/>
              <a:tailEnd/>
            </a:ln>
            <a:effectLst/>
          </p:spPr>
          <p:txBody>
            <a:bodyPr wrap="none" anchor="ctr"/>
            <a:lstStyle/>
            <a:p>
              <a:pPr>
                <a:defRPr/>
              </a:pPr>
              <a:endParaRPr lang="en-US"/>
            </a:p>
          </p:txBody>
        </p:sp>
        <p:sp>
          <p:nvSpPr>
            <p:cNvPr id="22" name="Freeform 21"/>
            <p:cNvSpPr>
              <a:spLocks noEditPoints="1"/>
            </p:cNvSpPr>
            <p:nvPr/>
          </p:nvSpPr>
          <p:spPr bwMode="auto">
            <a:xfrm>
              <a:off x="0" y="973333"/>
              <a:ext cx="2345170" cy="5910943"/>
            </a:xfrm>
            <a:custGeom>
              <a:avLst/>
              <a:gdLst>
                <a:gd name="T0" fmla="*/ 2147483647 w 1205"/>
                <a:gd name="T1" fmla="*/ 0 h 3038"/>
                <a:gd name="T2" fmla="*/ 2147483647 w 1205"/>
                <a:gd name="T3" fmla="*/ 0 h 3038"/>
                <a:gd name="T4" fmla="*/ 0 w 1205"/>
                <a:gd name="T5" fmla="*/ 2147483647 h 3038"/>
                <a:gd name="T6" fmla="*/ 0 w 1205"/>
                <a:gd name="T7" fmla="*/ 2147483647 h 3038"/>
                <a:gd name="T8" fmla="*/ 2147483647 w 1205"/>
                <a:gd name="T9" fmla="*/ 2147483647 h 3038"/>
                <a:gd name="T10" fmla="*/ 2147483647 w 1205"/>
                <a:gd name="T11" fmla="*/ 0 h 3038"/>
                <a:gd name="T12" fmla="*/ 2147483647 w 1205"/>
                <a:gd name="T13" fmla="*/ 0 h 3038"/>
                <a:gd name="T14" fmla="*/ 2147483647 w 1205"/>
                <a:gd name="T15" fmla="*/ 0 h 3038"/>
                <a:gd name="T16" fmla="*/ 0 60000 65536"/>
                <a:gd name="T17" fmla="*/ 0 60000 65536"/>
                <a:gd name="T18" fmla="*/ 0 60000 65536"/>
                <a:gd name="T19" fmla="*/ 0 60000 65536"/>
                <a:gd name="T20" fmla="*/ 0 60000 65536"/>
                <a:gd name="T21" fmla="*/ 0 60000 65536"/>
                <a:gd name="T22" fmla="*/ 0 60000 65536"/>
                <a:gd name="T23" fmla="*/ 0 60000 65536"/>
                <a:gd name="T24" fmla="*/ 0 w 1205"/>
                <a:gd name="T25" fmla="*/ 0 h 3038"/>
                <a:gd name="T26" fmla="*/ 1205 w 1205"/>
                <a:gd name="T27" fmla="*/ 3038 h 30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5" h="3038">
                  <a:moveTo>
                    <a:pt x="1205" y="0"/>
                  </a:moveTo>
                  <a:lnTo>
                    <a:pt x="374" y="0"/>
                  </a:lnTo>
                  <a:lnTo>
                    <a:pt x="0" y="1109"/>
                  </a:lnTo>
                  <a:lnTo>
                    <a:pt x="0" y="3038"/>
                  </a:lnTo>
                  <a:lnTo>
                    <a:pt x="177" y="3038"/>
                  </a:lnTo>
                  <a:lnTo>
                    <a:pt x="1205" y="0"/>
                  </a:lnTo>
                  <a:close/>
                  <a:moveTo>
                    <a:pt x="1205" y="0"/>
                  </a:moveTo>
                  <a:lnTo>
                    <a:pt x="1205" y="0"/>
                  </a:lnTo>
                  <a:close/>
                </a:path>
              </a:pathLst>
            </a:custGeom>
            <a:solidFill>
              <a:srgbClr val="325B7B">
                <a:alpha val="14902"/>
              </a:srgbClr>
            </a:solidFill>
            <a:ln w="9525" algn="ctr">
              <a:noFill/>
              <a:round/>
              <a:headEnd/>
              <a:tailEnd/>
            </a:ln>
            <a:effectLst/>
          </p:spPr>
          <p:txBody>
            <a:bodyPr wrap="none" anchor="ctr"/>
            <a:lstStyle/>
            <a:p>
              <a:endParaRPr lang="en-US"/>
            </a:p>
          </p:txBody>
        </p:sp>
      </p:grpSp>
      <p:sp>
        <p:nvSpPr>
          <p:cNvPr id="25" name="Rectangle 24"/>
          <p:cNvSpPr/>
          <p:nvPr/>
        </p:nvSpPr>
        <p:spPr bwMode="auto">
          <a:xfrm>
            <a:off x="340359" y="1096962"/>
            <a:ext cx="8465503" cy="5100638"/>
          </a:xfrm>
          <a:prstGeom prst="rect">
            <a:avLst/>
          </a:prstGeom>
          <a:gradFill flip="none" rotWithShape="1">
            <a:gsLst>
              <a:gs pos="0">
                <a:srgbClr val="DEDFE2"/>
              </a:gs>
              <a:gs pos="50000">
                <a:srgbClr val="FFFFFF"/>
              </a:gs>
              <a:gs pos="100000">
                <a:srgbClr val="DEDFE2"/>
              </a:gs>
            </a:gsLst>
            <a:lin ang="0" scaled="1"/>
            <a:tileRect/>
          </a:gradFill>
          <a:ln w="12700">
            <a:gradFill>
              <a:gsLst>
                <a:gs pos="0">
                  <a:srgbClr val="BBBDC1"/>
                </a:gs>
                <a:gs pos="50000">
                  <a:srgbClr val="EDEEF4"/>
                </a:gs>
                <a:gs pos="100000">
                  <a:srgbClr val="FFFFFF"/>
                </a:gs>
              </a:gsLst>
              <a:lin ang="5400000" scaled="0"/>
            </a:gradFill>
            <a:miter lim="800000"/>
            <a:headEnd/>
            <a:tailEnd/>
          </a:ln>
          <a:effectLst>
            <a:outerShdw blurRad="88900" dist="63500" dir="2700000" algn="tl" rotWithShape="0">
              <a:prstClr val="black">
                <a:alpha val="40000"/>
              </a:prstClr>
            </a:outerShdw>
          </a:effectLst>
          <a:scene3d>
            <a:camera prst="orthographicFront"/>
            <a:lightRig rig="threePt" dir="t"/>
          </a:scene3d>
          <a:sp3d>
            <a:bevelT w="31750" h="31750"/>
          </a:sp3d>
        </p:spPr>
        <p:txBody>
          <a:bodyPr wrap="none" anchor="ctr"/>
          <a:lstStyle/>
          <a:p>
            <a:pPr marL="0" marR="0" indent="0" defTabSz="914400" fontAlgn="auto" latinLnBrk="0">
              <a:lnSpc>
                <a:spcPct val="100000"/>
              </a:lnSpc>
              <a:spcBef>
                <a:spcPts val="0"/>
              </a:spcBef>
              <a:spcAft>
                <a:spcPts val="0"/>
              </a:spcAft>
              <a:buClrTx/>
              <a:buSzTx/>
              <a:buFontTx/>
              <a:buNone/>
              <a:tabLst/>
            </a:pPr>
            <a:endParaRPr lang="en-US" sz="1800" kern="0">
              <a:solidFill>
                <a:sysClr val="windowText" lastClr="000000"/>
              </a:solidFill>
            </a:endParaRPr>
          </a:p>
        </p:txBody>
      </p:sp>
      <p:sp>
        <p:nvSpPr>
          <p:cNvPr id="10" name="Title 9"/>
          <p:cNvSpPr>
            <a:spLocks noGrp="1"/>
          </p:cNvSpPr>
          <p:nvPr>
            <p:ph type="title"/>
          </p:nvPr>
        </p:nvSpPr>
        <p:spPr/>
        <p:txBody>
          <a:bodyPr/>
          <a:lstStyle/>
          <a:p>
            <a:r>
              <a:rPr lang="en-US" dirty="0" smtClean="0"/>
              <a:t>McAfee® ePolicy Orchestrator® Platform</a:t>
            </a:r>
            <a:endParaRPr lang="en-US" dirty="0"/>
          </a:p>
        </p:txBody>
      </p:sp>
      <p:sp>
        <p:nvSpPr>
          <p:cNvPr id="11" name="Content Placeholder 10"/>
          <p:cNvSpPr>
            <a:spLocks noGrp="1"/>
          </p:cNvSpPr>
          <p:nvPr>
            <p:ph sz="half" idx="1"/>
          </p:nvPr>
        </p:nvSpPr>
        <p:spPr>
          <a:xfrm>
            <a:off x="584663" y="1343813"/>
            <a:ext cx="6171737" cy="4714875"/>
          </a:xfrm>
        </p:spPr>
        <p:txBody>
          <a:bodyPr/>
          <a:lstStyle/>
          <a:p>
            <a:r>
              <a:rPr lang="en-US" sz="1800" dirty="0" smtClean="0"/>
              <a:t>The final piece of the equation is McAfee </a:t>
            </a:r>
            <a:r>
              <a:rPr lang="en-US" sz="1800" dirty="0" err="1" smtClean="0"/>
              <a:t>ePolicy</a:t>
            </a:r>
            <a:r>
              <a:rPr lang="en-US" sz="1800" dirty="0" smtClean="0"/>
              <a:t> Orchestrator (McAfee </a:t>
            </a:r>
            <a:r>
              <a:rPr lang="en-US" sz="1800" dirty="0" err="1" smtClean="0"/>
              <a:t>ePO</a:t>
            </a:r>
            <a:r>
              <a:rPr lang="en-US" sz="1800" dirty="0" smtClean="0"/>
              <a:t>™) platform!</a:t>
            </a:r>
          </a:p>
          <a:p>
            <a:pPr>
              <a:spcBef>
                <a:spcPts val="1400"/>
              </a:spcBef>
            </a:pPr>
            <a:r>
              <a:rPr lang="en-US" sz="1800" dirty="0" smtClean="0"/>
              <a:t>Vendor currently has a beta McAfee </a:t>
            </a:r>
            <a:r>
              <a:rPr lang="en-US" sz="1800" dirty="0" err="1" smtClean="0"/>
              <a:t>ePO</a:t>
            </a:r>
            <a:r>
              <a:rPr lang="en-US" sz="1800" dirty="0" smtClean="0"/>
              <a:t/>
            </a:r>
            <a:br>
              <a:rPr lang="en-US" sz="1800" dirty="0" smtClean="0"/>
            </a:br>
            <a:r>
              <a:rPr lang="en-US" sz="1800" dirty="0" smtClean="0"/>
              <a:t>platform connector</a:t>
            </a:r>
          </a:p>
          <a:p>
            <a:pPr lvl="1"/>
            <a:r>
              <a:rPr lang="en-US" sz="1600" dirty="0" smtClean="0"/>
              <a:t>Expect to get final release in </a:t>
            </a:r>
            <a:br>
              <a:rPr lang="en-US" sz="1600" dirty="0" smtClean="0"/>
            </a:br>
            <a:r>
              <a:rPr lang="en-US" sz="1600" dirty="0" smtClean="0"/>
              <a:t>mid Q4 ‘10</a:t>
            </a:r>
          </a:p>
          <a:p>
            <a:pPr>
              <a:spcBef>
                <a:spcPts val="1400"/>
              </a:spcBef>
            </a:pPr>
            <a:r>
              <a:rPr lang="en-US" sz="1800" dirty="0" smtClean="0"/>
              <a:t>McAfee </a:t>
            </a:r>
            <a:r>
              <a:rPr lang="en-US" sz="1800" dirty="0" err="1" smtClean="0"/>
              <a:t>ePO</a:t>
            </a:r>
            <a:r>
              <a:rPr lang="en-US" sz="1800" dirty="0" smtClean="0"/>
              <a:t> platform gives us</a:t>
            </a:r>
          </a:p>
          <a:p>
            <a:pPr lvl="1"/>
            <a:r>
              <a:rPr lang="en-US" sz="1600" dirty="0" smtClean="0"/>
              <a:t>Asset info for managed and </a:t>
            </a:r>
            <a:br>
              <a:rPr lang="en-US" sz="1600" dirty="0" smtClean="0"/>
            </a:br>
            <a:r>
              <a:rPr lang="en-US" sz="1600" dirty="0" smtClean="0"/>
              <a:t>unmanaged devices</a:t>
            </a:r>
          </a:p>
          <a:p>
            <a:pPr lvl="1"/>
            <a:r>
              <a:rPr lang="en-US" sz="1600" dirty="0" smtClean="0"/>
              <a:t>Asset tags</a:t>
            </a:r>
          </a:p>
          <a:p>
            <a:pPr lvl="1"/>
            <a:r>
              <a:rPr lang="en-US" sz="1600" dirty="0" smtClean="0"/>
              <a:t>McAfee product data</a:t>
            </a:r>
          </a:p>
          <a:p>
            <a:pPr lvl="2">
              <a:spcBef>
                <a:spcPts val="200"/>
              </a:spcBef>
            </a:pPr>
            <a:r>
              <a:rPr lang="en-US" sz="1600" dirty="0" smtClean="0"/>
              <a:t>Properties</a:t>
            </a:r>
          </a:p>
          <a:p>
            <a:pPr lvl="2">
              <a:spcBef>
                <a:spcPts val="200"/>
              </a:spcBef>
            </a:pPr>
            <a:r>
              <a:rPr lang="en-US" sz="1600" dirty="0" smtClean="0"/>
              <a:t>Policy auditor</a:t>
            </a:r>
          </a:p>
          <a:p>
            <a:pPr lvl="2">
              <a:spcBef>
                <a:spcPts val="200"/>
              </a:spcBef>
            </a:pPr>
            <a:r>
              <a:rPr lang="en-US" sz="1600" dirty="0" smtClean="0"/>
              <a:t>DLP</a:t>
            </a:r>
          </a:p>
          <a:p>
            <a:pPr lvl="2">
              <a:spcBef>
                <a:spcPts val="200"/>
              </a:spcBef>
            </a:pPr>
            <a:r>
              <a:rPr lang="en-US" sz="1600" dirty="0" smtClean="0"/>
              <a:t>Many others</a:t>
            </a:r>
          </a:p>
        </p:txBody>
      </p:sp>
      <p:sp>
        <p:nvSpPr>
          <p:cNvPr id="4" name="Date Placeholder 3"/>
          <p:cNvSpPr>
            <a:spLocks noGrp="1"/>
          </p:cNvSpPr>
          <p:nvPr>
            <p:ph type="dt" sz="half" idx="10"/>
          </p:nvPr>
        </p:nvSpPr>
        <p:spPr/>
        <p:txBody>
          <a:bodyPr/>
          <a:lstStyle/>
          <a:p>
            <a:fld id="{F7CD94D1-AE01-B444-A573-C7814C97AB54}" type="datetime4">
              <a:rPr lang="en-US" smtClean="0"/>
              <a:pPr/>
              <a:t>October 14, 2010</a:t>
            </a:fld>
            <a:endParaRPr lang="en-US"/>
          </a:p>
        </p:txBody>
      </p:sp>
      <p:sp>
        <p:nvSpPr>
          <p:cNvPr id="6" name="Slide Number Placeholder 5"/>
          <p:cNvSpPr>
            <a:spLocks noGrp="1"/>
          </p:cNvSpPr>
          <p:nvPr>
            <p:ph type="sldNum" sz="quarter" idx="12"/>
          </p:nvPr>
        </p:nvSpPr>
        <p:spPr/>
        <p:txBody>
          <a:bodyPr/>
          <a:lstStyle/>
          <a:p>
            <a:fld id="{037D6201-2356-2246-864A-975F8EBCA010}" type="slidenum">
              <a:rPr lang="en-US" smtClean="0"/>
              <a:pPr/>
              <a:t>24</a:t>
            </a:fld>
            <a:endParaRPr lang="en-US"/>
          </a:p>
        </p:txBody>
      </p:sp>
      <p:pic>
        <p:nvPicPr>
          <p:cNvPr id="55300" name="Picture 4" descr="http://www.usinenouvelle.com/industry/img/mcafee-epolicy-orchestrator-000115781-4.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292045" y="1214754"/>
            <a:ext cx="997478" cy="1374108"/>
          </a:xfrm>
          <a:prstGeom prst="rect">
            <a:avLst/>
          </a:prstGeom>
          <a:noFill/>
        </p:spPr>
      </p:pic>
      <p:sp>
        <p:nvSpPr>
          <p:cNvPr id="30" name="Rectangle 29"/>
          <p:cNvSpPr/>
          <p:nvPr/>
        </p:nvSpPr>
        <p:spPr bwMode="auto">
          <a:xfrm>
            <a:off x="6755504" y="1096962"/>
            <a:ext cx="33566" cy="1633537"/>
          </a:xfrm>
          <a:prstGeom prst="rect">
            <a:avLst/>
          </a:prstGeom>
          <a:solidFill>
            <a:srgbClr val="DEDFE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
        <p:nvSpPr>
          <p:cNvPr id="32" name="Rectangle 31"/>
          <p:cNvSpPr/>
          <p:nvPr/>
        </p:nvSpPr>
        <p:spPr bwMode="auto">
          <a:xfrm>
            <a:off x="4772025" y="2730500"/>
            <a:ext cx="4033838" cy="3467100"/>
          </a:xfrm>
          <a:prstGeom prst="rect">
            <a:avLst/>
          </a:prstGeom>
          <a:gradFill flip="none" rotWithShape="1">
            <a:gsLst>
              <a:gs pos="0">
                <a:srgbClr val="DEDFE2"/>
              </a:gs>
              <a:gs pos="50000">
                <a:schemeClr val="bg2">
                  <a:lumMod val="90000"/>
                </a:schemeClr>
              </a:gs>
              <a:gs pos="100000">
                <a:srgbClr val="DEDFE2"/>
              </a:gs>
            </a:gsLst>
            <a:lin ang="0" scaled="1"/>
            <a:tileRect/>
          </a:gradFill>
          <a:ln w="12700">
            <a:gradFill>
              <a:gsLst>
                <a:gs pos="0">
                  <a:srgbClr val="BBBDC1"/>
                </a:gs>
                <a:gs pos="50000">
                  <a:srgbClr val="EDEEF4"/>
                </a:gs>
                <a:gs pos="100000">
                  <a:srgbClr val="FFFFFF"/>
                </a:gs>
              </a:gsLst>
              <a:lin ang="5400000" scaled="0"/>
            </a:gradFill>
            <a:miter lim="800000"/>
            <a:headEnd/>
            <a:tailEnd/>
          </a:ln>
          <a:effectLst/>
          <a:scene3d>
            <a:camera prst="orthographicFront"/>
            <a:lightRig rig="threePt" dir="t"/>
          </a:scene3d>
          <a:sp3d>
            <a:bevelT w="31750" h="31750"/>
          </a:sp3d>
        </p:spPr>
        <p:txBody>
          <a:bodyPr wrap="none" anchor="ctr"/>
          <a:lstStyle/>
          <a:p>
            <a:pPr marL="0" marR="0" indent="0" defTabSz="914400" fontAlgn="auto" latinLnBrk="0">
              <a:lnSpc>
                <a:spcPct val="100000"/>
              </a:lnSpc>
              <a:spcBef>
                <a:spcPts val="0"/>
              </a:spcBef>
              <a:spcAft>
                <a:spcPts val="0"/>
              </a:spcAft>
              <a:buClrTx/>
              <a:buSzTx/>
              <a:buFontTx/>
              <a:buNone/>
              <a:tabLst/>
            </a:pPr>
            <a:endParaRPr lang="en-US" sz="1800" kern="0">
              <a:solidFill>
                <a:sysClr val="windowText" lastClr="000000"/>
              </a:solidFill>
            </a:endParaRPr>
          </a:p>
        </p:txBody>
      </p:sp>
      <p:pic>
        <p:nvPicPr>
          <p:cNvPr id="55298" name="Picture 2" descr="ds_epolicy_orchestrator.jpg image by ahmednasir91"/>
          <p:cNvPicPr>
            <a:picLocks noChangeAspect="1" noChangeArrowheads="1"/>
          </p:cNvPicPr>
          <p:nvPr/>
        </p:nvPicPr>
        <p:blipFill>
          <a:blip r:embed="rId4"/>
          <a:srcRect/>
          <a:stretch>
            <a:fillRect/>
          </a:stretch>
        </p:blipFill>
        <p:spPr bwMode="auto">
          <a:xfrm>
            <a:off x="4852513" y="2788893"/>
            <a:ext cx="3853090" cy="3316432"/>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Group 110"/>
          <p:cNvGrpSpPr/>
          <p:nvPr/>
        </p:nvGrpSpPr>
        <p:grpSpPr>
          <a:xfrm>
            <a:off x="0" y="973333"/>
            <a:ext cx="9975616" cy="5910943"/>
            <a:chOff x="0" y="973333"/>
            <a:chExt cx="9975616" cy="5910943"/>
          </a:xfrm>
        </p:grpSpPr>
        <p:grpSp>
          <p:nvGrpSpPr>
            <p:cNvPr id="112" name="Group 33"/>
            <p:cNvGrpSpPr>
              <a:grpSpLocks/>
            </p:cNvGrpSpPr>
            <p:nvPr/>
          </p:nvGrpSpPr>
          <p:grpSpPr bwMode="auto">
            <a:xfrm>
              <a:off x="0" y="2135556"/>
              <a:ext cx="9144000" cy="3794125"/>
              <a:chOff x="0" y="1552"/>
              <a:chExt cx="5776" cy="2390"/>
            </a:xfrm>
          </p:grpSpPr>
          <p:sp>
            <p:nvSpPr>
              <p:cNvPr id="115" name="Rectangle 4"/>
              <p:cNvSpPr>
                <a:spLocks noChangeArrowheads="1"/>
              </p:cNvSpPr>
              <p:nvPr/>
            </p:nvSpPr>
            <p:spPr bwMode="auto">
              <a:xfrm flipV="1">
                <a:off x="0" y="2928"/>
                <a:ext cx="5776" cy="1014"/>
              </a:xfrm>
              <a:prstGeom prst="rect">
                <a:avLst/>
              </a:prstGeom>
              <a:gradFill rotWithShape="1">
                <a:gsLst>
                  <a:gs pos="0">
                    <a:schemeClr val="bg1">
                      <a:alpha val="85001"/>
                    </a:schemeClr>
                  </a:gs>
                  <a:gs pos="100000">
                    <a:schemeClr val="tx1">
                      <a:alpha val="65000"/>
                    </a:schemeClr>
                  </a:gs>
                </a:gsLst>
                <a:lin ang="5400000" scaled="1"/>
              </a:gradFill>
              <a:ln w="9525">
                <a:noFill/>
                <a:miter lim="800000"/>
                <a:headEnd/>
                <a:tailEnd/>
              </a:ln>
            </p:spPr>
            <p:txBody>
              <a:bodyPr wrap="none" anchor="ctr"/>
              <a:lstStyle/>
              <a:p>
                <a:pPr eaLnBrk="0" hangingPunct="0"/>
                <a:endParaRPr lang="en-US"/>
              </a:p>
            </p:txBody>
          </p:sp>
          <p:sp>
            <p:nvSpPr>
              <p:cNvPr id="116" name="Rectangle 3"/>
              <p:cNvSpPr>
                <a:spLocks noChangeArrowheads="1"/>
              </p:cNvSpPr>
              <p:nvPr/>
            </p:nvSpPr>
            <p:spPr bwMode="auto">
              <a:xfrm>
                <a:off x="0" y="1552"/>
                <a:ext cx="5776" cy="1376"/>
              </a:xfrm>
              <a:prstGeom prst="rect">
                <a:avLst/>
              </a:prstGeom>
              <a:gradFill rotWithShape="1">
                <a:gsLst>
                  <a:gs pos="0">
                    <a:srgbClr val="BDBEBF">
                      <a:alpha val="0"/>
                    </a:srgbClr>
                  </a:gs>
                  <a:gs pos="100000">
                    <a:srgbClr val="6B6C6F">
                      <a:alpha val="28998"/>
                    </a:srgbClr>
                  </a:gs>
                </a:gsLst>
                <a:lin ang="5400000" scaled="1"/>
              </a:gradFill>
              <a:ln w="9525">
                <a:noFill/>
                <a:miter lim="800000"/>
                <a:headEnd/>
                <a:tailEnd/>
              </a:ln>
            </p:spPr>
            <p:txBody>
              <a:bodyPr wrap="none" anchor="ctr"/>
              <a:lstStyle/>
              <a:p>
                <a:pPr eaLnBrk="0" hangingPunct="0"/>
                <a:endParaRPr lang="en-US"/>
              </a:p>
            </p:txBody>
          </p:sp>
        </p:grpSp>
        <p:sp>
          <p:nvSpPr>
            <p:cNvPr id="113" name="Freeform 4"/>
            <p:cNvSpPr>
              <a:spLocks noEditPoints="1"/>
            </p:cNvSpPr>
            <p:nvPr/>
          </p:nvSpPr>
          <p:spPr bwMode="auto">
            <a:xfrm>
              <a:off x="5856433" y="974725"/>
              <a:ext cx="4119183" cy="4729382"/>
            </a:xfrm>
            <a:custGeom>
              <a:avLst/>
              <a:gdLst/>
              <a:ahLst/>
              <a:cxnLst>
                <a:cxn ang="0">
                  <a:pos x="3004" y="0"/>
                </a:cxn>
                <a:cxn ang="0">
                  <a:pos x="1167" y="0"/>
                </a:cxn>
                <a:cxn ang="0">
                  <a:pos x="0" y="3449"/>
                </a:cxn>
                <a:cxn ang="0">
                  <a:pos x="1837" y="3449"/>
                </a:cxn>
                <a:cxn ang="0">
                  <a:pos x="3004" y="0"/>
                </a:cxn>
                <a:cxn ang="0">
                  <a:pos x="3004" y="0"/>
                </a:cxn>
                <a:cxn ang="0">
                  <a:pos x="3004" y="0"/>
                </a:cxn>
              </a:cxnLst>
              <a:rect l="0" t="0" r="r" b="b"/>
              <a:pathLst>
                <a:path w="3004" h="3449">
                  <a:moveTo>
                    <a:pt x="3004" y="0"/>
                  </a:moveTo>
                  <a:lnTo>
                    <a:pt x="1167" y="0"/>
                  </a:lnTo>
                  <a:lnTo>
                    <a:pt x="0" y="3449"/>
                  </a:lnTo>
                  <a:lnTo>
                    <a:pt x="1837" y="3449"/>
                  </a:lnTo>
                  <a:lnTo>
                    <a:pt x="3004" y="0"/>
                  </a:lnTo>
                  <a:close/>
                  <a:moveTo>
                    <a:pt x="3004" y="0"/>
                  </a:moveTo>
                  <a:lnTo>
                    <a:pt x="3004" y="0"/>
                  </a:lnTo>
                  <a:close/>
                </a:path>
              </a:pathLst>
            </a:custGeom>
            <a:gradFill flip="none" rotWithShape="1">
              <a:gsLst>
                <a:gs pos="15000">
                  <a:schemeClr val="bg2">
                    <a:alpha val="60000"/>
                  </a:schemeClr>
                </a:gs>
                <a:gs pos="100000">
                  <a:schemeClr val="bg1">
                    <a:alpha val="0"/>
                  </a:schemeClr>
                </a:gs>
              </a:gsLst>
              <a:lin ang="5400000" scaled="1"/>
              <a:tileRect/>
            </a:gradFill>
            <a:ln w="9525" algn="ctr">
              <a:noFill/>
              <a:round/>
              <a:headEnd/>
              <a:tailEnd/>
            </a:ln>
            <a:effectLst/>
          </p:spPr>
          <p:txBody>
            <a:bodyPr wrap="none" anchor="ctr"/>
            <a:lstStyle/>
            <a:p>
              <a:pPr>
                <a:defRPr/>
              </a:pPr>
              <a:endParaRPr lang="en-US"/>
            </a:p>
          </p:txBody>
        </p:sp>
        <p:sp>
          <p:nvSpPr>
            <p:cNvPr id="114" name="Freeform 113"/>
            <p:cNvSpPr>
              <a:spLocks noEditPoints="1"/>
            </p:cNvSpPr>
            <p:nvPr/>
          </p:nvSpPr>
          <p:spPr bwMode="auto">
            <a:xfrm>
              <a:off x="0" y="973333"/>
              <a:ext cx="2345170" cy="5910943"/>
            </a:xfrm>
            <a:custGeom>
              <a:avLst/>
              <a:gdLst>
                <a:gd name="T0" fmla="*/ 2147483647 w 1205"/>
                <a:gd name="T1" fmla="*/ 0 h 3038"/>
                <a:gd name="T2" fmla="*/ 2147483647 w 1205"/>
                <a:gd name="T3" fmla="*/ 0 h 3038"/>
                <a:gd name="T4" fmla="*/ 0 w 1205"/>
                <a:gd name="T5" fmla="*/ 2147483647 h 3038"/>
                <a:gd name="T6" fmla="*/ 0 w 1205"/>
                <a:gd name="T7" fmla="*/ 2147483647 h 3038"/>
                <a:gd name="T8" fmla="*/ 2147483647 w 1205"/>
                <a:gd name="T9" fmla="*/ 2147483647 h 3038"/>
                <a:gd name="T10" fmla="*/ 2147483647 w 1205"/>
                <a:gd name="T11" fmla="*/ 0 h 3038"/>
                <a:gd name="T12" fmla="*/ 2147483647 w 1205"/>
                <a:gd name="T13" fmla="*/ 0 h 3038"/>
                <a:gd name="T14" fmla="*/ 2147483647 w 1205"/>
                <a:gd name="T15" fmla="*/ 0 h 3038"/>
                <a:gd name="T16" fmla="*/ 0 60000 65536"/>
                <a:gd name="T17" fmla="*/ 0 60000 65536"/>
                <a:gd name="T18" fmla="*/ 0 60000 65536"/>
                <a:gd name="T19" fmla="*/ 0 60000 65536"/>
                <a:gd name="T20" fmla="*/ 0 60000 65536"/>
                <a:gd name="T21" fmla="*/ 0 60000 65536"/>
                <a:gd name="T22" fmla="*/ 0 60000 65536"/>
                <a:gd name="T23" fmla="*/ 0 60000 65536"/>
                <a:gd name="T24" fmla="*/ 0 w 1205"/>
                <a:gd name="T25" fmla="*/ 0 h 3038"/>
                <a:gd name="T26" fmla="*/ 1205 w 1205"/>
                <a:gd name="T27" fmla="*/ 3038 h 30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5" h="3038">
                  <a:moveTo>
                    <a:pt x="1205" y="0"/>
                  </a:moveTo>
                  <a:lnTo>
                    <a:pt x="374" y="0"/>
                  </a:lnTo>
                  <a:lnTo>
                    <a:pt x="0" y="1109"/>
                  </a:lnTo>
                  <a:lnTo>
                    <a:pt x="0" y="3038"/>
                  </a:lnTo>
                  <a:lnTo>
                    <a:pt x="177" y="3038"/>
                  </a:lnTo>
                  <a:lnTo>
                    <a:pt x="1205" y="0"/>
                  </a:lnTo>
                  <a:close/>
                  <a:moveTo>
                    <a:pt x="1205" y="0"/>
                  </a:moveTo>
                  <a:lnTo>
                    <a:pt x="1205" y="0"/>
                  </a:lnTo>
                  <a:close/>
                </a:path>
              </a:pathLst>
            </a:custGeom>
            <a:solidFill>
              <a:srgbClr val="325B7B">
                <a:alpha val="14902"/>
              </a:srgbClr>
            </a:solidFill>
            <a:ln w="9525" algn="ctr">
              <a:noFill/>
              <a:round/>
              <a:headEnd/>
              <a:tailEnd/>
            </a:ln>
            <a:effectLst/>
          </p:spPr>
          <p:txBody>
            <a:bodyPr wrap="none" anchor="ctr"/>
            <a:lstStyle/>
            <a:p>
              <a:endParaRPr lang="en-US"/>
            </a:p>
          </p:txBody>
        </p:sp>
      </p:grpSp>
      <p:grpSp>
        <p:nvGrpSpPr>
          <p:cNvPr id="110" name="Group 109"/>
          <p:cNvGrpSpPr/>
          <p:nvPr/>
        </p:nvGrpSpPr>
        <p:grpSpPr>
          <a:xfrm>
            <a:off x="741475" y="1104638"/>
            <a:ext cx="7615459" cy="5103813"/>
            <a:chOff x="301625" y="1150938"/>
            <a:chExt cx="7615459" cy="5103813"/>
          </a:xfrm>
          <a:effectLst>
            <a:outerShdw blurRad="88900" dist="63500" dir="2700000" algn="tl" rotWithShape="0">
              <a:prstClr val="black">
                <a:alpha val="40000"/>
              </a:prstClr>
            </a:outerShdw>
          </a:effectLst>
        </p:grpSpPr>
        <p:sp>
          <p:nvSpPr>
            <p:cNvPr id="99" name="Rectangle 98"/>
            <p:cNvSpPr/>
            <p:nvPr/>
          </p:nvSpPr>
          <p:spPr bwMode="auto">
            <a:xfrm>
              <a:off x="2349500" y="1150938"/>
              <a:ext cx="5567584" cy="5103812"/>
            </a:xfrm>
            <a:prstGeom prst="rect">
              <a:avLst/>
            </a:prstGeom>
            <a:gradFill flip="none" rotWithShape="1">
              <a:gsLst>
                <a:gs pos="0">
                  <a:srgbClr val="DEDFE2"/>
                </a:gs>
                <a:gs pos="50000">
                  <a:srgbClr val="FFFFFF"/>
                </a:gs>
                <a:gs pos="100000">
                  <a:srgbClr val="DEDFE2"/>
                </a:gs>
              </a:gsLst>
              <a:lin ang="0" scaled="1"/>
              <a:tileRect/>
            </a:gradFill>
            <a:ln w="12700">
              <a:gradFill>
                <a:gsLst>
                  <a:gs pos="0">
                    <a:srgbClr val="BBBDC1"/>
                  </a:gs>
                  <a:gs pos="50000">
                    <a:srgbClr val="EDEEF4"/>
                  </a:gs>
                  <a:gs pos="100000">
                    <a:srgbClr val="FFFFFF"/>
                  </a:gs>
                </a:gsLst>
                <a:lin ang="5400000" scaled="0"/>
              </a:gradFill>
              <a:miter lim="800000"/>
              <a:headEnd/>
              <a:tailEnd/>
            </a:ln>
            <a:effectLst/>
            <a:scene3d>
              <a:camera prst="orthographicFront"/>
              <a:lightRig rig="threePt" dir="t"/>
            </a:scene3d>
            <a:sp3d>
              <a:bevelT w="31750" h="31750"/>
            </a:sp3d>
          </p:spPr>
          <p:txBody>
            <a:bodyPr wrap="none" anchor="ctr"/>
            <a:lstStyle/>
            <a:p>
              <a:pPr marL="0" marR="0" indent="0" defTabSz="914400" fontAlgn="auto" latinLnBrk="0">
                <a:lnSpc>
                  <a:spcPct val="100000"/>
                </a:lnSpc>
                <a:spcBef>
                  <a:spcPts val="0"/>
                </a:spcBef>
                <a:spcAft>
                  <a:spcPts val="0"/>
                </a:spcAft>
                <a:buClrTx/>
                <a:buSzTx/>
                <a:buFontTx/>
                <a:buNone/>
                <a:tabLst/>
              </a:pPr>
              <a:endParaRPr lang="en-US" sz="1800" kern="0">
                <a:solidFill>
                  <a:sysClr val="windowText" lastClr="000000"/>
                </a:solidFill>
              </a:endParaRPr>
            </a:p>
          </p:txBody>
        </p:sp>
        <p:sp>
          <p:nvSpPr>
            <p:cNvPr id="100" name="Rectangle 99"/>
            <p:cNvSpPr/>
            <p:nvPr/>
          </p:nvSpPr>
          <p:spPr bwMode="auto">
            <a:xfrm>
              <a:off x="301625" y="1150939"/>
              <a:ext cx="2047875" cy="5103812"/>
            </a:xfrm>
            <a:prstGeom prst="rect">
              <a:avLst/>
            </a:prstGeom>
            <a:gradFill flip="none" rotWithShape="1">
              <a:gsLst>
                <a:gs pos="0">
                  <a:srgbClr val="DEDFE2"/>
                </a:gs>
                <a:gs pos="50000">
                  <a:schemeClr val="bg2">
                    <a:lumMod val="90000"/>
                  </a:schemeClr>
                </a:gs>
                <a:gs pos="100000">
                  <a:srgbClr val="DEDFE2"/>
                </a:gs>
              </a:gsLst>
              <a:lin ang="0" scaled="1"/>
              <a:tileRect/>
            </a:gradFill>
            <a:ln w="12700">
              <a:gradFill>
                <a:gsLst>
                  <a:gs pos="0">
                    <a:srgbClr val="BBBDC1"/>
                  </a:gs>
                  <a:gs pos="50000">
                    <a:srgbClr val="EDEEF4"/>
                  </a:gs>
                  <a:gs pos="100000">
                    <a:srgbClr val="FFFFFF"/>
                  </a:gs>
                </a:gsLst>
                <a:lin ang="5400000" scaled="0"/>
              </a:gradFill>
              <a:miter lim="800000"/>
              <a:headEnd/>
              <a:tailEnd/>
            </a:ln>
            <a:effectLst/>
            <a:scene3d>
              <a:camera prst="orthographicFront"/>
              <a:lightRig rig="threePt" dir="t"/>
            </a:scene3d>
            <a:sp3d>
              <a:bevelT w="31750" h="31750"/>
            </a:sp3d>
          </p:spPr>
          <p:txBody>
            <a:bodyPr wrap="none" anchor="ctr"/>
            <a:lstStyle/>
            <a:p>
              <a:pPr marL="0" marR="0" indent="0" defTabSz="914400" fontAlgn="auto" latinLnBrk="0">
                <a:lnSpc>
                  <a:spcPct val="100000"/>
                </a:lnSpc>
                <a:spcBef>
                  <a:spcPts val="0"/>
                </a:spcBef>
                <a:spcAft>
                  <a:spcPts val="0"/>
                </a:spcAft>
                <a:buClrTx/>
                <a:buSzTx/>
                <a:buFontTx/>
                <a:buNone/>
                <a:tabLst/>
              </a:pPr>
              <a:endParaRPr lang="en-US" sz="1800" kern="0">
                <a:solidFill>
                  <a:sysClr val="windowText" lastClr="000000"/>
                </a:solidFill>
              </a:endParaRPr>
            </a:p>
          </p:txBody>
        </p:sp>
        <p:sp>
          <p:nvSpPr>
            <p:cNvPr id="101" name="Rectangle 100"/>
            <p:cNvSpPr/>
            <p:nvPr/>
          </p:nvSpPr>
          <p:spPr bwMode="auto">
            <a:xfrm rot="16200000">
              <a:off x="4087470" y="-943662"/>
              <a:ext cx="34289" cy="7584631"/>
            </a:xfrm>
            <a:prstGeom prst="rect">
              <a:avLst/>
            </a:prstGeom>
            <a:solidFill>
              <a:srgbClr val="DEDFE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
          <p:nvSpPr>
            <p:cNvPr id="104" name="Rectangle 103"/>
            <p:cNvSpPr/>
            <p:nvPr/>
          </p:nvSpPr>
          <p:spPr bwMode="auto">
            <a:xfrm rot="16200000">
              <a:off x="4087470" y="742538"/>
              <a:ext cx="34289" cy="7584631"/>
            </a:xfrm>
            <a:prstGeom prst="rect">
              <a:avLst/>
            </a:prstGeom>
            <a:solidFill>
              <a:srgbClr val="DEDFE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grpSp>
      <p:sp>
        <p:nvSpPr>
          <p:cNvPr id="2" name="Title 1"/>
          <p:cNvSpPr>
            <a:spLocks noGrp="1"/>
          </p:cNvSpPr>
          <p:nvPr>
            <p:ph type="title"/>
          </p:nvPr>
        </p:nvSpPr>
        <p:spPr/>
        <p:txBody>
          <a:bodyPr/>
          <a:lstStyle/>
          <a:p>
            <a:r>
              <a:rPr lang="en-US" dirty="0" smtClean="0"/>
              <a:t>People, Processes, Technology</a:t>
            </a:r>
            <a:endParaRPr lang="en-US" dirty="0"/>
          </a:p>
        </p:txBody>
      </p:sp>
      <p:sp>
        <p:nvSpPr>
          <p:cNvPr id="57" name="Rounded Rectangle 56"/>
          <p:cNvSpPr/>
          <p:nvPr/>
        </p:nvSpPr>
        <p:spPr>
          <a:xfrm>
            <a:off x="3029392" y="1163101"/>
            <a:ext cx="2364418" cy="1209674"/>
          </a:xfrm>
          <a:prstGeom prst="roundRect">
            <a:avLst/>
          </a:prstGeom>
          <a:noFill/>
          <a:ln>
            <a:noFill/>
          </a:ln>
          <a:effectLst/>
        </p:spPr>
        <p:style>
          <a:lnRef idx="1">
            <a:schemeClr val="dk1"/>
          </a:lnRef>
          <a:fillRef idx="2">
            <a:schemeClr val="dk1"/>
          </a:fillRef>
          <a:effectRef idx="1">
            <a:schemeClr val="dk1"/>
          </a:effectRef>
          <a:fontRef idx="minor">
            <a:schemeClr val="dk1"/>
          </a:fontRef>
        </p:style>
        <p:txBody>
          <a:bodyPr lIns="0" tIns="0" rIns="0" bIns="0" rtlCol="0" anchor="t" anchorCtr="0"/>
          <a:lstStyle/>
          <a:p>
            <a:pPr marL="114300" indent="-114300">
              <a:lnSpc>
                <a:spcPct val="95000"/>
              </a:lnSpc>
              <a:spcAft>
                <a:spcPts val="200"/>
              </a:spcAft>
            </a:pPr>
            <a:r>
              <a:rPr lang="en-US" sz="1800" dirty="0" smtClean="0">
                <a:solidFill>
                  <a:srgbClr val="B71234"/>
                </a:solidFill>
              </a:rPr>
              <a:t>Employee-Related</a:t>
            </a:r>
          </a:p>
          <a:p>
            <a:pPr marL="114300" lvl="1" indent="-114300">
              <a:lnSpc>
                <a:spcPct val="95000"/>
              </a:lnSpc>
              <a:spcAft>
                <a:spcPts val="200"/>
              </a:spcAft>
              <a:buClr>
                <a:schemeClr val="tx1"/>
              </a:buClr>
              <a:buFont typeface="Arial" pitchFamily="34" charset="0"/>
              <a:buChar char="•"/>
            </a:pPr>
            <a:r>
              <a:rPr lang="en-US" sz="1400" dirty="0" smtClean="0">
                <a:solidFill>
                  <a:srgbClr val="000000"/>
                </a:solidFill>
              </a:rPr>
              <a:t>Training and awareness</a:t>
            </a:r>
          </a:p>
        </p:txBody>
      </p:sp>
      <p:sp>
        <p:nvSpPr>
          <p:cNvPr id="27" name="Date Placeholder 3"/>
          <p:cNvSpPr>
            <a:spLocks noGrp="1"/>
          </p:cNvSpPr>
          <p:nvPr>
            <p:ph type="dt" sz="half" idx="10"/>
          </p:nvPr>
        </p:nvSpPr>
        <p:spPr>
          <a:xfrm>
            <a:off x="5092700" y="6464300"/>
            <a:ext cx="1905000" cy="215900"/>
          </a:xfrm>
        </p:spPr>
        <p:txBody>
          <a:bodyPr/>
          <a:lstStyle/>
          <a:p>
            <a:fld id="{20E43356-2467-614F-8981-11D96CAF4D47}" type="datetime4">
              <a:rPr lang="en-US" smtClean="0"/>
              <a:pPr/>
              <a:t>October 14, 2010</a:t>
            </a:fld>
            <a:endParaRPr lang="en-US"/>
          </a:p>
        </p:txBody>
      </p:sp>
      <p:sp>
        <p:nvSpPr>
          <p:cNvPr id="28" name="Slide Number Placeholder 4"/>
          <p:cNvSpPr>
            <a:spLocks noGrp="1"/>
          </p:cNvSpPr>
          <p:nvPr>
            <p:ph type="sldNum" sz="quarter" idx="12"/>
          </p:nvPr>
        </p:nvSpPr>
        <p:spPr>
          <a:xfrm>
            <a:off x="504825" y="6464300"/>
            <a:ext cx="455613" cy="215900"/>
          </a:xfrm>
        </p:spPr>
        <p:txBody>
          <a:bodyPr/>
          <a:lstStyle/>
          <a:p>
            <a:fld id="{85B04D68-3B0D-F645-A44E-C54F3855457D}" type="slidenum">
              <a:rPr lang="en-US" smtClean="0"/>
              <a:pPr/>
              <a:t>25</a:t>
            </a:fld>
            <a:endParaRPr lang="en-US" dirty="0"/>
          </a:p>
        </p:txBody>
      </p:sp>
      <p:grpSp>
        <p:nvGrpSpPr>
          <p:cNvPr id="85" name="Group 9"/>
          <p:cNvGrpSpPr>
            <a:grpSpLocks noChangeAspect="1"/>
          </p:cNvGrpSpPr>
          <p:nvPr/>
        </p:nvGrpSpPr>
        <p:grpSpPr bwMode="auto">
          <a:xfrm>
            <a:off x="1040873" y="2910174"/>
            <a:ext cx="1458360" cy="1458360"/>
            <a:chOff x="1757" y="2662"/>
            <a:chExt cx="538" cy="537"/>
          </a:xfrm>
        </p:grpSpPr>
        <p:sp>
          <p:nvSpPr>
            <p:cNvPr id="86" name="Oval 10"/>
            <p:cNvSpPr>
              <a:spLocks noChangeArrowheads="1"/>
            </p:cNvSpPr>
            <p:nvPr/>
          </p:nvSpPr>
          <p:spPr bwMode="auto">
            <a:xfrm>
              <a:off x="1757" y="2662"/>
              <a:ext cx="538" cy="537"/>
            </a:xfrm>
            <a:prstGeom prst="ellipse">
              <a:avLst/>
            </a:prstGeom>
            <a:solidFill>
              <a:srgbClr val="000000">
                <a:alpha val="10001"/>
              </a:srgbClr>
            </a:solidFill>
            <a:ln w="9525">
              <a:noFill/>
              <a:round/>
              <a:headEnd/>
              <a:tailEnd/>
            </a:ln>
            <a:effectLst/>
          </p:spPr>
          <p:txBody>
            <a:bodyPr wrap="none" anchor="ctr"/>
            <a:lstStyle/>
            <a:p>
              <a:pPr eaLnBrk="1" fontAlgn="auto" hangingPunct="1">
                <a:spcBef>
                  <a:spcPts val="0"/>
                </a:spcBef>
                <a:spcAft>
                  <a:spcPts val="0"/>
                </a:spcAft>
                <a:defRPr/>
              </a:pPr>
              <a:endParaRPr lang="en-US" sz="1800" kern="0">
                <a:solidFill>
                  <a:sysClr val="windowText" lastClr="000000"/>
                </a:solidFill>
                <a:latin typeface="+mn-lt"/>
                <a:ea typeface="+mn-ea"/>
              </a:endParaRPr>
            </a:p>
          </p:txBody>
        </p:sp>
        <p:grpSp>
          <p:nvGrpSpPr>
            <p:cNvPr id="87" name="Group 11"/>
            <p:cNvGrpSpPr>
              <a:grpSpLocks/>
            </p:cNvGrpSpPr>
            <p:nvPr/>
          </p:nvGrpSpPr>
          <p:grpSpPr bwMode="auto">
            <a:xfrm>
              <a:off x="1761" y="2717"/>
              <a:ext cx="530" cy="426"/>
              <a:chOff x="1761" y="2717"/>
              <a:chExt cx="530" cy="426"/>
            </a:xfrm>
          </p:grpSpPr>
          <p:grpSp>
            <p:nvGrpSpPr>
              <p:cNvPr id="88" name="Group 61"/>
              <p:cNvGrpSpPr>
                <a:grpSpLocks/>
              </p:cNvGrpSpPr>
              <p:nvPr/>
            </p:nvGrpSpPr>
            <p:grpSpPr bwMode="auto">
              <a:xfrm>
                <a:off x="1818" y="2717"/>
                <a:ext cx="411" cy="426"/>
                <a:chOff x="1435" y="1228"/>
                <a:chExt cx="460" cy="462"/>
              </a:xfrm>
            </p:grpSpPr>
            <p:sp>
              <p:nvSpPr>
                <p:cNvPr id="90" name="Oval 62"/>
                <p:cNvSpPr>
                  <a:spLocks noChangeArrowheads="1"/>
                </p:cNvSpPr>
                <p:nvPr/>
              </p:nvSpPr>
              <p:spPr bwMode="auto">
                <a:xfrm>
                  <a:off x="1435" y="1228"/>
                  <a:ext cx="460" cy="462"/>
                </a:xfrm>
                <a:prstGeom prst="ellipse">
                  <a:avLst/>
                </a:prstGeom>
                <a:gradFill rotWithShape="1">
                  <a:gsLst>
                    <a:gs pos="0">
                      <a:srgbClr val="EAAD00"/>
                    </a:gs>
                    <a:gs pos="100000">
                      <a:srgbClr val="BC8B00"/>
                    </a:gs>
                  </a:gsLst>
                  <a:lin ang="5400000" scaled="1"/>
                </a:gradFill>
                <a:ln w="82550">
                  <a:solidFill>
                    <a:srgbClr val="BC8B00">
                      <a:alpha val="39000"/>
                    </a:srgbClr>
                  </a:solidFill>
                  <a:round/>
                  <a:headEnd/>
                  <a:tailEnd/>
                </a:ln>
                <a:effectLst/>
              </p:spPr>
              <p:txBody>
                <a:bodyPr wrap="none" anchor="ctr" anchorCtr="1"/>
                <a:lstStyle/>
                <a:p>
                  <a:pPr fontAlgn="auto">
                    <a:spcBef>
                      <a:spcPts val="0"/>
                    </a:spcBef>
                    <a:spcAft>
                      <a:spcPts val="0"/>
                    </a:spcAft>
                    <a:defRPr/>
                  </a:pPr>
                  <a:endParaRPr lang="en-US" sz="2800" kern="0">
                    <a:solidFill>
                      <a:sysClr val="windowText" lastClr="000000"/>
                    </a:solidFill>
                    <a:latin typeface="+mn-lt"/>
                    <a:ea typeface="+mn-ea"/>
                  </a:endParaRPr>
                </a:p>
              </p:txBody>
            </p:sp>
            <p:sp>
              <p:nvSpPr>
                <p:cNvPr id="91" name="Oval 63"/>
                <p:cNvSpPr>
                  <a:spLocks noChangeArrowheads="1"/>
                </p:cNvSpPr>
                <p:nvPr/>
              </p:nvSpPr>
              <p:spPr bwMode="auto">
                <a:xfrm>
                  <a:off x="1520" y="1262"/>
                  <a:ext cx="294" cy="193"/>
                </a:xfrm>
                <a:prstGeom prst="ellipse">
                  <a:avLst/>
                </a:prstGeom>
                <a:gradFill rotWithShape="1">
                  <a:gsLst>
                    <a:gs pos="0">
                      <a:srgbClr val="FFFFFF">
                        <a:alpha val="30000"/>
                      </a:srgbClr>
                    </a:gs>
                    <a:gs pos="100000">
                      <a:srgbClr val="FFFFFF">
                        <a:gamma/>
                        <a:shade val="46275"/>
                        <a:invGamma/>
                        <a:alpha val="0"/>
                      </a:srgbClr>
                    </a:gs>
                  </a:gsLst>
                  <a:lin ang="2700000" scaled="1"/>
                </a:gradFill>
                <a:ln w="9525">
                  <a:noFill/>
                  <a:round/>
                  <a:headEnd/>
                  <a:tailEnd/>
                </a:ln>
                <a:effectLst/>
              </p:spPr>
              <p:txBody>
                <a:bodyPr wrap="none" anchor="ctr" anchorCtr="1"/>
                <a:lstStyle/>
                <a:p>
                  <a:pPr fontAlgn="auto">
                    <a:spcBef>
                      <a:spcPts val="0"/>
                    </a:spcBef>
                    <a:spcAft>
                      <a:spcPts val="0"/>
                    </a:spcAft>
                    <a:defRPr/>
                  </a:pPr>
                  <a:endParaRPr lang="en-US" sz="2800" kern="0">
                    <a:solidFill>
                      <a:sysClr val="windowText" lastClr="000000"/>
                    </a:solidFill>
                    <a:latin typeface="+mn-lt"/>
                    <a:ea typeface="+mn-ea"/>
                  </a:endParaRPr>
                </a:p>
              </p:txBody>
            </p:sp>
          </p:grpSp>
          <p:sp>
            <p:nvSpPr>
              <p:cNvPr id="89" name="Text Box 64"/>
              <p:cNvSpPr txBox="1">
                <a:spLocks noChangeArrowheads="1"/>
              </p:cNvSpPr>
              <p:nvPr/>
            </p:nvSpPr>
            <p:spPr bwMode="auto">
              <a:xfrm>
                <a:off x="1761" y="2818"/>
                <a:ext cx="530" cy="226"/>
              </a:xfrm>
              <a:prstGeom prst="rect">
                <a:avLst/>
              </a:prstGeom>
              <a:noFill/>
              <a:ln w="9525">
                <a:noFill/>
                <a:miter lim="800000"/>
                <a:headEnd/>
                <a:tailEnd/>
              </a:ln>
            </p:spPr>
            <p:txBody>
              <a:bodyPr wrap="none" anchor="ctr" anchorCtr="1"/>
              <a:lstStyle/>
              <a:p>
                <a:pPr algn="ctr">
                  <a:lnSpc>
                    <a:spcPct val="95000"/>
                  </a:lnSpc>
                  <a:spcBef>
                    <a:spcPts val="1200"/>
                  </a:spcBef>
                </a:pPr>
                <a:r>
                  <a:rPr lang="en-US" sz="1600" dirty="0" smtClean="0">
                    <a:solidFill>
                      <a:srgbClr val="FFFFFF"/>
                    </a:solidFill>
                  </a:rPr>
                  <a:t>Establish</a:t>
                </a:r>
                <a:br>
                  <a:rPr lang="en-US" sz="1600" dirty="0" smtClean="0">
                    <a:solidFill>
                      <a:srgbClr val="FFFFFF"/>
                    </a:solidFill>
                  </a:rPr>
                </a:br>
                <a:r>
                  <a:rPr lang="en-US" sz="1600" dirty="0" smtClean="0">
                    <a:solidFill>
                      <a:srgbClr val="FFFFFF"/>
                    </a:solidFill>
                  </a:rPr>
                  <a:t>Robust</a:t>
                </a:r>
              </a:p>
              <a:p>
                <a:pPr algn="ctr">
                  <a:lnSpc>
                    <a:spcPct val="95000"/>
                  </a:lnSpc>
                  <a:spcBef>
                    <a:spcPts val="400"/>
                  </a:spcBef>
                </a:pPr>
                <a:r>
                  <a:rPr lang="en-US" sz="1150" dirty="0" smtClean="0">
                    <a:solidFill>
                      <a:srgbClr val="FFFFFF"/>
                    </a:solidFill>
                  </a:rPr>
                  <a:t>PROCESSES</a:t>
                </a:r>
                <a:endParaRPr lang="en-US" sz="1150" dirty="0">
                  <a:solidFill>
                    <a:srgbClr val="FFFFFF"/>
                  </a:solidFill>
                </a:endParaRPr>
              </a:p>
            </p:txBody>
          </p:sp>
        </p:grpSp>
      </p:grpSp>
      <p:grpSp>
        <p:nvGrpSpPr>
          <p:cNvPr id="92" name="Group 9"/>
          <p:cNvGrpSpPr>
            <a:grpSpLocks noChangeAspect="1"/>
          </p:cNvGrpSpPr>
          <p:nvPr/>
        </p:nvGrpSpPr>
        <p:grpSpPr bwMode="auto">
          <a:xfrm>
            <a:off x="1040873" y="4614290"/>
            <a:ext cx="1458360" cy="1458360"/>
            <a:chOff x="1757" y="2662"/>
            <a:chExt cx="538" cy="537"/>
          </a:xfrm>
        </p:grpSpPr>
        <p:sp>
          <p:nvSpPr>
            <p:cNvPr id="93" name="Oval 10"/>
            <p:cNvSpPr>
              <a:spLocks noChangeArrowheads="1"/>
            </p:cNvSpPr>
            <p:nvPr/>
          </p:nvSpPr>
          <p:spPr bwMode="auto">
            <a:xfrm>
              <a:off x="1757" y="2662"/>
              <a:ext cx="538" cy="537"/>
            </a:xfrm>
            <a:prstGeom prst="ellipse">
              <a:avLst/>
            </a:prstGeom>
            <a:solidFill>
              <a:srgbClr val="000000">
                <a:alpha val="10001"/>
              </a:srgbClr>
            </a:solidFill>
            <a:ln w="9525">
              <a:noFill/>
              <a:round/>
              <a:headEnd/>
              <a:tailEnd/>
            </a:ln>
            <a:effectLst/>
          </p:spPr>
          <p:txBody>
            <a:bodyPr wrap="none" anchor="ctr"/>
            <a:lstStyle/>
            <a:p>
              <a:pPr eaLnBrk="1" fontAlgn="auto" hangingPunct="1">
                <a:spcBef>
                  <a:spcPts val="0"/>
                </a:spcBef>
                <a:spcAft>
                  <a:spcPts val="0"/>
                </a:spcAft>
                <a:defRPr/>
              </a:pPr>
              <a:endParaRPr lang="en-US" sz="1800" kern="0">
                <a:solidFill>
                  <a:sysClr val="windowText" lastClr="000000"/>
                </a:solidFill>
                <a:latin typeface="+mn-lt"/>
                <a:ea typeface="+mn-ea"/>
              </a:endParaRPr>
            </a:p>
          </p:txBody>
        </p:sp>
        <p:grpSp>
          <p:nvGrpSpPr>
            <p:cNvPr id="94" name="Group 11"/>
            <p:cNvGrpSpPr>
              <a:grpSpLocks/>
            </p:cNvGrpSpPr>
            <p:nvPr/>
          </p:nvGrpSpPr>
          <p:grpSpPr bwMode="auto">
            <a:xfrm>
              <a:off x="1761" y="2717"/>
              <a:ext cx="530" cy="426"/>
              <a:chOff x="1761" y="2717"/>
              <a:chExt cx="530" cy="426"/>
            </a:xfrm>
          </p:grpSpPr>
          <p:grpSp>
            <p:nvGrpSpPr>
              <p:cNvPr id="95" name="Group 61"/>
              <p:cNvGrpSpPr>
                <a:grpSpLocks/>
              </p:cNvGrpSpPr>
              <p:nvPr/>
            </p:nvGrpSpPr>
            <p:grpSpPr bwMode="auto">
              <a:xfrm>
                <a:off x="1818" y="2717"/>
                <a:ext cx="411" cy="426"/>
                <a:chOff x="1435" y="1228"/>
                <a:chExt cx="460" cy="462"/>
              </a:xfrm>
            </p:grpSpPr>
            <p:sp>
              <p:nvSpPr>
                <p:cNvPr id="97" name="Oval 62"/>
                <p:cNvSpPr>
                  <a:spLocks noChangeArrowheads="1"/>
                </p:cNvSpPr>
                <p:nvPr/>
              </p:nvSpPr>
              <p:spPr bwMode="auto">
                <a:xfrm>
                  <a:off x="1435" y="1228"/>
                  <a:ext cx="460" cy="462"/>
                </a:xfrm>
                <a:prstGeom prst="ellipse">
                  <a:avLst/>
                </a:prstGeom>
                <a:gradFill rotWithShape="1">
                  <a:gsLst>
                    <a:gs pos="0">
                      <a:srgbClr val="21AB4C"/>
                    </a:gs>
                    <a:gs pos="100000">
                      <a:srgbClr val="125E2A"/>
                    </a:gs>
                  </a:gsLst>
                  <a:lin ang="5400000" scaled="1"/>
                </a:gradFill>
                <a:ln w="82550">
                  <a:solidFill>
                    <a:srgbClr val="275E37">
                      <a:alpha val="39000"/>
                    </a:srgbClr>
                  </a:solidFill>
                  <a:round/>
                  <a:headEnd/>
                  <a:tailEnd/>
                </a:ln>
                <a:effectLst/>
              </p:spPr>
              <p:txBody>
                <a:bodyPr wrap="none" anchor="ctr" anchorCtr="1"/>
                <a:lstStyle/>
                <a:p>
                  <a:pPr fontAlgn="auto">
                    <a:spcBef>
                      <a:spcPts val="0"/>
                    </a:spcBef>
                    <a:spcAft>
                      <a:spcPts val="0"/>
                    </a:spcAft>
                    <a:defRPr/>
                  </a:pPr>
                  <a:endParaRPr lang="en-US" sz="2800" kern="0">
                    <a:solidFill>
                      <a:sysClr val="windowText" lastClr="000000"/>
                    </a:solidFill>
                    <a:latin typeface="+mn-lt"/>
                    <a:ea typeface="+mn-ea"/>
                  </a:endParaRPr>
                </a:p>
              </p:txBody>
            </p:sp>
            <p:sp>
              <p:nvSpPr>
                <p:cNvPr id="98" name="Oval 63"/>
                <p:cNvSpPr>
                  <a:spLocks noChangeArrowheads="1"/>
                </p:cNvSpPr>
                <p:nvPr/>
              </p:nvSpPr>
              <p:spPr bwMode="auto">
                <a:xfrm>
                  <a:off x="1520" y="1262"/>
                  <a:ext cx="294" cy="193"/>
                </a:xfrm>
                <a:prstGeom prst="ellipse">
                  <a:avLst/>
                </a:prstGeom>
                <a:gradFill rotWithShape="1">
                  <a:gsLst>
                    <a:gs pos="0">
                      <a:srgbClr val="FFFFFF">
                        <a:alpha val="30000"/>
                      </a:srgbClr>
                    </a:gs>
                    <a:gs pos="100000">
                      <a:srgbClr val="FFFFFF">
                        <a:gamma/>
                        <a:shade val="46275"/>
                        <a:invGamma/>
                        <a:alpha val="0"/>
                      </a:srgbClr>
                    </a:gs>
                  </a:gsLst>
                  <a:lin ang="2700000" scaled="1"/>
                </a:gradFill>
                <a:ln w="9525">
                  <a:noFill/>
                  <a:round/>
                  <a:headEnd/>
                  <a:tailEnd/>
                </a:ln>
                <a:effectLst/>
              </p:spPr>
              <p:txBody>
                <a:bodyPr wrap="none" anchor="ctr" anchorCtr="1"/>
                <a:lstStyle/>
                <a:p>
                  <a:pPr fontAlgn="auto">
                    <a:spcBef>
                      <a:spcPts val="0"/>
                    </a:spcBef>
                    <a:spcAft>
                      <a:spcPts val="0"/>
                    </a:spcAft>
                    <a:defRPr/>
                  </a:pPr>
                  <a:endParaRPr lang="en-US" sz="2800" kern="0">
                    <a:solidFill>
                      <a:sysClr val="windowText" lastClr="000000"/>
                    </a:solidFill>
                    <a:latin typeface="+mn-lt"/>
                    <a:ea typeface="+mn-ea"/>
                  </a:endParaRPr>
                </a:p>
              </p:txBody>
            </p:sp>
          </p:grpSp>
          <p:sp>
            <p:nvSpPr>
              <p:cNvPr id="96" name="Text Box 64"/>
              <p:cNvSpPr txBox="1">
                <a:spLocks noChangeArrowheads="1"/>
              </p:cNvSpPr>
              <p:nvPr/>
            </p:nvSpPr>
            <p:spPr bwMode="auto">
              <a:xfrm>
                <a:off x="1761" y="2818"/>
                <a:ext cx="530" cy="226"/>
              </a:xfrm>
              <a:prstGeom prst="rect">
                <a:avLst/>
              </a:prstGeom>
              <a:noFill/>
              <a:ln w="9525">
                <a:noFill/>
                <a:miter lim="800000"/>
                <a:headEnd/>
                <a:tailEnd/>
              </a:ln>
            </p:spPr>
            <p:txBody>
              <a:bodyPr wrap="none" anchor="ctr" anchorCtr="1"/>
              <a:lstStyle/>
              <a:p>
                <a:pPr algn="ctr">
                  <a:lnSpc>
                    <a:spcPct val="95000"/>
                  </a:lnSpc>
                  <a:spcBef>
                    <a:spcPts val="1200"/>
                  </a:spcBef>
                </a:pPr>
                <a:r>
                  <a:rPr lang="en-US" sz="1600" dirty="0" smtClean="0">
                    <a:solidFill>
                      <a:srgbClr val="FFFFFF"/>
                    </a:solidFill>
                  </a:rPr>
                  <a:t>Ensure</a:t>
                </a:r>
                <a:br>
                  <a:rPr lang="en-US" sz="1600" dirty="0" smtClean="0">
                    <a:solidFill>
                      <a:srgbClr val="FFFFFF"/>
                    </a:solidFill>
                  </a:rPr>
                </a:br>
                <a:r>
                  <a:rPr lang="en-US" sz="1600" dirty="0" smtClean="0">
                    <a:solidFill>
                      <a:srgbClr val="FFFFFF"/>
                    </a:solidFill>
                  </a:rPr>
                  <a:t>Right</a:t>
                </a:r>
              </a:p>
              <a:p>
                <a:pPr algn="ctr">
                  <a:lnSpc>
                    <a:spcPct val="95000"/>
                  </a:lnSpc>
                  <a:spcBef>
                    <a:spcPts val="400"/>
                  </a:spcBef>
                </a:pPr>
                <a:r>
                  <a:rPr lang="en-US" sz="1150" dirty="0" smtClean="0">
                    <a:solidFill>
                      <a:srgbClr val="FFFFFF"/>
                    </a:solidFill>
                  </a:rPr>
                  <a:t>TECHNOLOGY</a:t>
                </a:r>
                <a:endParaRPr lang="en-US" sz="1150" dirty="0">
                  <a:solidFill>
                    <a:srgbClr val="FFFFFF"/>
                  </a:solidFill>
                </a:endParaRPr>
              </a:p>
            </p:txBody>
          </p:sp>
        </p:grpSp>
      </p:grpSp>
      <p:sp>
        <p:nvSpPr>
          <p:cNvPr id="103" name="Rounded Rectangle 102"/>
          <p:cNvSpPr/>
          <p:nvPr/>
        </p:nvSpPr>
        <p:spPr>
          <a:xfrm>
            <a:off x="5541080" y="1163101"/>
            <a:ext cx="2642216" cy="1209674"/>
          </a:xfrm>
          <a:prstGeom prst="roundRect">
            <a:avLst/>
          </a:prstGeom>
          <a:noFill/>
          <a:ln>
            <a:noFill/>
          </a:ln>
          <a:effectLst/>
        </p:spPr>
        <p:style>
          <a:lnRef idx="1">
            <a:schemeClr val="dk1"/>
          </a:lnRef>
          <a:fillRef idx="2">
            <a:schemeClr val="dk1"/>
          </a:fillRef>
          <a:effectRef idx="1">
            <a:schemeClr val="dk1"/>
          </a:effectRef>
          <a:fontRef idx="minor">
            <a:schemeClr val="dk1"/>
          </a:fontRef>
        </p:style>
        <p:txBody>
          <a:bodyPr lIns="0" tIns="0" rIns="0" bIns="0" rtlCol="0" anchor="t" anchorCtr="0"/>
          <a:lstStyle/>
          <a:p>
            <a:pPr marL="114300" indent="-114300">
              <a:lnSpc>
                <a:spcPct val="95000"/>
              </a:lnSpc>
              <a:spcBef>
                <a:spcPts val="600"/>
              </a:spcBef>
              <a:spcAft>
                <a:spcPts val="200"/>
              </a:spcAft>
              <a:tabLst>
                <a:tab pos="114300" algn="l"/>
              </a:tabLst>
            </a:pPr>
            <a:r>
              <a:rPr lang="en-US" sz="1800" dirty="0" smtClean="0">
                <a:solidFill>
                  <a:srgbClr val="B71234"/>
                </a:solidFill>
              </a:rPr>
              <a:t>Human Intelligence </a:t>
            </a:r>
          </a:p>
          <a:p>
            <a:pPr marL="114300" lvl="1" indent="-114300">
              <a:lnSpc>
                <a:spcPct val="95000"/>
              </a:lnSpc>
              <a:spcAft>
                <a:spcPts val="200"/>
              </a:spcAft>
              <a:buClr>
                <a:schemeClr val="tx1"/>
              </a:buClr>
              <a:buFont typeface="Arial" pitchFamily="34" charset="0"/>
              <a:buChar char="•"/>
            </a:pPr>
            <a:r>
              <a:rPr lang="en-US" sz="1400" dirty="0" smtClean="0">
                <a:solidFill>
                  <a:srgbClr val="000000"/>
                </a:solidFill>
              </a:rPr>
              <a:t>State sponsored cybercrime</a:t>
            </a:r>
          </a:p>
          <a:p>
            <a:pPr marL="114300" lvl="1" indent="-114300">
              <a:lnSpc>
                <a:spcPct val="95000"/>
              </a:lnSpc>
              <a:spcAft>
                <a:spcPts val="200"/>
              </a:spcAft>
              <a:buClr>
                <a:schemeClr val="tx1"/>
              </a:buClr>
              <a:buFont typeface="Arial" pitchFamily="34" charset="0"/>
              <a:buChar char="•"/>
            </a:pPr>
            <a:r>
              <a:rPr lang="en-US" sz="1400" dirty="0" smtClean="0">
                <a:solidFill>
                  <a:srgbClr val="000000"/>
                </a:solidFill>
              </a:rPr>
              <a:t>Espionage</a:t>
            </a:r>
          </a:p>
          <a:p>
            <a:pPr marL="114300" lvl="1" indent="-114300">
              <a:lnSpc>
                <a:spcPct val="95000"/>
              </a:lnSpc>
              <a:spcAft>
                <a:spcPts val="200"/>
              </a:spcAft>
              <a:buClr>
                <a:schemeClr val="tx1"/>
              </a:buClr>
              <a:buFont typeface="Arial" pitchFamily="34" charset="0"/>
              <a:buChar char="•"/>
            </a:pPr>
            <a:r>
              <a:rPr lang="en-US" sz="1400" dirty="0" smtClean="0">
                <a:solidFill>
                  <a:srgbClr val="000000"/>
                </a:solidFill>
              </a:rPr>
              <a:t>Blackmail</a:t>
            </a:r>
          </a:p>
          <a:p>
            <a:pPr marL="114300" lvl="1" indent="-114300">
              <a:lnSpc>
                <a:spcPct val="95000"/>
              </a:lnSpc>
              <a:spcAft>
                <a:spcPts val="200"/>
              </a:spcAft>
              <a:buClr>
                <a:schemeClr val="tx1"/>
              </a:buClr>
              <a:buFont typeface="Arial" pitchFamily="34" charset="0"/>
              <a:buChar char="•"/>
            </a:pPr>
            <a:r>
              <a:rPr lang="en-US" sz="1400" dirty="0" smtClean="0">
                <a:solidFill>
                  <a:srgbClr val="000000"/>
                </a:solidFill>
              </a:rPr>
              <a:t>Insider</a:t>
            </a:r>
          </a:p>
          <a:p>
            <a:pPr marL="114300" lvl="1" indent="-114300">
              <a:lnSpc>
                <a:spcPct val="95000"/>
              </a:lnSpc>
              <a:spcAft>
                <a:spcPts val="200"/>
              </a:spcAft>
              <a:buClr>
                <a:schemeClr val="tx1"/>
              </a:buClr>
              <a:buFont typeface="Arial" pitchFamily="34" charset="0"/>
              <a:buChar char="•"/>
            </a:pPr>
            <a:r>
              <a:rPr lang="en-US" sz="1400" dirty="0" smtClean="0">
                <a:solidFill>
                  <a:srgbClr val="000000"/>
                </a:solidFill>
              </a:rPr>
              <a:t>Social engineering</a:t>
            </a:r>
          </a:p>
        </p:txBody>
      </p:sp>
      <p:grpSp>
        <p:nvGrpSpPr>
          <p:cNvPr id="78" name="Group 9"/>
          <p:cNvGrpSpPr>
            <a:grpSpLocks noChangeAspect="1"/>
          </p:cNvGrpSpPr>
          <p:nvPr/>
        </p:nvGrpSpPr>
        <p:grpSpPr bwMode="auto">
          <a:xfrm>
            <a:off x="1040873" y="1214861"/>
            <a:ext cx="1458360" cy="1458360"/>
            <a:chOff x="1757" y="2662"/>
            <a:chExt cx="538" cy="537"/>
          </a:xfrm>
        </p:grpSpPr>
        <p:sp>
          <p:nvSpPr>
            <p:cNvPr id="79" name="Oval 10"/>
            <p:cNvSpPr>
              <a:spLocks noChangeArrowheads="1"/>
            </p:cNvSpPr>
            <p:nvPr/>
          </p:nvSpPr>
          <p:spPr bwMode="auto">
            <a:xfrm>
              <a:off x="1757" y="2662"/>
              <a:ext cx="538" cy="537"/>
            </a:xfrm>
            <a:prstGeom prst="ellipse">
              <a:avLst/>
            </a:prstGeom>
            <a:solidFill>
              <a:srgbClr val="000000">
                <a:alpha val="10001"/>
              </a:srgbClr>
            </a:solidFill>
            <a:ln w="9525">
              <a:noFill/>
              <a:round/>
              <a:headEnd/>
              <a:tailEnd/>
            </a:ln>
            <a:effectLst/>
          </p:spPr>
          <p:txBody>
            <a:bodyPr wrap="none" anchor="ctr"/>
            <a:lstStyle/>
            <a:p>
              <a:pPr eaLnBrk="1" fontAlgn="auto" hangingPunct="1">
                <a:spcBef>
                  <a:spcPts val="0"/>
                </a:spcBef>
                <a:spcAft>
                  <a:spcPts val="0"/>
                </a:spcAft>
                <a:defRPr/>
              </a:pPr>
              <a:endParaRPr lang="en-US" sz="1800" kern="0">
                <a:solidFill>
                  <a:sysClr val="windowText" lastClr="000000"/>
                </a:solidFill>
                <a:latin typeface="+mn-lt"/>
                <a:ea typeface="+mn-ea"/>
              </a:endParaRPr>
            </a:p>
          </p:txBody>
        </p:sp>
        <p:grpSp>
          <p:nvGrpSpPr>
            <p:cNvPr id="80" name="Group 11"/>
            <p:cNvGrpSpPr>
              <a:grpSpLocks/>
            </p:cNvGrpSpPr>
            <p:nvPr/>
          </p:nvGrpSpPr>
          <p:grpSpPr bwMode="auto">
            <a:xfrm>
              <a:off x="1761" y="2717"/>
              <a:ext cx="530" cy="426"/>
              <a:chOff x="1761" y="2717"/>
              <a:chExt cx="530" cy="426"/>
            </a:xfrm>
          </p:grpSpPr>
          <p:grpSp>
            <p:nvGrpSpPr>
              <p:cNvPr id="81" name="Group 61"/>
              <p:cNvGrpSpPr>
                <a:grpSpLocks/>
              </p:cNvGrpSpPr>
              <p:nvPr/>
            </p:nvGrpSpPr>
            <p:grpSpPr bwMode="auto">
              <a:xfrm>
                <a:off x="1818" y="2717"/>
                <a:ext cx="411" cy="426"/>
                <a:chOff x="1435" y="1228"/>
                <a:chExt cx="460" cy="462"/>
              </a:xfrm>
            </p:grpSpPr>
            <p:sp>
              <p:nvSpPr>
                <p:cNvPr id="83" name="Oval 62"/>
                <p:cNvSpPr>
                  <a:spLocks noChangeArrowheads="1"/>
                </p:cNvSpPr>
                <p:nvPr/>
              </p:nvSpPr>
              <p:spPr bwMode="auto">
                <a:xfrm>
                  <a:off x="1435" y="1228"/>
                  <a:ext cx="460" cy="462"/>
                </a:xfrm>
                <a:prstGeom prst="ellipse">
                  <a:avLst/>
                </a:prstGeom>
                <a:gradFill rotWithShape="1">
                  <a:gsLst>
                    <a:gs pos="0">
                      <a:schemeClr val="accent1"/>
                    </a:gs>
                    <a:gs pos="100000">
                      <a:srgbClr val="68001E"/>
                    </a:gs>
                  </a:gsLst>
                  <a:lin ang="5400000" scaled="1"/>
                </a:gradFill>
                <a:ln w="82550">
                  <a:solidFill>
                    <a:srgbClr val="68001E">
                      <a:alpha val="39000"/>
                    </a:srgbClr>
                  </a:solidFill>
                  <a:round/>
                  <a:headEnd/>
                  <a:tailEnd/>
                </a:ln>
                <a:effectLst/>
              </p:spPr>
              <p:txBody>
                <a:bodyPr wrap="none" anchor="ctr" anchorCtr="1"/>
                <a:lstStyle/>
                <a:p>
                  <a:pPr fontAlgn="auto">
                    <a:spcBef>
                      <a:spcPts val="0"/>
                    </a:spcBef>
                    <a:spcAft>
                      <a:spcPts val="0"/>
                    </a:spcAft>
                    <a:defRPr/>
                  </a:pPr>
                  <a:endParaRPr lang="en-US" sz="2800" kern="0">
                    <a:solidFill>
                      <a:sysClr val="windowText" lastClr="000000"/>
                    </a:solidFill>
                    <a:latin typeface="+mn-lt"/>
                    <a:ea typeface="+mn-ea"/>
                  </a:endParaRPr>
                </a:p>
              </p:txBody>
            </p:sp>
            <p:sp>
              <p:nvSpPr>
                <p:cNvPr id="84" name="Oval 63"/>
                <p:cNvSpPr>
                  <a:spLocks noChangeArrowheads="1"/>
                </p:cNvSpPr>
                <p:nvPr/>
              </p:nvSpPr>
              <p:spPr bwMode="auto">
                <a:xfrm>
                  <a:off x="1520" y="1262"/>
                  <a:ext cx="294" cy="193"/>
                </a:xfrm>
                <a:prstGeom prst="ellipse">
                  <a:avLst/>
                </a:prstGeom>
                <a:gradFill rotWithShape="1">
                  <a:gsLst>
                    <a:gs pos="0">
                      <a:srgbClr val="FFFFFF">
                        <a:alpha val="30000"/>
                      </a:srgbClr>
                    </a:gs>
                    <a:gs pos="100000">
                      <a:srgbClr val="FFFFFF">
                        <a:gamma/>
                        <a:shade val="46275"/>
                        <a:invGamma/>
                        <a:alpha val="0"/>
                      </a:srgbClr>
                    </a:gs>
                  </a:gsLst>
                  <a:lin ang="2700000" scaled="1"/>
                </a:gradFill>
                <a:ln w="9525">
                  <a:noFill/>
                  <a:round/>
                  <a:headEnd/>
                  <a:tailEnd/>
                </a:ln>
                <a:effectLst/>
              </p:spPr>
              <p:txBody>
                <a:bodyPr wrap="none" anchor="ctr" anchorCtr="1"/>
                <a:lstStyle/>
                <a:p>
                  <a:pPr fontAlgn="auto">
                    <a:spcBef>
                      <a:spcPts val="0"/>
                    </a:spcBef>
                    <a:spcAft>
                      <a:spcPts val="0"/>
                    </a:spcAft>
                    <a:defRPr/>
                  </a:pPr>
                  <a:endParaRPr lang="en-US" sz="2800" kern="0">
                    <a:solidFill>
                      <a:sysClr val="windowText" lastClr="000000"/>
                    </a:solidFill>
                    <a:latin typeface="+mn-lt"/>
                    <a:ea typeface="+mn-ea"/>
                  </a:endParaRPr>
                </a:p>
              </p:txBody>
            </p:sp>
          </p:grpSp>
          <p:sp>
            <p:nvSpPr>
              <p:cNvPr id="82" name="Text Box 64"/>
              <p:cNvSpPr txBox="1">
                <a:spLocks noChangeArrowheads="1"/>
              </p:cNvSpPr>
              <p:nvPr/>
            </p:nvSpPr>
            <p:spPr bwMode="auto">
              <a:xfrm>
                <a:off x="1761" y="2818"/>
                <a:ext cx="530" cy="226"/>
              </a:xfrm>
              <a:prstGeom prst="rect">
                <a:avLst/>
              </a:prstGeom>
              <a:noFill/>
              <a:ln w="9525">
                <a:noFill/>
                <a:miter lim="800000"/>
                <a:headEnd/>
                <a:tailEnd/>
              </a:ln>
            </p:spPr>
            <p:txBody>
              <a:bodyPr wrap="none" anchor="ctr" anchorCtr="1"/>
              <a:lstStyle/>
              <a:p>
                <a:pPr algn="ctr">
                  <a:lnSpc>
                    <a:spcPct val="95000"/>
                  </a:lnSpc>
                  <a:spcBef>
                    <a:spcPts val="1200"/>
                  </a:spcBef>
                </a:pPr>
                <a:r>
                  <a:rPr lang="en-US" sz="1600" dirty="0" smtClean="0">
                    <a:solidFill>
                      <a:srgbClr val="FFFFFF"/>
                    </a:solidFill>
                  </a:rPr>
                  <a:t>Expand</a:t>
                </a:r>
                <a:br>
                  <a:rPr lang="en-US" sz="1600" dirty="0" smtClean="0">
                    <a:solidFill>
                      <a:srgbClr val="FFFFFF"/>
                    </a:solidFill>
                  </a:rPr>
                </a:br>
                <a:r>
                  <a:rPr lang="en-US" sz="1600" dirty="0" smtClean="0">
                    <a:solidFill>
                      <a:srgbClr val="FFFFFF"/>
                    </a:solidFill>
                  </a:rPr>
                  <a:t>Scope</a:t>
                </a:r>
              </a:p>
              <a:p>
                <a:pPr algn="ctr">
                  <a:lnSpc>
                    <a:spcPct val="95000"/>
                  </a:lnSpc>
                  <a:spcBef>
                    <a:spcPts val="400"/>
                  </a:spcBef>
                </a:pPr>
                <a:r>
                  <a:rPr lang="en-US" sz="1150" dirty="0" smtClean="0">
                    <a:solidFill>
                      <a:srgbClr val="FFFFFF"/>
                    </a:solidFill>
                  </a:rPr>
                  <a:t>PEOPLE</a:t>
                </a:r>
                <a:endParaRPr lang="en-US" sz="1150" dirty="0">
                  <a:solidFill>
                    <a:srgbClr val="FFFFFF"/>
                  </a:solidFill>
                </a:endParaRPr>
              </a:p>
            </p:txBody>
          </p:sp>
        </p:grpSp>
      </p:grpSp>
      <p:sp>
        <p:nvSpPr>
          <p:cNvPr id="107" name="Rounded Rectangle 106"/>
          <p:cNvSpPr/>
          <p:nvPr/>
        </p:nvSpPr>
        <p:spPr>
          <a:xfrm>
            <a:off x="3029392" y="2894257"/>
            <a:ext cx="2364418" cy="890661"/>
          </a:xfrm>
          <a:prstGeom prst="roundRect">
            <a:avLst/>
          </a:prstGeom>
          <a:noFill/>
          <a:ln>
            <a:noFill/>
          </a:ln>
          <a:effectLst/>
        </p:spPr>
        <p:style>
          <a:lnRef idx="1">
            <a:schemeClr val="dk1"/>
          </a:lnRef>
          <a:fillRef idx="2">
            <a:schemeClr val="dk1"/>
          </a:fillRef>
          <a:effectRef idx="1">
            <a:schemeClr val="dk1"/>
          </a:effectRef>
          <a:fontRef idx="minor">
            <a:schemeClr val="dk1"/>
          </a:fontRef>
        </p:style>
        <p:txBody>
          <a:bodyPr lIns="0" tIns="0" rIns="0" bIns="0" rtlCol="0" anchor="t" anchorCtr="0"/>
          <a:lstStyle/>
          <a:p>
            <a:pPr marL="114300" indent="-114300">
              <a:lnSpc>
                <a:spcPct val="95000"/>
              </a:lnSpc>
              <a:spcAft>
                <a:spcPts val="200"/>
              </a:spcAft>
            </a:pPr>
            <a:r>
              <a:rPr lang="en-US" sz="1800" dirty="0" smtClean="0">
                <a:solidFill>
                  <a:srgbClr val="B71234"/>
                </a:solidFill>
              </a:rPr>
              <a:t>Asset-Related</a:t>
            </a:r>
          </a:p>
          <a:p>
            <a:pPr marL="114300" lvl="1" indent="-114300">
              <a:lnSpc>
                <a:spcPct val="95000"/>
              </a:lnSpc>
              <a:spcAft>
                <a:spcPts val="200"/>
              </a:spcAft>
              <a:buClr>
                <a:schemeClr val="tx1"/>
              </a:buClr>
              <a:buFont typeface="Arial" pitchFamily="34" charset="0"/>
              <a:buChar char="•"/>
            </a:pPr>
            <a:r>
              <a:rPr lang="en-US" sz="1400" dirty="0" smtClean="0">
                <a:solidFill>
                  <a:srgbClr val="000000"/>
                </a:solidFill>
              </a:rPr>
              <a:t>Classification</a:t>
            </a:r>
          </a:p>
          <a:p>
            <a:pPr marL="114300" lvl="1" indent="-114300">
              <a:lnSpc>
                <a:spcPct val="95000"/>
              </a:lnSpc>
              <a:spcAft>
                <a:spcPts val="200"/>
              </a:spcAft>
              <a:buClr>
                <a:schemeClr val="tx1"/>
              </a:buClr>
              <a:buFont typeface="Arial" pitchFamily="34" charset="0"/>
              <a:buChar char="•"/>
            </a:pPr>
            <a:r>
              <a:rPr lang="en-US" sz="1400" dirty="0" smtClean="0">
                <a:solidFill>
                  <a:srgbClr val="000000"/>
                </a:solidFill>
              </a:rPr>
              <a:t>Levels of protection</a:t>
            </a:r>
          </a:p>
        </p:txBody>
      </p:sp>
      <p:sp>
        <p:nvSpPr>
          <p:cNvPr id="108" name="Rounded Rectangle 107"/>
          <p:cNvSpPr/>
          <p:nvPr/>
        </p:nvSpPr>
        <p:spPr>
          <a:xfrm>
            <a:off x="5541080" y="2894257"/>
            <a:ext cx="2642216" cy="890661"/>
          </a:xfrm>
          <a:prstGeom prst="roundRect">
            <a:avLst/>
          </a:prstGeom>
          <a:noFill/>
          <a:ln>
            <a:noFill/>
          </a:ln>
          <a:effectLst/>
        </p:spPr>
        <p:style>
          <a:lnRef idx="1">
            <a:schemeClr val="dk1"/>
          </a:lnRef>
          <a:fillRef idx="2">
            <a:schemeClr val="dk1"/>
          </a:fillRef>
          <a:effectRef idx="1">
            <a:schemeClr val="dk1"/>
          </a:effectRef>
          <a:fontRef idx="minor">
            <a:schemeClr val="dk1"/>
          </a:fontRef>
        </p:style>
        <p:txBody>
          <a:bodyPr lIns="0" tIns="0" rIns="0" bIns="0" rtlCol="0" anchor="t" anchorCtr="0"/>
          <a:lstStyle/>
          <a:p>
            <a:pPr marL="114300" indent="-114300">
              <a:lnSpc>
                <a:spcPct val="95000"/>
              </a:lnSpc>
              <a:spcAft>
                <a:spcPts val="200"/>
              </a:spcAft>
            </a:pPr>
            <a:r>
              <a:rPr lang="en-US" sz="1800" dirty="0" smtClean="0">
                <a:solidFill>
                  <a:srgbClr val="B71234"/>
                </a:solidFill>
              </a:rPr>
              <a:t>Repeatable</a:t>
            </a:r>
          </a:p>
          <a:p>
            <a:pPr marL="114300" lvl="1" indent="-114300">
              <a:lnSpc>
                <a:spcPct val="95000"/>
              </a:lnSpc>
              <a:spcAft>
                <a:spcPts val="200"/>
              </a:spcAft>
              <a:buClr>
                <a:schemeClr val="tx1"/>
              </a:buClr>
              <a:buFont typeface="Arial" pitchFamily="34" charset="0"/>
              <a:buChar char="•"/>
            </a:pPr>
            <a:r>
              <a:rPr lang="en-US" sz="1400" dirty="0" smtClean="0">
                <a:solidFill>
                  <a:srgbClr val="000000"/>
                </a:solidFill>
              </a:rPr>
              <a:t>Workflows</a:t>
            </a:r>
          </a:p>
        </p:txBody>
      </p:sp>
      <p:sp>
        <p:nvSpPr>
          <p:cNvPr id="109" name="Rounded Rectangle 108"/>
          <p:cNvSpPr/>
          <p:nvPr/>
        </p:nvSpPr>
        <p:spPr>
          <a:xfrm>
            <a:off x="3029391" y="4561010"/>
            <a:ext cx="3449467" cy="1209674"/>
          </a:xfrm>
          <a:prstGeom prst="roundRect">
            <a:avLst/>
          </a:prstGeom>
          <a:noFill/>
          <a:ln>
            <a:noFill/>
          </a:ln>
          <a:effectLst/>
        </p:spPr>
        <p:style>
          <a:lnRef idx="1">
            <a:schemeClr val="dk1"/>
          </a:lnRef>
          <a:fillRef idx="2">
            <a:schemeClr val="dk1"/>
          </a:fillRef>
          <a:effectRef idx="1">
            <a:schemeClr val="dk1"/>
          </a:effectRef>
          <a:fontRef idx="minor">
            <a:schemeClr val="dk1"/>
          </a:fontRef>
        </p:style>
        <p:txBody>
          <a:bodyPr lIns="0" tIns="0" rIns="0" bIns="0" rtlCol="0" anchor="t" anchorCtr="0"/>
          <a:lstStyle/>
          <a:p>
            <a:pPr marL="114300" indent="-114300">
              <a:lnSpc>
                <a:spcPct val="95000"/>
              </a:lnSpc>
              <a:spcAft>
                <a:spcPts val="200"/>
              </a:spcAft>
            </a:pPr>
            <a:r>
              <a:rPr lang="en-US" sz="1800" dirty="0" smtClean="0">
                <a:solidFill>
                  <a:srgbClr val="B71234"/>
                </a:solidFill>
              </a:rPr>
              <a:t>Security Solutions</a:t>
            </a:r>
          </a:p>
          <a:p>
            <a:pPr marL="114300" lvl="1" indent="-114300">
              <a:lnSpc>
                <a:spcPct val="95000"/>
              </a:lnSpc>
              <a:spcAft>
                <a:spcPts val="200"/>
              </a:spcAft>
              <a:buClr>
                <a:schemeClr val="tx1"/>
              </a:buClr>
              <a:buFont typeface="Arial" pitchFamily="34" charset="0"/>
              <a:buChar char="•"/>
            </a:pPr>
            <a:r>
              <a:rPr lang="en-US" sz="1400" dirty="0" smtClean="0">
                <a:solidFill>
                  <a:srgbClr val="000000"/>
                </a:solidFill>
              </a:rPr>
              <a:t>Vulnerability scanning</a:t>
            </a:r>
          </a:p>
          <a:p>
            <a:pPr marL="114300" lvl="1" indent="-114300">
              <a:lnSpc>
                <a:spcPct val="95000"/>
              </a:lnSpc>
              <a:spcAft>
                <a:spcPts val="200"/>
              </a:spcAft>
              <a:buClr>
                <a:schemeClr val="tx1"/>
              </a:buClr>
              <a:buFont typeface="Arial" pitchFamily="34" charset="0"/>
              <a:buChar char="•"/>
            </a:pPr>
            <a:r>
              <a:rPr lang="en-US" sz="1400" dirty="0" smtClean="0">
                <a:solidFill>
                  <a:srgbClr val="000000"/>
                </a:solidFill>
              </a:rPr>
              <a:t>ID management and access control</a:t>
            </a:r>
          </a:p>
          <a:p>
            <a:pPr marL="114300" lvl="1" indent="-114300">
              <a:lnSpc>
                <a:spcPct val="95000"/>
              </a:lnSpc>
              <a:spcAft>
                <a:spcPts val="200"/>
              </a:spcAft>
              <a:buClr>
                <a:schemeClr val="tx1"/>
              </a:buClr>
              <a:buFont typeface="Arial" pitchFamily="34" charset="0"/>
              <a:buChar char="•"/>
            </a:pPr>
            <a:r>
              <a:rPr lang="en-US" sz="1400" dirty="0" smtClean="0">
                <a:solidFill>
                  <a:srgbClr val="000000"/>
                </a:solidFill>
              </a:rPr>
              <a:t>DLP</a:t>
            </a:r>
          </a:p>
          <a:p>
            <a:pPr marL="114300" lvl="1" indent="-114300">
              <a:lnSpc>
                <a:spcPct val="95000"/>
              </a:lnSpc>
              <a:spcAft>
                <a:spcPts val="200"/>
              </a:spcAft>
              <a:buClr>
                <a:schemeClr val="tx1"/>
              </a:buClr>
              <a:buFont typeface="Arial" pitchFamily="34" charset="0"/>
              <a:buChar char="•"/>
            </a:pPr>
            <a:r>
              <a:rPr lang="en-US" sz="1400" dirty="0" smtClean="0">
                <a:solidFill>
                  <a:srgbClr val="000000"/>
                </a:solidFill>
              </a:rPr>
              <a:t>Risk and compliance</a:t>
            </a:r>
          </a:p>
          <a:p>
            <a:pPr marL="114300" lvl="1" indent="-114300">
              <a:lnSpc>
                <a:spcPct val="95000"/>
              </a:lnSpc>
              <a:spcAft>
                <a:spcPts val="200"/>
              </a:spcAft>
              <a:buClr>
                <a:schemeClr val="tx1"/>
              </a:buClr>
              <a:buFont typeface="Arial" pitchFamily="34" charset="0"/>
              <a:buChar char="•"/>
            </a:pPr>
            <a:r>
              <a:rPr lang="en-US" sz="1400" dirty="0" smtClean="0">
                <a:solidFill>
                  <a:srgbClr val="000000"/>
                </a:solidFill>
              </a:rPr>
              <a:t>Situational awareness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9"/>
                                        </p:tgtEl>
                                        <p:attrNameLst>
                                          <p:attrName>style.visibility</p:attrName>
                                        </p:attrNameLst>
                                      </p:cBhvr>
                                      <p:to>
                                        <p:strVal val="visible"/>
                                      </p:to>
                                    </p:set>
                                    <p:animEffect transition="in" filter="randombar(horizontal)">
                                      <p:cBhvr>
                                        <p:cTn id="11" dur="500"/>
                                        <p:tgtEl>
                                          <p:spTgt spid="10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5"/>
                                        </p:tgtEl>
                                        <p:attrNameLst>
                                          <p:attrName>style.visibility</p:attrName>
                                        </p:attrNameLst>
                                      </p:cBhvr>
                                      <p:to>
                                        <p:strVal val="visible"/>
                                      </p:to>
                                    </p:set>
                                    <p:animEffect transition="in" filter="fade">
                                      <p:cBhvr>
                                        <p:cTn id="16" dur="500"/>
                                        <p:tgtEl>
                                          <p:spTgt spid="85"/>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107"/>
                                        </p:tgtEl>
                                        <p:attrNameLst>
                                          <p:attrName>style.visibility</p:attrName>
                                        </p:attrNameLst>
                                      </p:cBhvr>
                                      <p:to>
                                        <p:strVal val="visible"/>
                                      </p:to>
                                    </p:set>
                                    <p:animEffect transition="in" filter="randombar(horizontal)">
                                      <p:cBhvr>
                                        <p:cTn id="20" dur="500"/>
                                        <p:tgtEl>
                                          <p:spTgt spid="10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randombar(horizontal)">
                                      <p:cBhvr>
                                        <p:cTn id="23" dur="500"/>
                                        <p:tgtEl>
                                          <p:spTgt spid="10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fade">
                                      <p:cBhvr>
                                        <p:cTn id="28" dur="500"/>
                                        <p:tgtEl>
                                          <p:spTgt spid="78"/>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randombar(horizontal)">
                                      <p:cBhvr>
                                        <p:cTn id="32" dur="500"/>
                                        <p:tgtEl>
                                          <p:spTgt spid="57"/>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03"/>
                                        </p:tgtEl>
                                        <p:attrNameLst>
                                          <p:attrName>style.visibility</p:attrName>
                                        </p:attrNameLst>
                                      </p:cBhvr>
                                      <p:to>
                                        <p:strVal val="visible"/>
                                      </p:to>
                                    </p:set>
                                    <p:animEffect transition="in" filter="randombar(horizontal)">
                                      <p:cBhvr>
                                        <p:cTn id="35"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103" grpId="0"/>
      <p:bldP spid="107" grpId="0"/>
      <p:bldP spid="108" grpId="0"/>
      <p:bldP spid="10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GRC Component #4</a:t>
            </a:r>
            <a:endParaRPr lang="en-US" dirty="0"/>
          </a:p>
        </p:txBody>
      </p:sp>
      <p:sp>
        <p:nvSpPr>
          <p:cNvPr id="4" name="Date Placeholder 3"/>
          <p:cNvSpPr>
            <a:spLocks noGrp="1"/>
          </p:cNvSpPr>
          <p:nvPr>
            <p:ph type="dt" sz="half" idx="10"/>
          </p:nvPr>
        </p:nvSpPr>
        <p:spPr/>
        <p:txBody>
          <a:bodyPr/>
          <a:lstStyle/>
          <a:p>
            <a:fld id="{20E43356-2467-614F-8981-11D96CAF4D47}" type="datetime4">
              <a:rPr lang="en-US" smtClean="0"/>
              <a:pPr/>
              <a:t>October 14, 2010</a:t>
            </a:fld>
            <a:endParaRPr lang="en-US"/>
          </a:p>
        </p:txBody>
      </p:sp>
      <p:pic>
        <p:nvPicPr>
          <p:cNvPr id="27" name="Picture 26" descr="predermined_image_1a.png"/>
          <p:cNvPicPr>
            <a:picLocks noChangeAspect="1"/>
          </p:cNvPicPr>
          <p:nvPr/>
        </p:nvPicPr>
        <p:blipFill>
          <a:blip r:embed="rId3"/>
          <a:stretch>
            <a:fillRect/>
          </a:stretch>
        </p:blipFill>
        <p:spPr>
          <a:xfrm>
            <a:off x="5880100" y="1301750"/>
            <a:ext cx="3263900" cy="4965700"/>
          </a:xfrm>
          <a:prstGeom prst="rect">
            <a:avLst/>
          </a:prstGeom>
        </p:spPr>
      </p:pic>
      <p:grpSp>
        <p:nvGrpSpPr>
          <p:cNvPr id="3" name="Group 21"/>
          <p:cNvGrpSpPr/>
          <p:nvPr/>
        </p:nvGrpSpPr>
        <p:grpSpPr>
          <a:xfrm>
            <a:off x="590550" y="1874686"/>
            <a:ext cx="5118874" cy="3822081"/>
            <a:chOff x="590550" y="2097707"/>
            <a:chExt cx="5118874" cy="3365643"/>
          </a:xfrm>
        </p:grpSpPr>
        <p:sp>
          <p:nvSpPr>
            <p:cNvPr id="12" name="Rounded Rectangle 11"/>
            <p:cNvSpPr/>
            <p:nvPr/>
          </p:nvSpPr>
          <p:spPr bwMode="auto">
            <a:xfrm>
              <a:off x="590550" y="2097707"/>
              <a:ext cx="5118874" cy="731520"/>
            </a:xfrm>
            <a:prstGeom prst="roundRect">
              <a:avLst>
                <a:gd name="adj" fmla="val 5000"/>
              </a:avLst>
            </a:prstGeom>
            <a:gradFill flip="none" rotWithShape="1">
              <a:gsLst>
                <a:gs pos="0">
                  <a:srgbClr val="ECECEC"/>
                </a:gs>
                <a:gs pos="100000">
                  <a:schemeClr val="bg1"/>
                </a:gs>
              </a:gsLst>
              <a:lin ang="10800000" scaled="1"/>
              <a:tileRect/>
            </a:gradFill>
            <a:ln w="28575" algn="ctr">
              <a:solidFill>
                <a:srgbClr val="646568"/>
              </a:solidFill>
              <a:round/>
              <a:headEnd/>
              <a:tailEnd/>
            </a:ln>
            <a:effectLst>
              <a:outerShdw blurRad="50800" dist="38100" dir="2700000" algn="tl" rotWithShape="0">
                <a:srgbClr val="A4A5A6">
                  <a:alpha val="50000"/>
                </a:srgbClr>
              </a:outerShdw>
            </a:effectLst>
          </p:spPr>
          <p:txBody>
            <a:bodyPr wrap="none" lIns="777240" anchor="ctr"/>
            <a:lstStyle/>
            <a:p>
              <a:pPr>
                <a:defRPr/>
              </a:pPr>
              <a:r>
                <a:rPr lang="en-US" sz="2200" dirty="0" smtClean="0"/>
                <a:t>Policy</a:t>
              </a:r>
            </a:p>
          </p:txBody>
        </p:sp>
        <p:sp>
          <p:nvSpPr>
            <p:cNvPr id="40" name="Rounded Rectangle 39"/>
            <p:cNvSpPr/>
            <p:nvPr/>
          </p:nvSpPr>
          <p:spPr bwMode="auto">
            <a:xfrm>
              <a:off x="590550" y="2975531"/>
              <a:ext cx="5118874" cy="731520"/>
            </a:xfrm>
            <a:prstGeom prst="roundRect">
              <a:avLst>
                <a:gd name="adj" fmla="val 5000"/>
              </a:avLst>
            </a:prstGeom>
            <a:gradFill flip="none" rotWithShape="1">
              <a:gsLst>
                <a:gs pos="0">
                  <a:srgbClr val="ECECEC"/>
                </a:gs>
                <a:gs pos="100000">
                  <a:schemeClr val="bg1"/>
                </a:gs>
              </a:gsLst>
              <a:lin ang="10800000" scaled="1"/>
              <a:tileRect/>
            </a:gradFill>
            <a:ln w="28575" algn="ctr">
              <a:solidFill>
                <a:srgbClr val="646568"/>
              </a:solidFill>
              <a:round/>
              <a:headEnd/>
              <a:tailEnd/>
            </a:ln>
            <a:effectLst>
              <a:outerShdw blurRad="50800" dist="38100" dir="2700000" algn="tl" rotWithShape="0">
                <a:srgbClr val="A4A5A6">
                  <a:alpha val="50000"/>
                </a:srgbClr>
              </a:outerShdw>
            </a:effectLst>
          </p:spPr>
          <p:txBody>
            <a:bodyPr wrap="none" lIns="777240" anchor="ctr"/>
            <a:lstStyle/>
            <a:p>
              <a:pPr>
                <a:defRPr/>
              </a:pPr>
              <a:r>
                <a:rPr lang="en-US" sz="2200" dirty="0" smtClean="0"/>
                <a:t>Compliance</a:t>
              </a:r>
            </a:p>
          </p:txBody>
        </p:sp>
        <p:sp>
          <p:nvSpPr>
            <p:cNvPr id="43" name="Rounded Rectangle 42"/>
            <p:cNvSpPr/>
            <p:nvPr/>
          </p:nvSpPr>
          <p:spPr bwMode="auto">
            <a:xfrm>
              <a:off x="590550" y="3854006"/>
              <a:ext cx="5118874" cy="731520"/>
            </a:xfrm>
            <a:prstGeom prst="roundRect">
              <a:avLst>
                <a:gd name="adj" fmla="val 5000"/>
              </a:avLst>
            </a:prstGeom>
            <a:gradFill flip="none" rotWithShape="1">
              <a:gsLst>
                <a:gs pos="0">
                  <a:srgbClr val="ECECEC"/>
                </a:gs>
                <a:gs pos="100000">
                  <a:schemeClr val="bg1"/>
                </a:gs>
              </a:gsLst>
              <a:lin ang="10800000" scaled="1"/>
              <a:tileRect/>
            </a:gradFill>
            <a:ln w="28575" algn="ctr">
              <a:solidFill>
                <a:srgbClr val="646568"/>
              </a:solidFill>
              <a:round/>
              <a:headEnd/>
              <a:tailEnd/>
            </a:ln>
            <a:effectLst>
              <a:outerShdw blurRad="50800" dist="38100" dir="2700000" algn="tl" rotWithShape="0">
                <a:srgbClr val="A4A5A6">
                  <a:alpha val="50000"/>
                </a:srgbClr>
              </a:outerShdw>
            </a:effectLst>
          </p:spPr>
          <p:txBody>
            <a:bodyPr wrap="none" lIns="777240" anchor="ctr"/>
            <a:lstStyle/>
            <a:p>
              <a:pPr>
                <a:defRPr/>
              </a:pPr>
              <a:r>
                <a:rPr lang="en-US" sz="2200" dirty="0" smtClean="0"/>
                <a:t>Risk Management</a:t>
              </a:r>
            </a:p>
          </p:txBody>
        </p:sp>
        <p:sp>
          <p:nvSpPr>
            <p:cNvPr id="46" name="Rounded Rectangle 45"/>
            <p:cNvSpPr/>
            <p:nvPr/>
          </p:nvSpPr>
          <p:spPr bwMode="auto">
            <a:xfrm>
              <a:off x="590550" y="4731830"/>
              <a:ext cx="5118874" cy="731520"/>
            </a:xfrm>
            <a:prstGeom prst="roundRect">
              <a:avLst>
                <a:gd name="adj" fmla="val 5000"/>
              </a:avLst>
            </a:prstGeom>
            <a:gradFill flip="none" rotWithShape="1">
              <a:gsLst>
                <a:gs pos="0">
                  <a:srgbClr val="ECECEC"/>
                </a:gs>
                <a:gs pos="100000">
                  <a:schemeClr val="bg1"/>
                </a:gs>
              </a:gsLst>
              <a:lin ang="10800000" scaled="1"/>
              <a:tileRect/>
            </a:gradFill>
            <a:ln w="28575" algn="ctr">
              <a:solidFill>
                <a:srgbClr val="646568"/>
              </a:solidFill>
              <a:round/>
              <a:headEnd/>
              <a:tailEnd/>
            </a:ln>
            <a:effectLst>
              <a:outerShdw blurRad="50800" dist="38100" dir="2700000" algn="tl" rotWithShape="0">
                <a:srgbClr val="A4A5A6">
                  <a:alpha val="50000"/>
                </a:srgbClr>
              </a:outerShdw>
            </a:effectLst>
          </p:spPr>
          <p:txBody>
            <a:bodyPr wrap="none" lIns="777240" anchor="ctr"/>
            <a:lstStyle/>
            <a:p>
              <a:pPr lvl="0">
                <a:lnSpc>
                  <a:spcPct val="90000"/>
                </a:lnSpc>
                <a:defRPr/>
              </a:pPr>
              <a:r>
                <a:rPr lang="en-US" sz="2600" dirty="0" smtClean="0">
                  <a:solidFill>
                    <a:schemeClr val="accent1"/>
                  </a:solidFill>
                </a:rPr>
                <a:t>Security Awareness </a:t>
              </a:r>
              <a:br>
                <a:rPr lang="en-US" sz="2600" dirty="0" smtClean="0">
                  <a:solidFill>
                    <a:schemeClr val="accent1"/>
                  </a:solidFill>
                </a:rPr>
              </a:br>
              <a:r>
                <a:rPr lang="en-US" sz="2600" dirty="0" smtClean="0">
                  <a:solidFill>
                    <a:schemeClr val="accent1"/>
                  </a:solidFill>
                </a:rPr>
                <a:t>and Training</a:t>
              </a:r>
            </a:p>
          </p:txBody>
        </p:sp>
      </p:grpSp>
      <p:pic>
        <p:nvPicPr>
          <p:cNvPr id="17" name="Picture 16" descr="compliance-icon-red-sm.png"/>
          <p:cNvPicPr>
            <a:picLocks noChangeAspect="1"/>
          </p:cNvPicPr>
          <p:nvPr/>
        </p:nvPicPr>
        <p:blipFill>
          <a:blip r:embed="rId4"/>
          <a:stretch>
            <a:fillRect/>
          </a:stretch>
        </p:blipFill>
        <p:spPr>
          <a:xfrm>
            <a:off x="709959" y="3000399"/>
            <a:ext cx="603202" cy="603202"/>
          </a:xfrm>
          <a:prstGeom prst="rect">
            <a:avLst/>
          </a:prstGeom>
        </p:spPr>
      </p:pic>
      <p:pic>
        <p:nvPicPr>
          <p:cNvPr id="18" name="Picture 17" descr="policy-icon-red-sm.png"/>
          <p:cNvPicPr>
            <a:picLocks noChangeAspect="1"/>
          </p:cNvPicPr>
          <p:nvPr/>
        </p:nvPicPr>
        <p:blipFill>
          <a:blip r:embed="rId5"/>
          <a:stretch>
            <a:fillRect/>
          </a:stretch>
        </p:blipFill>
        <p:spPr>
          <a:xfrm>
            <a:off x="708797" y="1992337"/>
            <a:ext cx="603202" cy="603202"/>
          </a:xfrm>
          <a:prstGeom prst="rect">
            <a:avLst/>
          </a:prstGeom>
        </p:spPr>
      </p:pic>
      <p:pic>
        <p:nvPicPr>
          <p:cNvPr id="19" name="Picture 18" descr="risk-icon-red-sm.png"/>
          <p:cNvPicPr>
            <a:picLocks noChangeAspect="1"/>
          </p:cNvPicPr>
          <p:nvPr/>
        </p:nvPicPr>
        <p:blipFill>
          <a:blip r:embed="rId6"/>
          <a:stretch>
            <a:fillRect/>
          </a:stretch>
        </p:blipFill>
        <p:spPr>
          <a:xfrm>
            <a:off x="709959" y="3987824"/>
            <a:ext cx="603202" cy="603202"/>
          </a:xfrm>
          <a:prstGeom prst="rect">
            <a:avLst/>
          </a:prstGeom>
        </p:spPr>
      </p:pic>
      <p:pic>
        <p:nvPicPr>
          <p:cNvPr id="20" name="Picture 19" descr="awareness-icon-red-sm.png"/>
          <p:cNvPicPr>
            <a:picLocks noChangeAspect="1"/>
          </p:cNvPicPr>
          <p:nvPr/>
        </p:nvPicPr>
        <p:blipFill>
          <a:blip r:embed="rId7"/>
          <a:stretch>
            <a:fillRect/>
          </a:stretch>
        </p:blipFill>
        <p:spPr>
          <a:xfrm>
            <a:off x="709767" y="4999062"/>
            <a:ext cx="603202" cy="603202"/>
          </a:xfrm>
          <a:prstGeom prst="rect">
            <a:avLst/>
          </a:prstGeom>
        </p:spPr>
      </p:pic>
      <p:sp>
        <p:nvSpPr>
          <p:cNvPr id="14" name="Slide Number Placeholder 13"/>
          <p:cNvSpPr>
            <a:spLocks noGrp="1"/>
          </p:cNvSpPr>
          <p:nvPr>
            <p:ph type="sldNum" sz="quarter" idx="12"/>
          </p:nvPr>
        </p:nvSpPr>
        <p:spPr/>
        <p:txBody>
          <a:bodyPr/>
          <a:lstStyle/>
          <a:p>
            <a:fld id="{CBBE853D-9F22-8A4E-9065-8605B1548684}"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599830" y="1145382"/>
          <a:ext cx="7977591" cy="4960144"/>
        </p:xfrm>
        <a:graphic>
          <a:graphicData uri="http://schemas.openxmlformats.org/drawingml/2006/table">
            <a:tbl>
              <a:tblPr firstRow="1" bandRow="1">
                <a:effectLst/>
                <a:tableStyleId>{3B4B98B0-60AC-42C2-AFA5-B58CD77FA1E5}</a:tableStyleId>
              </a:tblPr>
              <a:tblGrid>
                <a:gridCol w="1703532"/>
                <a:gridCol w="1770927"/>
                <a:gridCol w="4503132"/>
              </a:tblGrid>
              <a:tr h="490693">
                <a:tc>
                  <a:txBody>
                    <a:bodyPr/>
                    <a:lstStyle/>
                    <a:p>
                      <a:pPr algn="ctr"/>
                      <a:r>
                        <a:rPr lang="en-US" sz="1800" b="1" dirty="0" smtClean="0">
                          <a:solidFill>
                            <a:srgbClr val="FFFFFF"/>
                          </a:solidFill>
                          <a:latin typeface="+mn-lt"/>
                          <a:cs typeface="Arial"/>
                        </a:rPr>
                        <a:t>Requirement</a:t>
                      </a:r>
                      <a:endParaRPr lang="en-US" sz="1800" b="1" dirty="0">
                        <a:solidFill>
                          <a:srgbClr val="FFFFFF"/>
                        </a:solidFill>
                        <a:latin typeface="+mn-lt"/>
                        <a:cs typeface="Arial"/>
                      </a:endParaRPr>
                    </a:p>
                  </a:txBody>
                  <a:tcPr marT="0" marB="0" anchor="ctr">
                    <a:lnL w="6350" cap="flat" cmpd="sng" algn="ctr">
                      <a:solidFill>
                        <a:srgbClr val="D1D4D3">
                          <a:lumMod val="50000"/>
                        </a:srgbClr>
                      </a:solidFill>
                      <a:prstDash val="solid"/>
                      <a:round/>
                      <a:headEnd type="none" w="med" len="med"/>
                      <a:tailEnd type="none" w="med" len="med"/>
                    </a:lnL>
                    <a:lnR w="6350" cap="flat" cmpd="sng" algn="ctr">
                      <a:solidFill>
                        <a:srgbClr val="D1D4D3">
                          <a:lumMod val="50000"/>
                        </a:srgbClr>
                      </a:solidFill>
                      <a:prstDash val="solid"/>
                      <a:round/>
                      <a:headEnd type="none" w="med" len="med"/>
                      <a:tailEnd type="none" w="med" len="med"/>
                    </a:lnR>
                    <a:lnT w="6350" cap="flat" cmpd="sng" algn="ctr">
                      <a:solidFill>
                        <a:srgbClr val="D1D4D3">
                          <a:lumMod val="50000"/>
                        </a:srgbClr>
                      </a:solidFill>
                      <a:prstDash val="solid"/>
                      <a:round/>
                      <a:headEnd type="none" w="med" len="med"/>
                      <a:tailEnd type="none" w="med" len="med"/>
                    </a:lnT>
                    <a:lnB w="6350" cap="flat" cmpd="sng" algn="ctr">
                      <a:noFill/>
                      <a:prstDash val="solid"/>
                      <a:round/>
                      <a:headEnd type="none" w="med" len="med"/>
                      <a:tailEnd type="none" w="med" len="med"/>
                    </a:lnB>
                    <a:solidFill>
                      <a:schemeClr val="accent2">
                        <a:lumMod val="75000"/>
                      </a:schemeClr>
                    </a:solidFill>
                  </a:tcPr>
                </a:tc>
                <a:tc>
                  <a:txBody>
                    <a:bodyPr/>
                    <a:lstStyle/>
                    <a:p>
                      <a:pPr algn="ctr"/>
                      <a:r>
                        <a:rPr lang="en-US" sz="1800" b="1" dirty="0" smtClean="0">
                          <a:solidFill>
                            <a:srgbClr val="FFFFFF"/>
                          </a:solidFill>
                          <a:latin typeface="+mn-lt"/>
                          <a:cs typeface="Arial"/>
                        </a:rPr>
                        <a:t>Frequency</a:t>
                      </a:r>
                      <a:endParaRPr lang="en-US" sz="1800" b="1" dirty="0">
                        <a:solidFill>
                          <a:srgbClr val="FFFFFF"/>
                        </a:solidFill>
                        <a:latin typeface="+mn-lt"/>
                        <a:cs typeface="Arial"/>
                      </a:endParaRPr>
                    </a:p>
                  </a:txBody>
                  <a:tcPr marT="0" marB="0" anchor="ctr">
                    <a:lnL w="6350" cap="flat" cmpd="sng" algn="ctr">
                      <a:solidFill>
                        <a:srgbClr val="D1D4D3">
                          <a:lumMod val="50000"/>
                        </a:srgbClr>
                      </a:solidFill>
                      <a:prstDash val="solid"/>
                      <a:round/>
                      <a:headEnd type="none" w="med" len="med"/>
                      <a:tailEnd type="none" w="med" len="med"/>
                    </a:lnL>
                    <a:lnR w="6350" cap="flat" cmpd="sng" algn="ctr">
                      <a:solidFill>
                        <a:srgbClr val="D1D4D3">
                          <a:lumMod val="50000"/>
                        </a:srgbClr>
                      </a:solidFill>
                      <a:prstDash val="solid"/>
                      <a:round/>
                      <a:headEnd type="none" w="med" len="med"/>
                      <a:tailEnd type="none" w="med" len="med"/>
                    </a:lnR>
                    <a:lnT w="6350" cap="flat" cmpd="sng" algn="ctr">
                      <a:solidFill>
                        <a:srgbClr val="D1D4D3">
                          <a:lumMod val="50000"/>
                        </a:srgbClr>
                      </a:solidFill>
                      <a:prstDash val="solid"/>
                      <a:round/>
                      <a:headEnd type="none" w="med" len="med"/>
                      <a:tailEnd type="none" w="med" len="med"/>
                    </a:lnT>
                    <a:lnB w="6350" cap="flat" cmpd="sng" algn="ctr">
                      <a:noFill/>
                      <a:prstDash val="solid"/>
                      <a:round/>
                      <a:headEnd type="none" w="med" len="med"/>
                      <a:tailEnd type="none" w="med" len="med"/>
                    </a:lnB>
                    <a:solidFill>
                      <a:schemeClr val="accent2">
                        <a:lumMod val="75000"/>
                      </a:schemeClr>
                    </a:solidFill>
                  </a:tcPr>
                </a:tc>
                <a:tc>
                  <a:txBody>
                    <a:bodyPr/>
                    <a:lstStyle/>
                    <a:p>
                      <a:pPr algn="ctr"/>
                      <a:r>
                        <a:rPr lang="en-US" sz="1800" b="1" dirty="0" smtClean="0">
                          <a:solidFill>
                            <a:srgbClr val="FFFFFF"/>
                          </a:solidFill>
                          <a:latin typeface="+mn-lt"/>
                          <a:cs typeface="Arial"/>
                        </a:rPr>
                        <a:t>Delivery</a:t>
                      </a:r>
                      <a:endParaRPr lang="en-US" sz="1800" b="1" dirty="0">
                        <a:solidFill>
                          <a:srgbClr val="FFFFFF"/>
                        </a:solidFill>
                        <a:latin typeface="+mn-lt"/>
                        <a:cs typeface="Arial"/>
                      </a:endParaRPr>
                    </a:p>
                  </a:txBody>
                  <a:tcPr marT="0" marB="0" anchor="ctr">
                    <a:lnL w="6350" cap="flat" cmpd="sng" algn="ctr">
                      <a:solidFill>
                        <a:srgbClr val="D1D4D3">
                          <a:lumMod val="50000"/>
                        </a:srgbClr>
                      </a:solidFill>
                      <a:prstDash val="solid"/>
                      <a:round/>
                      <a:headEnd type="none" w="med" len="med"/>
                      <a:tailEnd type="none" w="med" len="med"/>
                    </a:lnL>
                    <a:lnR w="6350" cap="flat" cmpd="sng" algn="ctr">
                      <a:solidFill>
                        <a:srgbClr val="D1D4D3">
                          <a:lumMod val="50000"/>
                        </a:srgbClr>
                      </a:solidFill>
                      <a:prstDash val="solid"/>
                      <a:round/>
                      <a:headEnd type="none" w="med" len="med"/>
                      <a:tailEnd type="none" w="med" len="med"/>
                    </a:lnR>
                    <a:lnT w="6350" cap="flat" cmpd="sng" algn="ctr">
                      <a:solidFill>
                        <a:srgbClr val="D1D4D3">
                          <a:lumMod val="50000"/>
                        </a:srgbClr>
                      </a:solidFill>
                      <a:prstDash val="solid"/>
                      <a:round/>
                      <a:headEnd type="none" w="med" len="med"/>
                      <a:tailEnd type="none" w="med" len="med"/>
                    </a:lnT>
                    <a:lnB w="6350" cap="flat" cmpd="sng" algn="ctr">
                      <a:noFill/>
                      <a:prstDash val="solid"/>
                      <a:round/>
                      <a:headEnd type="none" w="med" len="med"/>
                      <a:tailEnd type="none" w="med" len="med"/>
                    </a:lnB>
                    <a:solidFill>
                      <a:schemeClr val="accent2">
                        <a:lumMod val="75000"/>
                      </a:schemeClr>
                    </a:solidFill>
                  </a:tcPr>
                </a:tc>
              </a:tr>
              <a:tr h="636677">
                <a:tc>
                  <a:txBody>
                    <a:bodyPr/>
                    <a:lstStyle/>
                    <a:p>
                      <a:pPr algn="l" fontAlgn="t"/>
                      <a:r>
                        <a:rPr lang="en-US" sz="1900" b="0" i="0" u="none" strike="noStrike" dirty="0">
                          <a:solidFill>
                            <a:schemeClr val="accent1"/>
                          </a:solidFill>
                          <a:latin typeface="+mn-lt"/>
                        </a:rPr>
                        <a:t>Training</a:t>
                      </a:r>
                    </a:p>
                  </a:txBody>
                  <a:tcPr marR="9525" marT="0" marB="0" anchor="ctr">
                    <a:lnL w="6350" cap="flat" cmpd="sng" algn="ctr">
                      <a:solidFill>
                        <a:srgbClr val="D1D4D3">
                          <a:lumMod val="50000"/>
                        </a:srgbClr>
                      </a:solidFill>
                      <a:prstDash val="solid"/>
                      <a:round/>
                      <a:headEnd type="none" w="med" len="med"/>
                      <a:tailEnd type="none" w="med" len="med"/>
                    </a:lnL>
                    <a:lnR w="6350" cap="flat" cmpd="sng" algn="ctr">
                      <a:solidFill>
                        <a:srgbClr val="D1D4D3">
                          <a:lumMod val="50000"/>
                        </a:srgb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E6E6">
                        <a:alpha val="70000"/>
                      </a:srgbClr>
                    </a:solidFill>
                  </a:tcPr>
                </a:tc>
                <a:tc>
                  <a:txBody>
                    <a:bodyPr/>
                    <a:lstStyle/>
                    <a:p>
                      <a:pPr algn="l" fontAlgn="t"/>
                      <a:r>
                        <a:rPr lang="en-US" sz="1600" b="0" i="0" u="none" strike="noStrike" dirty="0">
                          <a:solidFill>
                            <a:srgbClr val="000000"/>
                          </a:solidFill>
                          <a:latin typeface="+mn-lt"/>
                        </a:rPr>
                        <a:t>Annual</a:t>
                      </a:r>
                    </a:p>
                  </a:txBody>
                  <a:tcPr marR="9525" marT="0" marB="0" anchor="ctr">
                    <a:lnL w="6350" cap="flat" cmpd="sng" algn="ctr">
                      <a:solidFill>
                        <a:srgbClr val="D1D4D3">
                          <a:lumMod val="50000"/>
                        </a:srgbClr>
                      </a:solidFill>
                      <a:prstDash val="solid"/>
                      <a:round/>
                      <a:headEnd type="none" w="med" len="med"/>
                      <a:tailEnd type="none" w="med" len="med"/>
                    </a:lnL>
                    <a:lnR w="6350" cap="flat" cmpd="sng" algn="ctr">
                      <a:solidFill>
                        <a:srgbClr val="D1D4D3">
                          <a:lumMod val="50000"/>
                        </a:srgb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E6E6">
                        <a:alpha val="70000"/>
                      </a:srgbClr>
                    </a:solidFill>
                  </a:tcPr>
                </a:tc>
                <a:tc>
                  <a:txBody>
                    <a:bodyPr/>
                    <a:lstStyle/>
                    <a:p>
                      <a:pPr algn="l" fontAlgn="t"/>
                      <a:r>
                        <a:rPr lang="en-US" sz="1600" b="0" i="0" u="none" strike="noStrike" dirty="0" smtClean="0">
                          <a:solidFill>
                            <a:srgbClr val="000000"/>
                          </a:solidFill>
                          <a:latin typeface="+mn-lt"/>
                        </a:rPr>
                        <a:t>Annual Security Matters eLearning</a:t>
                      </a:r>
                      <a:br>
                        <a:rPr lang="en-US" sz="1600" b="0" i="0" u="none" strike="noStrike" dirty="0" smtClean="0">
                          <a:solidFill>
                            <a:srgbClr val="000000"/>
                          </a:solidFill>
                          <a:latin typeface="+mn-lt"/>
                        </a:rPr>
                      </a:br>
                      <a:r>
                        <a:rPr lang="en-US" sz="1600" b="0" i="0" u="none" strike="noStrike" dirty="0" smtClean="0">
                          <a:solidFill>
                            <a:srgbClr val="000000"/>
                          </a:solidFill>
                          <a:latin typeface="+mn-lt"/>
                        </a:rPr>
                        <a:t>New Hire Awareness</a:t>
                      </a:r>
                      <a:endParaRPr lang="en-US" sz="1600" b="0" i="0" u="none" strike="noStrike" dirty="0">
                        <a:solidFill>
                          <a:srgbClr val="000000"/>
                        </a:solidFill>
                        <a:latin typeface="+mn-lt"/>
                      </a:endParaRPr>
                    </a:p>
                  </a:txBody>
                  <a:tcPr marR="9525" marT="0" marB="0" anchor="ctr">
                    <a:lnL w="6350" cap="flat" cmpd="sng" algn="ctr">
                      <a:solidFill>
                        <a:srgbClr val="D1D4D3">
                          <a:lumMod val="50000"/>
                        </a:srgbClr>
                      </a:solidFill>
                      <a:prstDash val="solid"/>
                      <a:round/>
                      <a:headEnd type="none" w="med" len="med"/>
                      <a:tailEnd type="none" w="med" len="med"/>
                    </a:lnL>
                    <a:lnR w="6350" cap="flat" cmpd="sng" algn="ctr">
                      <a:solidFill>
                        <a:srgbClr val="D1D4D3">
                          <a:lumMod val="50000"/>
                        </a:srgb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E6E6">
                        <a:alpha val="70000"/>
                      </a:srgbClr>
                    </a:solidFill>
                  </a:tcPr>
                </a:tc>
              </a:tr>
              <a:tr h="636677">
                <a:tc>
                  <a:txBody>
                    <a:bodyPr/>
                    <a:lstStyle/>
                    <a:p>
                      <a:pPr algn="l" fontAlgn="t"/>
                      <a:r>
                        <a:rPr lang="en-US" sz="1900" b="0" i="0" u="none" strike="noStrike" dirty="0">
                          <a:solidFill>
                            <a:schemeClr val="accent1"/>
                          </a:solidFill>
                          <a:latin typeface="+mn-lt"/>
                        </a:rPr>
                        <a:t>Newsletter</a:t>
                      </a:r>
                    </a:p>
                  </a:txBody>
                  <a:tcPr marR="9525" marT="0" marB="0" anchor="ctr">
                    <a:lnL w="6350" cap="flat" cmpd="sng" algn="ctr">
                      <a:solidFill>
                        <a:srgbClr val="D1D4D3">
                          <a:lumMod val="50000"/>
                        </a:srgbClr>
                      </a:solidFill>
                      <a:prstDash val="solid"/>
                      <a:round/>
                      <a:headEnd type="none" w="med" len="med"/>
                      <a:tailEnd type="none" w="med" len="med"/>
                    </a:lnL>
                    <a:lnR w="6350" cap="flat" cmpd="sng" algn="ctr">
                      <a:solidFill>
                        <a:srgbClr val="D1D4D3">
                          <a:lumMod val="50000"/>
                        </a:srgb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l" fontAlgn="t"/>
                      <a:r>
                        <a:rPr lang="en-US" sz="1600" b="0" i="0" u="none" strike="noStrike" dirty="0">
                          <a:solidFill>
                            <a:srgbClr val="000000"/>
                          </a:solidFill>
                          <a:latin typeface="+mn-lt"/>
                        </a:rPr>
                        <a:t>Quarterly</a:t>
                      </a:r>
                    </a:p>
                  </a:txBody>
                  <a:tcPr marR="9525" marT="0" marB="0" anchor="ctr">
                    <a:lnL w="6350" cap="flat" cmpd="sng" algn="ctr">
                      <a:solidFill>
                        <a:srgbClr val="D1D4D3">
                          <a:lumMod val="50000"/>
                        </a:srgbClr>
                      </a:solidFill>
                      <a:prstDash val="solid"/>
                      <a:round/>
                      <a:headEnd type="none" w="med" len="med"/>
                      <a:tailEnd type="none" w="med" len="med"/>
                    </a:lnL>
                    <a:lnR w="6350" cap="flat" cmpd="sng" algn="ctr">
                      <a:solidFill>
                        <a:srgbClr val="D1D4D3">
                          <a:lumMod val="50000"/>
                        </a:srgb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l" fontAlgn="t"/>
                      <a:r>
                        <a:rPr lang="en-US" sz="1600" b="0" i="0" u="none" strike="noStrike" dirty="0">
                          <a:solidFill>
                            <a:srgbClr val="000000"/>
                          </a:solidFill>
                          <a:latin typeface="+mn-lt"/>
                        </a:rPr>
                        <a:t>GSS collaboration </a:t>
                      </a:r>
                      <a:r>
                        <a:rPr lang="en-US" sz="1600" b="0" i="0" u="none" strike="noStrike" dirty="0" smtClean="0">
                          <a:solidFill>
                            <a:srgbClr val="000000"/>
                          </a:solidFill>
                          <a:latin typeface="+mn-lt"/>
                        </a:rPr>
                        <a:t>with McAfee Labs, IT, Marketing, Internal Comm.</a:t>
                      </a:r>
                      <a:endParaRPr lang="en-US" sz="1600" b="0" i="0" u="none" strike="noStrike" dirty="0">
                        <a:solidFill>
                          <a:srgbClr val="000000"/>
                        </a:solidFill>
                        <a:latin typeface="+mn-lt"/>
                      </a:endParaRPr>
                    </a:p>
                  </a:txBody>
                  <a:tcPr marR="9525" marT="0" marB="0" anchor="ctr">
                    <a:lnL w="6350" cap="flat" cmpd="sng" algn="ctr">
                      <a:solidFill>
                        <a:srgbClr val="D1D4D3">
                          <a:lumMod val="50000"/>
                        </a:srgbClr>
                      </a:solidFill>
                      <a:prstDash val="solid"/>
                      <a:round/>
                      <a:headEnd type="none" w="med" len="med"/>
                      <a:tailEnd type="none" w="med" len="med"/>
                    </a:lnL>
                    <a:lnR w="6350" cap="flat" cmpd="sng" algn="ctr">
                      <a:solidFill>
                        <a:srgbClr val="D1D4D3">
                          <a:lumMod val="50000"/>
                        </a:srgb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r>
              <a:tr h="574883">
                <a:tc>
                  <a:txBody>
                    <a:bodyPr/>
                    <a:lstStyle/>
                    <a:p>
                      <a:pPr algn="l" fontAlgn="t"/>
                      <a:r>
                        <a:rPr lang="en-US" sz="1900" b="0" i="0" u="none" strike="noStrike" dirty="0">
                          <a:solidFill>
                            <a:schemeClr val="accent1"/>
                          </a:solidFill>
                          <a:latin typeface="+mn-lt"/>
                        </a:rPr>
                        <a:t>Posters</a:t>
                      </a:r>
                    </a:p>
                  </a:txBody>
                  <a:tcPr marR="9525" marT="0" marB="0" anchor="ctr">
                    <a:lnL w="6350" cap="flat" cmpd="sng" algn="ctr">
                      <a:solidFill>
                        <a:srgbClr val="D1D4D3">
                          <a:lumMod val="50000"/>
                        </a:srgbClr>
                      </a:solidFill>
                      <a:prstDash val="solid"/>
                      <a:round/>
                      <a:headEnd type="none" w="med" len="med"/>
                      <a:tailEnd type="none" w="med" len="med"/>
                    </a:lnL>
                    <a:lnR w="6350" cap="flat" cmpd="sng" algn="ctr">
                      <a:solidFill>
                        <a:srgbClr val="D1D4D3">
                          <a:lumMod val="50000"/>
                        </a:srgb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E6E6"/>
                    </a:solidFill>
                  </a:tcPr>
                </a:tc>
                <a:tc>
                  <a:txBody>
                    <a:bodyPr/>
                    <a:lstStyle/>
                    <a:p>
                      <a:pPr algn="l" fontAlgn="t"/>
                      <a:r>
                        <a:rPr lang="en-US" sz="1600" b="0" i="0" u="none" strike="noStrike" dirty="0">
                          <a:solidFill>
                            <a:srgbClr val="000000"/>
                          </a:solidFill>
                          <a:latin typeface="+mn-lt"/>
                        </a:rPr>
                        <a:t>Bi-Monthly</a:t>
                      </a:r>
                    </a:p>
                  </a:txBody>
                  <a:tcPr marR="9525" marT="0" marB="0" anchor="ctr">
                    <a:lnL w="6350" cap="flat" cmpd="sng" algn="ctr">
                      <a:solidFill>
                        <a:srgbClr val="D1D4D3">
                          <a:lumMod val="50000"/>
                        </a:srgbClr>
                      </a:solidFill>
                      <a:prstDash val="solid"/>
                      <a:round/>
                      <a:headEnd type="none" w="med" len="med"/>
                      <a:tailEnd type="none" w="med" len="med"/>
                    </a:lnL>
                    <a:lnR w="6350" cap="flat" cmpd="sng" algn="ctr">
                      <a:solidFill>
                        <a:srgbClr val="D1D4D3">
                          <a:lumMod val="50000"/>
                        </a:srgb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E6E6"/>
                    </a:solidFill>
                  </a:tcPr>
                </a:tc>
                <a:tc>
                  <a:txBody>
                    <a:bodyPr/>
                    <a:lstStyle/>
                    <a:p>
                      <a:pPr algn="l" fontAlgn="t"/>
                      <a:r>
                        <a:rPr lang="en-US" sz="1600" b="0" i="0" u="none" strike="noStrike" dirty="0" smtClean="0">
                          <a:solidFill>
                            <a:srgbClr val="000000"/>
                          </a:solidFill>
                          <a:latin typeface="+mn-lt"/>
                        </a:rPr>
                        <a:t>6 posters per year, rotate every 3-4 years</a:t>
                      </a:r>
                    </a:p>
                    <a:p>
                      <a:pPr algn="l" fontAlgn="t"/>
                      <a:r>
                        <a:rPr lang="en-US" sz="1600" b="0" i="0" u="none" strike="noStrike" dirty="0" smtClean="0">
                          <a:solidFill>
                            <a:srgbClr val="000000"/>
                          </a:solidFill>
                          <a:latin typeface="+mn-lt"/>
                        </a:rPr>
                        <a:t>Posted at 40 locations</a:t>
                      </a:r>
                      <a:endParaRPr lang="en-US" sz="1600" b="0" i="0" u="none" strike="noStrike" dirty="0">
                        <a:solidFill>
                          <a:srgbClr val="000000"/>
                        </a:solidFill>
                        <a:latin typeface="+mn-lt"/>
                      </a:endParaRPr>
                    </a:p>
                  </a:txBody>
                  <a:tcPr marR="9525" marT="0" marB="0" anchor="ctr">
                    <a:lnL w="6350" cap="flat" cmpd="sng" algn="ctr">
                      <a:solidFill>
                        <a:srgbClr val="D1D4D3">
                          <a:lumMod val="50000"/>
                        </a:srgbClr>
                      </a:solidFill>
                      <a:prstDash val="solid"/>
                      <a:round/>
                      <a:headEnd type="none" w="med" len="med"/>
                      <a:tailEnd type="none" w="med" len="med"/>
                    </a:lnL>
                    <a:lnR w="6350" cap="flat" cmpd="sng" algn="ctr">
                      <a:solidFill>
                        <a:srgbClr val="D1D4D3">
                          <a:lumMod val="50000"/>
                        </a:srgb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E6E6"/>
                    </a:solidFill>
                  </a:tcPr>
                </a:tc>
              </a:tr>
              <a:tr h="510841">
                <a:tc>
                  <a:txBody>
                    <a:bodyPr/>
                    <a:lstStyle/>
                    <a:p>
                      <a:pPr algn="l" fontAlgn="t"/>
                      <a:r>
                        <a:rPr lang="en-US" sz="1900" b="0" i="0" u="none" strike="noStrike" dirty="0">
                          <a:solidFill>
                            <a:schemeClr val="accent1"/>
                          </a:solidFill>
                          <a:latin typeface="+mn-lt"/>
                        </a:rPr>
                        <a:t>Intranet</a:t>
                      </a:r>
                    </a:p>
                  </a:txBody>
                  <a:tcPr marR="9525" marT="0" marB="0" anchor="ctr">
                    <a:lnL w="6350" cap="flat" cmpd="sng" algn="ctr">
                      <a:solidFill>
                        <a:srgbClr val="D1D4D3">
                          <a:lumMod val="50000"/>
                        </a:srgbClr>
                      </a:solidFill>
                      <a:prstDash val="solid"/>
                      <a:round/>
                      <a:headEnd type="none" w="med" len="med"/>
                      <a:tailEnd type="none" w="med" len="med"/>
                    </a:lnL>
                    <a:lnR w="6350" cap="flat" cmpd="sng" algn="ctr">
                      <a:solidFill>
                        <a:srgbClr val="D1D4D3">
                          <a:lumMod val="50000"/>
                        </a:srgb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l" fontAlgn="t"/>
                      <a:r>
                        <a:rPr lang="en-US" sz="1600" b="0" i="0" u="none" strike="noStrike" dirty="0">
                          <a:solidFill>
                            <a:srgbClr val="000000"/>
                          </a:solidFill>
                          <a:latin typeface="+mn-lt"/>
                        </a:rPr>
                        <a:t>Monthly</a:t>
                      </a:r>
                    </a:p>
                  </a:txBody>
                  <a:tcPr marR="9525" marT="0" marB="0" anchor="ctr">
                    <a:lnL w="6350" cap="flat" cmpd="sng" algn="ctr">
                      <a:solidFill>
                        <a:srgbClr val="D1D4D3">
                          <a:lumMod val="50000"/>
                        </a:srgbClr>
                      </a:solidFill>
                      <a:prstDash val="solid"/>
                      <a:round/>
                      <a:headEnd type="none" w="med" len="med"/>
                      <a:tailEnd type="none" w="med" len="med"/>
                    </a:lnL>
                    <a:lnR w="6350" cap="flat" cmpd="sng" algn="ctr">
                      <a:solidFill>
                        <a:srgbClr val="D1D4D3">
                          <a:lumMod val="50000"/>
                        </a:srgb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l" fontAlgn="t"/>
                      <a:r>
                        <a:rPr lang="en-US" sz="1600" b="0" i="0" u="none" strike="noStrike" dirty="0" smtClean="0">
                          <a:solidFill>
                            <a:srgbClr val="000000"/>
                          </a:solidFill>
                          <a:latin typeface="+mn-lt"/>
                        </a:rPr>
                        <a:t>Intranet Web site</a:t>
                      </a:r>
                      <a:endParaRPr lang="en-US" sz="1600" b="0" i="0" u="none" strike="noStrike" dirty="0">
                        <a:solidFill>
                          <a:srgbClr val="000000"/>
                        </a:solidFill>
                        <a:latin typeface="+mn-lt"/>
                      </a:endParaRPr>
                    </a:p>
                  </a:txBody>
                  <a:tcPr marR="9525" marT="0" marB="0" anchor="ctr">
                    <a:lnL w="6350" cap="flat" cmpd="sng" algn="ctr">
                      <a:solidFill>
                        <a:srgbClr val="D1D4D3">
                          <a:lumMod val="50000"/>
                        </a:srgbClr>
                      </a:solidFill>
                      <a:prstDash val="solid"/>
                      <a:round/>
                      <a:headEnd type="none" w="med" len="med"/>
                      <a:tailEnd type="none" w="med" len="med"/>
                    </a:lnL>
                    <a:lnR w="6350" cap="flat" cmpd="sng" algn="ctr">
                      <a:solidFill>
                        <a:srgbClr val="D1D4D3">
                          <a:lumMod val="50000"/>
                        </a:srgb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r>
              <a:tr h="511321">
                <a:tc>
                  <a:txBody>
                    <a:bodyPr/>
                    <a:lstStyle/>
                    <a:p>
                      <a:pPr algn="l" fontAlgn="t"/>
                      <a:r>
                        <a:rPr lang="en-US" sz="1900" b="0" i="0" u="none" strike="noStrike" dirty="0">
                          <a:solidFill>
                            <a:schemeClr val="accent1"/>
                          </a:solidFill>
                          <a:latin typeface="+mn-lt"/>
                        </a:rPr>
                        <a:t>Memos</a:t>
                      </a:r>
                    </a:p>
                  </a:txBody>
                  <a:tcPr marR="9525" marT="0" marB="0" anchor="ctr">
                    <a:lnL w="6350" cap="flat" cmpd="sng" algn="ctr">
                      <a:solidFill>
                        <a:srgbClr val="D1D4D3">
                          <a:lumMod val="50000"/>
                        </a:srgbClr>
                      </a:solidFill>
                      <a:prstDash val="solid"/>
                      <a:round/>
                      <a:headEnd type="none" w="med" len="med"/>
                      <a:tailEnd type="none" w="med" len="med"/>
                    </a:lnL>
                    <a:lnR w="6350" cap="flat" cmpd="sng" algn="ctr">
                      <a:solidFill>
                        <a:srgbClr val="D1D4D3">
                          <a:lumMod val="50000"/>
                        </a:srgb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E6E6">
                        <a:alpha val="70000"/>
                      </a:srgbClr>
                    </a:solidFill>
                  </a:tcPr>
                </a:tc>
                <a:tc>
                  <a:txBody>
                    <a:bodyPr/>
                    <a:lstStyle/>
                    <a:p>
                      <a:pPr algn="l" fontAlgn="t"/>
                      <a:r>
                        <a:rPr lang="en-US" sz="1600" b="0" i="0" u="none" strike="noStrike" dirty="0">
                          <a:solidFill>
                            <a:srgbClr val="000000"/>
                          </a:solidFill>
                          <a:latin typeface="+mn-lt"/>
                        </a:rPr>
                        <a:t>Incident Response</a:t>
                      </a:r>
                    </a:p>
                  </a:txBody>
                  <a:tcPr marR="9525" marT="0" marB="0" anchor="ctr">
                    <a:lnL w="6350" cap="flat" cmpd="sng" algn="ctr">
                      <a:solidFill>
                        <a:srgbClr val="D1D4D3">
                          <a:lumMod val="50000"/>
                        </a:srgbClr>
                      </a:solidFill>
                      <a:prstDash val="solid"/>
                      <a:round/>
                      <a:headEnd type="none" w="med" len="med"/>
                      <a:tailEnd type="none" w="med" len="med"/>
                    </a:lnL>
                    <a:lnR w="6350" cap="flat" cmpd="sng" algn="ctr">
                      <a:solidFill>
                        <a:srgbClr val="D1D4D3">
                          <a:lumMod val="50000"/>
                        </a:srgb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E6E6">
                        <a:alpha val="70000"/>
                      </a:srgbClr>
                    </a:solidFill>
                  </a:tcPr>
                </a:tc>
                <a:tc>
                  <a:txBody>
                    <a:bodyPr/>
                    <a:lstStyle/>
                    <a:p>
                      <a:pPr algn="l" fontAlgn="t"/>
                      <a:r>
                        <a:rPr lang="en-US" sz="1600" b="0" i="0" u="none" strike="noStrike" dirty="0">
                          <a:solidFill>
                            <a:srgbClr val="000000"/>
                          </a:solidFill>
                          <a:latin typeface="+mn-lt"/>
                        </a:rPr>
                        <a:t>Email rapid response for timely security topics</a:t>
                      </a:r>
                    </a:p>
                  </a:txBody>
                  <a:tcPr marR="9525" marT="0" marB="0" anchor="ctr">
                    <a:lnL w="6350" cap="flat" cmpd="sng" algn="ctr">
                      <a:solidFill>
                        <a:srgbClr val="D1D4D3">
                          <a:lumMod val="50000"/>
                        </a:srgbClr>
                      </a:solidFill>
                      <a:prstDash val="solid"/>
                      <a:round/>
                      <a:headEnd type="none" w="med" len="med"/>
                      <a:tailEnd type="none" w="med" len="med"/>
                    </a:lnL>
                    <a:lnR w="6350" cap="flat" cmpd="sng" algn="ctr">
                      <a:solidFill>
                        <a:srgbClr val="D1D4D3">
                          <a:lumMod val="50000"/>
                        </a:srgb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E6E6">
                        <a:alpha val="70000"/>
                      </a:srgbClr>
                    </a:solidFill>
                  </a:tcPr>
                </a:tc>
              </a:tr>
              <a:tr h="519865">
                <a:tc>
                  <a:txBody>
                    <a:bodyPr/>
                    <a:lstStyle/>
                    <a:p>
                      <a:pPr algn="l" fontAlgn="t"/>
                      <a:r>
                        <a:rPr lang="en-US" sz="1900" b="0" i="0" u="none" strike="noStrike" dirty="0">
                          <a:solidFill>
                            <a:schemeClr val="accent1"/>
                          </a:solidFill>
                          <a:latin typeface="+mn-lt"/>
                        </a:rPr>
                        <a:t>Meetings</a:t>
                      </a:r>
                    </a:p>
                  </a:txBody>
                  <a:tcPr marR="9525" marT="0" marB="0" anchor="ctr">
                    <a:lnL w="6350" cap="flat" cmpd="sng" algn="ctr">
                      <a:solidFill>
                        <a:srgbClr val="D1D4D3">
                          <a:lumMod val="50000"/>
                        </a:srgbClr>
                      </a:solidFill>
                      <a:prstDash val="solid"/>
                      <a:round/>
                      <a:headEnd type="none" w="med" len="med"/>
                      <a:tailEnd type="none" w="med" len="med"/>
                    </a:lnL>
                    <a:lnR w="6350" cap="flat" cmpd="sng" algn="ctr">
                      <a:solidFill>
                        <a:srgbClr val="D1D4D3">
                          <a:lumMod val="50000"/>
                        </a:srgb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l" fontAlgn="t"/>
                      <a:r>
                        <a:rPr lang="en-US" sz="1600" b="0" i="0" u="none" strike="noStrike" dirty="0">
                          <a:solidFill>
                            <a:srgbClr val="000000"/>
                          </a:solidFill>
                          <a:latin typeface="+mn-lt"/>
                        </a:rPr>
                        <a:t>Quarterly</a:t>
                      </a:r>
                    </a:p>
                  </a:txBody>
                  <a:tcPr marR="9525" marT="0" marB="0" anchor="ctr">
                    <a:lnL w="6350" cap="flat" cmpd="sng" algn="ctr">
                      <a:solidFill>
                        <a:srgbClr val="D1D4D3">
                          <a:lumMod val="50000"/>
                        </a:srgbClr>
                      </a:solidFill>
                      <a:prstDash val="solid"/>
                      <a:round/>
                      <a:headEnd type="none" w="med" len="med"/>
                      <a:tailEnd type="none" w="med" len="med"/>
                    </a:lnL>
                    <a:lnR w="6350" cap="flat" cmpd="sng" algn="ctr">
                      <a:solidFill>
                        <a:srgbClr val="D1D4D3">
                          <a:lumMod val="50000"/>
                        </a:srgb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l" fontAlgn="t"/>
                      <a:r>
                        <a:rPr lang="en-US" sz="1600" b="0" i="0" u="none" strike="noStrike" dirty="0">
                          <a:solidFill>
                            <a:srgbClr val="000000"/>
                          </a:solidFill>
                          <a:latin typeface="+mn-lt"/>
                        </a:rPr>
                        <a:t>Plug into quarterly company meeting</a:t>
                      </a:r>
                    </a:p>
                  </a:txBody>
                  <a:tcPr marR="9525" marT="0" marB="0" anchor="ctr">
                    <a:lnL w="6350" cap="flat" cmpd="sng" algn="ctr">
                      <a:solidFill>
                        <a:srgbClr val="D1D4D3">
                          <a:lumMod val="50000"/>
                        </a:srgbClr>
                      </a:solidFill>
                      <a:prstDash val="solid"/>
                      <a:round/>
                      <a:headEnd type="none" w="med" len="med"/>
                      <a:tailEnd type="none" w="med" len="med"/>
                    </a:lnL>
                    <a:lnR w="6350" cap="flat" cmpd="sng" algn="ctr">
                      <a:solidFill>
                        <a:srgbClr val="D1D4D3">
                          <a:lumMod val="50000"/>
                        </a:srgb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r>
              <a:tr h="504214">
                <a:tc>
                  <a:txBody>
                    <a:bodyPr/>
                    <a:lstStyle/>
                    <a:p>
                      <a:pPr algn="l" fontAlgn="t"/>
                      <a:r>
                        <a:rPr lang="en-US" sz="1900" b="0" i="0" u="none" strike="noStrike" dirty="0">
                          <a:solidFill>
                            <a:schemeClr val="accent1"/>
                          </a:solidFill>
                          <a:latin typeface="+mn-lt"/>
                        </a:rPr>
                        <a:t>Promotions</a:t>
                      </a:r>
                    </a:p>
                  </a:txBody>
                  <a:tcPr marR="9525" marT="0" marB="0" anchor="ctr">
                    <a:lnL w="6350" cap="flat" cmpd="sng" algn="ctr">
                      <a:solidFill>
                        <a:srgbClr val="D1D4D3">
                          <a:lumMod val="50000"/>
                        </a:srgbClr>
                      </a:solidFill>
                      <a:prstDash val="solid"/>
                      <a:round/>
                      <a:headEnd type="none" w="med" len="med"/>
                      <a:tailEnd type="none" w="med" len="med"/>
                    </a:lnL>
                    <a:lnR w="6350" cap="flat" cmpd="sng" algn="ctr">
                      <a:solidFill>
                        <a:srgbClr val="D1D4D3">
                          <a:lumMod val="50000"/>
                        </a:srgb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E6E6">
                        <a:alpha val="70000"/>
                      </a:srgbClr>
                    </a:solidFill>
                  </a:tcPr>
                </a:tc>
                <a:tc>
                  <a:txBody>
                    <a:bodyPr/>
                    <a:lstStyle/>
                    <a:p>
                      <a:pPr algn="l" fontAlgn="t"/>
                      <a:r>
                        <a:rPr lang="en-US" sz="1600" b="0" i="0" u="none" strike="noStrike" dirty="0" smtClean="0">
                          <a:solidFill>
                            <a:srgbClr val="000000"/>
                          </a:solidFill>
                          <a:latin typeface="+mn-lt"/>
                        </a:rPr>
                        <a:t>3x</a:t>
                      </a:r>
                      <a:r>
                        <a:rPr lang="en-US" sz="1600" b="0" i="0" u="none" strike="noStrike" baseline="0" dirty="0" smtClean="0">
                          <a:solidFill>
                            <a:srgbClr val="000000"/>
                          </a:solidFill>
                          <a:latin typeface="+mn-lt"/>
                        </a:rPr>
                        <a:t> year</a:t>
                      </a:r>
                      <a:endParaRPr lang="en-US" sz="1600" b="0" i="0" u="none" strike="noStrike" dirty="0">
                        <a:solidFill>
                          <a:srgbClr val="000000"/>
                        </a:solidFill>
                        <a:latin typeface="+mn-lt"/>
                      </a:endParaRPr>
                    </a:p>
                  </a:txBody>
                  <a:tcPr marR="9525" marT="0" marB="0" anchor="ctr">
                    <a:lnL w="6350" cap="flat" cmpd="sng" algn="ctr">
                      <a:solidFill>
                        <a:srgbClr val="D1D4D3">
                          <a:lumMod val="50000"/>
                        </a:srgbClr>
                      </a:solidFill>
                      <a:prstDash val="solid"/>
                      <a:round/>
                      <a:headEnd type="none" w="med" len="med"/>
                      <a:tailEnd type="none" w="med" len="med"/>
                    </a:lnL>
                    <a:lnR w="6350" cap="flat" cmpd="sng" algn="ctr">
                      <a:solidFill>
                        <a:srgbClr val="D1D4D3">
                          <a:lumMod val="50000"/>
                        </a:srgb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E6E6">
                        <a:alpha val="70000"/>
                      </a:srgbClr>
                    </a:solidFill>
                  </a:tcPr>
                </a:tc>
                <a:tc>
                  <a:txBody>
                    <a:bodyPr/>
                    <a:lstStyle/>
                    <a:p>
                      <a:pPr algn="l" fontAlgn="t"/>
                      <a:r>
                        <a:rPr lang="en-US" sz="1600" b="0" i="0" u="none" strike="noStrike" dirty="0" smtClean="0">
                          <a:solidFill>
                            <a:srgbClr val="000000"/>
                          </a:solidFill>
                          <a:latin typeface="+mn-lt"/>
                        </a:rPr>
                        <a:t>Contests, author recognition, $25 gift cards</a:t>
                      </a:r>
                      <a:endParaRPr lang="en-US" sz="1600" b="0" i="0" u="none" strike="noStrike" dirty="0">
                        <a:solidFill>
                          <a:srgbClr val="000000"/>
                        </a:solidFill>
                        <a:latin typeface="+mn-lt"/>
                      </a:endParaRPr>
                    </a:p>
                  </a:txBody>
                  <a:tcPr marR="9525" marT="0" marB="0" anchor="ctr">
                    <a:lnL w="6350" cap="flat" cmpd="sng" algn="ctr">
                      <a:solidFill>
                        <a:srgbClr val="D1D4D3">
                          <a:lumMod val="50000"/>
                        </a:srgbClr>
                      </a:solidFill>
                      <a:prstDash val="solid"/>
                      <a:round/>
                      <a:headEnd type="none" w="med" len="med"/>
                      <a:tailEnd type="none" w="med" len="med"/>
                    </a:lnL>
                    <a:lnR w="6350" cap="flat" cmpd="sng" algn="ctr">
                      <a:solidFill>
                        <a:srgbClr val="D1D4D3">
                          <a:lumMod val="50000"/>
                        </a:srgb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E6E6">
                        <a:alpha val="70000"/>
                      </a:srgbClr>
                    </a:solidFill>
                  </a:tcPr>
                </a:tc>
              </a:tr>
              <a:tr h="574973">
                <a:tc>
                  <a:txBody>
                    <a:bodyPr/>
                    <a:lstStyle/>
                    <a:p>
                      <a:pPr algn="l" fontAlgn="t"/>
                      <a:r>
                        <a:rPr lang="en-US" sz="1900" b="0" i="0" u="none" strike="noStrike" dirty="0">
                          <a:solidFill>
                            <a:schemeClr val="accent1"/>
                          </a:solidFill>
                          <a:latin typeface="+mn-lt"/>
                        </a:rPr>
                        <a:t>Acknowledge</a:t>
                      </a:r>
                    </a:p>
                  </a:txBody>
                  <a:tcPr marR="9525" marT="0" marB="0" anchor="ctr">
                    <a:lnL w="6350" cap="flat" cmpd="sng" algn="ctr">
                      <a:solidFill>
                        <a:srgbClr val="D1D4D3">
                          <a:lumMod val="50000"/>
                        </a:srgbClr>
                      </a:solidFill>
                      <a:prstDash val="solid"/>
                      <a:round/>
                      <a:headEnd type="none" w="med" len="med"/>
                      <a:tailEnd type="none" w="med" len="med"/>
                    </a:lnL>
                    <a:lnR w="6350" cap="flat" cmpd="sng" algn="ctr">
                      <a:solidFill>
                        <a:srgbClr val="D1D4D3">
                          <a:lumMod val="50000"/>
                        </a:srgb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D1D4D3">
                          <a:lumMod val="50000"/>
                        </a:srgbClr>
                      </a:solidFill>
                      <a:prstDash val="solid"/>
                      <a:round/>
                      <a:headEnd type="none" w="med" len="med"/>
                      <a:tailEnd type="none" w="med" len="med"/>
                    </a:lnB>
                    <a:solidFill>
                      <a:schemeClr val="bg1"/>
                    </a:solidFill>
                  </a:tcPr>
                </a:tc>
                <a:tc>
                  <a:txBody>
                    <a:bodyPr/>
                    <a:lstStyle/>
                    <a:p>
                      <a:pPr algn="l" fontAlgn="t"/>
                      <a:r>
                        <a:rPr lang="en-US" sz="1600" b="0" i="0" u="none" strike="noStrike" dirty="0">
                          <a:solidFill>
                            <a:srgbClr val="000000"/>
                          </a:solidFill>
                          <a:latin typeface="+mn-lt"/>
                        </a:rPr>
                        <a:t>Annual</a:t>
                      </a:r>
                    </a:p>
                  </a:txBody>
                  <a:tcPr marR="9525" marT="0" marB="0" anchor="ctr">
                    <a:lnL w="6350" cap="flat" cmpd="sng" algn="ctr">
                      <a:solidFill>
                        <a:srgbClr val="D1D4D3">
                          <a:lumMod val="50000"/>
                        </a:srgbClr>
                      </a:solidFill>
                      <a:prstDash val="solid"/>
                      <a:round/>
                      <a:headEnd type="none" w="med" len="med"/>
                      <a:tailEnd type="none" w="med" len="med"/>
                    </a:lnL>
                    <a:lnR w="6350" cap="flat" cmpd="sng" algn="ctr">
                      <a:solidFill>
                        <a:srgbClr val="D1D4D3">
                          <a:lumMod val="50000"/>
                        </a:srgb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D1D4D3">
                          <a:lumMod val="50000"/>
                        </a:srgbClr>
                      </a:solidFill>
                      <a:prstDash val="solid"/>
                      <a:round/>
                      <a:headEnd type="none" w="med" len="med"/>
                      <a:tailEnd type="none" w="med" len="med"/>
                    </a:lnB>
                    <a:solidFill>
                      <a:schemeClr val="bg1"/>
                    </a:solidFill>
                  </a:tcPr>
                </a:tc>
                <a:tc>
                  <a:txBody>
                    <a:bodyPr/>
                    <a:lstStyle/>
                    <a:p>
                      <a:pPr algn="l" fontAlgn="t"/>
                      <a:r>
                        <a:rPr lang="en-US" sz="1600" b="0" i="0" u="none" strike="noStrike" dirty="0" smtClean="0">
                          <a:solidFill>
                            <a:srgbClr val="000000"/>
                          </a:solidFill>
                          <a:latin typeface="+mn-lt"/>
                        </a:rPr>
                        <a:t>Acknowledge McAfee Security Policy</a:t>
                      </a:r>
                      <a:endParaRPr lang="en-US" sz="1600" b="0" i="0" u="none" strike="noStrike" dirty="0">
                        <a:solidFill>
                          <a:srgbClr val="000000"/>
                        </a:solidFill>
                        <a:latin typeface="+mn-lt"/>
                      </a:endParaRPr>
                    </a:p>
                  </a:txBody>
                  <a:tcPr marR="9525" marT="0" marB="0" anchor="ctr">
                    <a:lnL w="6350" cap="flat" cmpd="sng" algn="ctr">
                      <a:solidFill>
                        <a:srgbClr val="D1D4D3">
                          <a:lumMod val="50000"/>
                        </a:srgbClr>
                      </a:solidFill>
                      <a:prstDash val="solid"/>
                      <a:round/>
                      <a:headEnd type="none" w="med" len="med"/>
                      <a:tailEnd type="none" w="med" len="med"/>
                    </a:lnL>
                    <a:lnR w="6350" cap="flat" cmpd="sng" algn="ctr">
                      <a:solidFill>
                        <a:srgbClr val="D1D4D3">
                          <a:lumMod val="50000"/>
                        </a:srgb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D1D4D3">
                          <a:lumMod val="50000"/>
                        </a:srgbClr>
                      </a:solidFill>
                      <a:prstDash val="solid"/>
                      <a:round/>
                      <a:headEnd type="none" w="med" len="med"/>
                      <a:tailEnd type="none" w="med" len="med"/>
                    </a:lnB>
                    <a:solidFill>
                      <a:schemeClr val="bg1"/>
                    </a:solidFill>
                  </a:tcPr>
                </a:tc>
              </a:tr>
            </a:tbl>
          </a:graphicData>
        </a:graphic>
      </p:graphicFrame>
      <p:sp>
        <p:nvSpPr>
          <p:cNvPr id="2" name="Title 1"/>
          <p:cNvSpPr>
            <a:spLocks noGrp="1"/>
          </p:cNvSpPr>
          <p:nvPr>
            <p:ph type="title"/>
          </p:nvPr>
        </p:nvSpPr>
        <p:spPr/>
        <p:txBody>
          <a:bodyPr/>
          <a:lstStyle/>
          <a:p>
            <a:r>
              <a:rPr lang="en-US" dirty="0" smtClean="0"/>
              <a:t>Security Awareness</a:t>
            </a:r>
            <a:br>
              <a:rPr lang="en-US" dirty="0" smtClean="0"/>
            </a:br>
            <a:r>
              <a:rPr lang="en-US" sz="2000" dirty="0" smtClean="0"/>
              <a:t>PCI 12.6, ISO 27001 A.8.2.2</a:t>
            </a:r>
            <a:endParaRPr lang="en-US" dirty="0"/>
          </a:p>
        </p:txBody>
      </p:sp>
      <p:sp>
        <p:nvSpPr>
          <p:cNvPr id="12" name="Date Placeholder 3"/>
          <p:cNvSpPr>
            <a:spLocks noGrp="1"/>
          </p:cNvSpPr>
          <p:nvPr>
            <p:ph type="dt" sz="half" idx="10"/>
          </p:nvPr>
        </p:nvSpPr>
        <p:spPr>
          <a:xfrm>
            <a:off x="5092700" y="6464300"/>
            <a:ext cx="1905000" cy="215900"/>
          </a:xfrm>
        </p:spPr>
        <p:txBody>
          <a:bodyPr/>
          <a:lstStyle/>
          <a:p>
            <a:fld id="{417AED81-4FD7-E848-BA03-DE6A69E4BA2E}" type="datetime4">
              <a:rPr lang="en-US" smtClean="0"/>
              <a:pPr/>
              <a:t>October 14, 2010</a:t>
            </a:fld>
            <a:endParaRPr lang="en-US"/>
          </a:p>
        </p:txBody>
      </p:sp>
      <p:sp>
        <p:nvSpPr>
          <p:cNvPr id="13" name="Slide Number Placeholder 4"/>
          <p:cNvSpPr>
            <a:spLocks noGrp="1"/>
          </p:cNvSpPr>
          <p:nvPr>
            <p:ph type="sldNum" sz="quarter" idx="12"/>
          </p:nvPr>
        </p:nvSpPr>
        <p:spPr>
          <a:xfrm>
            <a:off x="504825" y="6464300"/>
            <a:ext cx="455613" cy="215900"/>
          </a:xfrm>
        </p:spPr>
        <p:txBody>
          <a:bodyPr/>
          <a:lstStyle/>
          <a:p>
            <a:fld id="{8EAC3D40-EE97-0240-942A-FF60CD4A568B}" type="slidenum">
              <a:rPr lang="en-US" smtClean="0"/>
              <a:pPr/>
              <a:t>27</a:t>
            </a:fld>
            <a:endParaRPr lang="en-US"/>
          </a:p>
        </p:txBody>
      </p:sp>
      <p:pic>
        <p:nvPicPr>
          <p:cNvPr id="28" name="Picture 2"/>
          <p:cNvPicPr>
            <a:picLocks noChangeAspect="1" noChangeArrowheads="1"/>
          </p:cNvPicPr>
          <p:nvPr/>
        </p:nvPicPr>
        <p:blipFill>
          <a:blip r:embed="rId3" cstate="print"/>
          <a:srcRect l="236" t="680" r="652" b="865"/>
          <a:stretch>
            <a:fillRect/>
          </a:stretch>
        </p:blipFill>
        <p:spPr bwMode="auto">
          <a:xfrm>
            <a:off x="2482850" y="1346200"/>
            <a:ext cx="6320787" cy="4941887"/>
          </a:xfrm>
          <a:prstGeom prst="rect">
            <a:avLst/>
          </a:prstGeom>
          <a:noFill/>
          <a:ln w="3175">
            <a:solidFill>
              <a:schemeClr val="bg2">
                <a:lumMod val="90000"/>
              </a:schemeClr>
            </a:solidFill>
            <a:miter lim="800000"/>
            <a:headEnd/>
            <a:tailEnd/>
          </a:ln>
        </p:spPr>
      </p:pic>
      <p:grpSp>
        <p:nvGrpSpPr>
          <p:cNvPr id="29" name="Group 18"/>
          <p:cNvGrpSpPr/>
          <p:nvPr/>
        </p:nvGrpSpPr>
        <p:grpSpPr>
          <a:xfrm>
            <a:off x="0" y="974725"/>
            <a:ext cx="8356546" cy="5237034"/>
            <a:chOff x="386196" y="1021773"/>
            <a:chExt cx="8429192" cy="5650490"/>
          </a:xfrm>
        </p:grpSpPr>
        <p:pic>
          <p:nvPicPr>
            <p:cNvPr id="30" name="Picture 2"/>
            <p:cNvPicPr>
              <a:picLocks noChangeAspect="1" noChangeArrowheads="1"/>
            </p:cNvPicPr>
            <p:nvPr/>
          </p:nvPicPr>
          <p:blipFill>
            <a:blip r:embed="rId4" cstate="print"/>
            <a:srcRect/>
            <a:stretch>
              <a:fillRect/>
            </a:stretch>
          </p:blipFill>
          <p:spPr bwMode="auto">
            <a:xfrm>
              <a:off x="386196" y="1033030"/>
              <a:ext cx="3467100" cy="5353050"/>
            </a:xfrm>
            <a:prstGeom prst="rect">
              <a:avLst/>
            </a:prstGeom>
            <a:noFill/>
            <a:ln w="9525">
              <a:noFill/>
              <a:miter lim="800000"/>
              <a:headEnd/>
              <a:tailEnd/>
            </a:ln>
          </p:spPr>
        </p:pic>
        <p:pic>
          <p:nvPicPr>
            <p:cNvPr id="31" name="Picture 3"/>
            <p:cNvPicPr>
              <a:picLocks noChangeAspect="1" noChangeArrowheads="1"/>
            </p:cNvPicPr>
            <p:nvPr/>
          </p:nvPicPr>
          <p:blipFill>
            <a:blip r:embed="rId5" cstate="print"/>
            <a:srcRect/>
            <a:stretch>
              <a:fillRect/>
            </a:stretch>
          </p:blipFill>
          <p:spPr bwMode="auto">
            <a:xfrm>
              <a:off x="1845686" y="1328738"/>
              <a:ext cx="3457575" cy="5343525"/>
            </a:xfrm>
            <a:prstGeom prst="rect">
              <a:avLst/>
            </a:prstGeom>
            <a:noFill/>
            <a:ln w="9525">
              <a:noFill/>
              <a:miter lim="800000"/>
              <a:headEnd/>
              <a:tailEnd/>
            </a:ln>
          </p:spPr>
        </p:pic>
        <p:pic>
          <p:nvPicPr>
            <p:cNvPr id="32" name="Picture 4"/>
            <p:cNvPicPr>
              <a:picLocks noChangeAspect="1" noChangeArrowheads="1"/>
            </p:cNvPicPr>
            <p:nvPr/>
          </p:nvPicPr>
          <p:blipFill>
            <a:blip r:embed="rId6" cstate="print"/>
            <a:srcRect/>
            <a:stretch>
              <a:fillRect/>
            </a:stretch>
          </p:blipFill>
          <p:spPr bwMode="auto">
            <a:xfrm>
              <a:off x="4006128" y="1021773"/>
              <a:ext cx="3438525" cy="5334000"/>
            </a:xfrm>
            <a:prstGeom prst="rect">
              <a:avLst/>
            </a:prstGeom>
            <a:noFill/>
            <a:ln w="9525">
              <a:noFill/>
              <a:miter lim="800000"/>
              <a:headEnd/>
              <a:tailEnd/>
            </a:ln>
          </p:spPr>
        </p:pic>
        <p:pic>
          <p:nvPicPr>
            <p:cNvPr id="33" name="Picture 5"/>
            <p:cNvPicPr>
              <a:picLocks noChangeAspect="1" noChangeArrowheads="1"/>
            </p:cNvPicPr>
            <p:nvPr/>
          </p:nvPicPr>
          <p:blipFill>
            <a:blip r:embed="rId7" cstate="print"/>
            <a:srcRect/>
            <a:stretch>
              <a:fillRect/>
            </a:stretch>
          </p:blipFill>
          <p:spPr bwMode="auto">
            <a:xfrm>
              <a:off x="5357813" y="1298431"/>
              <a:ext cx="3457575" cy="5362575"/>
            </a:xfrm>
            <a:prstGeom prst="rect">
              <a:avLst/>
            </a:prstGeom>
            <a:noFill/>
            <a:ln w="9525">
              <a:noFill/>
              <a:miter lim="800000"/>
              <a:headEnd/>
              <a:tailEnd/>
            </a:ln>
          </p:spPr>
        </p:pic>
      </p:grpSp>
      <p:pic>
        <p:nvPicPr>
          <p:cNvPr id="34" name="Picture 2"/>
          <p:cNvPicPr>
            <a:picLocks noChangeAspect="1" noChangeArrowheads="1"/>
          </p:cNvPicPr>
          <p:nvPr/>
        </p:nvPicPr>
        <p:blipFill>
          <a:blip r:embed="rId8" cstate="print"/>
          <a:srcRect/>
          <a:stretch>
            <a:fillRect/>
          </a:stretch>
        </p:blipFill>
        <p:spPr bwMode="auto">
          <a:xfrm>
            <a:off x="498475" y="811977"/>
            <a:ext cx="6991109" cy="5248799"/>
          </a:xfrm>
          <a:prstGeom prst="rect">
            <a:avLst/>
          </a:prstGeom>
          <a:noFill/>
          <a:ln w="9525">
            <a:noFill/>
            <a:miter lim="800000"/>
            <a:headEnd/>
            <a:tailEnd/>
          </a:ln>
        </p:spPr>
      </p:pic>
      <p:pic>
        <p:nvPicPr>
          <p:cNvPr id="35" name="Picture 2"/>
          <p:cNvPicPr>
            <a:picLocks noChangeAspect="1" noChangeArrowheads="1"/>
          </p:cNvPicPr>
          <p:nvPr/>
        </p:nvPicPr>
        <p:blipFill>
          <a:blip r:embed="rId9" cstate="print"/>
          <a:srcRect/>
          <a:stretch>
            <a:fillRect/>
          </a:stretch>
        </p:blipFill>
        <p:spPr bwMode="auto">
          <a:xfrm>
            <a:off x="1018064" y="1346200"/>
            <a:ext cx="7018971" cy="5222405"/>
          </a:xfrm>
          <a:prstGeom prst="rect">
            <a:avLst/>
          </a:prstGeom>
          <a:noFill/>
          <a:ln w="9525">
            <a:noFill/>
            <a:miter lim="800000"/>
            <a:headEnd/>
            <a:tailEnd/>
          </a:ln>
        </p:spPr>
      </p:pic>
      <p:grpSp>
        <p:nvGrpSpPr>
          <p:cNvPr id="40" name="Group 39"/>
          <p:cNvGrpSpPr/>
          <p:nvPr/>
        </p:nvGrpSpPr>
        <p:grpSpPr>
          <a:xfrm>
            <a:off x="6486109" y="106609"/>
            <a:ext cx="747212" cy="747212"/>
            <a:chOff x="6486109" y="106609"/>
            <a:chExt cx="747212" cy="747212"/>
          </a:xfrm>
        </p:grpSpPr>
        <p:sp>
          <p:nvSpPr>
            <p:cNvPr id="24" name="Oval 23"/>
            <p:cNvSpPr/>
            <p:nvPr/>
          </p:nvSpPr>
          <p:spPr bwMode="auto">
            <a:xfrm>
              <a:off x="6486109" y="106609"/>
              <a:ext cx="747212" cy="747212"/>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pic>
          <p:nvPicPr>
            <p:cNvPr id="36" name="Picture 35" descr="awareness-icon-red-sm.png"/>
            <p:cNvPicPr>
              <a:picLocks noChangeAspect="1"/>
            </p:cNvPicPr>
            <p:nvPr/>
          </p:nvPicPr>
          <p:blipFill>
            <a:blip r:embed="rId10"/>
            <a:stretch>
              <a:fillRect/>
            </a:stretch>
          </p:blipFill>
          <p:spPr>
            <a:xfrm>
              <a:off x="6523986" y="143823"/>
              <a:ext cx="683904" cy="683904"/>
            </a:xfrm>
            <a:prstGeom prst="rect">
              <a:avLst/>
            </a:prstGeom>
          </p:spPr>
        </p:pic>
      </p:gr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fltVal val="0"/>
                                          </p:val>
                                        </p:tav>
                                        <p:tav tm="100000">
                                          <p:val>
                                            <p:strVal val="#ppt_w"/>
                                          </p:val>
                                        </p:tav>
                                      </p:tavLst>
                                    </p:anim>
                                    <p:anim calcmode="lin" valueType="num">
                                      <p:cBhvr>
                                        <p:cTn id="16" dur="5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500" fill="hold"/>
                                        <p:tgtEl>
                                          <p:spTgt spid="34"/>
                                        </p:tgtEl>
                                        <p:attrNameLst>
                                          <p:attrName>ppt_x</p:attrName>
                                        </p:attrNameLst>
                                      </p:cBhvr>
                                      <p:tavLst>
                                        <p:tav tm="0">
                                          <p:val>
                                            <p:strVal val="#ppt_x"/>
                                          </p:val>
                                        </p:tav>
                                        <p:tav tm="100000">
                                          <p:val>
                                            <p:strVal val="#ppt_x"/>
                                          </p:val>
                                        </p:tav>
                                      </p:tavLst>
                                    </p:anim>
                                    <p:anim calcmode="lin" valueType="num">
                                      <p:cBhvr>
                                        <p:cTn id="22" dur="500" fill="hold"/>
                                        <p:tgtEl>
                                          <p:spTgt spid="34"/>
                                        </p:tgtEl>
                                        <p:attrNameLst>
                                          <p:attrName>ppt_y</p:attrName>
                                        </p:attrNameLst>
                                      </p:cBhvr>
                                      <p:tavLst>
                                        <p:tav tm="0">
                                          <p:val>
                                            <p:strVal val="#ppt_y-#ppt_h/2"/>
                                          </p:val>
                                        </p:tav>
                                        <p:tav tm="100000">
                                          <p:val>
                                            <p:strVal val="#ppt_y"/>
                                          </p:val>
                                        </p:tav>
                                      </p:tavLst>
                                    </p:anim>
                                    <p:anim calcmode="lin" valueType="num">
                                      <p:cBhvr>
                                        <p:cTn id="23" dur="500" fill="hold"/>
                                        <p:tgtEl>
                                          <p:spTgt spid="34"/>
                                        </p:tgtEl>
                                        <p:attrNameLst>
                                          <p:attrName>ppt_w</p:attrName>
                                        </p:attrNameLst>
                                      </p:cBhvr>
                                      <p:tavLst>
                                        <p:tav tm="0">
                                          <p:val>
                                            <p:strVal val="#ppt_w"/>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28"/>
                                        </p:tgtEl>
                                      </p:cBhvr>
                                    </p:animEffect>
                                    <p:set>
                                      <p:cBhvr>
                                        <p:cTn id="32" dur="1" fill="hold">
                                          <p:stCondLst>
                                            <p:cond delay="499"/>
                                          </p:stCondLst>
                                        </p:cTn>
                                        <p:tgtEl>
                                          <p:spTgt spid="28"/>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29"/>
                                        </p:tgtEl>
                                      </p:cBhvr>
                                    </p:animEffect>
                                    <p:set>
                                      <p:cBhvr>
                                        <p:cTn id="35" dur="1" fill="hold">
                                          <p:stCondLst>
                                            <p:cond delay="499"/>
                                          </p:stCondLst>
                                        </p:cTn>
                                        <p:tgtEl>
                                          <p:spTgt spid="29"/>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34"/>
                                        </p:tgtEl>
                                      </p:cBhvr>
                                    </p:animEffect>
                                    <p:set>
                                      <p:cBhvr>
                                        <p:cTn id="38" dur="1" fill="hold">
                                          <p:stCondLst>
                                            <p:cond delay="499"/>
                                          </p:stCondLst>
                                        </p:cTn>
                                        <p:tgtEl>
                                          <p:spTgt spid="34"/>
                                        </p:tgtEl>
                                        <p:attrNameLst>
                                          <p:attrName>style.visibility</p:attrName>
                                        </p:attrNameLst>
                                      </p:cBhvr>
                                      <p:to>
                                        <p:strVal val="hidden"/>
                                      </p:to>
                                    </p:set>
                                  </p:childTnLst>
                                </p:cTn>
                              </p:par>
                              <p:par>
                                <p:cTn id="39" presetID="17" presetClass="entr" presetSubtype="1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p:cTn id="41" dur="500" fill="hold"/>
                                        <p:tgtEl>
                                          <p:spTgt spid="35"/>
                                        </p:tgtEl>
                                        <p:attrNameLst>
                                          <p:attrName>ppt_w</p:attrName>
                                        </p:attrNameLst>
                                      </p:cBhvr>
                                      <p:tavLst>
                                        <p:tav tm="0">
                                          <p:val>
                                            <p:fltVal val="0"/>
                                          </p:val>
                                        </p:tav>
                                        <p:tav tm="100000">
                                          <p:val>
                                            <p:strVal val="#ppt_w"/>
                                          </p:val>
                                        </p:tav>
                                      </p:tavLst>
                                    </p:anim>
                                    <p:anim calcmode="lin" valueType="num">
                                      <p:cBhvr>
                                        <p:cTn id="42" dur="500" fill="hold"/>
                                        <p:tgtEl>
                                          <p:spTgt spid="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a:t>
            </a:r>
            <a:endParaRPr lang="en-US" dirty="0"/>
          </a:p>
        </p:txBody>
      </p:sp>
      <p:sp>
        <p:nvSpPr>
          <p:cNvPr id="4" name="Date Placeholder 3"/>
          <p:cNvSpPr>
            <a:spLocks noGrp="1"/>
          </p:cNvSpPr>
          <p:nvPr>
            <p:ph type="dt" sz="half" idx="10"/>
          </p:nvPr>
        </p:nvSpPr>
        <p:spPr/>
        <p:txBody>
          <a:bodyPr/>
          <a:lstStyle/>
          <a:p>
            <a:fld id="{417AED81-4FD7-E848-BA03-DE6A69E4BA2E}" type="datetime4">
              <a:rPr lang="en-US" smtClean="0"/>
              <a:pPr/>
              <a:t>October 14, 2010</a:t>
            </a:fld>
            <a:endParaRPr lang="en-US"/>
          </a:p>
        </p:txBody>
      </p:sp>
      <p:sp>
        <p:nvSpPr>
          <p:cNvPr id="5" name="Slide Number Placeholder 4"/>
          <p:cNvSpPr>
            <a:spLocks noGrp="1"/>
          </p:cNvSpPr>
          <p:nvPr>
            <p:ph type="sldNum" sz="quarter" idx="12"/>
          </p:nvPr>
        </p:nvSpPr>
        <p:spPr/>
        <p:txBody>
          <a:bodyPr/>
          <a:lstStyle/>
          <a:p>
            <a:fld id="{8EAC3D40-EE97-0240-942A-FF60CD4A568B}" type="slidenum">
              <a:rPr lang="en-US" smtClean="0"/>
              <a:pPr/>
              <a:t>28</a:t>
            </a:fld>
            <a:endParaRPr lang="en-US"/>
          </a:p>
        </p:txBody>
      </p:sp>
      <p:pic>
        <p:nvPicPr>
          <p:cNvPr id="6" name="Picture 2"/>
          <p:cNvPicPr>
            <a:picLocks noChangeAspect="1" noChangeArrowheads="1"/>
          </p:cNvPicPr>
          <p:nvPr/>
        </p:nvPicPr>
        <p:blipFill>
          <a:blip r:embed="rId3"/>
          <a:srcRect/>
          <a:stretch>
            <a:fillRect/>
          </a:stretch>
        </p:blipFill>
        <p:spPr bwMode="auto">
          <a:xfrm>
            <a:off x="497093" y="1197879"/>
            <a:ext cx="6923280" cy="5046616"/>
          </a:xfrm>
          <a:prstGeom prst="rect">
            <a:avLst/>
          </a:prstGeom>
          <a:noFill/>
          <a:ln w="9525">
            <a:noFill/>
            <a:miter lim="800000"/>
            <a:headEnd/>
            <a:tailEnd/>
          </a:ln>
          <a:effectLst>
            <a:outerShdw blurRad="88900" dist="63500" dir="2700000" algn="tl" rotWithShape="0">
              <a:prstClr val="black">
                <a:alpha val="40000"/>
              </a:prstClr>
            </a:outerShdw>
          </a:effectLst>
        </p:spPr>
      </p:pic>
      <p:pic>
        <p:nvPicPr>
          <p:cNvPr id="9" name="Picture 3"/>
          <p:cNvPicPr>
            <a:picLocks noChangeAspect="1" noChangeArrowheads="1"/>
          </p:cNvPicPr>
          <p:nvPr/>
        </p:nvPicPr>
        <p:blipFill>
          <a:blip r:embed="rId4"/>
          <a:srcRect/>
          <a:stretch>
            <a:fillRect/>
          </a:stretch>
        </p:blipFill>
        <p:spPr bwMode="auto">
          <a:xfrm>
            <a:off x="497331" y="1187750"/>
            <a:ext cx="6935862" cy="5167614"/>
          </a:xfrm>
          <a:prstGeom prst="rect">
            <a:avLst/>
          </a:prstGeom>
          <a:noFill/>
          <a:ln w="9525">
            <a:noFill/>
            <a:miter lim="800000"/>
            <a:headEnd/>
            <a:tailEnd/>
          </a:ln>
          <a:effectLst>
            <a:outerShdw blurRad="88900" dist="63500" dir="2700000" algn="tl" rotWithShape="0">
              <a:prstClr val="black">
                <a:alpha val="40000"/>
              </a:prstClr>
            </a:outerShdw>
          </a:effectLst>
        </p:spPr>
      </p:pic>
      <p:sp>
        <p:nvSpPr>
          <p:cNvPr id="10" name="Rectangle 9"/>
          <p:cNvSpPr/>
          <p:nvPr/>
        </p:nvSpPr>
        <p:spPr bwMode="auto">
          <a:xfrm>
            <a:off x="1869653" y="3245525"/>
            <a:ext cx="1770940" cy="287048"/>
          </a:xfrm>
          <a:prstGeom prst="rect">
            <a:avLst/>
          </a:prstGeom>
          <a:noFill/>
          <a:ln w="76200" cap="flat" cmpd="sng" algn="ctr">
            <a:solidFill>
              <a:srgbClr val="B71234"/>
            </a:solidFill>
            <a:prstDash val="solid"/>
            <a:round/>
            <a:headEnd type="none" w="med" len="med"/>
            <a:tailEnd type="none" w="med" len="med"/>
          </a:ln>
          <a:effectLst>
            <a:outerShdw blurRad="88900" dist="635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MS PGothic" pitchFamily="34" charset="-128"/>
              <a:cs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35"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anim calcmode="lin" valueType="num">
                                      <p:cBhvr>
                                        <p:cTn id="11" dur="500" fill="hold"/>
                                        <p:tgtEl>
                                          <p:spTgt spid="10"/>
                                        </p:tgtEl>
                                        <p:attrNameLst>
                                          <p:attrName>style.rotation</p:attrName>
                                        </p:attrNameLst>
                                      </p:cBhvr>
                                      <p:tavLst>
                                        <p:tav tm="0">
                                          <p:val>
                                            <p:fltVal val="720"/>
                                          </p:val>
                                        </p:tav>
                                        <p:tav tm="100000">
                                          <p:val>
                                            <p:fltVal val="0"/>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 calcmode="lin" valueType="num">
                                      <p:cBhvr>
                                        <p:cTn id="13" dur="500" fill="hold"/>
                                        <p:tgtEl>
                                          <p:spTgt spid="1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4" name="Date Placeholder 3"/>
          <p:cNvSpPr>
            <a:spLocks noGrp="1"/>
          </p:cNvSpPr>
          <p:nvPr>
            <p:ph type="dt" sz="half" idx="10"/>
          </p:nvPr>
        </p:nvSpPr>
        <p:spPr/>
        <p:txBody>
          <a:bodyPr/>
          <a:lstStyle/>
          <a:p>
            <a:fld id="{20E43356-2467-614F-8981-11D96CAF4D47}" type="datetime4">
              <a:rPr lang="en-US" smtClean="0"/>
              <a:pPr/>
              <a:t>October 14, 2010</a:t>
            </a:fld>
            <a:endParaRPr lang="en-US" dirty="0"/>
          </a:p>
        </p:txBody>
      </p:sp>
      <p:grpSp>
        <p:nvGrpSpPr>
          <p:cNvPr id="3" name="Group 16"/>
          <p:cNvGrpSpPr/>
          <p:nvPr/>
        </p:nvGrpSpPr>
        <p:grpSpPr>
          <a:xfrm>
            <a:off x="590550" y="2097707"/>
            <a:ext cx="4638675" cy="731520"/>
            <a:chOff x="590550" y="2097707"/>
            <a:chExt cx="4638675" cy="731520"/>
          </a:xfrm>
        </p:grpSpPr>
        <p:sp>
          <p:nvSpPr>
            <p:cNvPr id="12" name="Rounded Rectangle 11"/>
            <p:cNvSpPr/>
            <p:nvPr/>
          </p:nvSpPr>
          <p:spPr bwMode="auto">
            <a:xfrm>
              <a:off x="590550" y="2097707"/>
              <a:ext cx="4638675" cy="731520"/>
            </a:xfrm>
            <a:prstGeom prst="roundRect">
              <a:avLst>
                <a:gd name="adj" fmla="val 5000"/>
              </a:avLst>
            </a:prstGeom>
            <a:gradFill flip="none" rotWithShape="1">
              <a:gsLst>
                <a:gs pos="0">
                  <a:srgbClr val="ECECEC"/>
                </a:gs>
                <a:gs pos="100000">
                  <a:schemeClr val="bg1"/>
                </a:gs>
              </a:gsLst>
              <a:lin ang="10800000" scaled="1"/>
              <a:tileRect/>
            </a:gradFill>
            <a:ln w="28575" algn="ctr">
              <a:solidFill>
                <a:srgbClr val="646568"/>
              </a:solidFill>
              <a:round/>
              <a:headEnd/>
              <a:tailEnd/>
            </a:ln>
            <a:effectLst>
              <a:outerShdw blurRad="50800" dist="38100" dir="2700000" algn="tl" rotWithShape="0">
                <a:srgbClr val="A4A5A6">
                  <a:alpha val="50000"/>
                </a:srgbClr>
              </a:outerShdw>
            </a:effectLst>
          </p:spPr>
          <p:txBody>
            <a:bodyPr wrap="none" lIns="914400" anchor="ctr"/>
            <a:lstStyle/>
            <a:p>
              <a:pPr>
                <a:defRPr/>
              </a:pPr>
              <a:r>
                <a:rPr lang="en-US" sz="2200" dirty="0" smtClean="0"/>
                <a:t>Managing GRC</a:t>
              </a:r>
            </a:p>
          </p:txBody>
        </p:sp>
        <p:pic>
          <p:nvPicPr>
            <p:cNvPr id="15" name="Picture 14" descr="white-pearl.jpg"/>
            <p:cNvPicPr>
              <a:picLocks noChangeAspect="1"/>
            </p:cNvPicPr>
            <p:nvPr/>
          </p:nvPicPr>
          <p:blipFill>
            <a:blip r:embed="rId3"/>
            <a:srcRect l="12450" t="5193" r="11169"/>
            <a:stretch>
              <a:fillRect/>
            </a:stretch>
          </p:blipFill>
          <p:spPr>
            <a:xfrm>
              <a:off x="739775" y="2191109"/>
              <a:ext cx="636588" cy="593267"/>
            </a:xfrm>
            <a:prstGeom prst="rect">
              <a:avLst/>
            </a:prstGeom>
          </p:spPr>
        </p:pic>
      </p:grpSp>
      <p:pic>
        <p:nvPicPr>
          <p:cNvPr id="27" name="Picture 26" descr="predermined_image_1a.png"/>
          <p:cNvPicPr>
            <a:picLocks noChangeAspect="1"/>
          </p:cNvPicPr>
          <p:nvPr/>
        </p:nvPicPr>
        <p:blipFill>
          <a:blip r:embed="rId4"/>
          <a:stretch>
            <a:fillRect/>
          </a:stretch>
        </p:blipFill>
        <p:spPr>
          <a:xfrm>
            <a:off x="5880100" y="1301750"/>
            <a:ext cx="3263900" cy="4965700"/>
          </a:xfrm>
          <a:prstGeom prst="rect">
            <a:avLst/>
          </a:prstGeom>
        </p:spPr>
      </p:pic>
      <p:grpSp>
        <p:nvGrpSpPr>
          <p:cNvPr id="5" name="Group 17"/>
          <p:cNvGrpSpPr/>
          <p:nvPr/>
        </p:nvGrpSpPr>
        <p:grpSpPr>
          <a:xfrm>
            <a:off x="590550" y="2975531"/>
            <a:ext cx="4638675" cy="731520"/>
            <a:chOff x="590550" y="2975531"/>
            <a:chExt cx="4638675" cy="731520"/>
          </a:xfrm>
        </p:grpSpPr>
        <p:sp>
          <p:nvSpPr>
            <p:cNvPr id="40" name="Rounded Rectangle 39"/>
            <p:cNvSpPr/>
            <p:nvPr/>
          </p:nvSpPr>
          <p:spPr bwMode="auto">
            <a:xfrm>
              <a:off x="590550" y="2975531"/>
              <a:ext cx="4638675" cy="731520"/>
            </a:xfrm>
            <a:prstGeom prst="roundRect">
              <a:avLst>
                <a:gd name="adj" fmla="val 5000"/>
              </a:avLst>
            </a:prstGeom>
            <a:gradFill flip="none" rotWithShape="1">
              <a:gsLst>
                <a:gs pos="0">
                  <a:srgbClr val="ECECEC"/>
                </a:gs>
                <a:gs pos="100000">
                  <a:schemeClr val="bg1"/>
                </a:gs>
              </a:gsLst>
              <a:lin ang="10800000" scaled="1"/>
              <a:tileRect/>
            </a:gradFill>
            <a:ln w="28575" algn="ctr">
              <a:solidFill>
                <a:srgbClr val="646568"/>
              </a:solidFill>
              <a:round/>
              <a:headEnd/>
              <a:tailEnd/>
            </a:ln>
            <a:effectLst>
              <a:outerShdw blurRad="50800" dist="38100" dir="2700000" algn="tl" rotWithShape="0">
                <a:srgbClr val="A4A5A6">
                  <a:alpha val="50000"/>
                </a:srgbClr>
              </a:outerShdw>
            </a:effectLst>
          </p:spPr>
          <p:txBody>
            <a:bodyPr wrap="none" lIns="914400" anchor="ctr"/>
            <a:lstStyle/>
            <a:p>
              <a:pPr>
                <a:defRPr/>
              </a:pPr>
              <a:r>
                <a:rPr lang="en-US" sz="2200" dirty="0" smtClean="0"/>
                <a:t>GRC at McAfee</a:t>
              </a:r>
            </a:p>
          </p:txBody>
        </p:sp>
        <p:pic>
          <p:nvPicPr>
            <p:cNvPr id="41" name="Picture 40" descr="white-pearl.jpg"/>
            <p:cNvPicPr>
              <a:picLocks noChangeAspect="1"/>
            </p:cNvPicPr>
            <p:nvPr/>
          </p:nvPicPr>
          <p:blipFill>
            <a:blip r:embed="rId3"/>
            <a:srcRect l="12450" t="4145" r="11169"/>
            <a:stretch>
              <a:fillRect/>
            </a:stretch>
          </p:blipFill>
          <p:spPr>
            <a:xfrm>
              <a:off x="739775" y="3062377"/>
              <a:ext cx="636588" cy="599823"/>
            </a:xfrm>
            <a:prstGeom prst="rect">
              <a:avLst/>
            </a:prstGeom>
          </p:spPr>
        </p:pic>
      </p:grpSp>
      <p:grpSp>
        <p:nvGrpSpPr>
          <p:cNvPr id="6" name="Group 18"/>
          <p:cNvGrpSpPr/>
          <p:nvPr/>
        </p:nvGrpSpPr>
        <p:grpSpPr>
          <a:xfrm>
            <a:off x="590550" y="3854006"/>
            <a:ext cx="4638675" cy="731520"/>
            <a:chOff x="590550" y="3854006"/>
            <a:chExt cx="4638675" cy="731520"/>
          </a:xfrm>
        </p:grpSpPr>
        <p:sp>
          <p:nvSpPr>
            <p:cNvPr id="43" name="Rounded Rectangle 42"/>
            <p:cNvSpPr/>
            <p:nvPr/>
          </p:nvSpPr>
          <p:spPr bwMode="auto">
            <a:xfrm>
              <a:off x="590550" y="3854006"/>
              <a:ext cx="4638675" cy="731520"/>
            </a:xfrm>
            <a:prstGeom prst="roundRect">
              <a:avLst>
                <a:gd name="adj" fmla="val 5000"/>
              </a:avLst>
            </a:prstGeom>
            <a:gradFill flip="none" rotWithShape="1">
              <a:gsLst>
                <a:gs pos="0">
                  <a:srgbClr val="ECECEC"/>
                </a:gs>
                <a:gs pos="100000">
                  <a:schemeClr val="bg1"/>
                </a:gs>
              </a:gsLst>
              <a:lin ang="10800000" scaled="1"/>
              <a:tileRect/>
            </a:gradFill>
            <a:ln w="28575" algn="ctr">
              <a:solidFill>
                <a:srgbClr val="646568"/>
              </a:solidFill>
              <a:round/>
              <a:headEnd/>
              <a:tailEnd/>
            </a:ln>
            <a:effectLst>
              <a:outerShdw blurRad="50800" dist="38100" dir="2700000" algn="tl" rotWithShape="0">
                <a:srgbClr val="A4A5A6">
                  <a:alpha val="50000"/>
                </a:srgbClr>
              </a:outerShdw>
            </a:effectLst>
          </p:spPr>
          <p:txBody>
            <a:bodyPr wrap="none" lIns="914400" anchor="ctr"/>
            <a:lstStyle/>
            <a:p>
              <a:pPr>
                <a:defRPr/>
              </a:pPr>
              <a:r>
                <a:rPr lang="en-US" sz="2800" dirty="0" smtClean="0">
                  <a:solidFill>
                    <a:schemeClr val="accent1"/>
                  </a:solidFill>
                </a:rPr>
                <a:t>Summary</a:t>
              </a:r>
            </a:p>
          </p:txBody>
        </p:sp>
        <p:pic>
          <p:nvPicPr>
            <p:cNvPr id="44" name="Picture 43" descr="white-pearl.jpg"/>
            <p:cNvPicPr>
              <a:picLocks noChangeAspect="1"/>
            </p:cNvPicPr>
            <p:nvPr/>
          </p:nvPicPr>
          <p:blipFill>
            <a:blip r:embed="rId3"/>
            <a:srcRect l="12450" t="4372" r="11169"/>
            <a:stretch>
              <a:fillRect/>
            </a:stretch>
          </p:blipFill>
          <p:spPr>
            <a:xfrm>
              <a:off x="739775" y="3942272"/>
              <a:ext cx="636588" cy="598403"/>
            </a:xfrm>
            <a:prstGeom prst="rect">
              <a:avLst/>
            </a:prstGeom>
          </p:spPr>
        </p:pic>
      </p:grpSp>
      <p:grpSp>
        <p:nvGrpSpPr>
          <p:cNvPr id="7" name="Group 19"/>
          <p:cNvGrpSpPr/>
          <p:nvPr/>
        </p:nvGrpSpPr>
        <p:grpSpPr>
          <a:xfrm>
            <a:off x="590550" y="4731830"/>
            <a:ext cx="4638675" cy="731520"/>
            <a:chOff x="590550" y="4731830"/>
            <a:chExt cx="4638675" cy="731520"/>
          </a:xfrm>
        </p:grpSpPr>
        <p:sp>
          <p:nvSpPr>
            <p:cNvPr id="46" name="Rounded Rectangle 45"/>
            <p:cNvSpPr/>
            <p:nvPr/>
          </p:nvSpPr>
          <p:spPr bwMode="auto">
            <a:xfrm>
              <a:off x="590550" y="4731830"/>
              <a:ext cx="4638675" cy="731520"/>
            </a:xfrm>
            <a:prstGeom prst="roundRect">
              <a:avLst>
                <a:gd name="adj" fmla="val 5000"/>
              </a:avLst>
            </a:prstGeom>
            <a:gradFill flip="none" rotWithShape="1">
              <a:gsLst>
                <a:gs pos="0">
                  <a:srgbClr val="ECECEC"/>
                </a:gs>
                <a:gs pos="100000">
                  <a:schemeClr val="bg1"/>
                </a:gs>
              </a:gsLst>
              <a:lin ang="10800000" scaled="1"/>
              <a:tileRect/>
            </a:gradFill>
            <a:ln w="28575" algn="ctr">
              <a:solidFill>
                <a:srgbClr val="646568"/>
              </a:solidFill>
              <a:round/>
              <a:headEnd/>
              <a:tailEnd/>
            </a:ln>
            <a:effectLst>
              <a:outerShdw blurRad="50800" dist="38100" dir="2700000" algn="tl" rotWithShape="0">
                <a:srgbClr val="A4A5A6">
                  <a:alpha val="50000"/>
                </a:srgbClr>
              </a:outerShdw>
            </a:effectLst>
          </p:spPr>
          <p:txBody>
            <a:bodyPr wrap="none" lIns="914400" anchor="ctr"/>
            <a:lstStyle/>
            <a:p>
              <a:pPr>
                <a:defRPr/>
              </a:pPr>
              <a:r>
                <a:rPr lang="en-US" sz="2200" dirty="0" smtClean="0"/>
                <a:t>Q&amp;A</a:t>
              </a:r>
            </a:p>
          </p:txBody>
        </p:sp>
        <p:pic>
          <p:nvPicPr>
            <p:cNvPr id="47" name="Picture 46" descr="white-pearl.jpg"/>
            <p:cNvPicPr>
              <a:picLocks noChangeAspect="1"/>
            </p:cNvPicPr>
            <p:nvPr/>
          </p:nvPicPr>
          <p:blipFill>
            <a:blip r:embed="rId3"/>
            <a:srcRect l="12450" t="4703" r="11169"/>
            <a:stretch>
              <a:fillRect/>
            </a:stretch>
          </p:blipFill>
          <p:spPr>
            <a:xfrm>
              <a:off x="739775" y="4822166"/>
              <a:ext cx="636588" cy="596333"/>
            </a:xfrm>
            <a:prstGeom prst="rect">
              <a:avLst/>
            </a:prstGeom>
          </p:spPr>
        </p:pic>
      </p:grpSp>
      <p:sp>
        <p:nvSpPr>
          <p:cNvPr id="17" name="Slide Number Placeholder 16"/>
          <p:cNvSpPr>
            <a:spLocks noGrp="1"/>
          </p:cNvSpPr>
          <p:nvPr>
            <p:ph type="sldNum" sz="quarter" idx="12"/>
          </p:nvPr>
        </p:nvSpPr>
        <p:spPr/>
        <p:txBody>
          <a:bodyPr/>
          <a:lstStyle/>
          <a:p>
            <a:fld id="{CBBE853D-9F22-8A4E-9065-8605B1548684}" type="slidenum">
              <a:rPr lang="en-US" smtClean="0"/>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4" name="Date Placeholder 3"/>
          <p:cNvSpPr>
            <a:spLocks noGrp="1"/>
          </p:cNvSpPr>
          <p:nvPr>
            <p:ph type="dt" sz="half" idx="10"/>
          </p:nvPr>
        </p:nvSpPr>
        <p:spPr/>
        <p:txBody>
          <a:bodyPr/>
          <a:lstStyle/>
          <a:p>
            <a:fld id="{20E43356-2467-614F-8981-11D96CAF4D47}" type="datetime4">
              <a:rPr lang="en-US" smtClean="0"/>
              <a:pPr/>
              <a:t>October 14, 2010</a:t>
            </a:fld>
            <a:endParaRPr lang="en-US" dirty="0"/>
          </a:p>
        </p:txBody>
      </p:sp>
      <p:grpSp>
        <p:nvGrpSpPr>
          <p:cNvPr id="3" name="Group 16"/>
          <p:cNvGrpSpPr/>
          <p:nvPr/>
        </p:nvGrpSpPr>
        <p:grpSpPr>
          <a:xfrm>
            <a:off x="590550" y="2097707"/>
            <a:ext cx="4638675" cy="731520"/>
            <a:chOff x="590550" y="2097707"/>
            <a:chExt cx="4638675" cy="731520"/>
          </a:xfrm>
        </p:grpSpPr>
        <p:sp>
          <p:nvSpPr>
            <p:cNvPr id="12" name="Rounded Rectangle 11"/>
            <p:cNvSpPr/>
            <p:nvPr/>
          </p:nvSpPr>
          <p:spPr bwMode="auto">
            <a:xfrm>
              <a:off x="590550" y="2097707"/>
              <a:ext cx="4638675" cy="731520"/>
            </a:xfrm>
            <a:prstGeom prst="roundRect">
              <a:avLst>
                <a:gd name="adj" fmla="val 5000"/>
              </a:avLst>
            </a:prstGeom>
            <a:gradFill flip="none" rotWithShape="1">
              <a:gsLst>
                <a:gs pos="0">
                  <a:srgbClr val="ECECEC"/>
                </a:gs>
                <a:gs pos="100000">
                  <a:schemeClr val="bg1"/>
                </a:gs>
              </a:gsLst>
              <a:lin ang="10800000" scaled="1"/>
              <a:tileRect/>
            </a:gradFill>
            <a:ln w="28575" algn="ctr">
              <a:solidFill>
                <a:srgbClr val="646568"/>
              </a:solidFill>
              <a:round/>
              <a:headEnd/>
              <a:tailEnd/>
            </a:ln>
            <a:effectLst>
              <a:outerShdw blurRad="50800" dist="38100" dir="2700000" algn="tl" rotWithShape="0">
                <a:srgbClr val="A4A5A6">
                  <a:alpha val="50000"/>
                </a:srgbClr>
              </a:outerShdw>
            </a:effectLst>
          </p:spPr>
          <p:txBody>
            <a:bodyPr wrap="none" lIns="914400" anchor="ctr"/>
            <a:lstStyle/>
            <a:p>
              <a:pPr marL="0" marR="0" indent="0" defTabSz="914400" latinLnBrk="0">
                <a:lnSpc>
                  <a:spcPct val="100000"/>
                </a:lnSpc>
                <a:buClrTx/>
                <a:buSzTx/>
                <a:buFontTx/>
                <a:buNone/>
                <a:tabLst/>
                <a:defRPr/>
              </a:pPr>
              <a:r>
                <a:rPr lang="en-US" sz="2800" dirty="0" smtClean="0">
                  <a:solidFill>
                    <a:schemeClr val="accent1"/>
                  </a:solidFill>
                </a:rPr>
                <a:t>Managing GRC</a:t>
              </a:r>
            </a:p>
          </p:txBody>
        </p:sp>
        <p:pic>
          <p:nvPicPr>
            <p:cNvPr id="15" name="Picture 14" descr="white-pearl.jpg"/>
            <p:cNvPicPr>
              <a:picLocks noChangeAspect="1"/>
            </p:cNvPicPr>
            <p:nvPr/>
          </p:nvPicPr>
          <p:blipFill>
            <a:blip r:embed="rId3"/>
            <a:srcRect l="12450" t="5193" r="11169"/>
            <a:stretch>
              <a:fillRect/>
            </a:stretch>
          </p:blipFill>
          <p:spPr>
            <a:xfrm>
              <a:off x="739775" y="2191109"/>
              <a:ext cx="636588" cy="593267"/>
            </a:xfrm>
            <a:prstGeom prst="rect">
              <a:avLst/>
            </a:prstGeom>
          </p:spPr>
        </p:pic>
      </p:grpSp>
      <p:pic>
        <p:nvPicPr>
          <p:cNvPr id="27" name="Picture 26" descr="predermined_image_1a.png"/>
          <p:cNvPicPr>
            <a:picLocks noChangeAspect="1"/>
          </p:cNvPicPr>
          <p:nvPr/>
        </p:nvPicPr>
        <p:blipFill>
          <a:blip r:embed="rId4"/>
          <a:stretch>
            <a:fillRect/>
          </a:stretch>
        </p:blipFill>
        <p:spPr>
          <a:xfrm>
            <a:off x="5880100" y="1301750"/>
            <a:ext cx="3263900" cy="4965700"/>
          </a:xfrm>
          <a:prstGeom prst="rect">
            <a:avLst/>
          </a:prstGeom>
        </p:spPr>
      </p:pic>
      <p:grpSp>
        <p:nvGrpSpPr>
          <p:cNvPr id="5" name="Group 17"/>
          <p:cNvGrpSpPr/>
          <p:nvPr/>
        </p:nvGrpSpPr>
        <p:grpSpPr>
          <a:xfrm>
            <a:off x="590550" y="2975531"/>
            <a:ext cx="4638675" cy="731520"/>
            <a:chOff x="590550" y="2975531"/>
            <a:chExt cx="4638675" cy="731520"/>
          </a:xfrm>
        </p:grpSpPr>
        <p:sp>
          <p:nvSpPr>
            <p:cNvPr id="40" name="Rounded Rectangle 39"/>
            <p:cNvSpPr/>
            <p:nvPr/>
          </p:nvSpPr>
          <p:spPr bwMode="auto">
            <a:xfrm>
              <a:off x="590550" y="2975531"/>
              <a:ext cx="4638675" cy="731520"/>
            </a:xfrm>
            <a:prstGeom prst="roundRect">
              <a:avLst>
                <a:gd name="adj" fmla="val 5000"/>
              </a:avLst>
            </a:prstGeom>
            <a:gradFill flip="none" rotWithShape="1">
              <a:gsLst>
                <a:gs pos="0">
                  <a:srgbClr val="ECECEC"/>
                </a:gs>
                <a:gs pos="100000">
                  <a:schemeClr val="bg1"/>
                </a:gs>
              </a:gsLst>
              <a:lin ang="10800000" scaled="1"/>
              <a:tileRect/>
            </a:gradFill>
            <a:ln w="28575" algn="ctr">
              <a:solidFill>
                <a:srgbClr val="646568"/>
              </a:solidFill>
              <a:round/>
              <a:headEnd/>
              <a:tailEnd/>
            </a:ln>
            <a:effectLst>
              <a:outerShdw blurRad="50800" dist="38100" dir="2700000" algn="tl" rotWithShape="0">
                <a:srgbClr val="A4A5A6">
                  <a:alpha val="50000"/>
                </a:srgbClr>
              </a:outerShdw>
            </a:effectLst>
          </p:spPr>
          <p:txBody>
            <a:bodyPr wrap="none" lIns="914400" anchor="ctr"/>
            <a:lstStyle/>
            <a:p>
              <a:pPr>
                <a:defRPr/>
              </a:pPr>
              <a:r>
                <a:rPr lang="en-US" sz="2200" dirty="0" smtClean="0"/>
                <a:t>GRC at McAfee</a:t>
              </a:r>
            </a:p>
          </p:txBody>
        </p:sp>
        <p:pic>
          <p:nvPicPr>
            <p:cNvPr id="41" name="Picture 40" descr="white-pearl.jpg"/>
            <p:cNvPicPr>
              <a:picLocks noChangeAspect="1"/>
            </p:cNvPicPr>
            <p:nvPr/>
          </p:nvPicPr>
          <p:blipFill>
            <a:blip r:embed="rId3"/>
            <a:srcRect l="12450" t="4145" r="11169"/>
            <a:stretch>
              <a:fillRect/>
            </a:stretch>
          </p:blipFill>
          <p:spPr>
            <a:xfrm>
              <a:off x="739775" y="3062377"/>
              <a:ext cx="636588" cy="599823"/>
            </a:xfrm>
            <a:prstGeom prst="rect">
              <a:avLst/>
            </a:prstGeom>
          </p:spPr>
        </p:pic>
      </p:grpSp>
      <p:grpSp>
        <p:nvGrpSpPr>
          <p:cNvPr id="6" name="Group 18"/>
          <p:cNvGrpSpPr/>
          <p:nvPr/>
        </p:nvGrpSpPr>
        <p:grpSpPr>
          <a:xfrm>
            <a:off x="590550" y="3854006"/>
            <a:ext cx="4638675" cy="731520"/>
            <a:chOff x="590550" y="3854006"/>
            <a:chExt cx="4638675" cy="731520"/>
          </a:xfrm>
        </p:grpSpPr>
        <p:sp>
          <p:nvSpPr>
            <p:cNvPr id="43" name="Rounded Rectangle 42"/>
            <p:cNvSpPr/>
            <p:nvPr/>
          </p:nvSpPr>
          <p:spPr bwMode="auto">
            <a:xfrm>
              <a:off x="590550" y="3854006"/>
              <a:ext cx="4638675" cy="731520"/>
            </a:xfrm>
            <a:prstGeom prst="roundRect">
              <a:avLst>
                <a:gd name="adj" fmla="val 5000"/>
              </a:avLst>
            </a:prstGeom>
            <a:gradFill flip="none" rotWithShape="1">
              <a:gsLst>
                <a:gs pos="0">
                  <a:srgbClr val="ECECEC"/>
                </a:gs>
                <a:gs pos="100000">
                  <a:schemeClr val="bg1"/>
                </a:gs>
              </a:gsLst>
              <a:lin ang="10800000" scaled="1"/>
              <a:tileRect/>
            </a:gradFill>
            <a:ln w="28575" algn="ctr">
              <a:solidFill>
                <a:srgbClr val="646568"/>
              </a:solidFill>
              <a:round/>
              <a:headEnd/>
              <a:tailEnd/>
            </a:ln>
            <a:effectLst>
              <a:outerShdw blurRad="50800" dist="38100" dir="2700000" algn="tl" rotWithShape="0">
                <a:srgbClr val="A4A5A6">
                  <a:alpha val="50000"/>
                </a:srgbClr>
              </a:outerShdw>
            </a:effectLst>
          </p:spPr>
          <p:txBody>
            <a:bodyPr wrap="none" lIns="914400" anchor="ctr"/>
            <a:lstStyle/>
            <a:p>
              <a:pPr>
                <a:defRPr/>
              </a:pPr>
              <a:r>
                <a:rPr lang="en-US" sz="2200" dirty="0" smtClean="0"/>
                <a:t>Summary</a:t>
              </a:r>
            </a:p>
          </p:txBody>
        </p:sp>
        <p:pic>
          <p:nvPicPr>
            <p:cNvPr id="44" name="Picture 43" descr="white-pearl.jpg"/>
            <p:cNvPicPr>
              <a:picLocks noChangeAspect="1"/>
            </p:cNvPicPr>
            <p:nvPr/>
          </p:nvPicPr>
          <p:blipFill>
            <a:blip r:embed="rId3"/>
            <a:srcRect l="12450" t="4372" r="11169"/>
            <a:stretch>
              <a:fillRect/>
            </a:stretch>
          </p:blipFill>
          <p:spPr>
            <a:xfrm>
              <a:off x="739775" y="3942272"/>
              <a:ext cx="636588" cy="598403"/>
            </a:xfrm>
            <a:prstGeom prst="rect">
              <a:avLst/>
            </a:prstGeom>
          </p:spPr>
        </p:pic>
      </p:grpSp>
      <p:grpSp>
        <p:nvGrpSpPr>
          <p:cNvPr id="7" name="Group 19"/>
          <p:cNvGrpSpPr/>
          <p:nvPr/>
        </p:nvGrpSpPr>
        <p:grpSpPr>
          <a:xfrm>
            <a:off x="590550" y="4731830"/>
            <a:ext cx="4638675" cy="731520"/>
            <a:chOff x="590550" y="4731830"/>
            <a:chExt cx="4638675" cy="731520"/>
          </a:xfrm>
        </p:grpSpPr>
        <p:sp>
          <p:nvSpPr>
            <p:cNvPr id="46" name="Rounded Rectangle 45"/>
            <p:cNvSpPr/>
            <p:nvPr/>
          </p:nvSpPr>
          <p:spPr bwMode="auto">
            <a:xfrm>
              <a:off x="590550" y="4731830"/>
              <a:ext cx="4638675" cy="731520"/>
            </a:xfrm>
            <a:prstGeom prst="roundRect">
              <a:avLst>
                <a:gd name="adj" fmla="val 5000"/>
              </a:avLst>
            </a:prstGeom>
            <a:gradFill flip="none" rotWithShape="1">
              <a:gsLst>
                <a:gs pos="0">
                  <a:srgbClr val="ECECEC"/>
                </a:gs>
                <a:gs pos="100000">
                  <a:schemeClr val="bg1"/>
                </a:gs>
              </a:gsLst>
              <a:lin ang="10800000" scaled="1"/>
              <a:tileRect/>
            </a:gradFill>
            <a:ln w="28575" algn="ctr">
              <a:solidFill>
                <a:srgbClr val="646568"/>
              </a:solidFill>
              <a:round/>
              <a:headEnd/>
              <a:tailEnd/>
            </a:ln>
            <a:effectLst>
              <a:outerShdw blurRad="50800" dist="38100" dir="2700000" algn="tl" rotWithShape="0">
                <a:srgbClr val="A4A5A6">
                  <a:alpha val="50000"/>
                </a:srgbClr>
              </a:outerShdw>
            </a:effectLst>
          </p:spPr>
          <p:txBody>
            <a:bodyPr wrap="none" lIns="914400" anchor="ctr"/>
            <a:lstStyle/>
            <a:p>
              <a:pPr>
                <a:defRPr/>
              </a:pPr>
              <a:r>
                <a:rPr lang="en-US" sz="2200" dirty="0" smtClean="0"/>
                <a:t>Q&amp;A</a:t>
              </a:r>
            </a:p>
          </p:txBody>
        </p:sp>
        <p:pic>
          <p:nvPicPr>
            <p:cNvPr id="47" name="Picture 46" descr="white-pearl.jpg"/>
            <p:cNvPicPr>
              <a:picLocks noChangeAspect="1"/>
            </p:cNvPicPr>
            <p:nvPr/>
          </p:nvPicPr>
          <p:blipFill>
            <a:blip r:embed="rId3"/>
            <a:srcRect l="12450" t="4703" r="11169"/>
            <a:stretch>
              <a:fillRect/>
            </a:stretch>
          </p:blipFill>
          <p:spPr>
            <a:xfrm>
              <a:off x="739775" y="4822166"/>
              <a:ext cx="636588" cy="596333"/>
            </a:xfrm>
            <a:prstGeom prst="rect">
              <a:avLst/>
            </a:prstGeom>
          </p:spPr>
        </p:pic>
      </p:grpSp>
      <p:sp>
        <p:nvSpPr>
          <p:cNvPr id="21" name="Slide Number Placeholder 20"/>
          <p:cNvSpPr>
            <a:spLocks noGrp="1"/>
          </p:cNvSpPr>
          <p:nvPr>
            <p:ph type="sldNum" sz="quarter" idx="12"/>
          </p:nvPr>
        </p:nvSpPr>
        <p:spPr/>
        <p:txBody>
          <a:bodyPr/>
          <a:lstStyle/>
          <a:p>
            <a:fld id="{CBBE853D-9F22-8A4E-9065-8605B1548684}"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9" name="Group 68"/>
          <p:cNvGrpSpPr/>
          <p:nvPr/>
        </p:nvGrpSpPr>
        <p:grpSpPr>
          <a:xfrm>
            <a:off x="0" y="973333"/>
            <a:ext cx="9975616" cy="5910943"/>
            <a:chOff x="0" y="973333"/>
            <a:chExt cx="9975616" cy="5910943"/>
          </a:xfrm>
        </p:grpSpPr>
        <p:grpSp>
          <p:nvGrpSpPr>
            <p:cNvPr id="70" name="Group 33"/>
            <p:cNvGrpSpPr>
              <a:grpSpLocks/>
            </p:cNvGrpSpPr>
            <p:nvPr/>
          </p:nvGrpSpPr>
          <p:grpSpPr bwMode="auto">
            <a:xfrm>
              <a:off x="0" y="2135556"/>
              <a:ext cx="9144000" cy="3794125"/>
              <a:chOff x="0" y="1552"/>
              <a:chExt cx="5776" cy="2390"/>
            </a:xfrm>
          </p:grpSpPr>
          <p:sp>
            <p:nvSpPr>
              <p:cNvPr id="73" name="Rectangle 4"/>
              <p:cNvSpPr>
                <a:spLocks noChangeArrowheads="1"/>
              </p:cNvSpPr>
              <p:nvPr/>
            </p:nvSpPr>
            <p:spPr bwMode="auto">
              <a:xfrm flipV="1">
                <a:off x="0" y="2928"/>
                <a:ext cx="5776" cy="1014"/>
              </a:xfrm>
              <a:prstGeom prst="rect">
                <a:avLst/>
              </a:prstGeom>
              <a:gradFill rotWithShape="1">
                <a:gsLst>
                  <a:gs pos="0">
                    <a:schemeClr val="bg1">
                      <a:alpha val="85001"/>
                    </a:schemeClr>
                  </a:gs>
                  <a:gs pos="100000">
                    <a:schemeClr val="tx1">
                      <a:alpha val="65000"/>
                    </a:schemeClr>
                  </a:gs>
                </a:gsLst>
                <a:lin ang="5400000" scaled="1"/>
              </a:gradFill>
              <a:ln w="9525">
                <a:noFill/>
                <a:miter lim="800000"/>
                <a:headEnd/>
                <a:tailEnd/>
              </a:ln>
            </p:spPr>
            <p:txBody>
              <a:bodyPr wrap="none" anchor="ctr"/>
              <a:lstStyle/>
              <a:p>
                <a:pPr eaLnBrk="0" hangingPunct="0"/>
                <a:endParaRPr lang="en-US"/>
              </a:p>
            </p:txBody>
          </p:sp>
          <p:sp>
            <p:nvSpPr>
              <p:cNvPr id="74" name="Rectangle 3"/>
              <p:cNvSpPr>
                <a:spLocks noChangeArrowheads="1"/>
              </p:cNvSpPr>
              <p:nvPr/>
            </p:nvSpPr>
            <p:spPr bwMode="auto">
              <a:xfrm>
                <a:off x="0" y="1552"/>
                <a:ext cx="5776" cy="1376"/>
              </a:xfrm>
              <a:prstGeom prst="rect">
                <a:avLst/>
              </a:prstGeom>
              <a:gradFill rotWithShape="1">
                <a:gsLst>
                  <a:gs pos="0">
                    <a:srgbClr val="BDBEBF">
                      <a:alpha val="0"/>
                    </a:srgbClr>
                  </a:gs>
                  <a:gs pos="100000">
                    <a:srgbClr val="6B6C6F">
                      <a:alpha val="28998"/>
                    </a:srgbClr>
                  </a:gs>
                </a:gsLst>
                <a:lin ang="5400000" scaled="1"/>
              </a:gradFill>
              <a:ln w="9525">
                <a:noFill/>
                <a:miter lim="800000"/>
                <a:headEnd/>
                <a:tailEnd/>
              </a:ln>
            </p:spPr>
            <p:txBody>
              <a:bodyPr wrap="none" anchor="ctr"/>
              <a:lstStyle/>
              <a:p>
                <a:pPr eaLnBrk="0" hangingPunct="0"/>
                <a:endParaRPr lang="en-US"/>
              </a:p>
            </p:txBody>
          </p:sp>
        </p:grpSp>
        <p:sp>
          <p:nvSpPr>
            <p:cNvPr id="71" name="Freeform 4"/>
            <p:cNvSpPr>
              <a:spLocks noEditPoints="1"/>
            </p:cNvSpPr>
            <p:nvPr/>
          </p:nvSpPr>
          <p:spPr bwMode="auto">
            <a:xfrm>
              <a:off x="5856433" y="974725"/>
              <a:ext cx="4119183" cy="4729382"/>
            </a:xfrm>
            <a:custGeom>
              <a:avLst/>
              <a:gdLst/>
              <a:ahLst/>
              <a:cxnLst>
                <a:cxn ang="0">
                  <a:pos x="3004" y="0"/>
                </a:cxn>
                <a:cxn ang="0">
                  <a:pos x="1167" y="0"/>
                </a:cxn>
                <a:cxn ang="0">
                  <a:pos x="0" y="3449"/>
                </a:cxn>
                <a:cxn ang="0">
                  <a:pos x="1837" y="3449"/>
                </a:cxn>
                <a:cxn ang="0">
                  <a:pos x="3004" y="0"/>
                </a:cxn>
                <a:cxn ang="0">
                  <a:pos x="3004" y="0"/>
                </a:cxn>
                <a:cxn ang="0">
                  <a:pos x="3004" y="0"/>
                </a:cxn>
              </a:cxnLst>
              <a:rect l="0" t="0" r="r" b="b"/>
              <a:pathLst>
                <a:path w="3004" h="3449">
                  <a:moveTo>
                    <a:pt x="3004" y="0"/>
                  </a:moveTo>
                  <a:lnTo>
                    <a:pt x="1167" y="0"/>
                  </a:lnTo>
                  <a:lnTo>
                    <a:pt x="0" y="3449"/>
                  </a:lnTo>
                  <a:lnTo>
                    <a:pt x="1837" y="3449"/>
                  </a:lnTo>
                  <a:lnTo>
                    <a:pt x="3004" y="0"/>
                  </a:lnTo>
                  <a:close/>
                  <a:moveTo>
                    <a:pt x="3004" y="0"/>
                  </a:moveTo>
                  <a:lnTo>
                    <a:pt x="3004" y="0"/>
                  </a:lnTo>
                  <a:close/>
                </a:path>
              </a:pathLst>
            </a:custGeom>
            <a:gradFill flip="none" rotWithShape="1">
              <a:gsLst>
                <a:gs pos="15000">
                  <a:schemeClr val="bg2">
                    <a:alpha val="60000"/>
                  </a:schemeClr>
                </a:gs>
                <a:gs pos="100000">
                  <a:schemeClr val="bg1">
                    <a:alpha val="0"/>
                  </a:schemeClr>
                </a:gs>
              </a:gsLst>
              <a:lin ang="5400000" scaled="1"/>
              <a:tileRect/>
            </a:gradFill>
            <a:ln w="9525" algn="ctr">
              <a:noFill/>
              <a:round/>
              <a:headEnd/>
              <a:tailEnd/>
            </a:ln>
            <a:effectLst/>
          </p:spPr>
          <p:txBody>
            <a:bodyPr wrap="none" anchor="ctr"/>
            <a:lstStyle/>
            <a:p>
              <a:pPr>
                <a:defRPr/>
              </a:pPr>
              <a:endParaRPr lang="en-US"/>
            </a:p>
          </p:txBody>
        </p:sp>
        <p:sp>
          <p:nvSpPr>
            <p:cNvPr id="72" name="Freeform 71"/>
            <p:cNvSpPr>
              <a:spLocks noEditPoints="1"/>
            </p:cNvSpPr>
            <p:nvPr/>
          </p:nvSpPr>
          <p:spPr bwMode="auto">
            <a:xfrm>
              <a:off x="0" y="973333"/>
              <a:ext cx="2345170" cy="5910943"/>
            </a:xfrm>
            <a:custGeom>
              <a:avLst/>
              <a:gdLst>
                <a:gd name="T0" fmla="*/ 2147483647 w 1205"/>
                <a:gd name="T1" fmla="*/ 0 h 3038"/>
                <a:gd name="T2" fmla="*/ 2147483647 w 1205"/>
                <a:gd name="T3" fmla="*/ 0 h 3038"/>
                <a:gd name="T4" fmla="*/ 0 w 1205"/>
                <a:gd name="T5" fmla="*/ 2147483647 h 3038"/>
                <a:gd name="T6" fmla="*/ 0 w 1205"/>
                <a:gd name="T7" fmla="*/ 2147483647 h 3038"/>
                <a:gd name="T8" fmla="*/ 2147483647 w 1205"/>
                <a:gd name="T9" fmla="*/ 2147483647 h 3038"/>
                <a:gd name="T10" fmla="*/ 2147483647 w 1205"/>
                <a:gd name="T11" fmla="*/ 0 h 3038"/>
                <a:gd name="T12" fmla="*/ 2147483647 w 1205"/>
                <a:gd name="T13" fmla="*/ 0 h 3038"/>
                <a:gd name="T14" fmla="*/ 2147483647 w 1205"/>
                <a:gd name="T15" fmla="*/ 0 h 3038"/>
                <a:gd name="T16" fmla="*/ 0 60000 65536"/>
                <a:gd name="T17" fmla="*/ 0 60000 65536"/>
                <a:gd name="T18" fmla="*/ 0 60000 65536"/>
                <a:gd name="T19" fmla="*/ 0 60000 65536"/>
                <a:gd name="T20" fmla="*/ 0 60000 65536"/>
                <a:gd name="T21" fmla="*/ 0 60000 65536"/>
                <a:gd name="T22" fmla="*/ 0 60000 65536"/>
                <a:gd name="T23" fmla="*/ 0 60000 65536"/>
                <a:gd name="T24" fmla="*/ 0 w 1205"/>
                <a:gd name="T25" fmla="*/ 0 h 3038"/>
                <a:gd name="T26" fmla="*/ 1205 w 1205"/>
                <a:gd name="T27" fmla="*/ 3038 h 30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5" h="3038">
                  <a:moveTo>
                    <a:pt x="1205" y="0"/>
                  </a:moveTo>
                  <a:lnTo>
                    <a:pt x="374" y="0"/>
                  </a:lnTo>
                  <a:lnTo>
                    <a:pt x="0" y="1109"/>
                  </a:lnTo>
                  <a:lnTo>
                    <a:pt x="0" y="3038"/>
                  </a:lnTo>
                  <a:lnTo>
                    <a:pt x="177" y="3038"/>
                  </a:lnTo>
                  <a:lnTo>
                    <a:pt x="1205" y="0"/>
                  </a:lnTo>
                  <a:close/>
                  <a:moveTo>
                    <a:pt x="1205" y="0"/>
                  </a:moveTo>
                  <a:lnTo>
                    <a:pt x="1205" y="0"/>
                  </a:lnTo>
                  <a:close/>
                </a:path>
              </a:pathLst>
            </a:custGeom>
            <a:solidFill>
              <a:srgbClr val="325B7B">
                <a:alpha val="14902"/>
              </a:srgbClr>
            </a:solidFill>
            <a:ln w="9525" algn="ctr">
              <a:noFill/>
              <a:round/>
              <a:headEnd/>
              <a:tailEnd/>
            </a:ln>
            <a:effectLst/>
          </p:spPr>
          <p:txBody>
            <a:bodyPr wrap="none" anchor="ctr"/>
            <a:lstStyle/>
            <a:p>
              <a:endParaRPr lang="en-US"/>
            </a:p>
          </p:txBody>
        </p:sp>
      </p:grpSp>
      <p:sp>
        <p:nvSpPr>
          <p:cNvPr id="2" name="Title 1"/>
          <p:cNvSpPr>
            <a:spLocks noGrp="1"/>
          </p:cNvSpPr>
          <p:nvPr>
            <p:ph type="title"/>
          </p:nvPr>
        </p:nvSpPr>
        <p:spPr/>
        <p:txBody>
          <a:bodyPr/>
          <a:lstStyle/>
          <a:p>
            <a:r>
              <a:rPr lang="en-US" dirty="0" smtClean="0"/>
              <a:t>Systems Approach to Security</a:t>
            </a:r>
            <a:endParaRPr lang="en-US" dirty="0"/>
          </a:p>
        </p:txBody>
      </p:sp>
      <p:grpSp>
        <p:nvGrpSpPr>
          <p:cNvPr id="66" name="Group 65"/>
          <p:cNvGrpSpPr/>
          <p:nvPr/>
        </p:nvGrpSpPr>
        <p:grpSpPr>
          <a:xfrm>
            <a:off x="682563" y="1046362"/>
            <a:ext cx="2477323" cy="5184775"/>
            <a:chOff x="763588" y="1081087"/>
            <a:chExt cx="2477323" cy="5184775"/>
          </a:xfrm>
        </p:grpSpPr>
        <p:sp>
          <p:nvSpPr>
            <p:cNvPr id="60" name="Rounded Rectangle 73"/>
            <p:cNvSpPr>
              <a:spLocks noChangeArrowheads="1"/>
            </p:cNvSpPr>
            <p:nvPr/>
          </p:nvSpPr>
          <p:spPr bwMode="auto">
            <a:xfrm>
              <a:off x="770818" y="1081087"/>
              <a:ext cx="2458520" cy="5184775"/>
            </a:xfrm>
            <a:prstGeom prst="roundRect">
              <a:avLst>
                <a:gd name="adj" fmla="val 0"/>
              </a:avLst>
            </a:prstGeom>
            <a:gradFill rotWithShape="1">
              <a:gsLst>
                <a:gs pos="0">
                  <a:srgbClr val="C7C7C7"/>
                </a:gs>
                <a:gs pos="19000">
                  <a:srgbClr val="FFFFFF"/>
                </a:gs>
                <a:gs pos="39999">
                  <a:srgbClr val="EEEEEE"/>
                </a:gs>
                <a:gs pos="63000">
                  <a:srgbClr val="FFFFFF"/>
                </a:gs>
                <a:gs pos="72000">
                  <a:srgbClr val="FFFFFF"/>
                </a:gs>
                <a:gs pos="100000">
                  <a:srgbClr val="D9D9D9"/>
                </a:gs>
              </a:gsLst>
              <a:lin ang="2700000" scaled="1"/>
            </a:gradFill>
            <a:ln w="19050">
              <a:gradFill>
                <a:gsLst>
                  <a:gs pos="0">
                    <a:schemeClr val="bg2"/>
                  </a:gs>
                  <a:gs pos="50000">
                    <a:schemeClr val="bg1">
                      <a:lumMod val="95000"/>
                    </a:schemeClr>
                  </a:gs>
                  <a:gs pos="100000">
                    <a:schemeClr val="bg1"/>
                  </a:gs>
                </a:gsLst>
                <a:lin ang="5400000" scaled="0"/>
              </a:gradFill>
            </a:ln>
            <a:effectLst>
              <a:reflection blurRad="6350" stA="52000" endA="300" endPos="35000" dir="5400000" sy="-100000" algn="bl" rotWithShape="0"/>
            </a:effectLst>
          </p:spPr>
          <p:txBody>
            <a:bodyPr lIns="0" tIns="91440" rIns="0" bIns="128016" anchor="ctr"/>
            <a:lstStyle/>
            <a:p>
              <a:pPr algn="ctr" eaLnBrk="0" hangingPunct="0">
                <a:lnSpc>
                  <a:spcPct val="120000"/>
                </a:lnSpc>
                <a:spcBef>
                  <a:spcPct val="5000"/>
                </a:spcBef>
                <a:buSzPct val="100000"/>
                <a:defRPr/>
              </a:pPr>
              <a:endParaRPr lang="en-GB" sz="2000"/>
            </a:p>
          </p:txBody>
        </p:sp>
        <p:sp>
          <p:nvSpPr>
            <p:cNvPr id="9" name="TextBox 8"/>
            <p:cNvSpPr txBox="1"/>
            <p:nvPr/>
          </p:nvSpPr>
          <p:spPr>
            <a:xfrm>
              <a:off x="763588" y="1081088"/>
              <a:ext cx="2477323" cy="400110"/>
            </a:xfrm>
            <a:prstGeom prst="rect">
              <a:avLst/>
            </a:prstGeom>
            <a:noFill/>
          </p:spPr>
          <p:txBody>
            <a:bodyPr wrap="square" rtlCol="0">
              <a:spAutoFit/>
            </a:bodyPr>
            <a:lstStyle/>
            <a:p>
              <a:pPr algn="ctr"/>
              <a:r>
                <a:rPr lang="en-US" sz="2000" dirty="0" smtClean="0">
                  <a:solidFill>
                    <a:schemeClr val="accent1"/>
                  </a:solidFill>
                </a:rPr>
                <a:t>Prevention</a:t>
              </a:r>
              <a:endParaRPr lang="en-US" sz="2000" dirty="0">
                <a:solidFill>
                  <a:schemeClr val="accent1"/>
                </a:solidFill>
              </a:endParaRPr>
            </a:p>
          </p:txBody>
        </p:sp>
        <p:grpSp>
          <p:nvGrpSpPr>
            <p:cNvPr id="57" name="Group 56"/>
            <p:cNvGrpSpPr/>
            <p:nvPr/>
          </p:nvGrpSpPr>
          <p:grpSpPr>
            <a:xfrm>
              <a:off x="1007503" y="1493388"/>
              <a:ext cx="2021026" cy="4683772"/>
              <a:chOff x="428752" y="1546930"/>
              <a:chExt cx="2137197" cy="4953000"/>
            </a:xfrm>
          </p:grpSpPr>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41874" y="1546930"/>
                <a:ext cx="2124075" cy="4953000"/>
              </a:xfrm>
              <a:prstGeom prst="rect">
                <a:avLst/>
              </a:prstGeom>
            </p:spPr>
          </p:pic>
          <p:grpSp>
            <p:nvGrpSpPr>
              <p:cNvPr id="6" name="Group 34"/>
              <p:cNvGrpSpPr/>
              <p:nvPr/>
            </p:nvGrpSpPr>
            <p:grpSpPr>
              <a:xfrm>
                <a:off x="428752" y="5114925"/>
                <a:ext cx="2090928" cy="225171"/>
                <a:chOff x="428752" y="5082049"/>
                <a:chExt cx="2103120" cy="258047"/>
              </a:xfrm>
            </p:grpSpPr>
            <p:grpSp>
              <p:nvGrpSpPr>
                <p:cNvPr id="7" name="Group 29"/>
                <p:cNvGrpSpPr/>
                <p:nvPr/>
              </p:nvGrpSpPr>
              <p:grpSpPr>
                <a:xfrm>
                  <a:off x="428752" y="5082049"/>
                  <a:ext cx="2103120" cy="258047"/>
                  <a:chOff x="438912" y="5063761"/>
                  <a:chExt cx="2074672" cy="243823"/>
                </a:xfrm>
                <a:solidFill>
                  <a:schemeClr val="tx2"/>
                </a:solidFill>
              </p:grpSpPr>
              <p:sp>
                <p:nvSpPr>
                  <p:cNvPr id="31" name="Rounded Rectangle 30"/>
                  <p:cNvSpPr/>
                  <p:nvPr/>
                </p:nvSpPr>
                <p:spPr bwMode="auto">
                  <a:xfrm>
                    <a:off x="536448" y="5066258"/>
                    <a:ext cx="1873503" cy="241260"/>
                  </a:xfrm>
                  <a:prstGeom prst="roundRect">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000" dirty="0">
                      <a:solidFill>
                        <a:schemeClr val="tx2">
                          <a:lumMod val="85000"/>
                          <a:lumOff val="15000"/>
                        </a:schemeClr>
                      </a:solidFill>
                      <a:latin typeface="Arial Rounded MT Bold" pitchFamily="34" charset="0"/>
                    </a:endParaRPr>
                  </a:p>
                </p:txBody>
              </p:sp>
              <p:sp>
                <p:nvSpPr>
                  <p:cNvPr id="32" name="Oval 31"/>
                  <p:cNvSpPr/>
                  <p:nvPr/>
                </p:nvSpPr>
                <p:spPr bwMode="auto">
                  <a:xfrm>
                    <a:off x="438912" y="5065793"/>
                    <a:ext cx="268224" cy="241791"/>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
                <p:nvSpPr>
                  <p:cNvPr id="33" name="Oval 32"/>
                  <p:cNvSpPr/>
                  <p:nvPr/>
                </p:nvSpPr>
                <p:spPr bwMode="auto">
                  <a:xfrm>
                    <a:off x="2245360" y="5063761"/>
                    <a:ext cx="268224" cy="241791"/>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grpSp>
            <p:grpSp>
              <p:nvGrpSpPr>
                <p:cNvPr id="8" name="Group 28"/>
                <p:cNvGrpSpPr/>
                <p:nvPr/>
              </p:nvGrpSpPr>
              <p:grpSpPr>
                <a:xfrm>
                  <a:off x="438912" y="5088145"/>
                  <a:ext cx="2084832" cy="243823"/>
                  <a:chOff x="438912" y="5063761"/>
                  <a:chExt cx="2074672" cy="243823"/>
                </a:xfrm>
              </p:grpSpPr>
              <p:sp>
                <p:nvSpPr>
                  <p:cNvPr id="23" name="Rounded Rectangle 22"/>
                  <p:cNvSpPr/>
                  <p:nvPr/>
                </p:nvSpPr>
                <p:spPr bwMode="auto">
                  <a:xfrm>
                    <a:off x="536448" y="5066252"/>
                    <a:ext cx="1873503" cy="241260"/>
                  </a:xfrm>
                  <a:prstGeom prst="round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dirty="0" smtClean="0">
                        <a:solidFill>
                          <a:schemeClr val="tx2">
                            <a:lumMod val="85000"/>
                            <a:lumOff val="15000"/>
                          </a:schemeClr>
                        </a:solidFill>
                        <a:latin typeface="Arial Rounded MT Bold" pitchFamily="34" charset="0"/>
                      </a:rPr>
                      <a:t>Agiliance</a:t>
                    </a:r>
                    <a:endParaRPr lang="en-US" sz="1000" dirty="0">
                      <a:solidFill>
                        <a:schemeClr val="tx2">
                          <a:lumMod val="85000"/>
                          <a:lumOff val="15000"/>
                        </a:schemeClr>
                      </a:solidFill>
                      <a:latin typeface="Arial Rounded MT Bold" pitchFamily="34" charset="0"/>
                    </a:endParaRPr>
                  </a:p>
                </p:txBody>
              </p:sp>
              <p:sp>
                <p:nvSpPr>
                  <p:cNvPr id="24" name="Oval 23"/>
                  <p:cNvSpPr/>
                  <p:nvPr/>
                </p:nvSpPr>
                <p:spPr bwMode="auto">
                  <a:xfrm>
                    <a:off x="438912" y="5065793"/>
                    <a:ext cx="268224" cy="241791"/>
                  </a:xfrm>
                  <a:prstGeom prst="ellipse">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
                <p:nvSpPr>
                  <p:cNvPr id="27" name="Oval 26"/>
                  <p:cNvSpPr/>
                  <p:nvPr/>
                </p:nvSpPr>
                <p:spPr bwMode="auto">
                  <a:xfrm>
                    <a:off x="2245360" y="5063761"/>
                    <a:ext cx="268224" cy="241791"/>
                  </a:xfrm>
                  <a:prstGeom prst="ellipse">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grpSp>
          </p:grpSp>
        </p:grpSp>
      </p:grpSp>
      <p:grpSp>
        <p:nvGrpSpPr>
          <p:cNvPr id="67" name="Group 66"/>
          <p:cNvGrpSpPr/>
          <p:nvPr/>
        </p:nvGrpSpPr>
        <p:grpSpPr>
          <a:xfrm>
            <a:off x="3303976" y="1046362"/>
            <a:ext cx="2477323" cy="5184775"/>
            <a:chOff x="3442876" y="1081087"/>
            <a:chExt cx="2477323" cy="5184775"/>
          </a:xfrm>
        </p:grpSpPr>
        <p:sp>
          <p:nvSpPr>
            <p:cNvPr id="62" name="Rounded Rectangle 73"/>
            <p:cNvSpPr>
              <a:spLocks noChangeArrowheads="1"/>
            </p:cNvSpPr>
            <p:nvPr/>
          </p:nvSpPr>
          <p:spPr bwMode="auto">
            <a:xfrm>
              <a:off x="3444570" y="1081087"/>
              <a:ext cx="2458520" cy="5184775"/>
            </a:xfrm>
            <a:prstGeom prst="roundRect">
              <a:avLst>
                <a:gd name="adj" fmla="val 0"/>
              </a:avLst>
            </a:prstGeom>
            <a:gradFill rotWithShape="1">
              <a:gsLst>
                <a:gs pos="0">
                  <a:srgbClr val="C7C7C7"/>
                </a:gs>
                <a:gs pos="19000">
                  <a:srgbClr val="FFFFFF"/>
                </a:gs>
                <a:gs pos="39999">
                  <a:srgbClr val="EEEEEE"/>
                </a:gs>
                <a:gs pos="63000">
                  <a:srgbClr val="FFFFFF"/>
                </a:gs>
                <a:gs pos="72000">
                  <a:srgbClr val="FFFFFF"/>
                </a:gs>
                <a:gs pos="100000">
                  <a:srgbClr val="D9D9D9"/>
                </a:gs>
              </a:gsLst>
              <a:lin ang="2700000" scaled="1"/>
            </a:gradFill>
            <a:ln w="19050">
              <a:gradFill>
                <a:gsLst>
                  <a:gs pos="0">
                    <a:schemeClr val="bg2"/>
                  </a:gs>
                  <a:gs pos="50000">
                    <a:schemeClr val="bg1">
                      <a:lumMod val="95000"/>
                    </a:schemeClr>
                  </a:gs>
                  <a:gs pos="100000">
                    <a:schemeClr val="bg1"/>
                  </a:gs>
                </a:gsLst>
                <a:lin ang="5400000" scaled="0"/>
              </a:gradFill>
            </a:ln>
            <a:effectLst>
              <a:reflection blurRad="6350" stA="52000" endA="300" endPos="35000" dir="5400000" sy="-100000" algn="bl" rotWithShape="0"/>
            </a:effectLst>
          </p:spPr>
          <p:txBody>
            <a:bodyPr lIns="0" tIns="91440" rIns="0" bIns="128016" anchor="ctr"/>
            <a:lstStyle/>
            <a:p>
              <a:pPr algn="ctr" eaLnBrk="0" hangingPunct="0">
                <a:lnSpc>
                  <a:spcPct val="120000"/>
                </a:lnSpc>
                <a:spcBef>
                  <a:spcPct val="5000"/>
                </a:spcBef>
                <a:buSzPct val="100000"/>
                <a:defRPr/>
              </a:pPr>
              <a:endParaRPr lang="en-GB" sz="2000"/>
            </a:p>
          </p:txBody>
        </p:sp>
        <p:pic>
          <p:nvPicPr>
            <p:cNvPr id="14" name="Picture 1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686300" y="1498786"/>
              <a:ext cx="1981596" cy="3972199"/>
            </a:xfrm>
            <a:prstGeom prst="rect">
              <a:avLst/>
            </a:prstGeom>
          </p:spPr>
        </p:pic>
        <p:sp>
          <p:nvSpPr>
            <p:cNvPr id="63" name="TextBox 62"/>
            <p:cNvSpPr txBox="1"/>
            <p:nvPr/>
          </p:nvSpPr>
          <p:spPr>
            <a:xfrm>
              <a:off x="3442876" y="1081088"/>
              <a:ext cx="2477323" cy="400110"/>
            </a:xfrm>
            <a:prstGeom prst="rect">
              <a:avLst/>
            </a:prstGeom>
            <a:noFill/>
          </p:spPr>
          <p:txBody>
            <a:bodyPr wrap="square" rtlCol="0">
              <a:spAutoFit/>
            </a:bodyPr>
            <a:lstStyle/>
            <a:p>
              <a:pPr algn="ctr"/>
              <a:r>
                <a:rPr lang="en-US" sz="2000" dirty="0" smtClean="0">
                  <a:solidFill>
                    <a:schemeClr val="accent1"/>
                  </a:solidFill>
                </a:rPr>
                <a:t>Detection</a:t>
              </a:r>
            </a:p>
          </p:txBody>
        </p:sp>
      </p:grpSp>
      <p:grpSp>
        <p:nvGrpSpPr>
          <p:cNvPr id="68" name="Group 67"/>
          <p:cNvGrpSpPr/>
          <p:nvPr/>
        </p:nvGrpSpPr>
        <p:grpSpPr>
          <a:xfrm>
            <a:off x="5931427" y="1046362"/>
            <a:ext cx="2477323" cy="5184775"/>
            <a:chOff x="6151352" y="1081087"/>
            <a:chExt cx="2477323" cy="5184775"/>
          </a:xfrm>
        </p:grpSpPr>
        <p:sp>
          <p:nvSpPr>
            <p:cNvPr id="64" name="Rounded Rectangle 73"/>
            <p:cNvSpPr>
              <a:spLocks noChangeArrowheads="1"/>
            </p:cNvSpPr>
            <p:nvPr/>
          </p:nvSpPr>
          <p:spPr bwMode="auto">
            <a:xfrm>
              <a:off x="6153046" y="1081087"/>
              <a:ext cx="2458520" cy="5184775"/>
            </a:xfrm>
            <a:prstGeom prst="roundRect">
              <a:avLst>
                <a:gd name="adj" fmla="val 0"/>
              </a:avLst>
            </a:prstGeom>
            <a:gradFill rotWithShape="1">
              <a:gsLst>
                <a:gs pos="0">
                  <a:srgbClr val="C7C7C7"/>
                </a:gs>
                <a:gs pos="19000">
                  <a:srgbClr val="FFFFFF"/>
                </a:gs>
                <a:gs pos="39999">
                  <a:srgbClr val="EEEEEE"/>
                </a:gs>
                <a:gs pos="63000">
                  <a:srgbClr val="FFFFFF"/>
                </a:gs>
                <a:gs pos="72000">
                  <a:srgbClr val="FFFFFF"/>
                </a:gs>
                <a:gs pos="100000">
                  <a:srgbClr val="D9D9D9"/>
                </a:gs>
              </a:gsLst>
              <a:lin ang="2700000" scaled="1"/>
            </a:gradFill>
            <a:ln w="19050">
              <a:gradFill>
                <a:gsLst>
                  <a:gs pos="0">
                    <a:schemeClr val="bg2"/>
                  </a:gs>
                  <a:gs pos="50000">
                    <a:schemeClr val="bg1">
                      <a:lumMod val="95000"/>
                    </a:schemeClr>
                  </a:gs>
                  <a:gs pos="100000">
                    <a:schemeClr val="bg1"/>
                  </a:gs>
                </a:gsLst>
                <a:lin ang="5400000" scaled="0"/>
              </a:gradFill>
            </a:ln>
            <a:effectLst>
              <a:reflection blurRad="6350" stA="52000" endA="300" endPos="35000" dir="5400000" sy="-100000" algn="bl" rotWithShape="0"/>
            </a:effectLst>
          </p:spPr>
          <p:txBody>
            <a:bodyPr lIns="0" tIns="91440" rIns="0" bIns="128016" anchor="ctr"/>
            <a:lstStyle/>
            <a:p>
              <a:pPr algn="ctr" eaLnBrk="0" hangingPunct="0">
                <a:lnSpc>
                  <a:spcPct val="120000"/>
                </a:lnSpc>
                <a:spcBef>
                  <a:spcPct val="5000"/>
                </a:spcBef>
                <a:buSzPct val="100000"/>
                <a:defRPr/>
              </a:pPr>
              <a:endParaRPr lang="en-GB" sz="2000"/>
            </a:p>
          </p:txBody>
        </p:sp>
        <p:sp>
          <p:nvSpPr>
            <p:cNvPr id="65" name="TextBox 64"/>
            <p:cNvSpPr txBox="1"/>
            <p:nvPr/>
          </p:nvSpPr>
          <p:spPr>
            <a:xfrm>
              <a:off x="6151352" y="1081088"/>
              <a:ext cx="2477323" cy="400110"/>
            </a:xfrm>
            <a:prstGeom prst="rect">
              <a:avLst/>
            </a:prstGeom>
            <a:noFill/>
          </p:spPr>
          <p:txBody>
            <a:bodyPr wrap="square" rtlCol="0">
              <a:spAutoFit/>
            </a:bodyPr>
            <a:lstStyle/>
            <a:p>
              <a:pPr algn="ctr"/>
              <a:r>
                <a:rPr lang="en-US" sz="2000" dirty="0" smtClean="0">
                  <a:solidFill>
                    <a:schemeClr val="accent1"/>
                  </a:solidFill>
                </a:rPr>
                <a:t>Response</a:t>
              </a:r>
            </a:p>
          </p:txBody>
        </p:sp>
        <p:pic>
          <p:nvPicPr>
            <p:cNvPr id="16" name="Picture 1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402736" y="1504702"/>
              <a:ext cx="1954574" cy="3269633"/>
            </a:xfrm>
            <a:prstGeom prst="rect">
              <a:avLst/>
            </a:prstGeom>
          </p:spPr>
        </p:pic>
      </p:grpSp>
      <p:sp>
        <p:nvSpPr>
          <p:cNvPr id="5" name="Slide Number Placeholder 4"/>
          <p:cNvSpPr>
            <a:spLocks noGrp="1"/>
          </p:cNvSpPr>
          <p:nvPr>
            <p:ph type="sldNum" sz="quarter" idx="12"/>
          </p:nvPr>
        </p:nvSpPr>
        <p:spPr/>
        <p:txBody>
          <a:bodyPr/>
          <a:lstStyle/>
          <a:p>
            <a:pPr>
              <a:defRPr/>
            </a:pPr>
            <a:fld id="{3E299E16-BF73-40C4-986A-90E6542ECA2F}" type="slidenum">
              <a:rPr lang="en-US" smtClean="0"/>
              <a:pPr>
                <a:defRPr/>
              </a:pPr>
              <a:t>30</a:t>
            </a:fld>
            <a:endParaRPr lang="en-US"/>
          </a:p>
        </p:txBody>
      </p:sp>
      <p:sp>
        <p:nvSpPr>
          <p:cNvPr id="20" name="Date Placeholder 3"/>
          <p:cNvSpPr>
            <a:spLocks noGrp="1"/>
          </p:cNvSpPr>
          <p:nvPr>
            <p:ph type="dt" sz="half" idx="10"/>
          </p:nvPr>
        </p:nvSpPr>
        <p:spPr>
          <a:xfrm>
            <a:off x="5245100" y="6616700"/>
            <a:ext cx="1905000" cy="215900"/>
          </a:xfrm>
        </p:spPr>
        <p:txBody>
          <a:bodyPr/>
          <a:lstStyle/>
          <a:p>
            <a:pPr>
              <a:defRPr/>
            </a:pPr>
            <a:fld id="{1D3A0F08-41E7-4C37-A4B0-86C8F899AA48}" type="datetime4">
              <a:rPr lang="en-US" smtClean="0"/>
              <a:pPr>
                <a:defRPr/>
              </a:pPr>
              <a:t>October 14, 2010</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ppt_x</p:attrName>
                                        </p:attrNameLst>
                                      </p:cBhvr>
                                      <p:tavLst>
                                        <p:tav tm="0">
                                          <p:val>
                                            <p:strVal val="#ppt_x-#ppt_w/2"/>
                                          </p:val>
                                        </p:tav>
                                        <p:tav tm="100000">
                                          <p:val>
                                            <p:strVal val="#ppt_x"/>
                                          </p:val>
                                        </p:tav>
                                      </p:tavLst>
                                    </p:anim>
                                    <p:anim calcmode="lin" valueType="num">
                                      <p:cBhvr>
                                        <p:cTn id="8" dur="500" fill="hold"/>
                                        <p:tgtEl>
                                          <p:spTgt spid="67"/>
                                        </p:tgtEl>
                                        <p:attrNameLst>
                                          <p:attrName>ppt_y</p:attrName>
                                        </p:attrNameLst>
                                      </p:cBhvr>
                                      <p:tavLst>
                                        <p:tav tm="0">
                                          <p:val>
                                            <p:strVal val="#ppt_y"/>
                                          </p:val>
                                        </p:tav>
                                        <p:tav tm="100000">
                                          <p:val>
                                            <p:strVal val="#ppt_y"/>
                                          </p:val>
                                        </p:tav>
                                      </p:tavLst>
                                    </p:anim>
                                    <p:anim calcmode="lin" valueType="num">
                                      <p:cBhvr>
                                        <p:cTn id="9" dur="500" fill="hold"/>
                                        <p:tgtEl>
                                          <p:spTgt spid="67"/>
                                        </p:tgtEl>
                                        <p:attrNameLst>
                                          <p:attrName>ppt_w</p:attrName>
                                        </p:attrNameLst>
                                      </p:cBhvr>
                                      <p:tavLst>
                                        <p:tav tm="0">
                                          <p:val>
                                            <p:fltVal val="0"/>
                                          </p:val>
                                        </p:tav>
                                        <p:tav tm="100000">
                                          <p:val>
                                            <p:strVal val="#ppt_w"/>
                                          </p:val>
                                        </p:tav>
                                      </p:tavLst>
                                    </p:anim>
                                    <p:anim calcmode="lin" valueType="num">
                                      <p:cBhvr>
                                        <p:cTn id="10" dur="500" fill="hold"/>
                                        <p:tgtEl>
                                          <p:spTgt spid="67"/>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anim calcmode="lin" valueType="num">
                                      <p:cBhvr>
                                        <p:cTn id="15" dur="500" fill="hold"/>
                                        <p:tgtEl>
                                          <p:spTgt spid="68"/>
                                        </p:tgtEl>
                                        <p:attrNameLst>
                                          <p:attrName>ppt_x</p:attrName>
                                        </p:attrNameLst>
                                      </p:cBhvr>
                                      <p:tavLst>
                                        <p:tav tm="0">
                                          <p:val>
                                            <p:strVal val="#ppt_x-#ppt_w/2"/>
                                          </p:val>
                                        </p:tav>
                                        <p:tav tm="100000">
                                          <p:val>
                                            <p:strVal val="#ppt_x"/>
                                          </p:val>
                                        </p:tav>
                                      </p:tavLst>
                                    </p:anim>
                                    <p:anim calcmode="lin" valueType="num">
                                      <p:cBhvr>
                                        <p:cTn id="16" dur="500" fill="hold"/>
                                        <p:tgtEl>
                                          <p:spTgt spid="68"/>
                                        </p:tgtEl>
                                        <p:attrNameLst>
                                          <p:attrName>ppt_y</p:attrName>
                                        </p:attrNameLst>
                                      </p:cBhvr>
                                      <p:tavLst>
                                        <p:tav tm="0">
                                          <p:val>
                                            <p:strVal val="#ppt_y"/>
                                          </p:val>
                                        </p:tav>
                                        <p:tav tm="100000">
                                          <p:val>
                                            <p:strVal val="#ppt_y"/>
                                          </p:val>
                                        </p:tav>
                                      </p:tavLst>
                                    </p:anim>
                                    <p:anim calcmode="lin" valueType="num">
                                      <p:cBhvr>
                                        <p:cTn id="17" dur="500" fill="hold"/>
                                        <p:tgtEl>
                                          <p:spTgt spid="68"/>
                                        </p:tgtEl>
                                        <p:attrNameLst>
                                          <p:attrName>ppt_w</p:attrName>
                                        </p:attrNameLst>
                                      </p:cBhvr>
                                      <p:tavLst>
                                        <p:tav tm="0">
                                          <p:val>
                                            <p:fltVal val="0"/>
                                          </p:val>
                                        </p:tav>
                                        <p:tav tm="100000">
                                          <p:val>
                                            <p:strVal val="#ppt_w"/>
                                          </p:val>
                                        </p:tav>
                                      </p:tavLst>
                                    </p:anim>
                                    <p:anim calcmode="lin" valueType="num">
                                      <p:cBhvr>
                                        <p:cTn id="18" dur="500" fill="hold"/>
                                        <p:tgtEl>
                                          <p:spTgt spid="6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descr="blue back.jpg"/>
          <p:cNvPicPr>
            <a:picLocks noChangeAspect="1"/>
          </p:cNvPicPr>
          <p:nvPr/>
        </p:nvPicPr>
        <p:blipFill>
          <a:blip r:embed="rId3" cstate="print"/>
          <a:srcRect b="38842"/>
          <a:stretch>
            <a:fillRect/>
          </a:stretch>
        </p:blipFill>
        <p:spPr>
          <a:xfrm>
            <a:off x="0" y="958146"/>
            <a:ext cx="9144000" cy="5899854"/>
          </a:xfrm>
          <a:prstGeom prst="rect">
            <a:avLst/>
          </a:prstGeom>
          <a:scene3d>
            <a:camera prst="orthographicFront"/>
            <a:lightRig rig="threePt" dir="t"/>
          </a:scene3d>
          <a:sp3d>
            <a:bevelT/>
          </a:sp3d>
        </p:spPr>
      </p:pic>
      <p:grpSp>
        <p:nvGrpSpPr>
          <p:cNvPr id="2" name="Group 108"/>
          <p:cNvGrpSpPr/>
          <p:nvPr/>
        </p:nvGrpSpPr>
        <p:grpSpPr>
          <a:xfrm>
            <a:off x="942735" y="1400364"/>
            <a:ext cx="8063219" cy="5170558"/>
            <a:chOff x="942735" y="1113272"/>
            <a:chExt cx="8063219" cy="5475287"/>
          </a:xfrm>
          <a:solidFill>
            <a:schemeClr val="accent3">
              <a:lumMod val="85000"/>
            </a:schemeClr>
          </a:solidFill>
        </p:grpSpPr>
        <p:sp>
          <p:nvSpPr>
            <p:cNvPr id="80" name="Rounded Rectangle 79"/>
            <p:cNvSpPr/>
            <p:nvPr/>
          </p:nvSpPr>
          <p:spPr bwMode="auto">
            <a:xfrm>
              <a:off x="942735" y="1113272"/>
              <a:ext cx="8041770" cy="5475287"/>
            </a:xfrm>
            <a:prstGeom prst="roundRect">
              <a:avLst>
                <a:gd name="adj" fmla="val 5827"/>
              </a:avLst>
            </a:prstGeom>
            <a:grp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a:lstStyle/>
            <a:p>
              <a:pPr eaLnBrk="0" hangingPunct="0">
                <a:defRPr/>
              </a:pPr>
              <a:endParaRPr lang="en-US" sz="2400">
                <a:cs typeface="+mn-cs"/>
              </a:endParaRPr>
            </a:p>
          </p:txBody>
        </p:sp>
        <p:sp>
          <p:nvSpPr>
            <p:cNvPr id="89" name="Rectangle 139"/>
            <p:cNvSpPr>
              <a:spLocks noChangeArrowheads="1"/>
            </p:cNvSpPr>
            <p:nvPr/>
          </p:nvSpPr>
          <p:spPr bwMode="auto">
            <a:xfrm rot="960000">
              <a:off x="8134416" y="1834486"/>
              <a:ext cx="871538" cy="646331"/>
            </a:xfrm>
            <a:prstGeom prst="rect">
              <a:avLst/>
            </a:prstGeom>
            <a:noFill/>
            <a:ln w="9525">
              <a:noFill/>
              <a:miter lim="800000"/>
              <a:headEnd/>
              <a:tailEnd/>
            </a:ln>
            <a:scene3d>
              <a:camera prst="orthographicFront"/>
              <a:lightRig rig="threePt" dir="t"/>
            </a:scene3d>
            <a:sp3d>
              <a:bevelT/>
            </a:sp3d>
          </p:spPr>
          <p:txBody>
            <a:bodyPr>
              <a:spAutoFit/>
            </a:bodyPr>
            <a:lstStyle/>
            <a:p>
              <a:pPr algn="ctr"/>
              <a:r>
                <a:rPr lang="en-US" sz="1200" b="1" dirty="0">
                  <a:solidFill>
                    <a:srgbClr val="A20000"/>
                  </a:solidFill>
                </a:rPr>
                <a:t>Open Security </a:t>
              </a:r>
              <a:r>
                <a:rPr lang="en-US" sz="1200" b="1" dirty="0" smtClean="0">
                  <a:solidFill>
                    <a:srgbClr val="A20000"/>
                  </a:solidFill>
                </a:rPr>
                <a:t>Platform</a:t>
              </a:r>
              <a:endParaRPr lang="en-US" sz="1200" b="1" dirty="0">
                <a:solidFill>
                  <a:srgbClr val="A20000"/>
                </a:solidFill>
              </a:endParaRPr>
            </a:p>
          </p:txBody>
        </p:sp>
        <p:sp>
          <p:nvSpPr>
            <p:cNvPr id="93" name="Rectangle 139"/>
            <p:cNvSpPr>
              <a:spLocks noChangeArrowheads="1"/>
            </p:cNvSpPr>
            <p:nvPr/>
          </p:nvSpPr>
          <p:spPr bwMode="auto">
            <a:xfrm rot="960000">
              <a:off x="8134416" y="2694554"/>
              <a:ext cx="871538" cy="586648"/>
            </a:xfrm>
            <a:prstGeom prst="rect">
              <a:avLst/>
            </a:prstGeom>
            <a:noFill/>
            <a:ln w="9525">
              <a:noFill/>
              <a:miter lim="800000"/>
              <a:headEnd/>
              <a:tailEnd/>
            </a:ln>
            <a:scene3d>
              <a:camera prst="orthographicFront"/>
              <a:lightRig rig="threePt" dir="t"/>
            </a:scene3d>
            <a:sp3d>
              <a:bevelT/>
            </a:sp3d>
          </p:spPr>
          <p:txBody>
            <a:bodyPr>
              <a:spAutoFit/>
            </a:bodyPr>
            <a:lstStyle/>
            <a:p>
              <a:pPr algn="ctr"/>
              <a:r>
                <a:rPr lang="en-US" sz="1000" dirty="0" smtClean="0">
                  <a:solidFill>
                    <a:schemeClr val="tx2">
                      <a:lumMod val="95000"/>
                      <a:lumOff val="5000"/>
                    </a:schemeClr>
                  </a:solidFill>
                </a:rPr>
                <a:t>Security Innovation</a:t>
              </a:r>
              <a:br>
                <a:rPr lang="en-US" sz="1000" dirty="0" smtClean="0">
                  <a:solidFill>
                    <a:schemeClr val="tx2">
                      <a:lumMod val="95000"/>
                      <a:lumOff val="5000"/>
                    </a:schemeClr>
                  </a:solidFill>
                </a:rPr>
              </a:br>
              <a:r>
                <a:rPr lang="en-US" sz="1000" dirty="0" smtClean="0">
                  <a:solidFill>
                    <a:schemeClr val="tx2">
                      <a:lumMod val="95000"/>
                      <a:lumOff val="5000"/>
                    </a:schemeClr>
                  </a:solidFill>
                </a:rPr>
                <a:t>Alliance </a:t>
              </a:r>
            </a:p>
          </p:txBody>
        </p:sp>
        <p:sp>
          <p:nvSpPr>
            <p:cNvPr id="94" name="Rectangle 139"/>
            <p:cNvSpPr>
              <a:spLocks noChangeArrowheads="1"/>
            </p:cNvSpPr>
            <p:nvPr/>
          </p:nvSpPr>
          <p:spPr bwMode="auto">
            <a:xfrm rot="960000">
              <a:off x="8106662" y="3494318"/>
              <a:ext cx="871538" cy="586648"/>
            </a:xfrm>
            <a:prstGeom prst="rect">
              <a:avLst/>
            </a:prstGeom>
            <a:noFill/>
            <a:ln w="9525">
              <a:noFill/>
              <a:miter lim="800000"/>
              <a:headEnd/>
              <a:tailEnd/>
            </a:ln>
            <a:scene3d>
              <a:camera prst="orthographicFront"/>
              <a:lightRig rig="threePt" dir="t"/>
            </a:scene3d>
            <a:sp3d>
              <a:bevelT/>
            </a:sp3d>
          </p:spPr>
          <p:txBody>
            <a:bodyPr>
              <a:spAutoFit/>
            </a:bodyPr>
            <a:lstStyle/>
            <a:p>
              <a:pPr algn="ctr"/>
              <a:r>
                <a:rPr lang="en-US" sz="1000" dirty="0" smtClean="0">
                  <a:solidFill>
                    <a:schemeClr val="tx2">
                      <a:lumMod val="95000"/>
                      <a:lumOff val="5000"/>
                    </a:schemeClr>
                  </a:solidFill>
                </a:rPr>
                <a:t>Global Strategic</a:t>
              </a:r>
              <a:br>
                <a:rPr lang="en-US" sz="1000" dirty="0" smtClean="0">
                  <a:solidFill>
                    <a:schemeClr val="tx2">
                      <a:lumMod val="95000"/>
                      <a:lumOff val="5000"/>
                    </a:schemeClr>
                  </a:solidFill>
                </a:rPr>
              </a:br>
              <a:r>
                <a:rPr lang="en-US" sz="1000" dirty="0" smtClean="0">
                  <a:solidFill>
                    <a:schemeClr val="tx2">
                      <a:lumMod val="95000"/>
                      <a:lumOff val="5000"/>
                    </a:schemeClr>
                  </a:solidFill>
                </a:rPr>
                <a:t>Alliances </a:t>
              </a:r>
            </a:p>
          </p:txBody>
        </p:sp>
        <p:sp>
          <p:nvSpPr>
            <p:cNvPr id="95" name="Rectangle 139"/>
            <p:cNvSpPr>
              <a:spLocks noChangeArrowheads="1"/>
            </p:cNvSpPr>
            <p:nvPr/>
          </p:nvSpPr>
          <p:spPr bwMode="auto">
            <a:xfrm rot="960000">
              <a:off x="8134416" y="4324894"/>
              <a:ext cx="871538" cy="423691"/>
            </a:xfrm>
            <a:prstGeom prst="rect">
              <a:avLst/>
            </a:prstGeom>
            <a:noFill/>
            <a:ln w="9525">
              <a:noFill/>
              <a:miter lim="800000"/>
              <a:headEnd/>
              <a:tailEnd/>
            </a:ln>
            <a:scene3d>
              <a:camera prst="orthographicFront"/>
              <a:lightRig rig="threePt" dir="t"/>
            </a:scene3d>
            <a:sp3d>
              <a:bevelT/>
            </a:sp3d>
          </p:spPr>
          <p:txBody>
            <a:bodyPr>
              <a:spAutoFit/>
            </a:bodyPr>
            <a:lstStyle/>
            <a:p>
              <a:pPr algn="ctr"/>
              <a:r>
                <a:rPr lang="en-US" sz="1000" dirty="0" smtClean="0">
                  <a:solidFill>
                    <a:schemeClr val="tx2">
                      <a:lumMod val="95000"/>
                      <a:lumOff val="5000"/>
                    </a:schemeClr>
                  </a:solidFill>
                </a:rPr>
                <a:t>McAfee</a:t>
              </a:r>
              <a:br>
                <a:rPr lang="en-US" sz="1000" dirty="0" smtClean="0">
                  <a:solidFill>
                    <a:schemeClr val="tx2">
                      <a:lumMod val="95000"/>
                      <a:lumOff val="5000"/>
                    </a:schemeClr>
                  </a:solidFill>
                </a:rPr>
              </a:br>
              <a:r>
                <a:rPr lang="en-US" sz="1000" dirty="0" smtClean="0">
                  <a:solidFill>
                    <a:schemeClr val="tx2">
                      <a:lumMod val="95000"/>
                      <a:lumOff val="5000"/>
                    </a:schemeClr>
                  </a:solidFill>
                </a:rPr>
                <a:t>Connected</a:t>
              </a:r>
            </a:p>
          </p:txBody>
        </p:sp>
        <p:cxnSp>
          <p:nvCxnSpPr>
            <p:cNvPr id="103" name="Straight Connector 74"/>
            <p:cNvCxnSpPr>
              <a:cxnSpLocks noChangeShapeType="1"/>
            </p:cNvCxnSpPr>
            <p:nvPr/>
          </p:nvCxnSpPr>
          <p:spPr bwMode="auto">
            <a:xfrm rot="960000" flipV="1">
              <a:off x="8178609" y="2488675"/>
              <a:ext cx="640080" cy="0"/>
            </a:xfrm>
            <a:prstGeom prst="line">
              <a:avLst/>
            </a:prstGeom>
            <a:grpFill/>
            <a:ln w="19050" algn="ctr">
              <a:solidFill>
                <a:schemeClr val="accent1"/>
              </a:solidFill>
              <a:round/>
              <a:headEnd/>
              <a:tailEnd/>
            </a:ln>
            <a:scene3d>
              <a:camera prst="orthographicFront"/>
              <a:lightRig rig="threePt" dir="t"/>
            </a:scene3d>
            <a:sp3d>
              <a:bevelT/>
            </a:sp3d>
          </p:spPr>
        </p:cxnSp>
      </p:grpSp>
      <p:grpSp>
        <p:nvGrpSpPr>
          <p:cNvPr id="3" name="Group 105"/>
          <p:cNvGrpSpPr/>
          <p:nvPr/>
        </p:nvGrpSpPr>
        <p:grpSpPr>
          <a:xfrm>
            <a:off x="386281" y="1258596"/>
            <a:ext cx="7877923" cy="5322957"/>
            <a:chOff x="386281" y="1109734"/>
            <a:chExt cx="7877923" cy="5475287"/>
          </a:xfrm>
        </p:grpSpPr>
        <p:grpSp>
          <p:nvGrpSpPr>
            <p:cNvPr id="4" name="Group 104"/>
            <p:cNvGrpSpPr/>
            <p:nvPr/>
          </p:nvGrpSpPr>
          <p:grpSpPr>
            <a:xfrm>
              <a:off x="386281" y="1109734"/>
              <a:ext cx="7877923" cy="5475287"/>
              <a:chOff x="386281" y="1109734"/>
              <a:chExt cx="7877923" cy="5475287"/>
            </a:xfrm>
          </p:grpSpPr>
          <p:sp>
            <p:nvSpPr>
              <p:cNvPr id="79" name="Rounded Rectangle 78"/>
              <p:cNvSpPr/>
              <p:nvPr/>
            </p:nvSpPr>
            <p:spPr bwMode="auto">
              <a:xfrm>
                <a:off x="386281" y="1109734"/>
                <a:ext cx="7758248" cy="5475287"/>
              </a:xfrm>
              <a:prstGeom prst="roundRect">
                <a:avLst>
                  <a:gd name="adj" fmla="val 5827"/>
                </a:avLst>
              </a:prstGeom>
              <a:solidFill>
                <a:schemeClr val="tx1">
                  <a:lumMod val="20000"/>
                  <a:lumOff val="8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a:lstStyle/>
              <a:p>
                <a:pPr eaLnBrk="0" hangingPunct="0">
                  <a:defRPr/>
                </a:pPr>
                <a:endParaRPr lang="en-US" sz="2400">
                  <a:cs typeface="+mn-cs"/>
                </a:endParaRPr>
              </a:p>
            </p:txBody>
          </p:sp>
          <p:sp>
            <p:nvSpPr>
              <p:cNvPr id="107615" name="Rectangle 92"/>
              <p:cNvSpPr>
                <a:spLocks noChangeArrowheads="1"/>
              </p:cNvSpPr>
              <p:nvPr/>
            </p:nvSpPr>
            <p:spPr bwMode="auto">
              <a:xfrm rot="960000">
                <a:off x="7279954" y="1857173"/>
                <a:ext cx="984250" cy="277000"/>
              </a:xfrm>
              <a:prstGeom prst="rect">
                <a:avLst/>
              </a:prstGeom>
              <a:noFill/>
              <a:ln w="9525">
                <a:noFill/>
                <a:miter lim="800000"/>
                <a:headEnd/>
                <a:tailEnd/>
              </a:ln>
              <a:scene3d>
                <a:camera prst="orthographicFront"/>
                <a:lightRig rig="threePt" dir="t"/>
              </a:scene3d>
              <a:sp3d>
                <a:bevelT/>
              </a:sp3d>
            </p:spPr>
            <p:txBody>
              <a:bodyPr>
                <a:spAutoFit/>
              </a:bodyPr>
              <a:lstStyle/>
              <a:p>
                <a:pPr algn="ctr">
                  <a:spcAft>
                    <a:spcPts val="1000"/>
                  </a:spcAft>
                </a:pPr>
                <a:r>
                  <a:rPr lang="en-US" sz="1200" b="1" dirty="0" smtClean="0">
                    <a:solidFill>
                      <a:srgbClr val="C00000"/>
                    </a:solidFill>
                  </a:rPr>
                  <a:t>Delivery</a:t>
                </a:r>
                <a:endParaRPr lang="en-US" sz="1000" b="1" dirty="0" smtClean="0">
                  <a:solidFill>
                    <a:srgbClr val="C00000"/>
                  </a:solidFill>
                </a:endParaRPr>
              </a:p>
            </p:txBody>
          </p:sp>
          <p:sp>
            <p:nvSpPr>
              <p:cNvPr id="81" name="Rectangle 92"/>
              <p:cNvSpPr>
                <a:spLocks noChangeArrowheads="1"/>
              </p:cNvSpPr>
              <p:nvPr/>
            </p:nvSpPr>
            <p:spPr bwMode="auto">
              <a:xfrm rot="960000">
                <a:off x="7279954" y="4205345"/>
                <a:ext cx="984250" cy="246221"/>
              </a:xfrm>
              <a:prstGeom prst="rect">
                <a:avLst/>
              </a:prstGeom>
              <a:noFill/>
              <a:ln w="9525">
                <a:noFill/>
                <a:miter lim="800000"/>
                <a:headEnd/>
                <a:tailEnd/>
              </a:ln>
              <a:scene3d>
                <a:camera prst="orthographicFront"/>
                <a:lightRig rig="threePt" dir="t"/>
              </a:scene3d>
              <a:sp3d>
                <a:bevelT/>
              </a:sp3d>
            </p:spPr>
            <p:txBody>
              <a:bodyPr wrap="square">
                <a:spAutoFit/>
              </a:bodyPr>
              <a:lstStyle/>
              <a:p>
                <a:pPr algn="ctr">
                  <a:spcAft>
                    <a:spcPts val="600"/>
                  </a:spcAft>
                </a:pPr>
                <a:r>
                  <a:rPr lang="en-US" sz="1000" dirty="0" smtClean="0">
                    <a:solidFill>
                      <a:schemeClr val="tx2">
                        <a:lumMod val="95000"/>
                        <a:lumOff val="5000"/>
                      </a:schemeClr>
                    </a:solidFill>
                  </a:rPr>
                  <a:t>SaaS</a:t>
                </a:r>
                <a:endParaRPr lang="en-US" sz="1000" dirty="0">
                  <a:solidFill>
                    <a:schemeClr val="tx2">
                      <a:lumMod val="95000"/>
                      <a:lumOff val="5000"/>
                    </a:schemeClr>
                  </a:solidFill>
                </a:endParaRPr>
              </a:p>
            </p:txBody>
          </p:sp>
          <p:sp>
            <p:nvSpPr>
              <p:cNvPr id="82" name="Rectangle 92"/>
              <p:cNvSpPr>
                <a:spLocks noChangeArrowheads="1"/>
              </p:cNvSpPr>
              <p:nvPr/>
            </p:nvSpPr>
            <p:spPr bwMode="auto">
              <a:xfrm rot="960000">
                <a:off x="7279954" y="2655849"/>
                <a:ext cx="984250" cy="246221"/>
              </a:xfrm>
              <a:prstGeom prst="rect">
                <a:avLst/>
              </a:prstGeom>
              <a:noFill/>
              <a:ln w="9525">
                <a:noFill/>
                <a:miter lim="800000"/>
                <a:headEnd/>
                <a:tailEnd/>
              </a:ln>
              <a:scene3d>
                <a:camera prst="orthographicFront"/>
                <a:lightRig rig="threePt" dir="t"/>
              </a:scene3d>
              <a:sp3d>
                <a:bevelT/>
              </a:sp3d>
            </p:spPr>
            <p:txBody>
              <a:bodyPr>
                <a:spAutoFit/>
              </a:bodyPr>
              <a:lstStyle/>
              <a:p>
                <a:pPr algn="ctr">
                  <a:spcAft>
                    <a:spcPts val="600"/>
                  </a:spcAft>
                </a:pPr>
                <a:r>
                  <a:rPr lang="en-US" sz="1000" dirty="0" smtClean="0">
                    <a:solidFill>
                      <a:schemeClr val="tx2">
                        <a:lumMod val="95000"/>
                        <a:lumOff val="5000"/>
                      </a:schemeClr>
                    </a:solidFill>
                  </a:rPr>
                  <a:t>Software</a:t>
                </a:r>
                <a:endParaRPr lang="en-US" sz="1000" dirty="0">
                  <a:solidFill>
                    <a:schemeClr val="tx2">
                      <a:lumMod val="95000"/>
                      <a:lumOff val="5000"/>
                    </a:schemeClr>
                  </a:solidFill>
                </a:endParaRPr>
              </a:p>
            </p:txBody>
          </p:sp>
          <p:sp>
            <p:nvSpPr>
              <p:cNvPr id="83" name="Rectangle 92"/>
              <p:cNvSpPr>
                <a:spLocks noChangeArrowheads="1"/>
              </p:cNvSpPr>
              <p:nvPr/>
            </p:nvSpPr>
            <p:spPr bwMode="auto">
              <a:xfrm rot="960000">
                <a:off x="7279954" y="3478104"/>
                <a:ext cx="984250" cy="246221"/>
              </a:xfrm>
              <a:prstGeom prst="rect">
                <a:avLst/>
              </a:prstGeom>
              <a:noFill/>
              <a:ln w="9525">
                <a:noFill/>
                <a:miter lim="800000"/>
                <a:headEnd/>
                <a:tailEnd/>
              </a:ln>
              <a:scene3d>
                <a:camera prst="orthographicFront"/>
                <a:lightRig rig="threePt" dir="t"/>
              </a:scene3d>
              <a:sp3d>
                <a:bevelT/>
              </a:sp3d>
            </p:spPr>
            <p:txBody>
              <a:bodyPr>
                <a:spAutoFit/>
              </a:bodyPr>
              <a:lstStyle/>
              <a:p>
                <a:pPr algn="ctr">
                  <a:spcAft>
                    <a:spcPts val="1000"/>
                  </a:spcAft>
                </a:pPr>
                <a:r>
                  <a:rPr lang="en-US" sz="1000" dirty="0" smtClean="0">
                    <a:solidFill>
                      <a:schemeClr val="tx2">
                        <a:lumMod val="95000"/>
                        <a:lumOff val="5000"/>
                      </a:schemeClr>
                    </a:solidFill>
                  </a:rPr>
                  <a:t>Appliance</a:t>
                </a:r>
                <a:endParaRPr lang="en-US" sz="1000" dirty="0">
                  <a:solidFill>
                    <a:schemeClr val="tx2">
                      <a:lumMod val="95000"/>
                      <a:lumOff val="5000"/>
                    </a:schemeClr>
                  </a:solidFill>
                </a:endParaRPr>
              </a:p>
            </p:txBody>
          </p:sp>
          <p:sp>
            <p:nvSpPr>
              <p:cNvPr id="84" name="Rectangle 92"/>
              <p:cNvSpPr>
                <a:spLocks noChangeArrowheads="1"/>
              </p:cNvSpPr>
              <p:nvPr/>
            </p:nvSpPr>
            <p:spPr bwMode="auto">
              <a:xfrm rot="960000">
                <a:off x="7279954" y="4991462"/>
                <a:ext cx="984250" cy="246221"/>
              </a:xfrm>
              <a:prstGeom prst="rect">
                <a:avLst/>
              </a:prstGeom>
              <a:noFill/>
              <a:ln w="9525">
                <a:noFill/>
                <a:miter lim="800000"/>
                <a:headEnd/>
                <a:tailEnd/>
              </a:ln>
              <a:scene3d>
                <a:camera prst="orthographicFront"/>
                <a:lightRig rig="threePt" dir="t"/>
              </a:scene3d>
              <a:sp3d>
                <a:bevelT/>
              </a:sp3d>
            </p:spPr>
            <p:txBody>
              <a:bodyPr>
                <a:spAutoFit/>
              </a:bodyPr>
              <a:lstStyle/>
              <a:p>
                <a:pPr algn="ctr">
                  <a:spcAft>
                    <a:spcPts val="600"/>
                  </a:spcAft>
                </a:pPr>
                <a:r>
                  <a:rPr lang="en-US" sz="1000" dirty="0" smtClean="0">
                    <a:solidFill>
                      <a:schemeClr val="tx2">
                        <a:lumMod val="95000"/>
                        <a:lumOff val="5000"/>
                      </a:schemeClr>
                    </a:solidFill>
                  </a:rPr>
                  <a:t>Virtualized</a:t>
                </a:r>
                <a:endParaRPr lang="en-US" sz="1000" dirty="0">
                  <a:solidFill>
                    <a:schemeClr val="tx2">
                      <a:lumMod val="95000"/>
                      <a:lumOff val="5000"/>
                    </a:schemeClr>
                  </a:solidFill>
                </a:endParaRPr>
              </a:p>
            </p:txBody>
          </p:sp>
        </p:grpSp>
        <p:cxnSp>
          <p:nvCxnSpPr>
            <p:cNvPr id="101" name="Straight Connector 74"/>
            <p:cNvCxnSpPr>
              <a:cxnSpLocks noChangeShapeType="1"/>
            </p:cNvCxnSpPr>
            <p:nvPr/>
          </p:nvCxnSpPr>
          <p:spPr bwMode="auto">
            <a:xfrm rot="960000" flipV="1">
              <a:off x="7485724" y="2132287"/>
              <a:ext cx="548640" cy="0"/>
            </a:xfrm>
            <a:prstGeom prst="line">
              <a:avLst/>
            </a:prstGeom>
            <a:noFill/>
            <a:ln w="19050" algn="ctr">
              <a:solidFill>
                <a:schemeClr val="accent1"/>
              </a:solidFill>
              <a:round/>
              <a:headEnd/>
              <a:tailEnd/>
            </a:ln>
            <a:scene3d>
              <a:camera prst="orthographicFront"/>
              <a:lightRig rig="threePt" dir="t"/>
            </a:scene3d>
            <a:sp3d>
              <a:bevelT/>
            </a:sp3d>
          </p:spPr>
        </p:cxnSp>
      </p:grpSp>
      <p:sp>
        <p:nvSpPr>
          <p:cNvPr id="138" name="Rounded Rectangle 137"/>
          <p:cNvSpPr/>
          <p:nvPr/>
        </p:nvSpPr>
        <p:spPr bwMode="auto">
          <a:xfrm>
            <a:off x="276437" y="1106190"/>
            <a:ext cx="7123817" cy="5475287"/>
          </a:xfrm>
          <a:prstGeom prst="roundRect">
            <a:avLst>
              <a:gd name="adj" fmla="val 5827"/>
            </a:avLst>
          </a:prstGeom>
          <a:gradFill flip="none" rotWithShape="1">
            <a:gsLst>
              <a:gs pos="0">
                <a:schemeClr val="tx1">
                  <a:lumMod val="20000"/>
                  <a:lumOff val="80000"/>
                </a:schemeClr>
              </a:gs>
              <a:gs pos="100000">
                <a:schemeClr val="bg1">
                  <a:shade val="100000"/>
                  <a:satMod val="115000"/>
                </a:schemeClr>
              </a:gs>
            </a:gsLst>
            <a:lin ang="16200000" scaled="1"/>
            <a:tileRect/>
          </a:gradFill>
          <a:ln w="9525" cap="flat" cmpd="sng" algn="ctr">
            <a:solidFill>
              <a:schemeClr val="bg1">
                <a:lumMod val="75000"/>
              </a:schemeClr>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a:lstStyle/>
          <a:p>
            <a:pPr eaLnBrk="0" hangingPunct="0">
              <a:defRPr/>
            </a:pPr>
            <a:endParaRPr lang="en-US" sz="2400">
              <a:cs typeface="+mn-cs"/>
            </a:endParaRPr>
          </a:p>
        </p:txBody>
      </p:sp>
      <p:sp>
        <p:nvSpPr>
          <p:cNvPr id="107524" name="Title 1"/>
          <p:cNvSpPr>
            <a:spLocks noGrp="1"/>
          </p:cNvSpPr>
          <p:nvPr>
            <p:ph type="title" idx="4294967295"/>
          </p:nvPr>
        </p:nvSpPr>
        <p:spPr>
          <a:xfrm>
            <a:off x="503238" y="80963"/>
            <a:ext cx="7138987" cy="863600"/>
          </a:xfrm>
        </p:spPr>
        <p:txBody>
          <a:bodyPr/>
          <a:lstStyle/>
          <a:p>
            <a:pPr eaLnBrk="1" hangingPunct="1"/>
            <a:r>
              <a:rPr lang="en-US" smtClean="0"/>
              <a:t>McAfee “Security Connected”</a:t>
            </a:r>
          </a:p>
        </p:txBody>
      </p:sp>
      <p:grpSp>
        <p:nvGrpSpPr>
          <p:cNvPr id="5" name="Group 152"/>
          <p:cNvGrpSpPr>
            <a:grpSpLocks noChangeAspect="1"/>
          </p:cNvGrpSpPr>
          <p:nvPr/>
        </p:nvGrpSpPr>
        <p:grpSpPr bwMode="auto">
          <a:xfrm>
            <a:off x="2298779" y="2090440"/>
            <a:ext cx="3240087" cy="3416300"/>
            <a:chOff x="2910953" y="2125934"/>
            <a:chExt cx="3253830" cy="3430316"/>
          </a:xfrm>
        </p:grpSpPr>
        <p:sp>
          <p:nvSpPr>
            <p:cNvPr id="156" name="Oval 200"/>
            <p:cNvSpPr>
              <a:spLocks noChangeArrowheads="1"/>
            </p:cNvSpPr>
            <p:nvPr/>
          </p:nvSpPr>
          <p:spPr bwMode="auto">
            <a:xfrm>
              <a:off x="3105449" y="5095580"/>
              <a:ext cx="2864837" cy="460670"/>
            </a:xfrm>
            <a:prstGeom prst="ellipse">
              <a:avLst/>
            </a:prstGeom>
            <a:gradFill rotWithShape="1">
              <a:gsLst>
                <a:gs pos="0">
                  <a:schemeClr val="tx2">
                    <a:alpha val="52000"/>
                  </a:schemeClr>
                </a:gs>
                <a:gs pos="100000">
                  <a:schemeClr val="tx1">
                    <a:gamma/>
                    <a:shade val="46275"/>
                    <a:invGamma/>
                    <a:alpha val="0"/>
                  </a:schemeClr>
                </a:gs>
              </a:gsLst>
              <a:path path="shape">
                <a:fillToRect l="50000" t="50000" r="50000" b="50000"/>
              </a:path>
            </a:gradFill>
            <a:ln w="9525">
              <a:noFill/>
              <a:round/>
              <a:headEnd/>
              <a:tailEnd/>
            </a:ln>
            <a:effectLst/>
          </p:spPr>
          <p:txBody>
            <a:bodyPr wrap="none" anchor="ctr"/>
            <a:lstStyle/>
            <a:p>
              <a:pPr algn="ctr">
                <a:defRPr/>
              </a:pPr>
              <a:endParaRPr lang="en-US">
                <a:latin typeface="Arial" pitchFamily="34" charset="0"/>
                <a:cs typeface="+mn-cs"/>
              </a:endParaRPr>
            </a:p>
          </p:txBody>
        </p:sp>
        <p:pic>
          <p:nvPicPr>
            <p:cNvPr id="107527" name="Picture 156" descr="march_diagram_noText200.png"/>
            <p:cNvPicPr>
              <a:picLocks noChangeAspect="1"/>
            </p:cNvPicPr>
            <p:nvPr/>
          </p:nvPicPr>
          <p:blipFill>
            <a:blip r:embed="rId4" cstate="print"/>
            <a:srcRect/>
            <a:stretch>
              <a:fillRect/>
            </a:stretch>
          </p:blipFill>
          <p:spPr bwMode="auto">
            <a:xfrm>
              <a:off x="2910953" y="2125934"/>
              <a:ext cx="3253830" cy="3253830"/>
            </a:xfrm>
            <a:prstGeom prst="rect">
              <a:avLst/>
            </a:prstGeom>
            <a:noFill/>
            <a:ln w="9525">
              <a:noFill/>
              <a:miter lim="800000"/>
              <a:headEnd/>
              <a:tailEnd/>
            </a:ln>
          </p:spPr>
        </p:pic>
        <p:sp>
          <p:nvSpPr>
            <p:cNvPr id="160" name="Arc 159"/>
            <p:cNvSpPr/>
            <p:nvPr/>
          </p:nvSpPr>
          <p:spPr bwMode="auto">
            <a:xfrm flipH="1">
              <a:off x="3305053" y="2443426"/>
              <a:ext cx="2353801" cy="2719334"/>
            </a:xfrm>
            <a:prstGeom prst="arc">
              <a:avLst>
                <a:gd name="adj1" fmla="val 16200000"/>
                <a:gd name="adj2" fmla="val 1541766"/>
              </a:avLst>
            </a:prstGeom>
            <a:gradFill flip="none" rotWithShape="1">
              <a:gsLst>
                <a:gs pos="0">
                  <a:srgbClr val="92D050"/>
                </a:gs>
                <a:gs pos="75000">
                  <a:schemeClr val="accent1">
                    <a:tint val="44500"/>
                    <a:satMod val="160000"/>
                    <a:alpha val="0"/>
                  </a:schemeClr>
                </a:gs>
              </a:gsLst>
              <a:lin ang="9000000" scaled="0"/>
              <a:tileRect/>
            </a:gradFill>
            <a:ln w="9525" cap="flat" cmpd="sng" algn="ctr">
              <a:noFill/>
              <a:prstDash val="solid"/>
              <a:round/>
              <a:headEnd type="none" w="med" len="med"/>
              <a:tailEnd type="none" w="med" len="med"/>
            </a:ln>
            <a:effectLst/>
          </p:spPr>
          <p:txBody>
            <a:bodyPr/>
            <a:lstStyle/>
            <a:p>
              <a:pPr eaLnBrk="0" hangingPunct="0">
                <a:defRPr/>
              </a:pPr>
              <a:endParaRPr lang="en-US" sz="2400">
                <a:cs typeface="+mn-cs"/>
              </a:endParaRPr>
            </a:p>
          </p:txBody>
        </p:sp>
        <p:sp>
          <p:nvSpPr>
            <p:cNvPr id="161" name="Arc 160"/>
            <p:cNvSpPr/>
            <p:nvPr/>
          </p:nvSpPr>
          <p:spPr bwMode="auto">
            <a:xfrm>
              <a:off x="3445387" y="2443426"/>
              <a:ext cx="2353801" cy="2719334"/>
            </a:xfrm>
            <a:prstGeom prst="arc">
              <a:avLst>
                <a:gd name="adj1" fmla="val 16200000"/>
                <a:gd name="adj2" fmla="val 1541766"/>
              </a:avLst>
            </a:prstGeom>
            <a:gradFill flip="none" rotWithShape="1">
              <a:gsLst>
                <a:gs pos="0">
                  <a:srgbClr val="00B050">
                    <a:alpha val="66000"/>
                  </a:srgbClr>
                </a:gs>
                <a:gs pos="75000">
                  <a:schemeClr val="accent1">
                    <a:tint val="44500"/>
                    <a:satMod val="160000"/>
                    <a:alpha val="0"/>
                  </a:schemeClr>
                </a:gs>
              </a:gsLst>
              <a:lin ang="9000000" scaled="0"/>
              <a:tileRect/>
            </a:gradFill>
            <a:ln w="9525" cap="flat" cmpd="sng" algn="ctr">
              <a:noFill/>
              <a:prstDash val="solid"/>
              <a:round/>
              <a:headEnd type="none" w="med" len="med"/>
              <a:tailEnd type="none" w="med" len="med"/>
            </a:ln>
            <a:effectLst/>
          </p:spPr>
          <p:txBody>
            <a:bodyPr/>
            <a:lstStyle/>
            <a:p>
              <a:pPr eaLnBrk="0" hangingPunct="0">
                <a:defRPr/>
              </a:pPr>
              <a:endParaRPr lang="en-US" sz="2400">
                <a:cs typeface="+mn-cs"/>
              </a:endParaRPr>
            </a:p>
          </p:txBody>
        </p:sp>
        <p:sp>
          <p:nvSpPr>
            <p:cNvPr id="171" name="Arc 170"/>
            <p:cNvSpPr/>
            <p:nvPr/>
          </p:nvSpPr>
          <p:spPr bwMode="auto">
            <a:xfrm rot="10800000">
              <a:off x="3279224" y="2266185"/>
              <a:ext cx="2549560" cy="2719337"/>
            </a:xfrm>
            <a:prstGeom prst="arc">
              <a:avLst>
                <a:gd name="adj1" fmla="val 13103728"/>
                <a:gd name="adj2" fmla="val 19356972"/>
              </a:avLst>
            </a:prstGeom>
            <a:gradFill flip="none" rotWithShape="1">
              <a:gsLst>
                <a:gs pos="0">
                  <a:srgbClr val="40769E">
                    <a:alpha val="66000"/>
                  </a:srgbClr>
                </a:gs>
                <a:gs pos="75000">
                  <a:schemeClr val="accent1">
                    <a:tint val="44500"/>
                    <a:satMod val="160000"/>
                    <a:alpha val="0"/>
                  </a:schemeClr>
                </a:gs>
              </a:gsLst>
              <a:lin ang="5400000" scaled="1"/>
              <a:tileRect/>
            </a:gradFill>
            <a:ln w="9525" cap="flat" cmpd="sng" algn="ctr">
              <a:noFill/>
              <a:prstDash val="solid"/>
              <a:round/>
              <a:headEnd type="none" w="med" len="med"/>
              <a:tailEnd type="none" w="med" len="med"/>
            </a:ln>
            <a:effectLst/>
          </p:spPr>
          <p:txBody>
            <a:bodyPr/>
            <a:lstStyle/>
            <a:p>
              <a:pPr eaLnBrk="0" hangingPunct="0">
                <a:defRPr/>
              </a:pPr>
              <a:endParaRPr lang="en-US" sz="2400">
                <a:cs typeface="+mn-cs"/>
              </a:endParaRPr>
            </a:p>
          </p:txBody>
        </p:sp>
        <p:pic>
          <p:nvPicPr>
            <p:cNvPr id="172" name="Picture 3"/>
            <p:cNvPicPr>
              <a:picLocks noChangeAspect="1" noChangeArrowheads="1"/>
            </p:cNvPicPr>
            <p:nvPr/>
          </p:nvPicPr>
          <p:blipFill>
            <a:blip r:embed="rId5" cstate="print"/>
            <a:srcRect/>
            <a:stretch>
              <a:fillRect/>
            </a:stretch>
          </p:blipFill>
          <p:spPr bwMode="auto">
            <a:xfrm>
              <a:off x="3473717" y="2765133"/>
              <a:ext cx="2128302" cy="2024397"/>
            </a:xfrm>
            <a:prstGeom prst="rect">
              <a:avLst/>
            </a:prstGeom>
            <a:noFill/>
            <a:ln w="9525">
              <a:noFill/>
              <a:miter lim="800000"/>
              <a:headEnd/>
              <a:tailEnd/>
            </a:ln>
            <a:effectLst>
              <a:outerShdw blurRad="50800" dist="38100" dir="5400000" algn="t" rotWithShape="0">
                <a:prstClr val="black">
                  <a:alpha val="40000"/>
                </a:prstClr>
              </a:outerShdw>
            </a:effectLst>
          </p:spPr>
        </p:pic>
        <p:pic>
          <p:nvPicPr>
            <p:cNvPr id="173" name="Picture 4"/>
            <p:cNvPicPr>
              <a:picLocks noChangeAspect="1" noChangeArrowheads="1"/>
            </p:cNvPicPr>
            <p:nvPr/>
          </p:nvPicPr>
          <p:blipFill>
            <a:blip r:embed="rId6" cstate="print"/>
            <a:srcRect/>
            <a:stretch>
              <a:fillRect/>
            </a:stretch>
          </p:blipFill>
          <p:spPr bwMode="auto">
            <a:xfrm>
              <a:off x="3634735" y="4733739"/>
              <a:ext cx="1806266" cy="441541"/>
            </a:xfrm>
            <a:prstGeom prst="rect">
              <a:avLst/>
            </a:prstGeom>
            <a:noFill/>
            <a:ln w="9525">
              <a:noFill/>
              <a:miter lim="800000"/>
              <a:headEnd/>
              <a:tailEnd/>
            </a:ln>
            <a:effectLst>
              <a:outerShdw blurRad="50800" dist="38100" dir="5400000" algn="t" rotWithShape="0">
                <a:prstClr val="black">
                  <a:alpha val="40000"/>
                </a:prstClr>
              </a:outerShdw>
            </a:effectLst>
          </p:spPr>
        </p:pic>
      </p:grpSp>
      <p:grpSp>
        <p:nvGrpSpPr>
          <p:cNvPr id="6" name="Group 82"/>
          <p:cNvGrpSpPr>
            <a:grpSpLocks/>
          </p:cNvGrpSpPr>
          <p:nvPr/>
        </p:nvGrpSpPr>
        <p:grpSpPr bwMode="auto">
          <a:xfrm>
            <a:off x="501431" y="4905077"/>
            <a:ext cx="6700060" cy="1838325"/>
            <a:chOff x="1022055" y="4756747"/>
            <a:chExt cx="6701141" cy="1838040"/>
          </a:xfrm>
        </p:grpSpPr>
        <p:grpSp>
          <p:nvGrpSpPr>
            <p:cNvPr id="7" name="Group 82"/>
            <p:cNvGrpSpPr>
              <a:grpSpLocks/>
            </p:cNvGrpSpPr>
            <p:nvPr/>
          </p:nvGrpSpPr>
          <p:grpSpPr bwMode="auto">
            <a:xfrm>
              <a:off x="1022055" y="4756747"/>
              <a:ext cx="1849199" cy="1838040"/>
              <a:chOff x="1392735" y="4750813"/>
              <a:chExt cx="1849199" cy="1838040"/>
            </a:xfrm>
          </p:grpSpPr>
          <p:sp>
            <p:nvSpPr>
              <p:cNvPr id="108" name="TextBox 107"/>
              <p:cNvSpPr txBox="1"/>
              <p:nvPr/>
            </p:nvSpPr>
            <p:spPr>
              <a:xfrm>
                <a:off x="1392735" y="5547614"/>
                <a:ext cx="1495668" cy="1041239"/>
              </a:xfrm>
              <a:prstGeom prst="rect">
                <a:avLst/>
              </a:prstGeom>
              <a:noFill/>
            </p:spPr>
            <p:txBody>
              <a:bodyPr>
                <a:spAutoFit/>
              </a:bodyPr>
              <a:lstStyle/>
              <a:p>
                <a:pPr marL="0" lvl="1">
                  <a:lnSpc>
                    <a:spcPct val="90000"/>
                  </a:lnSpc>
                  <a:spcBef>
                    <a:spcPts val="500"/>
                  </a:spcBef>
                  <a:defRPr/>
                </a:pPr>
                <a:r>
                  <a:rPr lang="en-US" sz="1000" dirty="0">
                    <a:solidFill>
                      <a:schemeClr val="tx2">
                        <a:lumMod val="95000"/>
                        <a:lumOff val="5000"/>
                      </a:schemeClr>
                    </a:solidFill>
                    <a:latin typeface="Arial" pitchFamily="34" charset="0"/>
                    <a:cs typeface="+mn-cs"/>
                  </a:rPr>
                  <a:t>Mac, UNIX/Linux AV</a:t>
                </a:r>
              </a:p>
              <a:p>
                <a:pPr marL="0" lvl="1">
                  <a:lnSpc>
                    <a:spcPct val="90000"/>
                  </a:lnSpc>
                  <a:spcBef>
                    <a:spcPts val="500"/>
                  </a:spcBef>
                  <a:defRPr/>
                </a:pPr>
                <a:r>
                  <a:rPr lang="en-US" sz="1000" dirty="0">
                    <a:solidFill>
                      <a:schemeClr val="tx2">
                        <a:lumMod val="95000"/>
                        <a:lumOff val="5000"/>
                      </a:schemeClr>
                    </a:solidFill>
                    <a:latin typeface="Arial" pitchFamily="34" charset="0"/>
                    <a:cs typeface="+mn-cs"/>
                  </a:rPr>
                  <a:t>Virtual Desktop</a:t>
                </a:r>
              </a:p>
              <a:p>
                <a:pPr marL="0" lvl="1">
                  <a:lnSpc>
                    <a:spcPct val="90000"/>
                  </a:lnSpc>
                  <a:spcBef>
                    <a:spcPts val="500"/>
                  </a:spcBef>
                  <a:defRPr/>
                </a:pPr>
                <a:r>
                  <a:rPr lang="en-US" sz="1000" dirty="0">
                    <a:solidFill>
                      <a:schemeClr val="tx2">
                        <a:lumMod val="95000"/>
                        <a:lumOff val="5000"/>
                      </a:schemeClr>
                    </a:solidFill>
                    <a:latin typeface="Arial" pitchFamily="34" charset="0"/>
                    <a:cs typeface="+mn-cs"/>
                  </a:rPr>
                  <a:t>Virtual Server</a:t>
                </a:r>
              </a:p>
              <a:p>
                <a:pPr marL="0" lvl="1">
                  <a:lnSpc>
                    <a:spcPct val="90000"/>
                  </a:lnSpc>
                  <a:spcBef>
                    <a:spcPts val="500"/>
                  </a:spcBef>
                  <a:defRPr/>
                </a:pPr>
                <a:r>
                  <a:rPr lang="en-US" sz="1000" dirty="0">
                    <a:solidFill>
                      <a:schemeClr val="tx2">
                        <a:lumMod val="95000"/>
                        <a:lumOff val="5000"/>
                      </a:schemeClr>
                    </a:solidFill>
                    <a:latin typeface="Arial" pitchFamily="34" charset="0"/>
                    <a:cs typeface="+mn-cs"/>
                  </a:rPr>
                  <a:t>Mobile Devices</a:t>
                </a:r>
              </a:p>
              <a:p>
                <a:pPr marL="0" lvl="1">
                  <a:lnSpc>
                    <a:spcPct val="90000"/>
                  </a:lnSpc>
                  <a:spcBef>
                    <a:spcPts val="500"/>
                  </a:spcBef>
                  <a:defRPr/>
                </a:pPr>
                <a:endParaRPr lang="en-US" sz="1000" dirty="0">
                  <a:solidFill>
                    <a:schemeClr val="bg2">
                      <a:lumMod val="10000"/>
                    </a:schemeClr>
                  </a:solidFill>
                  <a:latin typeface="Arial" pitchFamily="34" charset="0"/>
                  <a:cs typeface="+mn-cs"/>
                </a:endParaRPr>
              </a:p>
            </p:txBody>
          </p:sp>
          <p:grpSp>
            <p:nvGrpSpPr>
              <p:cNvPr id="8" name="Group 234"/>
              <p:cNvGrpSpPr>
                <a:grpSpLocks/>
              </p:cNvGrpSpPr>
              <p:nvPr/>
            </p:nvGrpSpPr>
            <p:grpSpPr bwMode="auto">
              <a:xfrm>
                <a:off x="1516485" y="4750813"/>
                <a:ext cx="1298478" cy="683903"/>
                <a:chOff x="3720644" y="6239212"/>
                <a:chExt cx="1298478" cy="683903"/>
              </a:xfrm>
            </p:grpSpPr>
            <p:sp>
              <p:nvSpPr>
                <p:cNvPr id="197" name="Oval 177"/>
                <p:cNvSpPr>
                  <a:spLocks noChangeArrowheads="1"/>
                </p:cNvSpPr>
                <p:nvPr/>
              </p:nvSpPr>
              <p:spPr bwMode="auto">
                <a:xfrm>
                  <a:off x="4033433" y="6710627"/>
                  <a:ext cx="985997" cy="196819"/>
                </a:xfrm>
                <a:prstGeom prst="ellipse">
                  <a:avLst/>
                </a:prstGeom>
                <a:gradFill rotWithShape="1">
                  <a:gsLst>
                    <a:gs pos="0">
                      <a:schemeClr val="tx2">
                        <a:alpha val="49001"/>
                      </a:schemeClr>
                    </a:gs>
                    <a:gs pos="100000">
                      <a:schemeClr val="tx2">
                        <a:gamma/>
                        <a:shade val="46275"/>
                        <a:invGamma/>
                        <a:alpha val="0"/>
                      </a:schemeClr>
                    </a:gs>
                  </a:gsLst>
                  <a:path path="shape">
                    <a:fillToRect l="50000" t="50000" r="50000" b="50000"/>
                  </a:path>
                </a:gradFill>
                <a:ln w="9525">
                  <a:noFill/>
                  <a:round/>
                  <a:headEnd/>
                  <a:tailEnd/>
                </a:ln>
                <a:effectLst/>
              </p:spPr>
              <p:txBody>
                <a:bodyPr wrap="none" anchor="ctr"/>
                <a:lstStyle/>
                <a:p>
                  <a:pPr>
                    <a:defRPr/>
                  </a:pPr>
                  <a:endParaRPr lang="en-US">
                    <a:latin typeface="Arial" pitchFamily="34" charset="0"/>
                    <a:cs typeface="+mn-cs"/>
                  </a:endParaRPr>
                </a:p>
              </p:txBody>
            </p:sp>
            <p:sp>
              <p:nvSpPr>
                <p:cNvPr id="198" name="Oval 469"/>
                <p:cNvSpPr>
                  <a:spLocks noChangeArrowheads="1"/>
                </p:cNvSpPr>
                <p:nvPr/>
              </p:nvSpPr>
              <p:spPr bwMode="auto">
                <a:xfrm>
                  <a:off x="3720644" y="6726499"/>
                  <a:ext cx="698614" cy="196819"/>
                </a:xfrm>
                <a:prstGeom prst="ellipse">
                  <a:avLst/>
                </a:prstGeom>
                <a:gradFill rotWithShape="1">
                  <a:gsLst>
                    <a:gs pos="0">
                      <a:schemeClr val="tx2">
                        <a:alpha val="49001"/>
                      </a:schemeClr>
                    </a:gs>
                    <a:gs pos="100000">
                      <a:schemeClr val="tx2">
                        <a:gamma/>
                        <a:shade val="46275"/>
                        <a:invGamma/>
                        <a:alpha val="0"/>
                      </a:schemeClr>
                    </a:gs>
                  </a:gsLst>
                  <a:path path="shape">
                    <a:fillToRect l="50000" t="50000" r="50000" b="50000"/>
                  </a:path>
                </a:gradFill>
                <a:ln w="9525">
                  <a:noFill/>
                  <a:round/>
                  <a:headEnd/>
                  <a:tailEnd/>
                </a:ln>
                <a:effectLst/>
              </p:spPr>
              <p:txBody>
                <a:bodyPr wrap="none" anchor="ctr"/>
                <a:lstStyle/>
                <a:p>
                  <a:pPr>
                    <a:defRPr/>
                  </a:pPr>
                  <a:endParaRPr lang="en-US">
                    <a:latin typeface="Arial" pitchFamily="34" charset="0"/>
                    <a:cs typeface="+mn-cs"/>
                  </a:endParaRPr>
                </a:p>
              </p:txBody>
            </p:sp>
            <p:grpSp>
              <p:nvGrpSpPr>
                <p:cNvPr id="9" name="Group 175"/>
                <p:cNvGrpSpPr>
                  <a:grpSpLocks/>
                </p:cNvGrpSpPr>
                <p:nvPr/>
              </p:nvGrpSpPr>
              <p:grpSpPr bwMode="auto">
                <a:xfrm>
                  <a:off x="3720644" y="6239212"/>
                  <a:ext cx="1130502" cy="611913"/>
                  <a:chOff x="0" y="3373"/>
                  <a:chExt cx="885" cy="479"/>
                </a:xfrm>
              </p:grpSpPr>
              <p:pic>
                <p:nvPicPr>
                  <p:cNvPr id="107546" name="Picture 173"/>
                  <p:cNvPicPr>
                    <a:picLocks noChangeAspect="1" noChangeArrowheads="1"/>
                  </p:cNvPicPr>
                  <p:nvPr/>
                </p:nvPicPr>
                <p:blipFill>
                  <a:blip r:embed="rId7" cstate="print"/>
                  <a:srcRect/>
                  <a:stretch>
                    <a:fillRect/>
                  </a:stretch>
                </p:blipFill>
                <p:spPr bwMode="auto">
                  <a:xfrm>
                    <a:off x="330" y="3373"/>
                    <a:ext cx="555" cy="445"/>
                  </a:xfrm>
                  <a:prstGeom prst="rect">
                    <a:avLst/>
                  </a:prstGeom>
                  <a:noFill/>
                  <a:ln w="9525">
                    <a:noFill/>
                    <a:miter lim="800000"/>
                    <a:headEnd/>
                    <a:tailEnd/>
                  </a:ln>
                </p:spPr>
              </p:pic>
              <p:pic>
                <p:nvPicPr>
                  <p:cNvPr id="107547" name="Picture 174" descr="laptop"/>
                  <p:cNvPicPr>
                    <a:picLocks noChangeAspect="1" noChangeArrowheads="1"/>
                  </p:cNvPicPr>
                  <p:nvPr/>
                </p:nvPicPr>
                <p:blipFill>
                  <a:blip r:embed="rId8" cstate="print"/>
                  <a:srcRect/>
                  <a:stretch>
                    <a:fillRect/>
                  </a:stretch>
                </p:blipFill>
                <p:spPr bwMode="auto">
                  <a:xfrm rot="-120000">
                    <a:off x="0" y="3546"/>
                    <a:ext cx="461" cy="306"/>
                  </a:xfrm>
                  <a:prstGeom prst="rect">
                    <a:avLst/>
                  </a:prstGeom>
                  <a:noFill/>
                  <a:ln w="9525">
                    <a:noFill/>
                    <a:miter lim="800000"/>
                    <a:headEnd/>
                    <a:tailEnd/>
                  </a:ln>
                </p:spPr>
              </p:pic>
            </p:grpSp>
          </p:grpSp>
          <p:grpSp>
            <p:nvGrpSpPr>
              <p:cNvPr id="10" name="Group 233"/>
              <p:cNvGrpSpPr>
                <a:grpSpLocks/>
              </p:cNvGrpSpPr>
              <p:nvPr/>
            </p:nvGrpSpPr>
            <p:grpSpPr bwMode="auto">
              <a:xfrm>
                <a:off x="2673786" y="4857649"/>
                <a:ext cx="568148" cy="647007"/>
                <a:chOff x="5460850" y="6210993"/>
                <a:chExt cx="568148" cy="647007"/>
              </a:xfrm>
            </p:grpSpPr>
            <p:grpSp>
              <p:nvGrpSpPr>
                <p:cNvPr id="11" name="Group 727"/>
                <p:cNvGrpSpPr>
                  <a:grpSpLocks/>
                </p:cNvGrpSpPr>
                <p:nvPr/>
              </p:nvGrpSpPr>
              <p:grpSpPr bwMode="auto">
                <a:xfrm>
                  <a:off x="5460850" y="6558115"/>
                  <a:ext cx="568148" cy="166701"/>
                  <a:chOff x="4104" y="3744"/>
                  <a:chExt cx="728" cy="189"/>
                </a:xfrm>
              </p:grpSpPr>
              <p:sp>
                <p:nvSpPr>
                  <p:cNvPr id="195" name="Oval 728"/>
                  <p:cNvSpPr>
                    <a:spLocks noChangeArrowheads="1"/>
                  </p:cNvSpPr>
                  <p:nvPr/>
                </p:nvSpPr>
                <p:spPr bwMode="auto">
                  <a:xfrm>
                    <a:off x="4312" y="3744"/>
                    <a:ext cx="521" cy="173"/>
                  </a:xfrm>
                  <a:prstGeom prst="ellipse">
                    <a:avLst/>
                  </a:prstGeom>
                  <a:gradFill rotWithShape="1">
                    <a:gsLst>
                      <a:gs pos="0">
                        <a:schemeClr val="tx2">
                          <a:alpha val="49001"/>
                        </a:schemeClr>
                      </a:gs>
                      <a:gs pos="100000">
                        <a:schemeClr val="tx2">
                          <a:gamma/>
                          <a:shade val="46275"/>
                          <a:invGamma/>
                          <a:alpha val="0"/>
                        </a:schemeClr>
                      </a:gs>
                    </a:gsLst>
                    <a:path path="shape">
                      <a:fillToRect l="50000" t="50000" r="50000" b="50000"/>
                    </a:path>
                  </a:gradFill>
                  <a:ln w="9525">
                    <a:noFill/>
                    <a:round/>
                    <a:headEnd/>
                    <a:tailEnd/>
                  </a:ln>
                  <a:effectLst/>
                </p:spPr>
                <p:txBody>
                  <a:bodyPr wrap="none" anchor="ctr"/>
                  <a:lstStyle/>
                  <a:p>
                    <a:pPr>
                      <a:defRPr/>
                    </a:pPr>
                    <a:endParaRPr lang="en-US">
                      <a:latin typeface="Arial" pitchFamily="34" charset="0"/>
                      <a:cs typeface="+mn-cs"/>
                    </a:endParaRPr>
                  </a:p>
                </p:txBody>
              </p:sp>
              <p:sp>
                <p:nvSpPr>
                  <p:cNvPr id="196" name="Oval 729"/>
                  <p:cNvSpPr>
                    <a:spLocks noChangeArrowheads="1"/>
                  </p:cNvSpPr>
                  <p:nvPr/>
                </p:nvSpPr>
                <p:spPr bwMode="auto">
                  <a:xfrm>
                    <a:off x="4104" y="3760"/>
                    <a:ext cx="521" cy="173"/>
                  </a:xfrm>
                  <a:prstGeom prst="ellipse">
                    <a:avLst/>
                  </a:prstGeom>
                  <a:gradFill rotWithShape="1">
                    <a:gsLst>
                      <a:gs pos="0">
                        <a:schemeClr val="tx2">
                          <a:alpha val="49001"/>
                        </a:schemeClr>
                      </a:gs>
                      <a:gs pos="100000">
                        <a:schemeClr val="tx2">
                          <a:gamma/>
                          <a:shade val="46275"/>
                          <a:invGamma/>
                          <a:alpha val="0"/>
                        </a:schemeClr>
                      </a:gs>
                    </a:gsLst>
                    <a:path path="shape">
                      <a:fillToRect l="50000" t="50000" r="50000" b="50000"/>
                    </a:path>
                  </a:gradFill>
                  <a:ln w="9525">
                    <a:noFill/>
                    <a:round/>
                    <a:headEnd/>
                    <a:tailEnd/>
                  </a:ln>
                  <a:effectLst/>
                </p:spPr>
                <p:txBody>
                  <a:bodyPr wrap="none" anchor="ctr"/>
                  <a:lstStyle/>
                  <a:p>
                    <a:pPr>
                      <a:defRPr/>
                    </a:pPr>
                    <a:endParaRPr lang="en-US">
                      <a:latin typeface="Arial" pitchFamily="34" charset="0"/>
                      <a:cs typeface="+mn-cs"/>
                    </a:endParaRPr>
                  </a:p>
                </p:txBody>
              </p:sp>
            </p:grpSp>
            <p:sp>
              <p:nvSpPr>
                <p:cNvPr id="107552" name="Rectangle 730"/>
                <p:cNvSpPr>
                  <a:spLocks noChangeArrowheads="1"/>
                </p:cNvSpPr>
                <p:nvPr/>
              </p:nvSpPr>
              <p:spPr bwMode="auto">
                <a:xfrm>
                  <a:off x="5504961" y="6699237"/>
                  <a:ext cx="486984" cy="158763"/>
                </a:xfrm>
                <a:prstGeom prst="rect">
                  <a:avLst/>
                </a:prstGeom>
                <a:noFill/>
                <a:ln w="9525">
                  <a:noFill/>
                  <a:miter lim="800000"/>
                  <a:headEnd/>
                  <a:tailEnd/>
                </a:ln>
              </p:spPr>
              <p:txBody>
                <a:bodyPr/>
                <a:lstStyle/>
                <a:p>
                  <a:endParaRPr lang="en-US" sz="1100">
                    <a:solidFill>
                      <a:schemeClr val="tx2"/>
                    </a:solidFill>
                  </a:endParaRPr>
                </a:p>
              </p:txBody>
            </p:sp>
            <p:sp>
              <p:nvSpPr>
                <p:cNvPr id="193" name="Oval 732"/>
                <p:cNvSpPr>
                  <a:spLocks noChangeArrowheads="1"/>
                </p:cNvSpPr>
                <p:nvPr/>
              </p:nvSpPr>
              <p:spPr bwMode="auto">
                <a:xfrm>
                  <a:off x="5681723" y="6261295"/>
                  <a:ext cx="82563" cy="361894"/>
                </a:xfrm>
                <a:prstGeom prst="ellipse">
                  <a:avLst/>
                </a:prstGeom>
                <a:gradFill rotWithShape="1">
                  <a:gsLst>
                    <a:gs pos="0">
                      <a:schemeClr val="tx2">
                        <a:alpha val="49001"/>
                      </a:schemeClr>
                    </a:gs>
                    <a:gs pos="100000">
                      <a:schemeClr val="tx2">
                        <a:gamma/>
                        <a:shade val="46275"/>
                        <a:invGamma/>
                        <a:alpha val="0"/>
                      </a:schemeClr>
                    </a:gs>
                  </a:gsLst>
                  <a:path path="shape">
                    <a:fillToRect l="50000" t="50000" r="50000" b="50000"/>
                  </a:path>
                </a:gradFill>
                <a:ln w="9525">
                  <a:noFill/>
                  <a:round/>
                  <a:headEnd/>
                  <a:tailEnd/>
                </a:ln>
                <a:effectLst/>
              </p:spPr>
              <p:txBody>
                <a:bodyPr wrap="none" anchor="ctr"/>
                <a:lstStyle/>
                <a:p>
                  <a:pPr>
                    <a:defRPr/>
                  </a:pPr>
                  <a:endParaRPr lang="en-US">
                    <a:latin typeface="Arial" pitchFamily="34" charset="0"/>
                    <a:cs typeface="+mn-cs"/>
                  </a:endParaRPr>
                </a:p>
              </p:txBody>
            </p:sp>
            <p:grpSp>
              <p:nvGrpSpPr>
                <p:cNvPr id="12" name="Group 231"/>
                <p:cNvGrpSpPr>
                  <a:grpSpLocks/>
                </p:cNvGrpSpPr>
                <p:nvPr/>
              </p:nvGrpSpPr>
              <p:grpSpPr bwMode="auto">
                <a:xfrm>
                  <a:off x="5537197" y="6210993"/>
                  <a:ext cx="369649" cy="458648"/>
                  <a:chOff x="4967181" y="6876011"/>
                  <a:chExt cx="369649" cy="458648"/>
                </a:xfrm>
              </p:grpSpPr>
              <p:pic>
                <p:nvPicPr>
                  <p:cNvPr id="107555" name="Picture 731" descr="smartphone"/>
                  <p:cNvPicPr>
                    <a:picLocks noChangeAspect="1" noChangeArrowheads="1"/>
                  </p:cNvPicPr>
                  <p:nvPr/>
                </p:nvPicPr>
                <p:blipFill>
                  <a:blip r:embed="rId9" cstate="print"/>
                  <a:srcRect/>
                  <a:stretch>
                    <a:fillRect/>
                  </a:stretch>
                </p:blipFill>
                <p:spPr bwMode="auto">
                  <a:xfrm>
                    <a:off x="5108336" y="6876011"/>
                    <a:ext cx="228494" cy="441889"/>
                  </a:xfrm>
                  <a:prstGeom prst="rect">
                    <a:avLst/>
                  </a:prstGeom>
                  <a:noFill/>
                  <a:ln w="9525">
                    <a:noFill/>
                    <a:miter lim="800000"/>
                    <a:headEnd/>
                    <a:tailEnd/>
                  </a:ln>
                </p:spPr>
              </p:pic>
              <p:pic>
                <p:nvPicPr>
                  <p:cNvPr id="107556" name="Picture 733"/>
                  <p:cNvPicPr>
                    <a:picLocks noChangeAspect="1" noChangeArrowheads="1"/>
                  </p:cNvPicPr>
                  <p:nvPr/>
                </p:nvPicPr>
                <p:blipFill>
                  <a:blip r:embed="rId10" cstate="print"/>
                  <a:srcRect/>
                  <a:stretch>
                    <a:fillRect/>
                  </a:stretch>
                </p:blipFill>
                <p:spPr bwMode="auto">
                  <a:xfrm>
                    <a:off x="4967181" y="6943044"/>
                    <a:ext cx="180855" cy="391615"/>
                  </a:xfrm>
                  <a:prstGeom prst="rect">
                    <a:avLst/>
                  </a:prstGeom>
                  <a:noFill/>
                  <a:ln w="9525">
                    <a:noFill/>
                    <a:miter lim="800000"/>
                    <a:headEnd/>
                    <a:tailEnd/>
                  </a:ln>
                </p:spPr>
              </p:pic>
            </p:grpSp>
          </p:grpSp>
        </p:grpSp>
        <p:grpSp>
          <p:nvGrpSpPr>
            <p:cNvPr id="13" name="Group 83"/>
            <p:cNvGrpSpPr>
              <a:grpSpLocks/>
            </p:cNvGrpSpPr>
            <p:nvPr/>
          </p:nvGrpSpPr>
          <p:grpSpPr bwMode="auto">
            <a:xfrm>
              <a:off x="1074950" y="5232923"/>
              <a:ext cx="6572246" cy="1147585"/>
              <a:chOff x="1525140" y="5226989"/>
              <a:chExt cx="6572246" cy="1147585"/>
            </a:xfrm>
          </p:grpSpPr>
          <p:sp>
            <p:nvSpPr>
              <p:cNvPr id="122" name="TextBox 121"/>
              <p:cNvSpPr txBox="1"/>
              <p:nvPr/>
            </p:nvSpPr>
            <p:spPr>
              <a:xfrm>
                <a:off x="2916315" y="5534916"/>
                <a:ext cx="2029152" cy="839658"/>
              </a:xfrm>
              <a:prstGeom prst="rect">
                <a:avLst/>
              </a:prstGeom>
              <a:noFill/>
            </p:spPr>
            <p:txBody>
              <a:bodyPr>
                <a:spAutoFit/>
              </a:bodyPr>
              <a:lstStyle/>
              <a:p>
                <a:pPr marL="0" lvl="1">
                  <a:lnSpc>
                    <a:spcPct val="90000"/>
                  </a:lnSpc>
                  <a:spcBef>
                    <a:spcPts val="500"/>
                  </a:spcBef>
                  <a:defRPr/>
                </a:pPr>
                <a:r>
                  <a:rPr lang="en-US" sz="1000" dirty="0">
                    <a:solidFill>
                      <a:schemeClr val="tx2">
                        <a:lumMod val="95000"/>
                        <a:lumOff val="5000"/>
                      </a:schemeClr>
                    </a:solidFill>
                    <a:latin typeface="Arial" pitchFamily="34" charset="0"/>
                    <a:cs typeface="+mn-cs"/>
                  </a:rPr>
                  <a:t>Anti-Virus &amp; Anti-Spyware</a:t>
                </a:r>
              </a:p>
              <a:p>
                <a:pPr marL="0" lvl="1">
                  <a:lnSpc>
                    <a:spcPct val="90000"/>
                  </a:lnSpc>
                  <a:spcBef>
                    <a:spcPts val="500"/>
                  </a:spcBef>
                  <a:defRPr/>
                </a:pPr>
                <a:r>
                  <a:rPr lang="en-US" sz="1000" dirty="0">
                    <a:solidFill>
                      <a:schemeClr val="tx2">
                        <a:lumMod val="95000"/>
                        <a:lumOff val="5000"/>
                      </a:schemeClr>
                    </a:solidFill>
                    <a:latin typeface="Arial" pitchFamily="34" charset="0"/>
                    <a:cs typeface="+mn-cs"/>
                  </a:rPr>
                  <a:t>Host Intrusion Prevention</a:t>
                </a:r>
              </a:p>
              <a:p>
                <a:pPr marL="0" lvl="1">
                  <a:lnSpc>
                    <a:spcPct val="90000"/>
                  </a:lnSpc>
                  <a:spcBef>
                    <a:spcPts val="500"/>
                  </a:spcBef>
                  <a:defRPr/>
                </a:pPr>
                <a:r>
                  <a:rPr lang="en-US" sz="1000" dirty="0">
                    <a:solidFill>
                      <a:schemeClr val="tx2">
                        <a:lumMod val="95000"/>
                        <a:lumOff val="5000"/>
                      </a:schemeClr>
                    </a:solidFill>
                    <a:latin typeface="Arial" pitchFamily="34" charset="0"/>
                    <a:cs typeface="+mn-cs"/>
                  </a:rPr>
                  <a:t>Endpoint Encryption</a:t>
                </a:r>
              </a:p>
              <a:p>
                <a:pPr marL="0" lvl="1">
                  <a:lnSpc>
                    <a:spcPct val="90000"/>
                  </a:lnSpc>
                  <a:spcBef>
                    <a:spcPts val="500"/>
                  </a:spcBef>
                  <a:defRPr/>
                </a:pPr>
                <a:r>
                  <a:rPr lang="en-US" sz="1000" dirty="0">
                    <a:solidFill>
                      <a:schemeClr val="tx2">
                        <a:lumMod val="95000"/>
                        <a:lumOff val="5000"/>
                      </a:schemeClr>
                    </a:solidFill>
                    <a:latin typeface="Arial" pitchFamily="34" charset="0"/>
                    <a:cs typeface="+mn-cs"/>
                  </a:rPr>
                  <a:t>Application Whitelisting</a:t>
                </a:r>
              </a:p>
            </p:txBody>
          </p:sp>
          <p:sp>
            <p:nvSpPr>
              <p:cNvPr id="144" name="TextBox 143"/>
              <p:cNvSpPr txBox="1"/>
              <p:nvPr/>
            </p:nvSpPr>
            <p:spPr>
              <a:xfrm>
                <a:off x="4893869" y="5534916"/>
                <a:ext cx="1462324" cy="839658"/>
              </a:xfrm>
              <a:prstGeom prst="rect">
                <a:avLst/>
              </a:prstGeom>
              <a:noFill/>
            </p:spPr>
            <p:txBody>
              <a:bodyPr>
                <a:spAutoFit/>
              </a:bodyPr>
              <a:lstStyle/>
              <a:p>
                <a:pPr marL="0" lvl="1">
                  <a:lnSpc>
                    <a:spcPct val="90000"/>
                  </a:lnSpc>
                  <a:spcBef>
                    <a:spcPts val="500"/>
                  </a:spcBef>
                  <a:defRPr/>
                </a:pPr>
                <a:r>
                  <a:rPr lang="en-US" sz="1000" dirty="0">
                    <a:solidFill>
                      <a:schemeClr val="tx2">
                        <a:lumMod val="95000"/>
                        <a:lumOff val="5000"/>
                      </a:schemeClr>
                    </a:solidFill>
                    <a:latin typeface="Arial" pitchFamily="34" charset="0"/>
                    <a:cs typeface="+mn-cs"/>
                  </a:rPr>
                  <a:t>Desktop Firewall</a:t>
                </a:r>
              </a:p>
              <a:p>
                <a:pPr marL="0" lvl="1">
                  <a:lnSpc>
                    <a:spcPct val="90000"/>
                  </a:lnSpc>
                  <a:spcBef>
                    <a:spcPts val="500"/>
                  </a:spcBef>
                  <a:defRPr/>
                </a:pPr>
                <a:r>
                  <a:rPr lang="en-US" sz="1000" dirty="0">
                    <a:solidFill>
                      <a:schemeClr val="tx2">
                        <a:lumMod val="95000"/>
                        <a:lumOff val="5000"/>
                      </a:schemeClr>
                    </a:solidFill>
                    <a:latin typeface="Arial" pitchFamily="34" charset="0"/>
                    <a:cs typeface="+mn-cs"/>
                  </a:rPr>
                  <a:t>Device Control</a:t>
                </a:r>
              </a:p>
              <a:p>
                <a:pPr marL="0" lvl="1">
                  <a:lnSpc>
                    <a:spcPct val="90000"/>
                  </a:lnSpc>
                  <a:spcBef>
                    <a:spcPts val="500"/>
                  </a:spcBef>
                  <a:defRPr/>
                </a:pPr>
                <a:r>
                  <a:rPr lang="en-US" sz="1000" dirty="0">
                    <a:solidFill>
                      <a:schemeClr val="tx2">
                        <a:lumMod val="95000"/>
                        <a:lumOff val="5000"/>
                      </a:schemeClr>
                    </a:solidFill>
                    <a:latin typeface="Arial" pitchFamily="34" charset="0"/>
                    <a:cs typeface="+mn-cs"/>
                  </a:rPr>
                  <a:t>Policy Auditing</a:t>
                </a:r>
              </a:p>
              <a:p>
                <a:pPr marL="0" lvl="1">
                  <a:lnSpc>
                    <a:spcPct val="90000"/>
                  </a:lnSpc>
                  <a:spcBef>
                    <a:spcPts val="500"/>
                  </a:spcBef>
                  <a:defRPr/>
                </a:pPr>
                <a:r>
                  <a:rPr lang="en-US" sz="1000" dirty="0">
                    <a:solidFill>
                      <a:schemeClr val="tx2">
                        <a:lumMod val="95000"/>
                        <a:lumOff val="5000"/>
                      </a:schemeClr>
                    </a:solidFill>
                    <a:latin typeface="Arial" pitchFamily="34" charset="0"/>
                    <a:cs typeface="+mn-cs"/>
                  </a:rPr>
                  <a:t>NAC Endpoint</a:t>
                </a:r>
              </a:p>
            </p:txBody>
          </p:sp>
          <p:sp>
            <p:nvSpPr>
              <p:cNvPr id="143" name="Rectangle 142"/>
              <p:cNvSpPr/>
              <p:nvPr/>
            </p:nvSpPr>
            <p:spPr>
              <a:xfrm>
                <a:off x="3975147" y="5226989"/>
                <a:ext cx="1714778" cy="287293"/>
              </a:xfrm>
              <a:prstGeom prst="rect">
                <a:avLst/>
              </a:prstGeom>
            </p:spPr>
            <p:txBody>
              <a:bodyPr wrap="none">
                <a:spAutoFit/>
              </a:bodyPr>
              <a:lstStyle/>
              <a:p>
                <a:pPr marL="0" lvl="1">
                  <a:lnSpc>
                    <a:spcPct val="90000"/>
                  </a:lnSpc>
                  <a:spcBef>
                    <a:spcPts val="500"/>
                  </a:spcBef>
                  <a:defRPr/>
                </a:pPr>
                <a:r>
                  <a:rPr lang="en-US" sz="1400" b="1" dirty="0">
                    <a:solidFill>
                      <a:srgbClr val="C00000"/>
                    </a:solidFill>
                    <a:latin typeface="Arial" pitchFamily="34" charset="0"/>
                    <a:cs typeface="+mn-cs"/>
                  </a:rPr>
                  <a:t>Endpoint Security</a:t>
                </a:r>
                <a:endParaRPr lang="en-US" sz="1400" dirty="0">
                  <a:solidFill>
                    <a:schemeClr val="tx2">
                      <a:lumMod val="95000"/>
                      <a:lumOff val="5000"/>
                    </a:schemeClr>
                  </a:solidFill>
                  <a:latin typeface="Arial" pitchFamily="34" charset="0"/>
                  <a:cs typeface="+mn-cs"/>
                </a:endParaRPr>
              </a:p>
            </p:txBody>
          </p:sp>
          <p:cxnSp>
            <p:nvCxnSpPr>
              <p:cNvPr id="107561" name="Straight Connector 70"/>
              <p:cNvCxnSpPr>
                <a:cxnSpLocks noChangeShapeType="1"/>
              </p:cNvCxnSpPr>
              <p:nvPr/>
            </p:nvCxnSpPr>
            <p:spPr bwMode="auto">
              <a:xfrm flipV="1">
                <a:off x="1525140" y="5475158"/>
                <a:ext cx="6572246" cy="28576"/>
              </a:xfrm>
              <a:prstGeom prst="line">
                <a:avLst/>
              </a:prstGeom>
              <a:noFill/>
              <a:ln w="19050" algn="ctr">
                <a:solidFill>
                  <a:schemeClr val="accent1"/>
                </a:solidFill>
                <a:round/>
                <a:headEnd/>
                <a:tailEnd/>
              </a:ln>
            </p:spPr>
          </p:cxnSp>
        </p:grpSp>
        <p:grpSp>
          <p:nvGrpSpPr>
            <p:cNvPr id="14" name="Group 84"/>
            <p:cNvGrpSpPr>
              <a:grpSpLocks/>
            </p:cNvGrpSpPr>
            <p:nvPr/>
          </p:nvGrpSpPr>
          <p:grpSpPr bwMode="auto">
            <a:xfrm>
              <a:off x="5854406" y="4778997"/>
              <a:ext cx="1868790" cy="1533259"/>
              <a:chOff x="6312547" y="4773063"/>
              <a:chExt cx="1868790" cy="1533259"/>
            </a:xfrm>
          </p:grpSpPr>
          <p:sp>
            <p:nvSpPr>
              <p:cNvPr id="107" name="TextBox 106"/>
              <p:cNvSpPr txBox="1"/>
              <p:nvPr/>
            </p:nvSpPr>
            <p:spPr>
              <a:xfrm>
                <a:off x="6312547" y="5460316"/>
                <a:ext cx="1868790" cy="846006"/>
              </a:xfrm>
              <a:prstGeom prst="rect">
                <a:avLst/>
              </a:prstGeom>
              <a:noFill/>
              <a:ln>
                <a:noFill/>
              </a:ln>
            </p:spPr>
            <p:txBody>
              <a:bodyPr>
                <a:spAutoFit/>
              </a:bodyPr>
              <a:lstStyle/>
              <a:p>
                <a:pPr>
                  <a:lnSpc>
                    <a:spcPct val="70000"/>
                  </a:lnSpc>
                  <a:defRPr/>
                </a:pPr>
                <a:endParaRPr lang="en-US" sz="1000" dirty="0">
                  <a:solidFill>
                    <a:schemeClr val="bg2">
                      <a:lumMod val="10000"/>
                    </a:schemeClr>
                  </a:solidFill>
                  <a:latin typeface="Arial" pitchFamily="34" charset="0"/>
                  <a:cs typeface="+mn-cs"/>
                </a:endParaRPr>
              </a:p>
              <a:p>
                <a:pPr>
                  <a:lnSpc>
                    <a:spcPct val="70000"/>
                  </a:lnSpc>
                  <a:defRPr/>
                </a:pPr>
                <a:r>
                  <a:rPr lang="en-US" sz="1000" dirty="0">
                    <a:solidFill>
                      <a:schemeClr val="bg2">
                        <a:lumMod val="10000"/>
                      </a:schemeClr>
                    </a:solidFill>
                    <a:latin typeface="Arial" pitchFamily="34" charset="0"/>
                    <a:cs typeface="+mn-cs"/>
                  </a:rPr>
                  <a:t>Email Server AV &amp; Anti-Spam</a:t>
                </a:r>
              </a:p>
              <a:p>
                <a:pPr>
                  <a:lnSpc>
                    <a:spcPct val="70000"/>
                  </a:lnSpc>
                  <a:defRPr/>
                </a:pPr>
                <a:endParaRPr lang="en-US" sz="1000" dirty="0">
                  <a:solidFill>
                    <a:schemeClr val="bg2">
                      <a:lumMod val="10000"/>
                    </a:schemeClr>
                  </a:solidFill>
                  <a:latin typeface="Arial" pitchFamily="34" charset="0"/>
                  <a:cs typeface="+mn-cs"/>
                </a:endParaRPr>
              </a:p>
              <a:p>
                <a:pPr>
                  <a:lnSpc>
                    <a:spcPct val="70000"/>
                  </a:lnSpc>
                  <a:defRPr/>
                </a:pPr>
                <a:r>
                  <a:rPr lang="en-US" sz="1000" dirty="0">
                    <a:solidFill>
                      <a:schemeClr val="bg2">
                        <a:lumMod val="10000"/>
                      </a:schemeClr>
                    </a:solidFill>
                    <a:latin typeface="Arial" pitchFamily="34" charset="0"/>
                    <a:cs typeface="+mn-cs"/>
                  </a:rPr>
                  <a:t>SharePoint Protection</a:t>
                </a:r>
              </a:p>
              <a:p>
                <a:pPr>
                  <a:lnSpc>
                    <a:spcPct val="70000"/>
                  </a:lnSpc>
                  <a:defRPr/>
                </a:pPr>
                <a:endParaRPr lang="en-US" sz="1000" dirty="0">
                  <a:solidFill>
                    <a:schemeClr val="bg2">
                      <a:lumMod val="10000"/>
                    </a:schemeClr>
                  </a:solidFill>
                  <a:latin typeface="Arial" pitchFamily="34" charset="0"/>
                  <a:cs typeface="+mn-cs"/>
                </a:endParaRPr>
              </a:p>
              <a:p>
                <a:pPr>
                  <a:lnSpc>
                    <a:spcPct val="70000"/>
                  </a:lnSpc>
                  <a:defRPr/>
                </a:pPr>
                <a:r>
                  <a:rPr lang="en-US" sz="1000" dirty="0">
                    <a:solidFill>
                      <a:schemeClr val="bg2">
                        <a:lumMod val="10000"/>
                      </a:schemeClr>
                    </a:solidFill>
                    <a:latin typeface="Arial" pitchFamily="34" charset="0"/>
                    <a:cs typeface="+mn-cs"/>
                  </a:rPr>
                  <a:t>Website Reputation</a:t>
                </a:r>
              </a:p>
              <a:p>
                <a:pPr>
                  <a:lnSpc>
                    <a:spcPct val="70000"/>
                  </a:lnSpc>
                  <a:defRPr/>
                </a:pPr>
                <a:endParaRPr lang="en-US" sz="1000" dirty="0">
                  <a:solidFill>
                    <a:schemeClr val="bg2">
                      <a:lumMod val="10000"/>
                    </a:schemeClr>
                  </a:solidFill>
                  <a:latin typeface="Arial" pitchFamily="34" charset="0"/>
                  <a:cs typeface="+mn-cs"/>
                </a:endParaRPr>
              </a:p>
            </p:txBody>
          </p:sp>
          <p:pic>
            <p:nvPicPr>
              <p:cNvPr id="107564" name="Picture 161"/>
              <p:cNvPicPr>
                <a:picLocks noChangeAspect="1" noChangeArrowheads="1"/>
              </p:cNvPicPr>
              <p:nvPr/>
            </p:nvPicPr>
            <p:blipFill>
              <a:blip r:embed="rId11" cstate="print"/>
              <a:srcRect/>
              <a:stretch>
                <a:fillRect/>
              </a:stretch>
            </p:blipFill>
            <p:spPr bwMode="auto">
              <a:xfrm>
                <a:off x="7249322" y="4773063"/>
                <a:ext cx="317334" cy="633264"/>
              </a:xfrm>
              <a:prstGeom prst="rect">
                <a:avLst/>
              </a:prstGeom>
              <a:noFill/>
              <a:ln w="9525">
                <a:noFill/>
                <a:miter lim="800000"/>
                <a:headEnd/>
                <a:tailEnd/>
              </a:ln>
            </p:spPr>
          </p:pic>
        </p:grpSp>
      </p:grpSp>
      <p:grpSp>
        <p:nvGrpSpPr>
          <p:cNvPr id="15" name="Group 81"/>
          <p:cNvGrpSpPr>
            <a:grpSpLocks/>
          </p:cNvGrpSpPr>
          <p:nvPr/>
        </p:nvGrpSpPr>
        <p:grpSpPr bwMode="auto">
          <a:xfrm>
            <a:off x="181054" y="2122190"/>
            <a:ext cx="2260600" cy="2527300"/>
            <a:chOff x="1351556" y="1895864"/>
            <a:chExt cx="2260183" cy="2528116"/>
          </a:xfrm>
        </p:grpSpPr>
        <p:sp>
          <p:nvSpPr>
            <p:cNvPr id="137" name="TextBox 136"/>
            <p:cNvSpPr txBox="1"/>
            <p:nvPr/>
          </p:nvSpPr>
          <p:spPr>
            <a:xfrm>
              <a:off x="1519800" y="2705750"/>
              <a:ext cx="2091939" cy="1718230"/>
            </a:xfrm>
            <a:prstGeom prst="rect">
              <a:avLst/>
            </a:prstGeom>
            <a:noFill/>
          </p:spPr>
          <p:txBody>
            <a:bodyPr>
              <a:spAutoFit/>
            </a:bodyPr>
            <a:lstStyle/>
            <a:p>
              <a:pPr>
                <a:lnSpc>
                  <a:spcPct val="70000"/>
                </a:lnSpc>
                <a:defRPr/>
              </a:pPr>
              <a:r>
                <a:rPr lang="en-US" sz="1000" b="1" dirty="0">
                  <a:solidFill>
                    <a:srgbClr val="C00000"/>
                  </a:solidFill>
                  <a:latin typeface="Arial" pitchFamily="34" charset="0"/>
                  <a:cs typeface="+mn-cs"/>
                </a:rPr>
                <a:t>          </a:t>
              </a:r>
            </a:p>
            <a:p>
              <a:pPr>
                <a:lnSpc>
                  <a:spcPct val="70000"/>
                </a:lnSpc>
                <a:defRPr/>
              </a:pPr>
              <a:endParaRPr lang="en-US" sz="1000" b="1" dirty="0">
                <a:solidFill>
                  <a:schemeClr val="tx2">
                    <a:lumMod val="95000"/>
                    <a:lumOff val="5000"/>
                  </a:schemeClr>
                </a:solidFill>
                <a:latin typeface="Arial" pitchFamily="34" charset="0"/>
                <a:cs typeface="+mn-cs"/>
              </a:endParaRPr>
            </a:p>
            <a:p>
              <a:pPr>
                <a:lnSpc>
                  <a:spcPct val="70000"/>
                </a:lnSpc>
                <a:defRPr/>
              </a:pPr>
              <a:r>
                <a:rPr lang="en-US" sz="1000" dirty="0">
                  <a:solidFill>
                    <a:schemeClr val="tx2">
                      <a:lumMod val="95000"/>
                      <a:lumOff val="5000"/>
                    </a:schemeClr>
                  </a:solidFill>
                  <a:latin typeface="Arial" pitchFamily="34" charset="0"/>
                  <a:cs typeface="+mn-cs"/>
                </a:rPr>
                <a:t>Next Generation Firewall</a:t>
              </a:r>
            </a:p>
            <a:p>
              <a:pPr>
                <a:lnSpc>
                  <a:spcPct val="70000"/>
                </a:lnSpc>
                <a:defRPr/>
              </a:pPr>
              <a:endParaRPr lang="en-US" sz="1000" dirty="0">
                <a:solidFill>
                  <a:schemeClr val="tx2">
                    <a:lumMod val="95000"/>
                    <a:lumOff val="5000"/>
                  </a:schemeClr>
                </a:solidFill>
                <a:latin typeface="Arial" pitchFamily="34" charset="0"/>
                <a:cs typeface="+mn-cs"/>
              </a:endParaRPr>
            </a:p>
            <a:p>
              <a:pPr>
                <a:lnSpc>
                  <a:spcPct val="70000"/>
                </a:lnSpc>
                <a:defRPr/>
              </a:pPr>
              <a:r>
                <a:rPr lang="en-US" sz="1000" dirty="0">
                  <a:solidFill>
                    <a:schemeClr val="tx2">
                      <a:lumMod val="95000"/>
                      <a:lumOff val="5000"/>
                    </a:schemeClr>
                  </a:solidFill>
                  <a:latin typeface="Arial" pitchFamily="34" charset="0"/>
                  <a:cs typeface="+mn-cs"/>
                </a:rPr>
                <a:t>Network Intrusion Prevention</a:t>
              </a:r>
              <a:br>
                <a:rPr lang="en-US" sz="1000" dirty="0">
                  <a:solidFill>
                    <a:schemeClr val="tx2">
                      <a:lumMod val="95000"/>
                      <a:lumOff val="5000"/>
                    </a:schemeClr>
                  </a:solidFill>
                  <a:latin typeface="Arial" pitchFamily="34" charset="0"/>
                  <a:cs typeface="+mn-cs"/>
                </a:rPr>
              </a:br>
              <a:r>
                <a:rPr lang="en-US" sz="1000" dirty="0">
                  <a:solidFill>
                    <a:schemeClr val="tx2">
                      <a:lumMod val="95000"/>
                      <a:lumOff val="5000"/>
                    </a:schemeClr>
                  </a:solidFill>
                  <a:latin typeface="Arial" pitchFamily="34" charset="0"/>
                  <a:cs typeface="+mn-cs"/>
                </a:rPr>
                <a:t/>
              </a:r>
              <a:br>
                <a:rPr lang="en-US" sz="1000" dirty="0">
                  <a:solidFill>
                    <a:schemeClr val="tx2">
                      <a:lumMod val="95000"/>
                      <a:lumOff val="5000"/>
                    </a:schemeClr>
                  </a:solidFill>
                  <a:latin typeface="Arial" pitchFamily="34" charset="0"/>
                  <a:cs typeface="+mn-cs"/>
                </a:rPr>
              </a:br>
              <a:r>
                <a:rPr lang="en-US" sz="1000" dirty="0">
                  <a:solidFill>
                    <a:schemeClr val="tx2">
                      <a:lumMod val="95000"/>
                      <a:lumOff val="5000"/>
                    </a:schemeClr>
                  </a:solidFill>
                  <a:latin typeface="Arial" pitchFamily="34" charset="0"/>
                  <a:cs typeface="+mn-cs"/>
                </a:rPr>
                <a:t>NAC Gateway</a:t>
              </a:r>
            </a:p>
            <a:p>
              <a:pPr marL="0" lvl="1">
                <a:spcBef>
                  <a:spcPts val="500"/>
                </a:spcBef>
                <a:defRPr/>
              </a:pPr>
              <a:r>
                <a:rPr lang="en-US" sz="1000" dirty="0">
                  <a:solidFill>
                    <a:schemeClr val="tx2">
                      <a:lumMod val="95000"/>
                      <a:lumOff val="5000"/>
                    </a:schemeClr>
                  </a:solidFill>
                  <a:latin typeface="Arial" pitchFamily="34" charset="0"/>
                  <a:cs typeface="+mn-cs"/>
                </a:rPr>
                <a:t>Network User Behavior Analysis</a:t>
              </a:r>
            </a:p>
            <a:p>
              <a:pPr marL="0" lvl="1">
                <a:spcBef>
                  <a:spcPts val="500"/>
                </a:spcBef>
                <a:defRPr/>
              </a:pPr>
              <a:r>
                <a:rPr lang="en-US" sz="1000" dirty="0">
                  <a:solidFill>
                    <a:schemeClr val="tx2">
                      <a:lumMod val="95000"/>
                      <a:lumOff val="5000"/>
                    </a:schemeClr>
                  </a:solidFill>
                  <a:latin typeface="Arial" pitchFamily="34" charset="0"/>
                  <a:cs typeface="+mn-cs"/>
                </a:rPr>
                <a:t>Network Threat Behavior Analysis</a:t>
              </a:r>
            </a:p>
            <a:p>
              <a:pPr marL="0" lvl="1">
                <a:spcBef>
                  <a:spcPts val="500"/>
                </a:spcBef>
                <a:defRPr/>
              </a:pPr>
              <a:r>
                <a:rPr lang="en-US" sz="1000" dirty="0">
                  <a:solidFill>
                    <a:schemeClr val="tx2">
                      <a:lumMod val="95000"/>
                      <a:lumOff val="5000"/>
                    </a:schemeClr>
                  </a:solidFill>
                  <a:latin typeface="Arial" pitchFamily="34" charset="0"/>
                  <a:cs typeface="+mn-cs"/>
                </a:rPr>
                <a:t>Network Threat Response</a:t>
              </a:r>
            </a:p>
            <a:p>
              <a:pPr>
                <a:spcBef>
                  <a:spcPts val="500"/>
                </a:spcBef>
                <a:defRPr/>
              </a:pPr>
              <a:endParaRPr lang="en-US" sz="1000" dirty="0">
                <a:solidFill>
                  <a:schemeClr val="tx2">
                    <a:lumMod val="95000"/>
                    <a:lumOff val="5000"/>
                  </a:schemeClr>
                </a:solidFill>
                <a:latin typeface="Arial" pitchFamily="34" charset="0"/>
                <a:cs typeface="+mn-cs"/>
              </a:endParaRPr>
            </a:p>
          </p:txBody>
        </p:sp>
        <p:grpSp>
          <p:nvGrpSpPr>
            <p:cNvPr id="16" name="Group 228"/>
            <p:cNvGrpSpPr>
              <a:grpSpLocks/>
            </p:cNvGrpSpPr>
            <p:nvPr/>
          </p:nvGrpSpPr>
          <p:grpSpPr bwMode="auto">
            <a:xfrm>
              <a:off x="1990052" y="1895864"/>
              <a:ext cx="919988" cy="737049"/>
              <a:chOff x="89479" y="2217727"/>
              <a:chExt cx="919988" cy="737049"/>
            </a:xfrm>
          </p:grpSpPr>
          <p:sp>
            <p:nvSpPr>
              <p:cNvPr id="139" name="Oval 178"/>
              <p:cNvSpPr>
                <a:spLocks noChangeArrowheads="1"/>
              </p:cNvSpPr>
              <p:nvPr/>
            </p:nvSpPr>
            <p:spPr bwMode="auto">
              <a:xfrm rot="21409211">
                <a:off x="89040" y="2675075"/>
                <a:ext cx="920580" cy="279490"/>
              </a:xfrm>
              <a:prstGeom prst="ellipse">
                <a:avLst/>
              </a:prstGeom>
              <a:gradFill rotWithShape="1">
                <a:gsLst>
                  <a:gs pos="0">
                    <a:schemeClr val="tx2">
                      <a:alpha val="49001"/>
                    </a:schemeClr>
                  </a:gs>
                  <a:gs pos="100000">
                    <a:schemeClr val="tx2">
                      <a:gamma/>
                      <a:shade val="46275"/>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chemeClr val="tx2">
                      <a:lumMod val="95000"/>
                      <a:lumOff val="5000"/>
                    </a:schemeClr>
                  </a:solidFill>
                  <a:latin typeface="Arial" pitchFamily="34" charset="0"/>
                  <a:cs typeface="+mn-cs"/>
                </a:endParaRPr>
              </a:p>
            </p:txBody>
          </p:sp>
          <p:grpSp>
            <p:nvGrpSpPr>
              <p:cNvPr id="17" name="Group 163"/>
              <p:cNvGrpSpPr>
                <a:grpSpLocks/>
              </p:cNvGrpSpPr>
              <p:nvPr/>
            </p:nvGrpSpPr>
            <p:grpSpPr bwMode="auto">
              <a:xfrm>
                <a:off x="278414" y="2217727"/>
                <a:ext cx="564039" cy="633262"/>
                <a:chOff x="-272" y="580"/>
                <a:chExt cx="4277" cy="2883"/>
              </a:xfrm>
            </p:grpSpPr>
            <p:pic>
              <p:nvPicPr>
                <p:cNvPr id="107570" name="Picture 159"/>
                <p:cNvPicPr>
                  <a:picLocks noChangeAspect="1" noChangeArrowheads="1"/>
                </p:cNvPicPr>
                <p:nvPr/>
              </p:nvPicPr>
              <p:blipFill>
                <a:blip r:embed="rId12" cstate="print">
                  <a:lum bright="24000"/>
                </a:blip>
                <a:srcRect/>
                <a:stretch>
                  <a:fillRect/>
                </a:stretch>
              </p:blipFill>
              <p:spPr bwMode="auto">
                <a:xfrm>
                  <a:off x="2577" y="811"/>
                  <a:ext cx="1428" cy="2451"/>
                </a:xfrm>
                <a:prstGeom prst="rect">
                  <a:avLst/>
                </a:prstGeom>
                <a:noFill/>
                <a:ln w="9525" algn="ctr">
                  <a:noFill/>
                  <a:miter lim="800000"/>
                  <a:headEnd/>
                  <a:tailEnd/>
                </a:ln>
              </p:spPr>
            </p:pic>
            <p:pic>
              <p:nvPicPr>
                <p:cNvPr id="107571" name="Picture 153"/>
                <p:cNvPicPr>
                  <a:picLocks noChangeAspect="1" noChangeArrowheads="1"/>
                </p:cNvPicPr>
                <p:nvPr/>
              </p:nvPicPr>
              <p:blipFill>
                <a:blip r:embed="rId13" cstate="print">
                  <a:lum bright="12000"/>
                </a:blip>
                <a:srcRect/>
                <a:stretch>
                  <a:fillRect/>
                </a:stretch>
              </p:blipFill>
              <p:spPr bwMode="auto">
                <a:xfrm>
                  <a:off x="1225" y="687"/>
                  <a:ext cx="1546" cy="2656"/>
                </a:xfrm>
                <a:prstGeom prst="rect">
                  <a:avLst/>
                </a:prstGeom>
                <a:noFill/>
                <a:ln w="9525" algn="ctr">
                  <a:noFill/>
                  <a:miter lim="800000"/>
                  <a:headEnd/>
                  <a:tailEnd/>
                </a:ln>
              </p:spPr>
            </p:pic>
            <p:pic>
              <p:nvPicPr>
                <p:cNvPr id="107572" name="Picture 161"/>
                <p:cNvPicPr>
                  <a:picLocks noChangeAspect="1" noChangeArrowheads="1"/>
                </p:cNvPicPr>
                <p:nvPr/>
              </p:nvPicPr>
              <p:blipFill>
                <a:blip r:embed="rId14" cstate="print"/>
                <a:srcRect/>
                <a:stretch>
                  <a:fillRect/>
                </a:stretch>
              </p:blipFill>
              <p:spPr bwMode="auto">
                <a:xfrm>
                  <a:off x="-272" y="580"/>
                  <a:ext cx="1678" cy="2883"/>
                </a:xfrm>
                <a:prstGeom prst="rect">
                  <a:avLst/>
                </a:prstGeom>
                <a:noFill/>
                <a:ln w="9525">
                  <a:noFill/>
                  <a:miter lim="800000"/>
                  <a:headEnd/>
                  <a:tailEnd/>
                </a:ln>
              </p:spPr>
            </p:pic>
          </p:grpSp>
        </p:grpSp>
        <p:sp>
          <p:nvSpPr>
            <p:cNvPr id="107573" name="TextBox 148"/>
            <p:cNvSpPr txBox="1">
              <a:spLocks noChangeArrowheads="1"/>
            </p:cNvSpPr>
            <p:nvPr/>
          </p:nvSpPr>
          <p:spPr bwMode="auto">
            <a:xfrm>
              <a:off x="1351556" y="2655944"/>
              <a:ext cx="1808860" cy="243143"/>
            </a:xfrm>
            <a:prstGeom prst="rect">
              <a:avLst/>
            </a:prstGeom>
            <a:noFill/>
            <a:ln w="9525">
              <a:noFill/>
              <a:miter lim="800000"/>
              <a:headEnd/>
              <a:tailEnd/>
            </a:ln>
          </p:spPr>
          <p:txBody>
            <a:bodyPr>
              <a:spAutoFit/>
            </a:bodyPr>
            <a:lstStyle/>
            <a:p>
              <a:pPr algn="r">
                <a:lnSpc>
                  <a:spcPct val="70000"/>
                </a:lnSpc>
              </a:pPr>
              <a:r>
                <a:rPr lang="en-US" sz="1400" b="1" dirty="0">
                  <a:solidFill>
                    <a:srgbClr val="C00000"/>
                  </a:solidFill>
                </a:rPr>
                <a:t>Network Security </a:t>
              </a:r>
            </a:p>
          </p:txBody>
        </p:sp>
        <p:cxnSp>
          <p:nvCxnSpPr>
            <p:cNvPr id="107574" name="Straight Connector 73"/>
            <p:cNvCxnSpPr>
              <a:cxnSpLocks noChangeShapeType="1"/>
            </p:cNvCxnSpPr>
            <p:nvPr/>
          </p:nvCxnSpPr>
          <p:spPr bwMode="auto">
            <a:xfrm>
              <a:off x="1589039" y="2870610"/>
              <a:ext cx="1463040" cy="0"/>
            </a:xfrm>
            <a:prstGeom prst="line">
              <a:avLst/>
            </a:prstGeom>
            <a:noFill/>
            <a:ln w="19050" algn="ctr">
              <a:solidFill>
                <a:schemeClr val="accent1"/>
              </a:solidFill>
              <a:round/>
              <a:headEnd/>
              <a:tailEnd/>
            </a:ln>
          </p:spPr>
        </p:cxnSp>
      </p:grpSp>
      <p:grpSp>
        <p:nvGrpSpPr>
          <p:cNvPr id="18" name="Group 78"/>
          <p:cNvGrpSpPr>
            <a:grpSpLocks/>
          </p:cNvGrpSpPr>
          <p:nvPr/>
        </p:nvGrpSpPr>
        <p:grpSpPr bwMode="auto">
          <a:xfrm>
            <a:off x="2353499" y="1047452"/>
            <a:ext cx="3643312" cy="1233488"/>
            <a:chOff x="3428154" y="1084810"/>
            <a:chExt cx="3643872" cy="1233377"/>
          </a:xfrm>
        </p:grpSpPr>
        <p:sp>
          <p:nvSpPr>
            <p:cNvPr id="107576" name="Rectangle 124"/>
            <p:cNvSpPr>
              <a:spLocks noChangeArrowheads="1"/>
            </p:cNvSpPr>
            <p:nvPr/>
          </p:nvSpPr>
          <p:spPr bwMode="auto">
            <a:xfrm>
              <a:off x="3476846" y="1084810"/>
              <a:ext cx="2179674" cy="1233377"/>
            </a:xfrm>
            <a:prstGeom prst="rect">
              <a:avLst/>
            </a:prstGeom>
            <a:noFill/>
            <a:ln w="9525" algn="ctr">
              <a:noFill/>
              <a:round/>
              <a:headEnd/>
              <a:tailEnd/>
            </a:ln>
          </p:spPr>
          <p:txBody>
            <a:bodyPr/>
            <a:lstStyle/>
            <a:p>
              <a:pPr eaLnBrk="0" hangingPunct="0"/>
              <a:endParaRPr lang="en-US" sz="2400"/>
            </a:p>
          </p:txBody>
        </p:sp>
        <p:sp>
          <p:nvSpPr>
            <p:cNvPr id="124" name="Rectangle 123"/>
            <p:cNvSpPr/>
            <p:nvPr/>
          </p:nvSpPr>
          <p:spPr>
            <a:xfrm>
              <a:off x="3428154" y="1327676"/>
              <a:ext cx="1952925" cy="822251"/>
            </a:xfrm>
            <a:prstGeom prst="rect">
              <a:avLst/>
            </a:prstGeom>
            <a:noFill/>
          </p:spPr>
          <p:txBody>
            <a:bodyPr>
              <a:spAutoFit/>
            </a:bodyPr>
            <a:lstStyle/>
            <a:p>
              <a:pPr>
                <a:spcAft>
                  <a:spcPts val="300"/>
                </a:spcAft>
                <a:defRPr/>
              </a:pPr>
              <a:endParaRPr lang="en-US" sz="1000" dirty="0">
                <a:solidFill>
                  <a:schemeClr val="tx2">
                    <a:lumMod val="95000"/>
                    <a:lumOff val="5000"/>
                  </a:schemeClr>
                </a:solidFill>
                <a:latin typeface="Arial" pitchFamily="34" charset="0"/>
                <a:cs typeface="+mn-cs"/>
              </a:endParaRPr>
            </a:p>
            <a:p>
              <a:pPr>
                <a:spcAft>
                  <a:spcPts val="300"/>
                </a:spcAft>
                <a:defRPr/>
              </a:pPr>
              <a:r>
                <a:rPr lang="en-US" sz="1000" dirty="0">
                  <a:solidFill>
                    <a:schemeClr val="tx2">
                      <a:lumMod val="95000"/>
                      <a:lumOff val="5000"/>
                    </a:schemeClr>
                  </a:solidFill>
                  <a:latin typeface="Arial" pitchFamily="34" charset="0"/>
                  <a:cs typeface="+mn-cs"/>
                </a:rPr>
                <a:t>Policy Management</a:t>
              </a:r>
            </a:p>
            <a:p>
              <a:pPr>
                <a:spcAft>
                  <a:spcPts val="300"/>
                </a:spcAft>
                <a:defRPr/>
              </a:pPr>
              <a:r>
                <a:rPr lang="en-US" sz="1000" dirty="0">
                  <a:solidFill>
                    <a:schemeClr val="tx2">
                      <a:lumMod val="95000"/>
                      <a:lumOff val="5000"/>
                    </a:schemeClr>
                  </a:solidFill>
                  <a:latin typeface="Arial" pitchFamily="34" charset="0"/>
                  <a:cs typeface="+mn-cs"/>
                </a:rPr>
                <a:t>Security Reporting</a:t>
              </a:r>
            </a:p>
            <a:p>
              <a:pPr>
                <a:spcAft>
                  <a:spcPts val="300"/>
                </a:spcAft>
                <a:defRPr/>
              </a:pPr>
              <a:r>
                <a:rPr lang="en-US" sz="1000" dirty="0">
                  <a:solidFill>
                    <a:schemeClr val="tx2">
                      <a:lumMod val="95000"/>
                      <a:lumOff val="5000"/>
                    </a:schemeClr>
                  </a:solidFill>
                  <a:latin typeface="Arial" pitchFamily="34" charset="0"/>
                  <a:cs typeface="+mn-cs"/>
                </a:rPr>
                <a:t>Mobile Management</a:t>
              </a:r>
            </a:p>
          </p:txBody>
        </p:sp>
        <p:sp>
          <p:nvSpPr>
            <p:cNvPr id="164" name="Rectangle 163"/>
            <p:cNvSpPr/>
            <p:nvPr/>
          </p:nvSpPr>
          <p:spPr>
            <a:xfrm>
              <a:off x="5185786" y="1327676"/>
              <a:ext cx="1886240" cy="822251"/>
            </a:xfrm>
            <a:prstGeom prst="rect">
              <a:avLst/>
            </a:prstGeom>
            <a:noFill/>
          </p:spPr>
          <p:txBody>
            <a:bodyPr>
              <a:spAutoFit/>
            </a:bodyPr>
            <a:lstStyle/>
            <a:p>
              <a:pPr>
                <a:spcAft>
                  <a:spcPts val="300"/>
                </a:spcAft>
                <a:defRPr/>
              </a:pPr>
              <a:endParaRPr lang="en-US" sz="1000" dirty="0">
                <a:solidFill>
                  <a:schemeClr val="tx2">
                    <a:lumMod val="95000"/>
                    <a:lumOff val="5000"/>
                  </a:schemeClr>
                </a:solidFill>
                <a:latin typeface="Arial" pitchFamily="34" charset="0"/>
                <a:cs typeface="+mn-cs"/>
              </a:endParaRPr>
            </a:p>
            <a:p>
              <a:pPr>
                <a:spcAft>
                  <a:spcPts val="300"/>
                </a:spcAft>
                <a:defRPr/>
              </a:pPr>
              <a:r>
                <a:rPr lang="en-US" sz="1000" dirty="0">
                  <a:solidFill>
                    <a:schemeClr val="tx2">
                      <a:lumMod val="95000"/>
                      <a:lumOff val="5000"/>
                    </a:schemeClr>
                  </a:solidFill>
                  <a:latin typeface="Arial" pitchFamily="34" charset="0"/>
                  <a:cs typeface="+mn-cs"/>
                </a:rPr>
                <a:t>  Vulnerability Management</a:t>
              </a:r>
            </a:p>
            <a:p>
              <a:pPr>
                <a:spcAft>
                  <a:spcPts val="300"/>
                </a:spcAft>
                <a:defRPr/>
              </a:pPr>
              <a:r>
                <a:rPr lang="en-US" sz="1000" dirty="0">
                  <a:solidFill>
                    <a:schemeClr val="tx2">
                      <a:lumMod val="95000"/>
                      <a:lumOff val="5000"/>
                    </a:schemeClr>
                  </a:solidFill>
                  <a:latin typeface="Arial" pitchFamily="34" charset="0"/>
                  <a:cs typeface="+mn-cs"/>
                </a:rPr>
                <a:t>  Risk Management</a:t>
              </a:r>
            </a:p>
            <a:p>
              <a:pPr>
                <a:spcAft>
                  <a:spcPts val="300"/>
                </a:spcAft>
                <a:defRPr/>
              </a:pPr>
              <a:r>
                <a:rPr lang="en-US" sz="1000" dirty="0">
                  <a:solidFill>
                    <a:schemeClr val="tx2">
                      <a:lumMod val="95000"/>
                      <a:lumOff val="5000"/>
                    </a:schemeClr>
                  </a:solidFill>
                  <a:latin typeface="Arial" pitchFamily="34" charset="0"/>
                  <a:cs typeface="+mn-cs"/>
                </a:rPr>
                <a:t>  Compliance</a:t>
              </a:r>
            </a:p>
          </p:txBody>
        </p:sp>
        <p:sp>
          <p:nvSpPr>
            <p:cNvPr id="107579" name="Rectangle 145"/>
            <p:cNvSpPr>
              <a:spLocks noChangeArrowheads="1"/>
            </p:cNvSpPr>
            <p:nvPr/>
          </p:nvSpPr>
          <p:spPr bwMode="auto">
            <a:xfrm>
              <a:off x="3846977" y="1223028"/>
              <a:ext cx="2310204" cy="307777"/>
            </a:xfrm>
            <a:prstGeom prst="rect">
              <a:avLst/>
            </a:prstGeom>
            <a:noFill/>
            <a:ln w="9525">
              <a:noFill/>
              <a:miter lim="800000"/>
              <a:headEnd/>
              <a:tailEnd/>
            </a:ln>
          </p:spPr>
          <p:txBody>
            <a:bodyPr>
              <a:spAutoFit/>
            </a:bodyPr>
            <a:lstStyle/>
            <a:p>
              <a:pPr algn="ctr">
                <a:spcAft>
                  <a:spcPts val="300"/>
                </a:spcAft>
              </a:pPr>
              <a:r>
                <a:rPr lang="en-US" sz="1400" b="1" dirty="0">
                  <a:solidFill>
                    <a:srgbClr val="C00000"/>
                  </a:solidFill>
                </a:rPr>
                <a:t>Security Management</a:t>
              </a:r>
            </a:p>
          </p:txBody>
        </p:sp>
        <p:cxnSp>
          <p:nvCxnSpPr>
            <p:cNvPr id="107580" name="Straight Connector 79"/>
            <p:cNvCxnSpPr>
              <a:cxnSpLocks noChangeShapeType="1"/>
            </p:cNvCxnSpPr>
            <p:nvPr/>
          </p:nvCxnSpPr>
          <p:spPr bwMode="auto">
            <a:xfrm>
              <a:off x="3637503" y="1492229"/>
              <a:ext cx="2622620" cy="0"/>
            </a:xfrm>
            <a:prstGeom prst="line">
              <a:avLst/>
            </a:prstGeom>
            <a:noFill/>
            <a:ln w="19050" algn="ctr">
              <a:solidFill>
                <a:schemeClr val="accent1"/>
              </a:solidFill>
              <a:round/>
              <a:headEnd/>
              <a:tailEnd/>
            </a:ln>
          </p:spPr>
        </p:cxnSp>
      </p:grpSp>
      <p:grpSp>
        <p:nvGrpSpPr>
          <p:cNvPr id="19" name="Group 81"/>
          <p:cNvGrpSpPr>
            <a:grpSpLocks/>
          </p:cNvGrpSpPr>
          <p:nvPr/>
        </p:nvGrpSpPr>
        <p:grpSpPr bwMode="auto">
          <a:xfrm>
            <a:off x="5300741" y="2298402"/>
            <a:ext cx="1792288" cy="1863725"/>
            <a:chOff x="6193768" y="2362275"/>
            <a:chExt cx="1792947" cy="1863891"/>
          </a:xfrm>
        </p:grpSpPr>
        <p:sp>
          <p:nvSpPr>
            <p:cNvPr id="121" name="TextBox 120"/>
            <p:cNvSpPr txBox="1"/>
            <p:nvPr/>
          </p:nvSpPr>
          <p:spPr>
            <a:xfrm>
              <a:off x="6370046" y="3060837"/>
              <a:ext cx="1616669" cy="285775"/>
            </a:xfrm>
            <a:prstGeom prst="rect">
              <a:avLst/>
            </a:prstGeom>
            <a:noFill/>
          </p:spPr>
          <p:txBody>
            <a:bodyPr wrap="none" anchor="ctr" anchorCtr="1">
              <a:spAutoFit/>
            </a:bodyPr>
            <a:lstStyle/>
            <a:p>
              <a:pPr marL="0" lvl="1">
                <a:lnSpc>
                  <a:spcPct val="90000"/>
                </a:lnSpc>
                <a:spcBef>
                  <a:spcPts val="500"/>
                </a:spcBef>
                <a:defRPr/>
              </a:pPr>
              <a:r>
                <a:rPr lang="en-US" sz="1400" b="1" dirty="0">
                  <a:solidFill>
                    <a:srgbClr val="C00000"/>
                  </a:solidFill>
                  <a:latin typeface="Arial" pitchFamily="34" charset="0"/>
                  <a:cs typeface="+mn-cs"/>
                </a:rPr>
                <a:t>Content Security</a:t>
              </a:r>
              <a:endParaRPr lang="en-US" sz="1400" dirty="0">
                <a:solidFill>
                  <a:schemeClr val="tx2">
                    <a:lumMod val="95000"/>
                    <a:lumOff val="5000"/>
                  </a:schemeClr>
                </a:solidFill>
                <a:latin typeface="Arial" pitchFamily="34" charset="0"/>
                <a:cs typeface="+mn-cs"/>
              </a:endParaRPr>
            </a:p>
          </p:txBody>
        </p:sp>
        <p:sp>
          <p:nvSpPr>
            <p:cNvPr id="127" name="Oval 469"/>
            <p:cNvSpPr>
              <a:spLocks noChangeArrowheads="1"/>
            </p:cNvSpPr>
            <p:nvPr/>
          </p:nvSpPr>
          <p:spPr bwMode="auto">
            <a:xfrm rot="21076612">
              <a:off x="6193768" y="2914774"/>
              <a:ext cx="1041783" cy="150826"/>
            </a:xfrm>
            <a:prstGeom prst="ellipse">
              <a:avLst/>
            </a:prstGeom>
            <a:gradFill rotWithShape="1">
              <a:gsLst>
                <a:gs pos="0">
                  <a:schemeClr val="tx2">
                    <a:alpha val="49001"/>
                  </a:schemeClr>
                </a:gs>
                <a:gs pos="100000">
                  <a:schemeClr val="tx2">
                    <a:gamma/>
                    <a:shade val="46275"/>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chemeClr val="tx2">
                    <a:lumMod val="95000"/>
                    <a:lumOff val="5000"/>
                  </a:schemeClr>
                </a:solidFill>
                <a:latin typeface="Arial" pitchFamily="34" charset="0"/>
                <a:cs typeface="+mn-cs"/>
              </a:endParaRPr>
            </a:p>
          </p:txBody>
        </p:sp>
        <p:sp>
          <p:nvSpPr>
            <p:cNvPr id="129" name="Oval 177"/>
            <p:cNvSpPr>
              <a:spLocks noChangeArrowheads="1"/>
            </p:cNvSpPr>
            <p:nvPr/>
          </p:nvSpPr>
          <p:spPr bwMode="auto">
            <a:xfrm>
              <a:off x="6992575" y="2830630"/>
              <a:ext cx="986199" cy="195279"/>
            </a:xfrm>
            <a:prstGeom prst="ellipse">
              <a:avLst/>
            </a:prstGeom>
            <a:gradFill rotWithShape="1">
              <a:gsLst>
                <a:gs pos="0">
                  <a:schemeClr val="tx2">
                    <a:alpha val="49001"/>
                  </a:schemeClr>
                </a:gs>
                <a:gs pos="100000">
                  <a:schemeClr val="tx2">
                    <a:gamma/>
                    <a:shade val="46275"/>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chemeClr val="tx2">
                    <a:lumMod val="95000"/>
                    <a:lumOff val="5000"/>
                  </a:schemeClr>
                </a:solidFill>
                <a:latin typeface="Arial" pitchFamily="34" charset="0"/>
                <a:cs typeface="+mn-cs"/>
              </a:endParaRPr>
            </a:p>
          </p:txBody>
        </p:sp>
        <p:pic>
          <p:nvPicPr>
            <p:cNvPr id="107585" name="Picture 173"/>
            <p:cNvPicPr>
              <a:picLocks noChangeAspect="1" noChangeArrowheads="1"/>
            </p:cNvPicPr>
            <p:nvPr/>
          </p:nvPicPr>
          <p:blipFill>
            <a:blip r:embed="rId7" cstate="print"/>
            <a:srcRect/>
            <a:stretch>
              <a:fillRect/>
            </a:stretch>
          </p:blipFill>
          <p:spPr bwMode="auto">
            <a:xfrm>
              <a:off x="7204739" y="2399108"/>
              <a:ext cx="708959" cy="568480"/>
            </a:xfrm>
            <a:prstGeom prst="rect">
              <a:avLst/>
            </a:prstGeom>
            <a:noFill/>
            <a:ln w="9525">
              <a:noFill/>
              <a:miter lim="800000"/>
              <a:headEnd/>
              <a:tailEnd/>
            </a:ln>
          </p:spPr>
        </p:pic>
        <p:sp>
          <p:nvSpPr>
            <p:cNvPr id="68" name="TextBox 67"/>
            <p:cNvSpPr txBox="1"/>
            <p:nvPr/>
          </p:nvSpPr>
          <p:spPr>
            <a:xfrm>
              <a:off x="6401807" y="3387891"/>
              <a:ext cx="1403866" cy="838275"/>
            </a:xfrm>
            <a:prstGeom prst="rect">
              <a:avLst/>
            </a:prstGeom>
            <a:noFill/>
          </p:spPr>
          <p:txBody>
            <a:bodyPr wrap="none" anchor="ctr" anchorCtr="1">
              <a:spAutoFit/>
            </a:bodyPr>
            <a:lstStyle/>
            <a:p>
              <a:pPr marL="0" lvl="1">
                <a:lnSpc>
                  <a:spcPct val="90000"/>
                </a:lnSpc>
                <a:spcBef>
                  <a:spcPts val="500"/>
                </a:spcBef>
                <a:defRPr/>
              </a:pPr>
              <a:r>
                <a:rPr lang="en-US" sz="1000" dirty="0">
                  <a:solidFill>
                    <a:schemeClr val="tx2">
                      <a:lumMod val="95000"/>
                      <a:lumOff val="5000"/>
                    </a:schemeClr>
                  </a:solidFill>
                  <a:latin typeface="Arial" pitchFamily="34" charset="0"/>
                  <a:cs typeface="+mn-cs"/>
                </a:rPr>
                <a:t>Email Gateway</a:t>
              </a:r>
            </a:p>
            <a:p>
              <a:pPr marL="0" lvl="1">
                <a:lnSpc>
                  <a:spcPct val="90000"/>
                </a:lnSpc>
                <a:spcBef>
                  <a:spcPts val="500"/>
                </a:spcBef>
                <a:defRPr/>
              </a:pPr>
              <a:r>
                <a:rPr lang="en-US" sz="1000" dirty="0">
                  <a:solidFill>
                    <a:schemeClr val="tx2">
                      <a:lumMod val="95000"/>
                      <a:lumOff val="5000"/>
                    </a:schemeClr>
                  </a:solidFill>
                  <a:latin typeface="Arial" pitchFamily="34" charset="0"/>
                  <a:cs typeface="+mn-cs"/>
                </a:rPr>
                <a:t>Web Gateway</a:t>
              </a:r>
            </a:p>
            <a:p>
              <a:pPr marL="0" lvl="1">
                <a:lnSpc>
                  <a:spcPct val="90000"/>
                </a:lnSpc>
                <a:spcBef>
                  <a:spcPts val="500"/>
                </a:spcBef>
                <a:defRPr/>
              </a:pPr>
              <a:r>
                <a:rPr lang="en-US" sz="1000" dirty="0">
                  <a:solidFill>
                    <a:schemeClr val="tx2">
                      <a:lumMod val="95000"/>
                      <a:lumOff val="5000"/>
                    </a:schemeClr>
                  </a:solidFill>
                  <a:latin typeface="Arial" pitchFamily="34" charset="0"/>
                  <a:cs typeface="+mn-cs"/>
                </a:rPr>
                <a:t>Data Loss Prevention</a:t>
              </a:r>
            </a:p>
            <a:p>
              <a:pPr marL="0" lvl="1">
                <a:lnSpc>
                  <a:spcPct val="90000"/>
                </a:lnSpc>
                <a:spcBef>
                  <a:spcPts val="500"/>
                </a:spcBef>
                <a:defRPr/>
              </a:pPr>
              <a:r>
                <a:rPr lang="en-US" sz="1000" dirty="0">
                  <a:solidFill>
                    <a:schemeClr val="tx2">
                      <a:lumMod val="95000"/>
                      <a:lumOff val="5000"/>
                    </a:schemeClr>
                  </a:solidFill>
                  <a:latin typeface="Arial" pitchFamily="34" charset="0"/>
                  <a:cs typeface="+mn-cs"/>
                </a:rPr>
                <a:t>Encryption</a:t>
              </a:r>
            </a:p>
          </p:txBody>
        </p:sp>
        <p:cxnSp>
          <p:nvCxnSpPr>
            <p:cNvPr id="107587" name="Straight Connector 74"/>
            <p:cNvCxnSpPr>
              <a:cxnSpLocks noChangeShapeType="1"/>
            </p:cNvCxnSpPr>
            <p:nvPr/>
          </p:nvCxnSpPr>
          <p:spPr bwMode="auto">
            <a:xfrm>
              <a:off x="6437990" y="3319207"/>
              <a:ext cx="1463040" cy="0"/>
            </a:xfrm>
            <a:prstGeom prst="line">
              <a:avLst/>
            </a:prstGeom>
            <a:noFill/>
            <a:ln w="19050" algn="ctr">
              <a:solidFill>
                <a:schemeClr val="accent1"/>
              </a:solidFill>
              <a:round/>
              <a:headEnd/>
              <a:tailEnd/>
            </a:ln>
          </p:spPr>
        </p:cxnSp>
        <p:pic>
          <p:nvPicPr>
            <p:cNvPr id="107588" name="Picture 159"/>
            <p:cNvPicPr>
              <a:picLocks noChangeAspect="1" noChangeArrowheads="1"/>
            </p:cNvPicPr>
            <p:nvPr/>
          </p:nvPicPr>
          <p:blipFill>
            <a:blip r:embed="rId12" cstate="print">
              <a:lum bright="24000"/>
            </a:blip>
            <a:srcRect/>
            <a:stretch>
              <a:fillRect/>
            </a:stretch>
          </p:blipFill>
          <p:spPr bwMode="auto">
            <a:xfrm>
              <a:off x="6826687" y="2413015"/>
              <a:ext cx="188321" cy="538374"/>
            </a:xfrm>
            <a:prstGeom prst="rect">
              <a:avLst/>
            </a:prstGeom>
            <a:noFill/>
            <a:ln w="9525" algn="ctr">
              <a:noFill/>
              <a:miter lim="800000"/>
              <a:headEnd/>
              <a:tailEnd/>
            </a:ln>
          </p:spPr>
        </p:pic>
        <p:pic>
          <p:nvPicPr>
            <p:cNvPr id="107589" name="Picture 153"/>
            <p:cNvPicPr>
              <a:picLocks noChangeAspect="1" noChangeArrowheads="1"/>
            </p:cNvPicPr>
            <p:nvPr/>
          </p:nvPicPr>
          <p:blipFill>
            <a:blip r:embed="rId13" cstate="print">
              <a:lum bright="12000"/>
            </a:blip>
            <a:srcRect/>
            <a:stretch>
              <a:fillRect/>
            </a:stretch>
          </p:blipFill>
          <p:spPr bwMode="auto">
            <a:xfrm>
              <a:off x="6648389" y="2385778"/>
              <a:ext cx="203882" cy="583403"/>
            </a:xfrm>
            <a:prstGeom prst="rect">
              <a:avLst/>
            </a:prstGeom>
            <a:noFill/>
            <a:ln w="9525" algn="ctr">
              <a:noFill/>
              <a:miter lim="800000"/>
              <a:headEnd/>
              <a:tailEnd/>
            </a:ln>
          </p:spPr>
        </p:pic>
        <p:pic>
          <p:nvPicPr>
            <p:cNvPr id="107590" name="Picture 161"/>
            <p:cNvPicPr>
              <a:picLocks noChangeAspect="1" noChangeArrowheads="1"/>
            </p:cNvPicPr>
            <p:nvPr/>
          </p:nvPicPr>
          <p:blipFill>
            <a:blip r:embed="rId14" cstate="print"/>
            <a:srcRect/>
            <a:stretch>
              <a:fillRect/>
            </a:stretch>
          </p:blipFill>
          <p:spPr bwMode="auto">
            <a:xfrm>
              <a:off x="6450969" y="2362275"/>
              <a:ext cx="221290" cy="633265"/>
            </a:xfrm>
            <a:prstGeom prst="rect">
              <a:avLst/>
            </a:prstGeom>
            <a:noFill/>
            <a:ln w="9525">
              <a:noFill/>
              <a:miter lim="800000"/>
              <a:headEnd/>
              <a:tailEnd/>
            </a:ln>
          </p:spPr>
        </p:pic>
      </p:grpSp>
      <p:sp>
        <p:nvSpPr>
          <p:cNvPr id="107599" name="Date Placeholder 2"/>
          <p:cNvSpPr txBox="1">
            <a:spLocks noGrp="1"/>
          </p:cNvSpPr>
          <p:nvPr/>
        </p:nvSpPr>
        <p:spPr bwMode="auto">
          <a:xfrm>
            <a:off x="6335713" y="6645275"/>
            <a:ext cx="1905000" cy="215900"/>
          </a:xfrm>
          <a:prstGeom prst="rect">
            <a:avLst/>
          </a:prstGeom>
          <a:noFill/>
          <a:ln w="9525">
            <a:noFill/>
            <a:miter lim="800000"/>
            <a:headEnd/>
            <a:tailEnd/>
          </a:ln>
        </p:spPr>
        <p:txBody>
          <a:bodyPr/>
          <a:lstStyle/>
          <a:p>
            <a:pPr algn="r"/>
            <a:fld id="{5057FEC2-8A7C-421E-92AD-39104FAF6581}" type="datetime4">
              <a:rPr lang="en-US" sz="1000">
                <a:solidFill>
                  <a:srgbClr val="252525"/>
                </a:solidFill>
              </a:rPr>
              <a:pPr algn="r"/>
              <a:t>October 14, 2010</a:t>
            </a:fld>
            <a:endParaRPr lang="en-US" sz="1000">
              <a:solidFill>
                <a:srgbClr val="252525"/>
              </a:solidFill>
            </a:endParaRPr>
          </a:p>
        </p:txBody>
      </p:sp>
      <p:sp>
        <p:nvSpPr>
          <p:cNvPr id="88" name="Slide Number Placeholder 1"/>
          <p:cNvSpPr txBox="1">
            <a:spLocks/>
          </p:cNvSpPr>
          <p:nvPr/>
        </p:nvSpPr>
        <p:spPr bwMode="auto">
          <a:xfrm>
            <a:off x="8469313" y="6638925"/>
            <a:ext cx="455612" cy="215900"/>
          </a:xfrm>
          <a:prstGeom prst="rect">
            <a:avLst/>
          </a:prstGeom>
          <a:noFill/>
          <a:ln w="9525">
            <a:noFill/>
            <a:miter lim="800000"/>
            <a:headEnd/>
            <a:tailEnd/>
          </a:ln>
        </p:spPr>
        <p:txBody>
          <a:bodyPr/>
          <a:lstStyle/>
          <a:p>
            <a:pPr eaLnBrk="0" fontAlgn="auto" hangingPunct="0">
              <a:spcBef>
                <a:spcPts val="0"/>
              </a:spcBef>
              <a:spcAft>
                <a:spcPts val="0"/>
              </a:spcAft>
              <a:defRPr/>
            </a:pPr>
            <a:fld id="{F5605A6D-0E53-4C54-ADEB-2C737B5B3815}" type="slidenum">
              <a:rPr lang="en-US" sz="1000">
                <a:solidFill>
                  <a:srgbClr val="252525"/>
                </a:solidFill>
                <a:latin typeface="Arial" pitchFamily="34" charset="0"/>
                <a:ea typeface="+mn-ea"/>
                <a:cs typeface="+mn-cs"/>
              </a:rPr>
              <a:pPr eaLnBrk="0" fontAlgn="auto" hangingPunct="0">
                <a:spcBef>
                  <a:spcPts val="0"/>
                </a:spcBef>
                <a:spcAft>
                  <a:spcPts val="0"/>
                </a:spcAft>
                <a:defRPr/>
              </a:pPr>
              <a:t>31</a:t>
            </a:fld>
            <a:endParaRPr lang="en-US" sz="1000" dirty="0">
              <a:solidFill>
                <a:srgbClr val="252525"/>
              </a:solidFill>
              <a:latin typeface="Arial" pitchFamily="34"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wipe(up)">
                                      <p:cBhvr>
                                        <p:cTn id="7" dur="700"/>
                                        <p:tgtEl>
                                          <p:spTgt spid="13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200"/>
                                        <p:tgtEl>
                                          <p:spTgt spid="18"/>
                                        </p:tgtEl>
                                      </p:cBhvr>
                                    </p:animEffect>
                                  </p:childTnLst>
                                </p:cTn>
                              </p:par>
                              <p:par>
                                <p:cTn id="14" presetID="10" presetClass="entr" presetSubtype="0" fill="hold" nodeType="withEffect">
                                  <p:stCondLst>
                                    <p:cond delay="30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
                                        <p:tgtEl>
                                          <p:spTgt spid="15"/>
                                        </p:tgtEl>
                                      </p:cBhvr>
                                    </p:animEffect>
                                  </p:childTnLst>
                                </p:cTn>
                              </p:par>
                              <p:par>
                                <p:cTn id="17" presetID="10" presetClass="entr" presetSubtype="0" fill="hold" nodeType="withEffect">
                                  <p:stCondLst>
                                    <p:cond delay="4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
                                        <p:tgtEl>
                                          <p:spTgt spid="19"/>
                                        </p:tgtEl>
                                      </p:cBhvr>
                                    </p:animEffect>
                                  </p:childTnLst>
                                </p:cTn>
                              </p:par>
                              <p:par>
                                <p:cTn id="20" presetID="10" presetClass="entr" presetSubtype="0" fill="hold" nodeType="withEffect">
                                  <p:stCondLst>
                                    <p:cond delay="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
                                        <p:tgtEl>
                                          <p:spTgt spid="6"/>
                                        </p:tgtEl>
                                      </p:cBhvr>
                                    </p:animEffect>
                                  </p:childTnLst>
                                </p:cTn>
                              </p:par>
                            </p:childTnLst>
                          </p:cTn>
                        </p:par>
                        <p:par>
                          <p:cTn id="23" fill="hold">
                            <p:stCondLst>
                              <p:cond delay="700"/>
                            </p:stCondLst>
                            <p:childTnLst>
                              <p:par>
                                <p:cTn id="24" presetID="1" presetClass="entr" presetSubtype="0" fill="hold" nodeType="afterEffect">
                                  <p:stCondLst>
                                    <p:cond delay="1000"/>
                                  </p:stCondLst>
                                  <p:childTnLst>
                                    <p:set>
                                      <p:cBhvr>
                                        <p:cTn id="25" dur="1" fill="hold">
                                          <p:stCondLst>
                                            <p:cond delay="0"/>
                                          </p:stCondLst>
                                        </p:cTn>
                                        <p:tgtEl>
                                          <p:spTgt spid="3"/>
                                        </p:tgtEl>
                                        <p:attrNameLst>
                                          <p:attrName>style.visibility</p:attrName>
                                        </p:attrNameLst>
                                      </p:cBhvr>
                                      <p:to>
                                        <p:strVal val="visible"/>
                                      </p:to>
                                    </p:set>
                                  </p:childTnLst>
                                </p:cTn>
                              </p:par>
                            </p:childTnLst>
                          </p:cTn>
                        </p:par>
                        <p:par>
                          <p:cTn id="26" fill="hold">
                            <p:stCondLst>
                              <p:cond delay="1700"/>
                            </p:stCondLst>
                            <p:childTnLst>
                              <p:par>
                                <p:cTn id="27" presetID="1" presetClass="entr" presetSubtype="0" fill="hold" nodeType="afterEffect">
                                  <p:stCondLst>
                                    <p:cond delay="100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 name="Group 204"/>
          <p:cNvGrpSpPr/>
          <p:nvPr/>
        </p:nvGrpSpPr>
        <p:grpSpPr>
          <a:xfrm>
            <a:off x="6589294" y="1221732"/>
            <a:ext cx="2025712" cy="2943240"/>
            <a:chOff x="6542994" y="1221732"/>
            <a:chExt cx="2025712" cy="2943240"/>
          </a:xfrm>
        </p:grpSpPr>
        <p:sp>
          <p:nvSpPr>
            <p:cNvPr id="184" name="Rectangle 101"/>
            <p:cNvSpPr>
              <a:spLocks noChangeArrowheads="1"/>
            </p:cNvSpPr>
            <p:nvPr/>
          </p:nvSpPr>
          <p:spPr bwMode="auto">
            <a:xfrm>
              <a:off x="6542994" y="1221732"/>
              <a:ext cx="2025712" cy="2943240"/>
            </a:xfrm>
            <a:prstGeom prst="rect">
              <a:avLst/>
            </a:prstGeom>
            <a:gradFill rotWithShape="1">
              <a:gsLst>
                <a:gs pos="0">
                  <a:srgbClr val="C7C7C7"/>
                </a:gs>
                <a:gs pos="100000">
                  <a:srgbClr val="969696">
                    <a:alpha val="0"/>
                  </a:srgbClr>
                </a:gs>
              </a:gsLst>
              <a:lin ang="5400000" scaled="1"/>
            </a:gradFill>
            <a:ln w="9525" algn="ctr">
              <a:noFill/>
              <a:miter lim="800000"/>
              <a:headEnd/>
              <a:tailEnd/>
            </a:ln>
          </p:spPr>
          <p:txBody>
            <a:bodyPr wrap="none" anchor="ctr"/>
            <a:lstStyle/>
            <a:p>
              <a:pPr eaLnBrk="0" hangingPunct="0"/>
              <a:endParaRPr lang="en-US" sz="1600" b="1">
                <a:solidFill>
                  <a:schemeClr val="bg1"/>
                </a:solidFill>
              </a:endParaRPr>
            </a:p>
          </p:txBody>
        </p:sp>
        <p:sp>
          <p:nvSpPr>
            <p:cNvPr id="197" name="Rounded Rectangle 196"/>
            <p:cNvSpPr/>
            <p:nvPr/>
          </p:nvSpPr>
          <p:spPr bwMode="auto">
            <a:xfrm>
              <a:off x="6546343" y="1230157"/>
              <a:ext cx="2015707" cy="426549"/>
            </a:xfrm>
            <a:prstGeom prst="roundRect">
              <a:avLst>
                <a:gd name="adj" fmla="val 3430"/>
              </a:avLst>
            </a:prstGeom>
            <a:solidFill>
              <a:srgbClr val="4C4D4F"/>
            </a:solidFill>
            <a:ln w="9525">
              <a:noFill/>
              <a:miter lim="800000"/>
              <a:headEnd/>
              <a:tailEnd/>
            </a:ln>
            <a:scene3d>
              <a:camera prst="orthographicFront"/>
              <a:lightRig rig="threePt" dir="t"/>
            </a:scene3d>
            <a:sp3d>
              <a:bevelT w="38100" h="25400"/>
            </a:sp3d>
          </p:spPr>
          <p:txBody>
            <a:bodyPr wrap="none" lIns="91440" tIns="27432" rIns="91440" bIns="27432" anchor="ctr"/>
            <a:lstStyle/>
            <a:p>
              <a:pPr algn="ctr">
                <a:lnSpc>
                  <a:spcPts val="1900"/>
                </a:lnSpc>
                <a:defRPr/>
              </a:pPr>
              <a:r>
                <a:rPr lang="en-US" sz="1800" dirty="0" smtClean="0">
                  <a:solidFill>
                    <a:schemeClr val="accent3"/>
                  </a:solidFill>
                </a:rPr>
                <a:t>Optimized</a:t>
              </a:r>
            </a:p>
          </p:txBody>
        </p:sp>
      </p:grpSp>
      <p:grpSp>
        <p:nvGrpSpPr>
          <p:cNvPr id="204" name="Group 203"/>
          <p:cNvGrpSpPr/>
          <p:nvPr/>
        </p:nvGrpSpPr>
        <p:grpSpPr>
          <a:xfrm>
            <a:off x="4546044" y="1221583"/>
            <a:ext cx="2025712" cy="2943242"/>
            <a:chOff x="4522894" y="1221583"/>
            <a:chExt cx="2025712" cy="2943242"/>
          </a:xfrm>
        </p:grpSpPr>
        <p:sp>
          <p:nvSpPr>
            <p:cNvPr id="186" name="Rectangle 100"/>
            <p:cNvSpPr>
              <a:spLocks noChangeArrowheads="1"/>
            </p:cNvSpPr>
            <p:nvPr/>
          </p:nvSpPr>
          <p:spPr bwMode="auto">
            <a:xfrm>
              <a:off x="4522894" y="1221583"/>
              <a:ext cx="2025712" cy="2943242"/>
            </a:xfrm>
            <a:prstGeom prst="rect">
              <a:avLst/>
            </a:prstGeom>
            <a:gradFill rotWithShape="1">
              <a:gsLst>
                <a:gs pos="0">
                  <a:srgbClr val="C7C7C7"/>
                </a:gs>
                <a:gs pos="100000">
                  <a:srgbClr val="969696">
                    <a:alpha val="0"/>
                  </a:srgbClr>
                </a:gs>
              </a:gsLst>
              <a:lin ang="5400000" scaled="1"/>
            </a:gradFill>
            <a:ln w="9525" algn="ctr">
              <a:noFill/>
              <a:miter lim="800000"/>
              <a:headEnd/>
              <a:tailEnd/>
            </a:ln>
          </p:spPr>
          <p:txBody>
            <a:bodyPr wrap="none" anchor="ctr"/>
            <a:lstStyle/>
            <a:p>
              <a:pPr eaLnBrk="0" hangingPunct="0"/>
              <a:endParaRPr lang="en-US" sz="1600" b="1">
                <a:solidFill>
                  <a:schemeClr val="bg1"/>
                </a:solidFill>
              </a:endParaRPr>
            </a:p>
          </p:txBody>
        </p:sp>
        <p:sp>
          <p:nvSpPr>
            <p:cNvPr id="196" name="Rounded Rectangle 195"/>
            <p:cNvSpPr/>
            <p:nvPr/>
          </p:nvSpPr>
          <p:spPr bwMode="auto">
            <a:xfrm>
              <a:off x="4527550" y="1230157"/>
              <a:ext cx="2018374" cy="426549"/>
            </a:xfrm>
            <a:prstGeom prst="roundRect">
              <a:avLst>
                <a:gd name="adj" fmla="val 3430"/>
              </a:avLst>
            </a:prstGeom>
            <a:solidFill>
              <a:srgbClr val="4C4D4F"/>
            </a:solidFill>
            <a:ln w="9525">
              <a:noFill/>
              <a:miter lim="800000"/>
              <a:headEnd/>
              <a:tailEnd/>
            </a:ln>
            <a:scene3d>
              <a:camera prst="orthographicFront"/>
              <a:lightRig rig="threePt" dir="t"/>
            </a:scene3d>
            <a:sp3d>
              <a:bevelT w="38100" h="25400"/>
            </a:sp3d>
          </p:spPr>
          <p:txBody>
            <a:bodyPr wrap="none" lIns="91440" tIns="27432" rIns="91440" bIns="27432" anchor="ctr"/>
            <a:lstStyle/>
            <a:p>
              <a:pPr algn="ctr">
                <a:lnSpc>
                  <a:spcPts val="1900"/>
                </a:lnSpc>
                <a:defRPr/>
              </a:pPr>
              <a:r>
                <a:rPr lang="en-US" sz="1800" dirty="0" smtClean="0">
                  <a:solidFill>
                    <a:schemeClr val="accent3"/>
                  </a:solidFill>
                </a:rPr>
                <a:t>Proactive</a:t>
              </a:r>
            </a:p>
          </p:txBody>
        </p:sp>
      </p:grpSp>
      <p:grpSp>
        <p:nvGrpSpPr>
          <p:cNvPr id="203" name="Group 202"/>
          <p:cNvGrpSpPr/>
          <p:nvPr/>
        </p:nvGrpSpPr>
        <p:grpSpPr>
          <a:xfrm>
            <a:off x="2502794" y="1221583"/>
            <a:ext cx="2025712" cy="2943242"/>
            <a:chOff x="2502794" y="1221583"/>
            <a:chExt cx="2025712" cy="2943242"/>
          </a:xfrm>
        </p:grpSpPr>
        <p:sp>
          <p:nvSpPr>
            <p:cNvPr id="189" name="Rectangle 99"/>
            <p:cNvSpPr>
              <a:spLocks noChangeArrowheads="1"/>
            </p:cNvSpPr>
            <p:nvPr/>
          </p:nvSpPr>
          <p:spPr bwMode="auto">
            <a:xfrm>
              <a:off x="2502794" y="1221583"/>
              <a:ext cx="2025712" cy="2943242"/>
            </a:xfrm>
            <a:prstGeom prst="rect">
              <a:avLst/>
            </a:prstGeom>
            <a:gradFill rotWithShape="1">
              <a:gsLst>
                <a:gs pos="0">
                  <a:srgbClr val="C7C7C7"/>
                </a:gs>
                <a:gs pos="100000">
                  <a:srgbClr val="969696">
                    <a:alpha val="0"/>
                  </a:srgbClr>
                </a:gs>
              </a:gsLst>
              <a:lin ang="5400000" scaled="1"/>
            </a:gradFill>
            <a:ln w="9525" algn="ctr">
              <a:noFill/>
              <a:miter lim="800000"/>
              <a:headEnd/>
              <a:tailEnd/>
            </a:ln>
          </p:spPr>
          <p:txBody>
            <a:bodyPr wrap="none" anchor="ctr"/>
            <a:lstStyle/>
            <a:p>
              <a:pPr eaLnBrk="0" hangingPunct="0"/>
              <a:endParaRPr lang="en-US" sz="1600" b="1">
                <a:solidFill>
                  <a:schemeClr val="bg1"/>
                </a:solidFill>
              </a:endParaRPr>
            </a:p>
          </p:txBody>
        </p:sp>
        <p:sp>
          <p:nvSpPr>
            <p:cNvPr id="195" name="Rounded Rectangle 194"/>
            <p:cNvSpPr/>
            <p:nvPr/>
          </p:nvSpPr>
          <p:spPr bwMode="auto">
            <a:xfrm>
              <a:off x="2506201" y="1230157"/>
              <a:ext cx="2021349" cy="426549"/>
            </a:xfrm>
            <a:prstGeom prst="roundRect">
              <a:avLst>
                <a:gd name="adj" fmla="val 3430"/>
              </a:avLst>
            </a:prstGeom>
            <a:solidFill>
              <a:srgbClr val="4C4D4F"/>
            </a:solidFill>
            <a:ln w="9525">
              <a:noFill/>
              <a:miter lim="800000"/>
              <a:headEnd/>
              <a:tailEnd/>
            </a:ln>
            <a:scene3d>
              <a:camera prst="orthographicFront"/>
              <a:lightRig rig="threePt" dir="t"/>
            </a:scene3d>
            <a:sp3d>
              <a:bevelT w="38100" h="25400"/>
            </a:sp3d>
          </p:spPr>
          <p:txBody>
            <a:bodyPr wrap="none" lIns="91440" tIns="27432" rIns="91440" bIns="27432" anchor="ctr"/>
            <a:lstStyle/>
            <a:p>
              <a:pPr algn="ctr">
                <a:lnSpc>
                  <a:spcPts val="1900"/>
                </a:lnSpc>
                <a:defRPr/>
              </a:pPr>
              <a:r>
                <a:rPr lang="en-US" sz="1800" dirty="0" smtClean="0">
                  <a:solidFill>
                    <a:schemeClr val="accent3"/>
                  </a:solidFill>
                </a:rPr>
                <a:t>Compliant</a:t>
              </a:r>
            </a:p>
          </p:txBody>
        </p:sp>
      </p:grpSp>
      <p:grpSp>
        <p:nvGrpSpPr>
          <p:cNvPr id="202" name="Group 201"/>
          <p:cNvGrpSpPr/>
          <p:nvPr/>
        </p:nvGrpSpPr>
        <p:grpSpPr>
          <a:xfrm>
            <a:off x="459544" y="1221583"/>
            <a:ext cx="2025712" cy="2943240"/>
            <a:chOff x="482694" y="1221583"/>
            <a:chExt cx="2025712" cy="2943240"/>
          </a:xfrm>
        </p:grpSpPr>
        <p:sp>
          <p:nvSpPr>
            <p:cNvPr id="192" name="Rectangle 98"/>
            <p:cNvSpPr>
              <a:spLocks noChangeArrowheads="1"/>
            </p:cNvSpPr>
            <p:nvPr/>
          </p:nvSpPr>
          <p:spPr bwMode="auto">
            <a:xfrm>
              <a:off x="482694" y="1221583"/>
              <a:ext cx="2025712" cy="2943240"/>
            </a:xfrm>
            <a:prstGeom prst="rect">
              <a:avLst/>
            </a:prstGeom>
            <a:gradFill rotWithShape="1">
              <a:gsLst>
                <a:gs pos="0">
                  <a:srgbClr val="C7C7C7"/>
                </a:gs>
                <a:gs pos="100000">
                  <a:srgbClr val="969696">
                    <a:alpha val="0"/>
                  </a:srgbClr>
                </a:gs>
              </a:gsLst>
              <a:lin ang="5400000" scaled="1"/>
            </a:gradFill>
            <a:ln w="9525" algn="ctr">
              <a:noFill/>
              <a:miter lim="800000"/>
              <a:headEnd/>
              <a:tailEnd/>
            </a:ln>
          </p:spPr>
          <p:txBody>
            <a:bodyPr wrap="none" anchor="ctr"/>
            <a:lstStyle/>
            <a:p>
              <a:pPr eaLnBrk="0" hangingPunct="0"/>
              <a:endParaRPr lang="en-US" sz="1600" b="1">
                <a:solidFill>
                  <a:schemeClr val="bg1"/>
                </a:solidFill>
              </a:endParaRPr>
            </a:p>
          </p:txBody>
        </p:sp>
        <p:sp>
          <p:nvSpPr>
            <p:cNvPr id="194" name="Rounded Rectangle 193"/>
            <p:cNvSpPr/>
            <p:nvPr/>
          </p:nvSpPr>
          <p:spPr bwMode="auto">
            <a:xfrm>
              <a:off x="493451" y="1230157"/>
              <a:ext cx="2012549" cy="426549"/>
            </a:xfrm>
            <a:prstGeom prst="roundRect">
              <a:avLst>
                <a:gd name="adj" fmla="val 3430"/>
              </a:avLst>
            </a:prstGeom>
            <a:solidFill>
              <a:srgbClr val="4C4D4F"/>
            </a:solidFill>
            <a:ln w="9525">
              <a:noFill/>
              <a:miter lim="800000"/>
              <a:headEnd/>
              <a:tailEnd/>
            </a:ln>
            <a:scene3d>
              <a:camera prst="orthographicFront"/>
              <a:lightRig rig="threePt" dir="t"/>
            </a:scene3d>
            <a:sp3d>
              <a:bevelT w="38100" h="25400"/>
            </a:sp3d>
          </p:spPr>
          <p:txBody>
            <a:bodyPr wrap="none" lIns="91440" tIns="27432" rIns="91440" bIns="27432" anchor="ctr"/>
            <a:lstStyle/>
            <a:p>
              <a:pPr marL="342900" indent="-342900" algn="ctr">
                <a:lnSpc>
                  <a:spcPts val="1900"/>
                </a:lnSpc>
                <a:defRPr/>
              </a:pPr>
              <a:r>
                <a:rPr lang="en-US" sz="1900" dirty="0" smtClean="0">
                  <a:solidFill>
                    <a:schemeClr val="accent3"/>
                  </a:solidFill>
                </a:rPr>
                <a:t>Reactive</a:t>
              </a:r>
            </a:p>
          </p:txBody>
        </p:sp>
      </p:grpSp>
      <p:sp>
        <p:nvSpPr>
          <p:cNvPr id="30724" name="Rectangle 3"/>
          <p:cNvSpPr>
            <a:spLocks noGrp="1" noChangeArrowheads="1"/>
          </p:cNvSpPr>
          <p:nvPr>
            <p:ph type="title" idx="4294967295"/>
          </p:nvPr>
        </p:nvSpPr>
        <p:spPr/>
        <p:txBody>
          <a:bodyPr/>
          <a:lstStyle/>
          <a:p>
            <a:pPr eaLnBrk="1" hangingPunct="1"/>
            <a:r>
              <a:rPr lang="en-US" smtClean="0"/>
              <a:t>Maturity Model of Enterprise Security</a:t>
            </a:r>
          </a:p>
        </p:txBody>
      </p:sp>
      <p:sp>
        <p:nvSpPr>
          <p:cNvPr id="30728" name="Line 156"/>
          <p:cNvSpPr>
            <a:spLocks noChangeShapeType="1"/>
          </p:cNvSpPr>
          <p:nvPr/>
        </p:nvSpPr>
        <p:spPr bwMode="auto">
          <a:xfrm>
            <a:off x="8691363" y="1419088"/>
            <a:ext cx="0" cy="5254625"/>
          </a:xfrm>
          <a:prstGeom prst="line">
            <a:avLst/>
          </a:prstGeom>
          <a:noFill/>
          <a:ln w="6350">
            <a:noFill/>
            <a:prstDash val="dash"/>
            <a:round/>
            <a:headEnd/>
            <a:tailEnd/>
          </a:ln>
        </p:spPr>
        <p:txBody>
          <a:bodyPr/>
          <a:lstStyle/>
          <a:p>
            <a:endParaRPr lang="en-US"/>
          </a:p>
        </p:txBody>
      </p:sp>
      <p:grpSp>
        <p:nvGrpSpPr>
          <p:cNvPr id="11" name="Group 113"/>
          <p:cNvGrpSpPr>
            <a:grpSpLocks/>
          </p:cNvGrpSpPr>
          <p:nvPr/>
        </p:nvGrpSpPr>
        <p:grpSpPr bwMode="auto">
          <a:xfrm>
            <a:off x="1135419" y="2089651"/>
            <a:ext cx="6712220" cy="3819074"/>
            <a:chOff x="493" y="1341"/>
            <a:chExt cx="4654" cy="2648"/>
          </a:xfrm>
        </p:grpSpPr>
        <p:sp>
          <p:nvSpPr>
            <p:cNvPr id="30762" name="Rectangle 146"/>
            <p:cNvSpPr>
              <a:spLocks noChangeArrowheads="1"/>
            </p:cNvSpPr>
            <p:nvPr/>
          </p:nvSpPr>
          <p:spPr bwMode="auto">
            <a:xfrm>
              <a:off x="493" y="1529"/>
              <a:ext cx="548" cy="154"/>
            </a:xfrm>
            <a:prstGeom prst="rect">
              <a:avLst/>
            </a:prstGeom>
            <a:noFill/>
            <a:ln w="6350" algn="ctr">
              <a:noFill/>
              <a:prstDash val="dash"/>
              <a:miter lim="800000"/>
              <a:headEnd/>
              <a:tailEnd/>
            </a:ln>
          </p:spPr>
          <p:txBody>
            <a:bodyPr lIns="0" tIns="0" rIns="0" bIns="0" anchor="ctr"/>
            <a:lstStyle/>
            <a:p>
              <a:pPr algn="ctr" eaLnBrk="0" hangingPunct="0"/>
              <a:r>
                <a:rPr lang="en-US" sz="1800" dirty="0">
                  <a:solidFill>
                    <a:schemeClr val="accent1"/>
                  </a:solidFill>
                </a:rPr>
                <a:t>RISK</a:t>
              </a:r>
            </a:p>
          </p:txBody>
        </p:sp>
        <p:sp>
          <p:nvSpPr>
            <p:cNvPr id="30763" name="Freeform 76"/>
            <p:cNvSpPr>
              <a:spLocks/>
            </p:cNvSpPr>
            <p:nvPr/>
          </p:nvSpPr>
          <p:spPr bwMode="auto">
            <a:xfrm>
              <a:off x="648" y="1341"/>
              <a:ext cx="4499" cy="2648"/>
            </a:xfrm>
            <a:custGeom>
              <a:avLst/>
              <a:gdLst>
                <a:gd name="T0" fmla="*/ 0 w 2250"/>
                <a:gd name="T1" fmla="*/ 1003 h 1436"/>
                <a:gd name="T2" fmla="*/ 35968 w 2250"/>
                <a:gd name="T3" fmla="*/ 15112 h 1436"/>
                <a:gd name="T4" fmla="*/ 71920 w 2250"/>
                <a:gd name="T5" fmla="*/ 29205 h 1436"/>
                <a:gd name="T6" fmla="*/ 0 60000 65536"/>
                <a:gd name="T7" fmla="*/ 0 60000 65536"/>
                <a:gd name="T8" fmla="*/ 0 60000 65536"/>
                <a:gd name="T9" fmla="*/ 0 w 2250"/>
                <a:gd name="T10" fmla="*/ 0 h 1436"/>
                <a:gd name="T11" fmla="*/ 2250 w 2250"/>
                <a:gd name="T12" fmla="*/ 1436 h 1436"/>
              </a:gdLst>
              <a:ahLst/>
              <a:cxnLst>
                <a:cxn ang="T6">
                  <a:pos x="T0" y="T1"/>
                </a:cxn>
                <a:cxn ang="T7">
                  <a:pos x="T2" y="T3"/>
                </a:cxn>
                <a:cxn ang="T8">
                  <a:pos x="T4" y="T5"/>
                </a:cxn>
              </a:cxnLst>
              <a:rect l="T9" t="T10" r="T11" b="T12"/>
              <a:pathLst>
                <a:path w="2250" h="1436">
                  <a:moveTo>
                    <a:pt x="0" y="47"/>
                  </a:moveTo>
                  <a:cubicBezTo>
                    <a:pt x="0" y="47"/>
                    <a:pt x="724" y="0"/>
                    <a:pt x="1125" y="709"/>
                  </a:cubicBezTo>
                  <a:cubicBezTo>
                    <a:pt x="1537" y="1436"/>
                    <a:pt x="2250" y="1370"/>
                    <a:pt x="2250" y="1370"/>
                  </a:cubicBezTo>
                </a:path>
              </a:pathLst>
            </a:custGeom>
            <a:noFill/>
            <a:ln w="38100">
              <a:solidFill>
                <a:schemeClr val="accent1"/>
              </a:solidFill>
              <a:miter lim="800000"/>
              <a:headEnd type="oval" w="med" len="med"/>
              <a:tailEnd type="triangle" w="med" len="med"/>
            </a:ln>
          </p:spPr>
          <p:txBody>
            <a:bodyPr rot="10800000" wrap="none" anchor="ctr"/>
            <a:lstStyle/>
            <a:p>
              <a:endParaRPr lang="en-US" b="1"/>
            </a:p>
          </p:txBody>
        </p:sp>
      </p:grpSp>
      <p:grpSp>
        <p:nvGrpSpPr>
          <p:cNvPr id="152" name="Group 151"/>
          <p:cNvGrpSpPr/>
          <p:nvPr/>
        </p:nvGrpSpPr>
        <p:grpSpPr>
          <a:xfrm>
            <a:off x="321080" y="2092329"/>
            <a:ext cx="7515893" cy="3813718"/>
            <a:chOff x="-349059" y="1502017"/>
            <a:chExt cx="8656447" cy="4392442"/>
          </a:xfrm>
        </p:grpSpPr>
        <p:sp>
          <p:nvSpPr>
            <p:cNvPr id="30752" name="Freeform 77"/>
            <p:cNvSpPr>
              <a:spLocks/>
            </p:cNvSpPr>
            <p:nvPr/>
          </p:nvSpPr>
          <p:spPr bwMode="auto">
            <a:xfrm flipV="1">
              <a:off x="844550" y="1502017"/>
              <a:ext cx="7462838" cy="4392442"/>
            </a:xfrm>
            <a:custGeom>
              <a:avLst/>
              <a:gdLst>
                <a:gd name="T0" fmla="*/ 0 w 2250"/>
                <a:gd name="T1" fmla="*/ 1003 h 1436"/>
                <a:gd name="T2" fmla="*/ 35968 w 2250"/>
                <a:gd name="T3" fmla="*/ 15112 h 1436"/>
                <a:gd name="T4" fmla="*/ 71920 w 2250"/>
                <a:gd name="T5" fmla="*/ 29205 h 1436"/>
                <a:gd name="T6" fmla="*/ 0 60000 65536"/>
                <a:gd name="T7" fmla="*/ 0 60000 65536"/>
                <a:gd name="T8" fmla="*/ 0 60000 65536"/>
                <a:gd name="T9" fmla="*/ 0 w 2250"/>
                <a:gd name="T10" fmla="*/ 0 h 1436"/>
                <a:gd name="T11" fmla="*/ 2250 w 2250"/>
                <a:gd name="T12" fmla="*/ 1436 h 1436"/>
              </a:gdLst>
              <a:ahLst/>
              <a:cxnLst>
                <a:cxn ang="T6">
                  <a:pos x="T0" y="T1"/>
                </a:cxn>
                <a:cxn ang="T7">
                  <a:pos x="T2" y="T3"/>
                </a:cxn>
                <a:cxn ang="T8">
                  <a:pos x="T4" y="T5"/>
                </a:cxn>
              </a:cxnLst>
              <a:rect l="T9" t="T10" r="T11" b="T12"/>
              <a:pathLst>
                <a:path w="2250" h="1436">
                  <a:moveTo>
                    <a:pt x="0" y="47"/>
                  </a:moveTo>
                  <a:cubicBezTo>
                    <a:pt x="0" y="47"/>
                    <a:pt x="724" y="0"/>
                    <a:pt x="1125" y="709"/>
                  </a:cubicBezTo>
                  <a:cubicBezTo>
                    <a:pt x="1537" y="1436"/>
                    <a:pt x="2250" y="1370"/>
                    <a:pt x="2250" y="1370"/>
                  </a:cubicBezTo>
                </a:path>
              </a:pathLst>
            </a:custGeom>
            <a:noFill/>
            <a:ln w="38100">
              <a:solidFill>
                <a:schemeClr val="accent1"/>
              </a:solidFill>
              <a:miter lim="800000"/>
              <a:headEnd type="oval" w="med" len="med"/>
              <a:tailEnd type="triangle" w="med" len="med"/>
            </a:ln>
          </p:spPr>
          <p:txBody>
            <a:bodyPr rot="10800000" wrap="none" anchor="ctr"/>
            <a:lstStyle/>
            <a:p>
              <a:endParaRPr lang="en-US" b="1"/>
            </a:p>
          </p:txBody>
        </p:sp>
        <p:grpSp>
          <p:nvGrpSpPr>
            <p:cNvPr id="129" name="Group 128"/>
            <p:cNvGrpSpPr/>
            <p:nvPr/>
          </p:nvGrpSpPr>
          <p:grpSpPr>
            <a:xfrm>
              <a:off x="-349059" y="4570271"/>
              <a:ext cx="2191486" cy="857837"/>
              <a:chOff x="-959925" y="5032751"/>
              <a:chExt cx="2335677" cy="914281"/>
            </a:xfrm>
          </p:grpSpPr>
          <p:sp>
            <p:nvSpPr>
              <p:cNvPr id="30751" name="Rectangle 146"/>
              <p:cNvSpPr>
                <a:spLocks noChangeArrowheads="1"/>
              </p:cNvSpPr>
              <p:nvPr/>
            </p:nvSpPr>
            <p:spPr bwMode="auto">
              <a:xfrm>
                <a:off x="-959925" y="5032751"/>
                <a:ext cx="2335677" cy="244475"/>
              </a:xfrm>
              <a:prstGeom prst="rect">
                <a:avLst/>
              </a:prstGeom>
              <a:noFill/>
              <a:ln w="6350" algn="ctr">
                <a:noFill/>
                <a:prstDash val="dash"/>
                <a:miter lim="800000"/>
                <a:headEnd/>
                <a:tailEnd/>
              </a:ln>
            </p:spPr>
            <p:txBody>
              <a:bodyPr lIns="0" tIns="0" rIns="0" bIns="0" anchor="ctr"/>
              <a:lstStyle/>
              <a:p>
                <a:pPr algn="ctr" eaLnBrk="0" hangingPunct="0"/>
                <a:r>
                  <a:rPr lang="en-US" sz="1800" dirty="0">
                    <a:solidFill>
                      <a:schemeClr val="accent1"/>
                    </a:solidFill>
                  </a:rPr>
                  <a:t>OPTIMIZATION</a:t>
                </a:r>
              </a:p>
            </p:txBody>
          </p:sp>
          <p:grpSp>
            <p:nvGrpSpPr>
              <p:cNvPr id="13" name="Group 108"/>
              <p:cNvGrpSpPr>
                <a:grpSpLocks/>
              </p:cNvGrpSpPr>
              <p:nvPr/>
            </p:nvGrpSpPr>
            <p:grpSpPr bwMode="auto">
              <a:xfrm>
                <a:off x="-206915" y="5362972"/>
                <a:ext cx="628651" cy="584060"/>
                <a:chOff x="-1196" y="4230"/>
                <a:chExt cx="364" cy="338"/>
              </a:xfrm>
            </p:grpSpPr>
            <p:grpSp>
              <p:nvGrpSpPr>
                <p:cNvPr id="14" name="Group 94"/>
                <p:cNvGrpSpPr>
                  <a:grpSpLocks/>
                </p:cNvGrpSpPr>
                <p:nvPr/>
              </p:nvGrpSpPr>
              <p:grpSpPr bwMode="auto">
                <a:xfrm>
                  <a:off x="-1151" y="4454"/>
                  <a:ext cx="269" cy="114"/>
                  <a:chOff x="-1769" y="2737"/>
                  <a:chExt cx="524" cy="220"/>
                </a:xfrm>
              </p:grpSpPr>
              <p:sp>
                <p:nvSpPr>
                  <p:cNvPr id="30759" name="Freeform 81"/>
                  <p:cNvSpPr>
                    <a:spLocks noEditPoints="1"/>
                  </p:cNvSpPr>
                  <p:nvPr/>
                </p:nvSpPr>
                <p:spPr bwMode="auto">
                  <a:xfrm>
                    <a:off x="-1769" y="2737"/>
                    <a:ext cx="126" cy="220"/>
                  </a:xfrm>
                  <a:custGeom>
                    <a:avLst/>
                    <a:gdLst>
                      <a:gd name="T0" fmla="*/ 26 w 162"/>
                      <a:gd name="T1" fmla="*/ 35 h 283"/>
                      <a:gd name="T2" fmla="*/ 26 w 162"/>
                      <a:gd name="T3" fmla="*/ 12 h 283"/>
                      <a:gd name="T4" fmla="*/ 37 w 162"/>
                      <a:gd name="T5" fmla="*/ 23 h 283"/>
                      <a:gd name="T6" fmla="*/ 40 w 162"/>
                      <a:gd name="T7" fmla="*/ 24 h 283"/>
                      <a:gd name="T8" fmla="*/ 41 w 162"/>
                      <a:gd name="T9" fmla="*/ 24 h 283"/>
                      <a:gd name="T10" fmla="*/ 44 w 162"/>
                      <a:gd name="T11" fmla="*/ 21 h 283"/>
                      <a:gd name="T12" fmla="*/ 44 w 162"/>
                      <a:gd name="T13" fmla="*/ 20 h 283"/>
                      <a:gd name="T14" fmla="*/ 26 w 162"/>
                      <a:gd name="T15" fmla="*/ 6 h 283"/>
                      <a:gd name="T16" fmla="*/ 26 w 162"/>
                      <a:gd name="T17" fmla="*/ 2 h 283"/>
                      <a:gd name="T18" fmla="*/ 23 w 162"/>
                      <a:gd name="T19" fmla="*/ 0 h 283"/>
                      <a:gd name="T20" fmla="*/ 20 w 162"/>
                      <a:gd name="T21" fmla="*/ 2 h 283"/>
                      <a:gd name="T22" fmla="*/ 20 w 162"/>
                      <a:gd name="T23" fmla="*/ 6 h 283"/>
                      <a:gd name="T24" fmla="*/ 2 w 162"/>
                      <a:gd name="T25" fmla="*/ 24 h 283"/>
                      <a:gd name="T26" fmla="*/ 2 w 162"/>
                      <a:gd name="T27" fmla="*/ 29 h 283"/>
                      <a:gd name="T28" fmla="*/ 20 w 162"/>
                      <a:gd name="T29" fmla="*/ 41 h 283"/>
                      <a:gd name="T30" fmla="*/ 20 w 162"/>
                      <a:gd name="T31" fmla="*/ 66 h 283"/>
                      <a:gd name="T32" fmla="*/ 8 w 162"/>
                      <a:gd name="T33" fmla="*/ 56 h 283"/>
                      <a:gd name="T34" fmla="*/ 4 w 162"/>
                      <a:gd name="T35" fmla="*/ 53 h 283"/>
                      <a:gd name="T36" fmla="*/ 3 w 162"/>
                      <a:gd name="T37" fmla="*/ 53 h 283"/>
                      <a:gd name="T38" fmla="*/ 0 w 162"/>
                      <a:gd name="T39" fmla="*/ 56 h 283"/>
                      <a:gd name="T40" fmla="*/ 1 w 162"/>
                      <a:gd name="T41" fmla="*/ 57 h 283"/>
                      <a:gd name="T42" fmla="*/ 20 w 162"/>
                      <a:gd name="T43" fmla="*/ 72 h 283"/>
                      <a:gd name="T44" fmla="*/ 20 w 162"/>
                      <a:gd name="T45" fmla="*/ 79 h 283"/>
                      <a:gd name="T46" fmla="*/ 23 w 162"/>
                      <a:gd name="T47" fmla="*/ 80 h 283"/>
                      <a:gd name="T48" fmla="*/ 26 w 162"/>
                      <a:gd name="T49" fmla="*/ 79 h 283"/>
                      <a:gd name="T50" fmla="*/ 26 w 162"/>
                      <a:gd name="T51" fmla="*/ 72 h 283"/>
                      <a:gd name="T52" fmla="*/ 46 w 162"/>
                      <a:gd name="T53" fmla="*/ 54 h 283"/>
                      <a:gd name="T54" fmla="*/ 26 w 162"/>
                      <a:gd name="T55" fmla="*/ 35 h 283"/>
                      <a:gd name="T56" fmla="*/ 20 w 162"/>
                      <a:gd name="T57" fmla="*/ 34 h 283"/>
                      <a:gd name="T58" fmla="*/ 9 w 162"/>
                      <a:gd name="T59" fmla="*/ 27 h 283"/>
                      <a:gd name="T60" fmla="*/ 9 w 162"/>
                      <a:gd name="T61" fmla="*/ 24 h 283"/>
                      <a:gd name="T62" fmla="*/ 20 w 162"/>
                      <a:gd name="T63" fmla="*/ 12 h 283"/>
                      <a:gd name="T64" fmla="*/ 20 w 162"/>
                      <a:gd name="T65" fmla="*/ 34 h 283"/>
                      <a:gd name="T66" fmla="*/ 26 w 162"/>
                      <a:gd name="T67" fmla="*/ 66 h 283"/>
                      <a:gd name="T68" fmla="*/ 26 w 162"/>
                      <a:gd name="T69" fmla="*/ 42 h 283"/>
                      <a:gd name="T70" fmla="*/ 39 w 162"/>
                      <a:gd name="T71" fmla="*/ 54 h 283"/>
                      <a:gd name="T72" fmla="*/ 26 w 162"/>
                      <a:gd name="T73" fmla="*/ 66 h 28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2"/>
                      <a:gd name="T112" fmla="*/ 0 h 283"/>
                      <a:gd name="T113" fmla="*/ 162 w 162"/>
                      <a:gd name="T114" fmla="*/ 283 h 28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2" h="283">
                        <a:moveTo>
                          <a:pt x="91" y="123"/>
                        </a:moveTo>
                        <a:cubicBezTo>
                          <a:pt x="91" y="45"/>
                          <a:pt x="91" y="45"/>
                          <a:pt x="91" y="45"/>
                        </a:cubicBezTo>
                        <a:cubicBezTo>
                          <a:pt x="112" y="47"/>
                          <a:pt x="124" y="59"/>
                          <a:pt x="129" y="77"/>
                        </a:cubicBezTo>
                        <a:cubicBezTo>
                          <a:pt x="130" y="83"/>
                          <a:pt x="135" y="85"/>
                          <a:pt x="140" y="85"/>
                        </a:cubicBezTo>
                        <a:cubicBezTo>
                          <a:pt x="142" y="85"/>
                          <a:pt x="143" y="85"/>
                          <a:pt x="145" y="85"/>
                        </a:cubicBezTo>
                        <a:cubicBezTo>
                          <a:pt x="151" y="83"/>
                          <a:pt x="155" y="80"/>
                          <a:pt x="155" y="74"/>
                        </a:cubicBezTo>
                        <a:cubicBezTo>
                          <a:pt x="155" y="72"/>
                          <a:pt x="155" y="71"/>
                          <a:pt x="154" y="69"/>
                        </a:cubicBezTo>
                        <a:cubicBezTo>
                          <a:pt x="147" y="43"/>
                          <a:pt x="124" y="24"/>
                          <a:pt x="91" y="22"/>
                        </a:cubicBezTo>
                        <a:cubicBezTo>
                          <a:pt x="91" y="8"/>
                          <a:pt x="91" y="8"/>
                          <a:pt x="91" y="8"/>
                        </a:cubicBezTo>
                        <a:cubicBezTo>
                          <a:pt x="91" y="3"/>
                          <a:pt x="87" y="0"/>
                          <a:pt x="81" y="0"/>
                        </a:cubicBezTo>
                        <a:cubicBezTo>
                          <a:pt x="76" y="0"/>
                          <a:pt x="72" y="3"/>
                          <a:pt x="72" y="8"/>
                        </a:cubicBezTo>
                        <a:cubicBezTo>
                          <a:pt x="72" y="22"/>
                          <a:pt x="72" y="22"/>
                          <a:pt x="72" y="22"/>
                        </a:cubicBezTo>
                        <a:cubicBezTo>
                          <a:pt x="36" y="24"/>
                          <a:pt x="5" y="45"/>
                          <a:pt x="5" y="84"/>
                        </a:cubicBezTo>
                        <a:cubicBezTo>
                          <a:pt x="5" y="91"/>
                          <a:pt x="6" y="97"/>
                          <a:pt x="8" y="103"/>
                        </a:cubicBezTo>
                        <a:cubicBezTo>
                          <a:pt x="15" y="127"/>
                          <a:pt x="37" y="140"/>
                          <a:pt x="72" y="146"/>
                        </a:cubicBezTo>
                        <a:cubicBezTo>
                          <a:pt x="72" y="232"/>
                          <a:pt x="72" y="232"/>
                          <a:pt x="72" y="232"/>
                        </a:cubicBezTo>
                        <a:cubicBezTo>
                          <a:pt x="44" y="229"/>
                          <a:pt x="33" y="217"/>
                          <a:pt x="28" y="195"/>
                        </a:cubicBezTo>
                        <a:cubicBezTo>
                          <a:pt x="26" y="188"/>
                          <a:pt x="21" y="185"/>
                          <a:pt x="15" y="185"/>
                        </a:cubicBezTo>
                        <a:cubicBezTo>
                          <a:pt x="14" y="185"/>
                          <a:pt x="13" y="185"/>
                          <a:pt x="12" y="185"/>
                        </a:cubicBezTo>
                        <a:cubicBezTo>
                          <a:pt x="5" y="187"/>
                          <a:pt x="0" y="191"/>
                          <a:pt x="0" y="198"/>
                        </a:cubicBezTo>
                        <a:cubicBezTo>
                          <a:pt x="0" y="199"/>
                          <a:pt x="0" y="200"/>
                          <a:pt x="1" y="201"/>
                        </a:cubicBezTo>
                        <a:cubicBezTo>
                          <a:pt x="7" y="232"/>
                          <a:pt x="31" y="254"/>
                          <a:pt x="72" y="255"/>
                        </a:cubicBezTo>
                        <a:cubicBezTo>
                          <a:pt x="72" y="276"/>
                          <a:pt x="72" y="276"/>
                          <a:pt x="72" y="276"/>
                        </a:cubicBezTo>
                        <a:cubicBezTo>
                          <a:pt x="72" y="280"/>
                          <a:pt x="76" y="283"/>
                          <a:pt x="81" y="283"/>
                        </a:cubicBezTo>
                        <a:cubicBezTo>
                          <a:pt x="86" y="283"/>
                          <a:pt x="91" y="280"/>
                          <a:pt x="91" y="276"/>
                        </a:cubicBezTo>
                        <a:cubicBezTo>
                          <a:pt x="91" y="255"/>
                          <a:pt x="91" y="255"/>
                          <a:pt x="91" y="255"/>
                        </a:cubicBezTo>
                        <a:cubicBezTo>
                          <a:pt x="129" y="254"/>
                          <a:pt x="162" y="233"/>
                          <a:pt x="162" y="190"/>
                        </a:cubicBezTo>
                        <a:cubicBezTo>
                          <a:pt x="162" y="145"/>
                          <a:pt x="133" y="133"/>
                          <a:pt x="91" y="123"/>
                        </a:cubicBezTo>
                        <a:close/>
                        <a:moveTo>
                          <a:pt x="72" y="120"/>
                        </a:moveTo>
                        <a:cubicBezTo>
                          <a:pt x="48" y="116"/>
                          <a:pt x="37" y="108"/>
                          <a:pt x="33" y="96"/>
                        </a:cubicBezTo>
                        <a:cubicBezTo>
                          <a:pt x="32" y="92"/>
                          <a:pt x="31" y="87"/>
                          <a:pt x="31" y="83"/>
                        </a:cubicBezTo>
                        <a:cubicBezTo>
                          <a:pt x="31" y="62"/>
                          <a:pt x="46" y="47"/>
                          <a:pt x="72" y="45"/>
                        </a:cubicBezTo>
                        <a:lnTo>
                          <a:pt x="72" y="120"/>
                        </a:lnTo>
                        <a:close/>
                        <a:moveTo>
                          <a:pt x="91" y="232"/>
                        </a:moveTo>
                        <a:cubicBezTo>
                          <a:pt x="91" y="149"/>
                          <a:pt x="91" y="149"/>
                          <a:pt x="91" y="149"/>
                        </a:cubicBezTo>
                        <a:cubicBezTo>
                          <a:pt x="116" y="156"/>
                          <a:pt x="136" y="161"/>
                          <a:pt x="136" y="190"/>
                        </a:cubicBezTo>
                        <a:cubicBezTo>
                          <a:pt x="136" y="216"/>
                          <a:pt x="120" y="230"/>
                          <a:pt x="91" y="232"/>
                        </a:cubicBezTo>
                        <a:close/>
                      </a:path>
                    </a:pathLst>
                  </a:custGeom>
                  <a:solidFill>
                    <a:schemeClr val="tx1"/>
                  </a:solidFill>
                  <a:ln w="9525">
                    <a:noFill/>
                    <a:round/>
                    <a:headEnd/>
                    <a:tailEnd/>
                  </a:ln>
                </p:spPr>
                <p:txBody>
                  <a:bodyPr/>
                  <a:lstStyle/>
                  <a:p>
                    <a:endParaRPr lang="en-US" b="1"/>
                  </a:p>
                </p:txBody>
              </p:sp>
              <p:sp>
                <p:nvSpPr>
                  <p:cNvPr id="30760" name="Freeform 82"/>
                  <p:cNvSpPr>
                    <a:spLocks/>
                  </p:cNvSpPr>
                  <p:nvPr/>
                </p:nvSpPr>
                <p:spPr bwMode="auto">
                  <a:xfrm>
                    <a:off x="-1588" y="2754"/>
                    <a:ext cx="141" cy="186"/>
                  </a:xfrm>
                  <a:custGeom>
                    <a:avLst/>
                    <a:gdLst>
                      <a:gd name="T0" fmla="*/ 33 w 182"/>
                      <a:gd name="T1" fmla="*/ 34 h 239"/>
                      <a:gd name="T2" fmla="*/ 47 w 182"/>
                      <a:gd name="T3" fmla="*/ 34 h 239"/>
                      <a:gd name="T4" fmla="*/ 50 w 182"/>
                      <a:gd name="T5" fmla="*/ 33 h 239"/>
                      <a:gd name="T6" fmla="*/ 50 w 182"/>
                      <a:gd name="T7" fmla="*/ 31 h 239"/>
                      <a:gd name="T8" fmla="*/ 47 w 182"/>
                      <a:gd name="T9" fmla="*/ 29 h 239"/>
                      <a:gd name="T10" fmla="*/ 36 w 182"/>
                      <a:gd name="T11" fmla="*/ 29 h 239"/>
                      <a:gd name="T12" fmla="*/ 39 w 182"/>
                      <a:gd name="T13" fmla="*/ 23 h 239"/>
                      <a:gd name="T14" fmla="*/ 50 w 182"/>
                      <a:gd name="T15" fmla="*/ 5 h 239"/>
                      <a:gd name="T16" fmla="*/ 50 w 182"/>
                      <a:gd name="T17" fmla="*/ 4 h 239"/>
                      <a:gd name="T18" fmla="*/ 49 w 182"/>
                      <a:gd name="T19" fmla="*/ 2 h 239"/>
                      <a:gd name="T20" fmla="*/ 46 w 182"/>
                      <a:gd name="T21" fmla="*/ 0 h 239"/>
                      <a:gd name="T22" fmla="*/ 44 w 182"/>
                      <a:gd name="T23" fmla="*/ 2 h 239"/>
                      <a:gd name="T24" fmla="*/ 33 w 182"/>
                      <a:gd name="T25" fmla="*/ 20 h 239"/>
                      <a:gd name="T26" fmla="*/ 26 w 182"/>
                      <a:gd name="T27" fmla="*/ 33 h 239"/>
                      <a:gd name="T28" fmla="*/ 16 w 182"/>
                      <a:gd name="T29" fmla="*/ 18 h 239"/>
                      <a:gd name="T30" fmla="*/ 7 w 182"/>
                      <a:gd name="T31" fmla="*/ 2 h 239"/>
                      <a:gd name="T32" fmla="*/ 4 w 182"/>
                      <a:gd name="T33" fmla="*/ 0 h 239"/>
                      <a:gd name="T34" fmla="*/ 2 w 182"/>
                      <a:gd name="T35" fmla="*/ 2 h 239"/>
                      <a:gd name="T36" fmla="*/ 0 w 182"/>
                      <a:gd name="T37" fmla="*/ 4 h 239"/>
                      <a:gd name="T38" fmla="*/ 2 w 182"/>
                      <a:gd name="T39" fmla="*/ 5 h 239"/>
                      <a:gd name="T40" fmla="*/ 9 w 182"/>
                      <a:gd name="T41" fmla="*/ 19 h 239"/>
                      <a:gd name="T42" fmla="*/ 15 w 182"/>
                      <a:gd name="T43" fmla="*/ 29 h 239"/>
                      <a:gd name="T44" fmla="*/ 3 w 182"/>
                      <a:gd name="T45" fmla="*/ 29 h 239"/>
                      <a:gd name="T46" fmla="*/ 1 w 182"/>
                      <a:gd name="T47" fmla="*/ 31 h 239"/>
                      <a:gd name="T48" fmla="*/ 3 w 182"/>
                      <a:gd name="T49" fmla="*/ 34 h 239"/>
                      <a:gd name="T50" fmla="*/ 19 w 182"/>
                      <a:gd name="T51" fmla="*/ 34 h 239"/>
                      <a:gd name="T52" fmla="*/ 22 w 182"/>
                      <a:gd name="T53" fmla="*/ 40 h 239"/>
                      <a:gd name="T54" fmla="*/ 22 w 182"/>
                      <a:gd name="T55" fmla="*/ 44 h 239"/>
                      <a:gd name="T56" fmla="*/ 3 w 182"/>
                      <a:gd name="T57" fmla="*/ 44 h 239"/>
                      <a:gd name="T58" fmla="*/ 1 w 182"/>
                      <a:gd name="T59" fmla="*/ 47 h 239"/>
                      <a:gd name="T60" fmla="*/ 3 w 182"/>
                      <a:gd name="T61" fmla="*/ 50 h 239"/>
                      <a:gd name="T62" fmla="*/ 22 w 182"/>
                      <a:gd name="T63" fmla="*/ 50 h 239"/>
                      <a:gd name="T64" fmla="*/ 22 w 182"/>
                      <a:gd name="T65" fmla="*/ 65 h 239"/>
                      <a:gd name="T66" fmla="*/ 26 w 182"/>
                      <a:gd name="T67" fmla="*/ 68 h 239"/>
                      <a:gd name="T68" fmla="*/ 29 w 182"/>
                      <a:gd name="T69" fmla="*/ 65 h 239"/>
                      <a:gd name="T70" fmla="*/ 29 w 182"/>
                      <a:gd name="T71" fmla="*/ 50 h 239"/>
                      <a:gd name="T72" fmla="*/ 47 w 182"/>
                      <a:gd name="T73" fmla="*/ 50 h 239"/>
                      <a:gd name="T74" fmla="*/ 50 w 182"/>
                      <a:gd name="T75" fmla="*/ 47 h 239"/>
                      <a:gd name="T76" fmla="*/ 47 w 182"/>
                      <a:gd name="T77" fmla="*/ 44 h 239"/>
                      <a:gd name="T78" fmla="*/ 29 w 182"/>
                      <a:gd name="T79" fmla="*/ 44 h 239"/>
                      <a:gd name="T80" fmla="*/ 29 w 182"/>
                      <a:gd name="T81" fmla="*/ 40 h 239"/>
                      <a:gd name="T82" fmla="*/ 33 w 182"/>
                      <a:gd name="T83" fmla="*/ 34 h 23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2"/>
                      <a:gd name="T127" fmla="*/ 0 h 239"/>
                      <a:gd name="T128" fmla="*/ 182 w 182"/>
                      <a:gd name="T129" fmla="*/ 239 h 23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2" h="239">
                        <a:moveTo>
                          <a:pt x="116" y="121"/>
                        </a:moveTo>
                        <a:cubicBezTo>
                          <a:pt x="171" y="121"/>
                          <a:pt x="171" y="121"/>
                          <a:pt x="171" y="121"/>
                        </a:cubicBezTo>
                        <a:cubicBezTo>
                          <a:pt x="176" y="121"/>
                          <a:pt x="180" y="119"/>
                          <a:pt x="181" y="115"/>
                        </a:cubicBezTo>
                        <a:cubicBezTo>
                          <a:pt x="181" y="113"/>
                          <a:pt x="181" y="112"/>
                          <a:pt x="181" y="111"/>
                        </a:cubicBezTo>
                        <a:cubicBezTo>
                          <a:pt x="181" y="104"/>
                          <a:pt x="178" y="101"/>
                          <a:pt x="171" y="101"/>
                        </a:cubicBezTo>
                        <a:cubicBezTo>
                          <a:pt x="129" y="101"/>
                          <a:pt x="129" y="101"/>
                          <a:pt x="129" y="101"/>
                        </a:cubicBezTo>
                        <a:cubicBezTo>
                          <a:pt x="141" y="81"/>
                          <a:pt x="141" y="81"/>
                          <a:pt x="141" y="81"/>
                        </a:cubicBezTo>
                        <a:cubicBezTo>
                          <a:pt x="180" y="21"/>
                          <a:pt x="180" y="21"/>
                          <a:pt x="180" y="21"/>
                        </a:cubicBezTo>
                        <a:cubicBezTo>
                          <a:pt x="182" y="18"/>
                          <a:pt x="182" y="16"/>
                          <a:pt x="182" y="14"/>
                        </a:cubicBezTo>
                        <a:cubicBezTo>
                          <a:pt x="182" y="9"/>
                          <a:pt x="179" y="5"/>
                          <a:pt x="175" y="3"/>
                        </a:cubicBezTo>
                        <a:cubicBezTo>
                          <a:pt x="172" y="1"/>
                          <a:pt x="169" y="0"/>
                          <a:pt x="166" y="0"/>
                        </a:cubicBezTo>
                        <a:cubicBezTo>
                          <a:pt x="162" y="0"/>
                          <a:pt x="159" y="2"/>
                          <a:pt x="156" y="7"/>
                        </a:cubicBezTo>
                        <a:cubicBezTo>
                          <a:pt x="119" y="69"/>
                          <a:pt x="119" y="69"/>
                          <a:pt x="119" y="69"/>
                        </a:cubicBezTo>
                        <a:cubicBezTo>
                          <a:pt x="91" y="114"/>
                          <a:pt x="91" y="114"/>
                          <a:pt x="91" y="114"/>
                        </a:cubicBezTo>
                        <a:cubicBezTo>
                          <a:pt x="58" y="60"/>
                          <a:pt x="58" y="60"/>
                          <a:pt x="58" y="60"/>
                        </a:cubicBezTo>
                        <a:cubicBezTo>
                          <a:pt x="26" y="7"/>
                          <a:pt x="26" y="7"/>
                          <a:pt x="26" y="7"/>
                        </a:cubicBezTo>
                        <a:cubicBezTo>
                          <a:pt x="23" y="2"/>
                          <a:pt x="20" y="0"/>
                          <a:pt x="16" y="0"/>
                        </a:cubicBezTo>
                        <a:cubicBezTo>
                          <a:pt x="13" y="0"/>
                          <a:pt x="10" y="1"/>
                          <a:pt x="8" y="3"/>
                        </a:cubicBezTo>
                        <a:cubicBezTo>
                          <a:pt x="3" y="5"/>
                          <a:pt x="0" y="9"/>
                          <a:pt x="0" y="14"/>
                        </a:cubicBezTo>
                        <a:cubicBezTo>
                          <a:pt x="0" y="16"/>
                          <a:pt x="0" y="18"/>
                          <a:pt x="2" y="21"/>
                        </a:cubicBezTo>
                        <a:cubicBezTo>
                          <a:pt x="31" y="65"/>
                          <a:pt x="31" y="65"/>
                          <a:pt x="31" y="65"/>
                        </a:cubicBezTo>
                        <a:cubicBezTo>
                          <a:pt x="53" y="101"/>
                          <a:pt x="53" y="101"/>
                          <a:pt x="53" y="101"/>
                        </a:cubicBezTo>
                        <a:cubicBezTo>
                          <a:pt x="11" y="101"/>
                          <a:pt x="11" y="101"/>
                          <a:pt x="11" y="101"/>
                        </a:cubicBezTo>
                        <a:cubicBezTo>
                          <a:pt x="5" y="101"/>
                          <a:pt x="1" y="104"/>
                          <a:pt x="1" y="111"/>
                        </a:cubicBezTo>
                        <a:cubicBezTo>
                          <a:pt x="1" y="118"/>
                          <a:pt x="5" y="121"/>
                          <a:pt x="11" y="121"/>
                        </a:cubicBezTo>
                        <a:cubicBezTo>
                          <a:pt x="66" y="121"/>
                          <a:pt x="66" y="121"/>
                          <a:pt x="66" y="121"/>
                        </a:cubicBezTo>
                        <a:cubicBezTo>
                          <a:pt x="78" y="139"/>
                          <a:pt x="78" y="139"/>
                          <a:pt x="78" y="139"/>
                        </a:cubicBezTo>
                        <a:cubicBezTo>
                          <a:pt x="78" y="153"/>
                          <a:pt x="78" y="153"/>
                          <a:pt x="78" y="153"/>
                        </a:cubicBezTo>
                        <a:cubicBezTo>
                          <a:pt x="11" y="153"/>
                          <a:pt x="11" y="153"/>
                          <a:pt x="11" y="153"/>
                        </a:cubicBezTo>
                        <a:cubicBezTo>
                          <a:pt x="4" y="153"/>
                          <a:pt x="1" y="156"/>
                          <a:pt x="1" y="163"/>
                        </a:cubicBezTo>
                        <a:cubicBezTo>
                          <a:pt x="1" y="170"/>
                          <a:pt x="5" y="173"/>
                          <a:pt x="11" y="173"/>
                        </a:cubicBezTo>
                        <a:cubicBezTo>
                          <a:pt x="78" y="173"/>
                          <a:pt x="78" y="173"/>
                          <a:pt x="78" y="173"/>
                        </a:cubicBezTo>
                        <a:cubicBezTo>
                          <a:pt x="78" y="227"/>
                          <a:pt x="78" y="227"/>
                          <a:pt x="78" y="227"/>
                        </a:cubicBezTo>
                        <a:cubicBezTo>
                          <a:pt x="78" y="235"/>
                          <a:pt x="83" y="239"/>
                          <a:pt x="91" y="239"/>
                        </a:cubicBezTo>
                        <a:cubicBezTo>
                          <a:pt x="99" y="239"/>
                          <a:pt x="105" y="235"/>
                          <a:pt x="105" y="227"/>
                        </a:cubicBezTo>
                        <a:cubicBezTo>
                          <a:pt x="105" y="173"/>
                          <a:pt x="105" y="173"/>
                          <a:pt x="105" y="173"/>
                        </a:cubicBezTo>
                        <a:cubicBezTo>
                          <a:pt x="171" y="173"/>
                          <a:pt x="171" y="173"/>
                          <a:pt x="171" y="173"/>
                        </a:cubicBezTo>
                        <a:cubicBezTo>
                          <a:pt x="177" y="173"/>
                          <a:pt x="181" y="170"/>
                          <a:pt x="181" y="163"/>
                        </a:cubicBezTo>
                        <a:cubicBezTo>
                          <a:pt x="181" y="156"/>
                          <a:pt x="178" y="153"/>
                          <a:pt x="171" y="153"/>
                        </a:cubicBezTo>
                        <a:cubicBezTo>
                          <a:pt x="105" y="153"/>
                          <a:pt x="105" y="153"/>
                          <a:pt x="105" y="153"/>
                        </a:cubicBezTo>
                        <a:cubicBezTo>
                          <a:pt x="105" y="139"/>
                          <a:pt x="105" y="139"/>
                          <a:pt x="105" y="139"/>
                        </a:cubicBezTo>
                        <a:lnTo>
                          <a:pt x="116" y="121"/>
                        </a:lnTo>
                        <a:close/>
                      </a:path>
                    </a:pathLst>
                  </a:custGeom>
                  <a:solidFill>
                    <a:schemeClr val="tx1"/>
                  </a:solidFill>
                  <a:ln w="9525">
                    <a:noFill/>
                    <a:round/>
                    <a:headEnd/>
                    <a:tailEnd/>
                  </a:ln>
                </p:spPr>
                <p:txBody>
                  <a:bodyPr/>
                  <a:lstStyle/>
                  <a:p>
                    <a:endParaRPr lang="en-US" b="1"/>
                  </a:p>
                </p:txBody>
              </p:sp>
              <p:sp>
                <p:nvSpPr>
                  <p:cNvPr id="30761" name="Freeform 83"/>
                  <p:cNvSpPr>
                    <a:spLocks/>
                  </p:cNvSpPr>
                  <p:nvPr/>
                </p:nvSpPr>
                <p:spPr bwMode="auto">
                  <a:xfrm>
                    <a:off x="-1397" y="2755"/>
                    <a:ext cx="152" cy="186"/>
                  </a:xfrm>
                  <a:custGeom>
                    <a:avLst/>
                    <a:gdLst>
                      <a:gd name="T0" fmla="*/ 52 w 196"/>
                      <a:gd name="T1" fmla="*/ 51 h 239"/>
                      <a:gd name="T2" fmla="*/ 51 w 196"/>
                      <a:gd name="T3" fmla="*/ 51 h 239"/>
                      <a:gd name="T4" fmla="*/ 47 w 196"/>
                      <a:gd name="T5" fmla="*/ 53 h 239"/>
                      <a:gd name="T6" fmla="*/ 33 w 196"/>
                      <a:gd name="T7" fmla="*/ 61 h 239"/>
                      <a:gd name="T8" fmla="*/ 16 w 196"/>
                      <a:gd name="T9" fmla="*/ 43 h 239"/>
                      <a:gd name="T10" fmla="*/ 38 w 196"/>
                      <a:gd name="T11" fmla="*/ 43 h 239"/>
                      <a:gd name="T12" fmla="*/ 40 w 196"/>
                      <a:gd name="T13" fmla="*/ 40 h 239"/>
                      <a:gd name="T14" fmla="*/ 38 w 196"/>
                      <a:gd name="T15" fmla="*/ 37 h 239"/>
                      <a:gd name="T16" fmla="*/ 16 w 196"/>
                      <a:gd name="T17" fmla="*/ 37 h 239"/>
                      <a:gd name="T18" fmla="*/ 16 w 196"/>
                      <a:gd name="T19" fmla="*/ 34 h 239"/>
                      <a:gd name="T20" fmla="*/ 16 w 196"/>
                      <a:gd name="T21" fmla="*/ 30 h 239"/>
                      <a:gd name="T22" fmla="*/ 42 w 196"/>
                      <a:gd name="T23" fmla="*/ 30 h 239"/>
                      <a:gd name="T24" fmla="*/ 44 w 196"/>
                      <a:gd name="T25" fmla="*/ 27 h 239"/>
                      <a:gd name="T26" fmla="*/ 42 w 196"/>
                      <a:gd name="T27" fmla="*/ 24 h 239"/>
                      <a:gd name="T28" fmla="*/ 16 w 196"/>
                      <a:gd name="T29" fmla="*/ 24 h 239"/>
                      <a:gd name="T30" fmla="*/ 17 w 196"/>
                      <a:gd name="T31" fmla="*/ 19 h 239"/>
                      <a:gd name="T32" fmla="*/ 33 w 196"/>
                      <a:gd name="T33" fmla="*/ 7 h 239"/>
                      <a:gd name="T34" fmla="*/ 47 w 196"/>
                      <a:gd name="T35" fmla="*/ 16 h 239"/>
                      <a:gd name="T36" fmla="*/ 50 w 196"/>
                      <a:gd name="T37" fmla="*/ 19 h 239"/>
                      <a:gd name="T38" fmla="*/ 52 w 196"/>
                      <a:gd name="T39" fmla="*/ 18 h 239"/>
                      <a:gd name="T40" fmla="*/ 55 w 196"/>
                      <a:gd name="T41" fmla="*/ 15 h 239"/>
                      <a:gd name="T42" fmla="*/ 54 w 196"/>
                      <a:gd name="T43" fmla="*/ 12 h 239"/>
                      <a:gd name="T44" fmla="*/ 33 w 196"/>
                      <a:gd name="T45" fmla="*/ 0 h 239"/>
                      <a:gd name="T46" fmla="*/ 9 w 196"/>
                      <a:gd name="T47" fmla="*/ 22 h 239"/>
                      <a:gd name="T48" fmla="*/ 9 w 196"/>
                      <a:gd name="T49" fmla="*/ 24 h 239"/>
                      <a:gd name="T50" fmla="*/ 3 w 196"/>
                      <a:gd name="T51" fmla="*/ 24 h 239"/>
                      <a:gd name="T52" fmla="*/ 0 w 196"/>
                      <a:gd name="T53" fmla="*/ 27 h 239"/>
                      <a:gd name="T54" fmla="*/ 3 w 196"/>
                      <a:gd name="T55" fmla="*/ 30 h 239"/>
                      <a:gd name="T56" fmla="*/ 8 w 196"/>
                      <a:gd name="T57" fmla="*/ 30 h 239"/>
                      <a:gd name="T58" fmla="*/ 7 w 196"/>
                      <a:gd name="T59" fmla="*/ 34 h 239"/>
                      <a:gd name="T60" fmla="*/ 7 w 196"/>
                      <a:gd name="T61" fmla="*/ 37 h 239"/>
                      <a:gd name="T62" fmla="*/ 3 w 196"/>
                      <a:gd name="T63" fmla="*/ 37 h 239"/>
                      <a:gd name="T64" fmla="*/ 0 w 196"/>
                      <a:gd name="T65" fmla="*/ 40 h 239"/>
                      <a:gd name="T66" fmla="*/ 3 w 196"/>
                      <a:gd name="T67" fmla="*/ 43 h 239"/>
                      <a:gd name="T68" fmla="*/ 8 w 196"/>
                      <a:gd name="T69" fmla="*/ 43 h 239"/>
                      <a:gd name="T70" fmla="*/ 33 w 196"/>
                      <a:gd name="T71" fmla="*/ 68 h 239"/>
                      <a:gd name="T72" fmla="*/ 55 w 196"/>
                      <a:gd name="T73" fmla="*/ 55 h 239"/>
                      <a:gd name="T74" fmla="*/ 55 w 196"/>
                      <a:gd name="T75" fmla="*/ 54 h 239"/>
                      <a:gd name="T76" fmla="*/ 52 w 196"/>
                      <a:gd name="T77" fmla="*/ 51 h 2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6"/>
                      <a:gd name="T118" fmla="*/ 0 h 239"/>
                      <a:gd name="T119" fmla="*/ 196 w 196"/>
                      <a:gd name="T120" fmla="*/ 239 h 23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6" h="239">
                        <a:moveTo>
                          <a:pt x="185" y="176"/>
                        </a:moveTo>
                        <a:cubicBezTo>
                          <a:pt x="183" y="176"/>
                          <a:pt x="182" y="176"/>
                          <a:pt x="180" y="176"/>
                        </a:cubicBezTo>
                        <a:cubicBezTo>
                          <a:pt x="175" y="176"/>
                          <a:pt x="170" y="179"/>
                          <a:pt x="168" y="185"/>
                        </a:cubicBezTo>
                        <a:cubicBezTo>
                          <a:pt x="159" y="205"/>
                          <a:pt x="146" y="213"/>
                          <a:pt x="119" y="213"/>
                        </a:cubicBezTo>
                        <a:cubicBezTo>
                          <a:pt x="87" y="213"/>
                          <a:pt x="64" y="190"/>
                          <a:pt x="57" y="150"/>
                        </a:cubicBezTo>
                        <a:cubicBezTo>
                          <a:pt x="135" y="150"/>
                          <a:pt x="135" y="150"/>
                          <a:pt x="135" y="150"/>
                        </a:cubicBezTo>
                        <a:cubicBezTo>
                          <a:pt x="141" y="150"/>
                          <a:pt x="145" y="147"/>
                          <a:pt x="145" y="140"/>
                        </a:cubicBezTo>
                        <a:cubicBezTo>
                          <a:pt x="145" y="133"/>
                          <a:pt x="141" y="130"/>
                          <a:pt x="135" y="130"/>
                        </a:cubicBezTo>
                        <a:cubicBezTo>
                          <a:pt x="54" y="130"/>
                          <a:pt x="54" y="130"/>
                          <a:pt x="54" y="130"/>
                        </a:cubicBezTo>
                        <a:cubicBezTo>
                          <a:pt x="54" y="126"/>
                          <a:pt x="54" y="123"/>
                          <a:pt x="54" y="119"/>
                        </a:cubicBezTo>
                        <a:cubicBezTo>
                          <a:pt x="54" y="114"/>
                          <a:pt x="54" y="109"/>
                          <a:pt x="55" y="106"/>
                        </a:cubicBezTo>
                        <a:cubicBezTo>
                          <a:pt x="150" y="106"/>
                          <a:pt x="150" y="106"/>
                          <a:pt x="150" y="106"/>
                        </a:cubicBezTo>
                        <a:cubicBezTo>
                          <a:pt x="156" y="106"/>
                          <a:pt x="160" y="102"/>
                          <a:pt x="160" y="95"/>
                        </a:cubicBezTo>
                        <a:cubicBezTo>
                          <a:pt x="160" y="88"/>
                          <a:pt x="156" y="85"/>
                          <a:pt x="150" y="85"/>
                        </a:cubicBezTo>
                        <a:cubicBezTo>
                          <a:pt x="57" y="85"/>
                          <a:pt x="57" y="85"/>
                          <a:pt x="57" y="85"/>
                        </a:cubicBezTo>
                        <a:cubicBezTo>
                          <a:pt x="59" y="79"/>
                          <a:pt x="60" y="74"/>
                          <a:pt x="63" y="68"/>
                        </a:cubicBezTo>
                        <a:cubicBezTo>
                          <a:pt x="73" y="41"/>
                          <a:pt x="94" y="25"/>
                          <a:pt x="119" y="25"/>
                        </a:cubicBezTo>
                        <a:cubicBezTo>
                          <a:pt x="147" y="25"/>
                          <a:pt x="159" y="36"/>
                          <a:pt x="168" y="57"/>
                        </a:cubicBezTo>
                        <a:cubicBezTo>
                          <a:pt x="170" y="62"/>
                          <a:pt x="175" y="65"/>
                          <a:pt x="179" y="65"/>
                        </a:cubicBezTo>
                        <a:cubicBezTo>
                          <a:pt x="182" y="65"/>
                          <a:pt x="184" y="64"/>
                          <a:pt x="186" y="63"/>
                        </a:cubicBezTo>
                        <a:cubicBezTo>
                          <a:pt x="191" y="61"/>
                          <a:pt x="195" y="57"/>
                          <a:pt x="195" y="52"/>
                        </a:cubicBezTo>
                        <a:cubicBezTo>
                          <a:pt x="195" y="50"/>
                          <a:pt x="195" y="48"/>
                          <a:pt x="193" y="45"/>
                        </a:cubicBezTo>
                        <a:cubicBezTo>
                          <a:pt x="183" y="19"/>
                          <a:pt x="162" y="0"/>
                          <a:pt x="119" y="0"/>
                        </a:cubicBezTo>
                        <a:cubicBezTo>
                          <a:pt x="76" y="0"/>
                          <a:pt x="44" y="29"/>
                          <a:pt x="32" y="76"/>
                        </a:cubicBezTo>
                        <a:cubicBezTo>
                          <a:pt x="31" y="79"/>
                          <a:pt x="31" y="82"/>
                          <a:pt x="30" y="85"/>
                        </a:cubicBezTo>
                        <a:cubicBezTo>
                          <a:pt x="10" y="85"/>
                          <a:pt x="10" y="85"/>
                          <a:pt x="10" y="85"/>
                        </a:cubicBezTo>
                        <a:cubicBezTo>
                          <a:pt x="4" y="85"/>
                          <a:pt x="0" y="89"/>
                          <a:pt x="0" y="96"/>
                        </a:cubicBezTo>
                        <a:cubicBezTo>
                          <a:pt x="0" y="102"/>
                          <a:pt x="4" y="106"/>
                          <a:pt x="10" y="106"/>
                        </a:cubicBezTo>
                        <a:cubicBezTo>
                          <a:pt x="28" y="106"/>
                          <a:pt x="28" y="106"/>
                          <a:pt x="28" y="106"/>
                        </a:cubicBezTo>
                        <a:cubicBezTo>
                          <a:pt x="27" y="110"/>
                          <a:pt x="27" y="115"/>
                          <a:pt x="27" y="119"/>
                        </a:cubicBezTo>
                        <a:cubicBezTo>
                          <a:pt x="27" y="123"/>
                          <a:pt x="27" y="126"/>
                          <a:pt x="27" y="130"/>
                        </a:cubicBezTo>
                        <a:cubicBezTo>
                          <a:pt x="10" y="130"/>
                          <a:pt x="10" y="130"/>
                          <a:pt x="10" y="130"/>
                        </a:cubicBezTo>
                        <a:cubicBezTo>
                          <a:pt x="4" y="130"/>
                          <a:pt x="0" y="133"/>
                          <a:pt x="0" y="140"/>
                        </a:cubicBezTo>
                        <a:cubicBezTo>
                          <a:pt x="0" y="147"/>
                          <a:pt x="4" y="150"/>
                          <a:pt x="10" y="150"/>
                        </a:cubicBezTo>
                        <a:cubicBezTo>
                          <a:pt x="29" y="150"/>
                          <a:pt x="29" y="150"/>
                          <a:pt x="29" y="150"/>
                        </a:cubicBezTo>
                        <a:cubicBezTo>
                          <a:pt x="37" y="206"/>
                          <a:pt x="70" y="239"/>
                          <a:pt x="119" y="239"/>
                        </a:cubicBezTo>
                        <a:cubicBezTo>
                          <a:pt x="161" y="239"/>
                          <a:pt x="182" y="222"/>
                          <a:pt x="195" y="193"/>
                        </a:cubicBezTo>
                        <a:cubicBezTo>
                          <a:pt x="195" y="192"/>
                          <a:pt x="196" y="190"/>
                          <a:pt x="196" y="188"/>
                        </a:cubicBezTo>
                        <a:cubicBezTo>
                          <a:pt x="196" y="183"/>
                          <a:pt x="191" y="178"/>
                          <a:pt x="185" y="176"/>
                        </a:cubicBezTo>
                        <a:close/>
                      </a:path>
                    </a:pathLst>
                  </a:custGeom>
                  <a:solidFill>
                    <a:schemeClr val="tx1"/>
                  </a:solidFill>
                  <a:ln w="9525">
                    <a:noFill/>
                    <a:round/>
                    <a:headEnd/>
                    <a:tailEnd/>
                  </a:ln>
                </p:spPr>
                <p:txBody>
                  <a:bodyPr/>
                  <a:lstStyle/>
                  <a:p>
                    <a:endParaRPr lang="en-US" b="1"/>
                  </a:p>
                </p:txBody>
              </p:sp>
            </p:grpSp>
            <p:sp>
              <p:nvSpPr>
                <p:cNvPr id="30755" name="Line 95"/>
                <p:cNvSpPr>
                  <a:spLocks noChangeShapeType="1"/>
                </p:cNvSpPr>
                <p:nvPr/>
              </p:nvSpPr>
              <p:spPr bwMode="auto">
                <a:xfrm>
                  <a:off x="-1196" y="4427"/>
                  <a:ext cx="364" cy="0"/>
                </a:xfrm>
                <a:prstGeom prst="line">
                  <a:avLst/>
                </a:prstGeom>
                <a:noFill/>
                <a:ln w="12700">
                  <a:solidFill>
                    <a:schemeClr val="tx1"/>
                  </a:solidFill>
                  <a:round/>
                  <a:headEnd/>
                  <a:tailEnd/>
                </a:ln>
              </p:spPr>
              <p:txBody>
                <a:bodyPr/>
                <a:lstStyle/>
                <a:p>
                  <a:endParaRPr lang="en-US"/>
                </a:p>
              </p:txBody>
            </p:sp>
            <p:grpSp>
              <p:nvGrpSpPr>
                <p:cNvPr id="15" name="Group 109"/>
                <p:cNvGrpSpPr>
                  <a:grpSpLocks/>
                </p:cNvGrpSpPr>
                <p:nvPr/>
              </p:nvGrpSpPr>
              <p:grpSpPr bwMode="auto">
                <a:xfrm>
                  <a:off x="-1104" y="4230"/>
                  <a:ext cx="176" cy="159"/>
                  <a:chOff x="-2806" y="4472"/>
                  <a:chExt cx="712" cy="653"/>
                </a:xfrm>
              </p:grpSpPr>
              <p:sp>
                <p:nvSpPr>
                  <p:cNvPr id="30757" name="Freeform 107"/>
                  <p:cNvSpPr>
                    <a:spLocks/>
                  </p:cNvSpPr>
                  <p:nvPr/>
                </p:nvSpPr>
                <p:spPr bwMode="auto">
                  <a:xfrm>
                    <a:off x="-2806" y="4472"/>
                    <a:ext cx="712" cy="647"/>
                  </a:xfrm>
                  <a:custGeom>
                    <a:avLst/>
                    <a:gdLst>
                      <a:gd name="T0" fmla="*/ 285 w 880"/>
                      <a:gd name="T1" fmla="*/ 0 h 797"/>
                      <a:gd name="T2" fmla="*/ 218 w 880"/>
                      <a:gd name="T3" fmla="*/ 17 h 797"/>
                      <a:gd name="T4" fmla="*/ 152 w 880"/>
                      <a:gd name="T5" fmla="*/ 18 h 797"/>
                      <a:gd name="T6" fmla="*/ 152 w 880"/>
                      <a:gd name="T7" fmla="*/ 18 h 797"/>
                      <a:gd name="T8" fmla="*/ 152 w 880"/>
                      <a:gd name="T9" fmla="*/ 18 h 797"/>
                      <a:gd name="T10" fmla="*/ 152 w 880"/>
                      <a:gd name="T11" fmla="*/ 18 h 797"/>
                      <a:gd name="T12" fmla="*/ 152 w 880"/>
                      <a:gd name="T13" fmla="*/ 18 h 797"/>
                      <a:gd name="T14" fmla="*/ 86 w 880"/>
                      <a:gd name="T15" fmla="*/ 17 h 797"/>
                      <a:gd name="T16" fmla="*/ 18 w 880"/>
                      <a:gd name="T17" fmla="*/ 0 h 797"/>
                      <a:gd name="T18" fmla="*/ 152 w 880"/>
                      <a:gd name="T19" fmla="*/ 274 h 797"/>
                      <a:gd name="T20" fmla="*/ 152 w 880"/>
                      <a:gd name="T21" fmla="*/ 274 h 797"/>
                      <a:gd name="T22" fmla="*/ 152 w 880"/>
                      <a:gd name="T23" fmla="*/ 274 h 797"/>
                      <a:gd name="T24" fmla="*/ 152 w 880"/>
                      <a:gd name="T25" fmla="*/ 274 h 797"/>
                      <a:gd name="T26" fmla="*/ 152 w 880"/>
                      <a:gd name="T27" fmla="*/ 274 h 797"/>
                      <a:gd name="T28" fmla="*/ 285 w 880"/>
                      <a:gd name="T29" fmla="*/ 0 h 7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80"/>
                      <a:gd name="T46" fmla="*/ 0 h 797"/>
                      <a:gd name="T47" fmla="*/ 880 w 880"/>
                      <a:gd name="T48" fmla="*/ 797 h 79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80" h="797">
                        <a:moveTo>
                          <a:pt x="828" y="0"/>
                        </a:moveTo>
                        <a:cubicBezTo>
                          <a:pt x="828" y="0"/>
                          <a:pt x="736" y="36"/>
                          <a:pt x="632" y="48"/>
                        </a:cubicBezTo>
                        <a:cubicBezTo>
                          <a:pt x="531" y="60"/>
                          <a:pt x="445" y="52"/>
                          <a:pt x="440" y="52"/>
                        </a:cubicBezTo>
                        <a:cubicBezTo>
                          <a:pt x="440" y="52"/>
                          <a:pt x="440" y="52"/>
                          <a:pt x="440" y="52"/>
                        </a:cubicBezTo>
                        <a:cubicBezTo>
                          <a:pt x="440" y="52"/>
                          <a:pt x="440" y="52"/>
                          <a:pt x="440" y="52"/>
                        </a:cubicBezTo>
                        <a:cubicBezTo>
                          <a:pt x="440" y="52"/>
                          <a:pt x="440" y="52"/>
                          <a:pt x="440" y="52"/>
                        </a:cubicBezTo>
                        <a:cubicBezTo>
                          <a:pt x="440" y="52"/>
                          <a:pt x="440" y="52"/>
                          <a:pt x="440" y="52"/>
                        </a:cubicBezTo>
                        <a:cubicBezTo>
                          <a:pt x="435" y="52"/>
                          <a:pt x="349" y="60"/>
                          <a:pt x="248" y="48"/>
                        </a:cubicBezTo>
                        <a:cubicBezTo>
                          <a:pt x="144" y="36"/>
                          <a:pt x="52" y="0"/>
                          <a:pt x="52" y="0"/>
                        </a:cubicBezTo>
                        <a:cubicBezTo>
                          <a:pt x="52" y="0"/>
                          <a:pt x="0" y="482"/>
                          <a:pt x="440" y="797"/>
                        </a:cubicBezTo>
                        <a:cubicBezTo>
                          <a:pt x="440" y="797"/>
                          <a:pt x="440" y="797"/>
                          <a:pt x="440" y="797"/>
                        </a:cubicBezTo>
                        <a:cubicBezTo>
                          <a:pt x="440" y="797"/>
                          <a:pt x="440" y="797"/>
                          <a:pt x="440" y="797"/>
                        </a:cubicBezTo>
                        <a:cubicBezTo>
                          <a:pt x="440" y="797"/>
                          <a:pt x="440" y="797"/>
                          <a:pt x="440" y="797"/>
                        </a:cubicBezTo>
                        <a:cubicBezTo>
                          <a:pt x="440" y="797"/>
                          <a:pt x="440" y="797"/>
                          <a:pt x="440" y="797"/>
                        </a:cubicBezTo>
                        <a:cubicBezTo>
                          <a:pt x="880" y="482"/>
                          <a:pt x="828" y="0"/>
                          <a:pt x="828" y="0"/>
                        </a:cubicBezTo>
                        <a:close/>
                      </a:path>
                    </a:pathLst>
                  </a:custGeom>
                  <a:noFill/>
                  <a:ln w="19050">
                    <a:solidFill>
                      <a:schemeClr val="tx1"/>
                    </a:solidFill>
                    <a:miter lim="800000"/>
                    <a:headEnd/>
                    <a:tailEnd/>
                  </a:ln>
                </p:spPr>
                <p:txBody>
                  <a:bodyPr/>
                  <a:lstStyle/>
                  <a:p>
                    <a:endParaRPr lang="en-US" b="1"/>
                  </a:p>
                </p:txBody>
              </p:sp>
              <p:sp>
                <p:nvSpPr>
                  <p:cNvPr id="30758" name="Freeform 108"/>
                  <p:cNvSpPr>
                    <a:spLocks/>
                  </p:cNvSpPr>
                  <p:nvPr/>
                </p:nvSpPr>
                <p:spPr bwMode="auto">
                  <a:xfrm>
                    <a:off x="-2804" y="4477"/>
                    <a:ext cx="356" cy="648"/>
                  </a:xfrm>
                  <a:custGeom>
                    <a:avLst/>
                    <a:gdLst>
                      <a:gd name="T0" fmla="*/ 153 w 440"/>
                      <a:gd name="T1" fmla="*/ 18 h 797"/>
                      <a:gd name="T2" fmla="*/ 87 w 440"/>
                      <a:gd name="T3" fmla="*/ 17 h 797"/>
                      <a:gd name="T4" fmla="*/ 19 w 440"/>
                      <a:gd name="T5" fmla="*/ 0 h 797"/>
                      <a:gd name="T6" fmla="*/ 153 w 440"/>
                      <a:gd name="T7" fmla="*/ 274 h 797"/>
                      <a:gd name="T8" fmla="*/ 153 w 440"/>
                      <a:gd name="T9" fmla="*/ 18 h 797"/>
                      <a:gd name="T10" fmla="*/ 0 60000 65536"/>
                      <a:gd name="T11" fmla="*/ 0 60000 65536"/>
                      <a:gd name="T12" fmla="*/ 0 60000 65536"/>
                      <a:gd name="T13" fmla="*/ 0 60000 65536"/>
                      <a:gd name="T14" fmla="*/ 0 60000 65536"/>
                      <a:gd name="T15" fmla="*/ 0 w 440"/>
                      <a:gd name="T16" fmla="*/ 0 h 797"/>
                      <a:gd name="T17" fmla="*/ 440 w 440"/>
                      <a:gd name="T18" fmla="*/ 797 h 797"/>
                    </a:gdLst>
                    <a:ahLst/>
                    <a:cxnLst>
                      <a:cxn ang="T10">
                        <a:pos x="T0" y="T1"/>
                      </a:cxn>
                      <a:cxn ang="T11">
                        <a:pos x="T2" y="T3"/>
                      </a:cxn>
                      <a:cxn ang="T12">
                        <a:pos x="T4" y="T5"/>
                      </a:cxn>
                      <a:cxn ang="T13">
                        <a:pos x="T6" y="T7"/>
                      </a:cxn>
                      <a:cxn ang="T14">
                        <a:pos x="T8" y="T9"/>
                      </a:cxn>
                    </a:cxnLst>
                    <a:rect l="T15" t="T16" r="T17" b="T18"/>
                    <a:pathLst>
                      <a:path w="440" h="797">
                        <a:moveTo>
                          <a:pt x="440" y="52"/>
                        </a:moveTo>
                        <a:cubicBezTo>
                          <a:pt x="440" y="52"/>
                          <a:pt x="352" y="60"/>
                          <a:pt x="248" y="48"/>
                        </a:cubicBezTo>
                        <a:cubicBezTo>
                          <a:pt x="144" y="36"/>
                          <a:pt x="52" y="0"/>
                          <a:pt x="52" y="0"/>
                        </a:cubicBezTo>
                        <a:cubicBezTo>
                          <a:pt x="52" y="0"/>
                          <a:pt x="0" y="483"/>
                          <a:pt x="440" y="797"/>
                        </a:cubicBezTo>
                        <a:lnTo>
                          <a:pt x="440" y="52"/>
                        </a:lnTo>
                        <a:close/>
                      </a:path>
                    </a:pathLst>
                  </a:custGeom>
                  <a:solidFill>
                    <a:schemeClr val="tx1"/>
                  </a:solidFill>
                  <a:ln w="4826">
                    <a:noFill/>
                    <a:miter lim="800000"/>
                    <a:headEnd/>
                    <a:tailEnd/>
                  </a:ln>
                </p:spPr>
                <p:txBody>
                  <a:bodyPr/>
                  <a:lstStyle/>
                  <a:p>
                    <a:endParaRPr lang="en-US" b="1"/>
                  </a:p>
                </p:txBody>
              </p:sp>
            </p:grpSp>
          </p:grpSp>
        </p:grpSp>
      </p:grpSp>
      <p:grpSp>
        <p:nvGrpSpPr>
          <p:cNvPr id="19" name="Group 100"/>
          <p:cNvGrpSpPr/>
          <p:nvPr/>
        </p:nvGrpSpPr>
        <p:grpSpPr>
          <a:xfrm>
            <a:off x="2827371" y="2420743"/>
            <a:ext cx="3710408" cy="3066678"/>
            <a:chOff x="2163763" y="2286000"/>
            <a:chExt cx="4929187" cy="3937000"/>
          </a:xfrm>
        </p:grpSpPr>
        <p:pic>
          <p:nvPicPr>
            <p:cNvPr id="30744" name="Picture 351" descr="ring"/>
            <p:cNvPicPr>
              <a:picLocks noChangeAspect="1" noChangeArrowheads="1"/>
            </p:cNvPicPr>
            <p:nvPr/>
          </p:nvPicPr>
          <p:blipFill>
            <a:blip r:embed="rId3" cstate="print"/>
            <a:srcRect b="8846"/>
            <a:stretch>
              <a:fillRect/>
            </a:stretch>
          </p:blipFill>
          <p:spPr bwMode="auto">
            <a:xfrm rot="20791366">
              <a:off x="2163763" y="2286000"/>
              <a:ext cx="4929187" cy="3937000"/>
            </a:xfrm>
            <a:prstGeom prst="rect">
              <a:avLst/>
            </a:prstGeom>
            <a:noFill/>
            <a:ln w="9525">
              <a:noFill/>
              <a:miter lim="800000"/>
              <a:headEnd/>
              <a:tailEnd/>
            </a:ln>
          </p:spPr>
        </p:pic>
        <p:grpSp>
          <p:nvGrpSpPr>
            <p:cNvPr id="20" name="Group 99"/>
            <p:cNvGrpSpPr/>
            <p:nvPr/>
          </p:nvGrpSpPr>
          <p:grpSpPr>
            <a:xfrm>
              <a:off x="2788044" y="2656754"/>
              <a:ext cx="3753653" cy="3269475"/>
              <a:chOff x="2788044" y="2656754"/>
              <a:chExt cx="3753653" cy="3269475"/>
            </a:xfrm>
          </p:grpSpPr>
          <p:sp>
            <p:nvSpPr>
              <p:cNvPr id="6" name="Oval 353"/>
              <p:cNvSpPr>
                <a:spLocks noChangeArrowheads="1"/>
              </p:cNvSpPr>
              <p:nvPr/>
            </p:nvSpPr>
            <p:spPr bwMode="auto">
              <a:xfrm rot="20791366">
                <a:off x="2788044" y="2656754"/>
                <a:ext cx="3753653" cy="3269475"/>
              </a:xfrm>
              <a:prstGeom prst="ellipse">
                <a:avLst/>
              </a:prstGeom>
              <a:gradFill rotWithShape="1">
                <a:gsLst>
                  <a:gs pos="0">
                    <a:schemeClr val="bg1">
                      <a:alpha val="40000"/>
                    </a:schemeClr>
                  </a:gs>
                  <a:gs pos="100000">
                    <a:srgbClr val="C1C1C1"/>
                  </a:gs>
                </a:gsLst>
                <a:lin ang="5400000" scaled="1"/>
              </a:gradFill>
              <a:ln w="9525" algn="ctr">
                <a:noFill/>
                <a:round/>
                <a:headEnd/>
                <a:tailEnd/>
              </a:ln>
            </p:spPr>
            <p:txBody>
              <a:bodyPr/>
              <a:lstStyle/>
              <a:p>
                <a:pPr algn="r" eaLnBrk="0" hangingPunct="0">
                  <a:defRPr/>
                </a:pPr>
                <a:endParaRPr lang="en-US" sz="1000">
                  <a:latin typeface="Arial" charset="0"/>
                  <a:ea typeface="ＭＳ Ｐゴシック" pitchFamily="34" charset="-128"/>
                  <a:cs typeface="+mn-cs"/>
                </a:endParaRPr>
              </a:p>
            </p:txBody>
          </p:sp>
          <p:sp>
            <p:nvSpPr>
              <p:cNvPr id="30746" name="Oval 354"/>
              <p:cNvSpPr>
                <a:spLocks noChangeArrowheads="1"/>
              </p:cNvSpPr>
              <p:nvPr/>
            </p:nvSpPr>
            <p:spPr bwMode="auto">
              <a:xfrm rot="20791366">
                <a:off x="2925372" y="2791308"/>
                <a:ext cx="3478995" cy="3000368"/>
              </a:xfrm>
              <a:prstGeom prst="ellipse">
                <a:avLst/>
              </a:prstGeom>
              <a:gradFill rotWithShape="1">
                <a:gsLst>
                  <a:gs pos="0">
                    <a:schemeClr val="folHlink"/>
                  </a:gs>
                  <a:gs pos="100000">
                    <a:srgbClr val="686029"/>
                  </a:gs>
                </a:gsLst>
                <a:lin ang="5400000" scaled="1"/>
              </a:gradFill>
              <a:ln w="19050" algn="ctr">
                <a:noFill/>
                <a:round/>
                <a:headEnd/>
                <a:tailEnd/>
              </a:ln>
            </p:spPr>
            <p:txBody>
              <a:bodyPr wrap="none" anchor="ctr"/>
              <a:lstStyle/>
              <a:p>
                <a:pPr algn="r" eaLnBrk="0" hangingPunct="0"/>
                <a:endParaRPr lang="en-US"/>
              </a:p>
            </p:txBody>
          </p:sp>
          <p:sp>
            <p:nvSpPr>
              <p:cNvPr id="166933" name="Rectangle 124"/>
              <p:cNvSpPr>
                <a:spLocks noChangeArrowheads="1"/>
              </p:cNvSpPr>
              <p:nvPr/>
            </p:nvSpPr>
            <p:spPr bwMode="auto">
              <a:xfrm>
                <a:off x="3166285" y="3722680"/>
                <a:ext cx="3133693" cy="1179513"/>
              </a:xfrm>
              <a:prstGeom prst="rect">
                <a:avLst/>
              </a:prstGeom>
              <a:noFill/>
              <a:ln w="6350" algn="ctr">
                <a:noFill/>
                <a:prstDash val="dash"/>
                <a:miter lim="800000"/>
                <a:headEnd/>
                <a:tailEnd/>
              </a:ln>
            </p:spPr>
            <p:txBody>
              <a:bodyPr lIns="0" tIns="0" rIns="0" bIns="0" anchor="ctr"/>
              <a:lstStyle/>
              <a:p>
                <a:pPr algn="ctr" eaLnBrk="0" hangingPunct="0"/>
                <a:r>
                  <a:rPr lang="en-US" sz="1800" dirty="0">
                    <a:solidFill>
                      <a:srgbClr val="000000"/>
                    </a:solidFill>
                  </a:rPr>
                  <a:t>Compliant/Proactive </a:t>
                </a:r>
                <a:br>
                  <a:rPr lang="en-US" sz="1800" dirty="0">
                    <a:solidFill>
                      <a:srgbClr val="000000"/>
                    </a:solidFill>
                  </a:rPr>
                </a:br>
                <a:r>
                  <a:rPr lang="en-US" sz="1800" dirty="0">
                    <a:solidFill>
                      <a:srgbClr val="000000"/>
                    </a:solidFill>
                  </a:rPr>
                  <a:t>spend ~8% of </a:t>
                </a:r>
                <a:r>
                  <a:rPr lang="en-US" sz="1800" dirty="0" smtClean="0">
                    <a:solidFill>
                      <a:srgbClr val="000000"/>
                    </a:solidFill>
                  </a:rPr>
                  <a:t/>
                </a:r>
                <a:br>
                  <a:rPr lang="en-US" sz="1800" dirty="0" smtClean="0">
                    <a:solidFill>
                      <a:srgbClr val="000000"/>
                    </a:solidFill>
                  </a:rPr>
                </a:br>
                <a:r>
                  <a:rPr lang="en-US" sz="1800" dirty="0" smtClean="0">
                    <a:solidFill>
                      <a:srgbClr val="000000"/>
                    </a:solidFill>
                  </a:rPr>
                  <a:t>IT budget </a:t>
                </a:r>
                <a:r>
                  <a:rPr lang="en-US" sz="1800" dirty="0">
                    <a:solidFill>
                      <a:srgbClr val="000000"/>
                    </a:solidFill>
                  </a:rPr>
                  <a:t>on </a:t>
                </a:r>
                <a:r>
                  <a:rPr lang="en-US" sz="1800" dirty="0" smtClean="0">
                    <a:solidFill>
                      <a:srgbClr val="000000"/>
                    </a:solidFill>
                  </a:rPr>
                  <a:t>security</a:t>
                </a:r>
                <a:endParaRPr lang="en-US" sz="1800" dirty="0">
                  <a:solidFill>
                    <a:srgbClr val="000000"/>
                  </a:solidFill>
                </a:endParaRPr>
              </a:p>
              <a:p>
                <a:pPr algn="ctr" eaLnBrk="0" hangingPunct="0"/>
                <a:endParaRPr lang="en-US" sz="1800" dirty="0">
                  <a:solidFill>
                    <a:srgbClr val="000000"/>
                  </a:solidFill>
                </a:endParaRPr>
              </a:p>
              <a:p>
                <a:pPr algn="ctr" eaLnBrk="0" hangingPunct="0"/>
                <a:r>
                  <a:rPr lang="en-US" sz="1800" dirty="0">
                    <a:solidFill>
                      <a:srgbClr val="000000"/>
                    </a:solidFill>
                  </a:rPr>
                  <a:t>Medium </a:t>
                </a:r>
                <a:r>
                  <a:rPr lang="en-US" sz="1800" dirty="0" smtClean="0">
                    <a:solidFill>
                      <a:srgbClr val="000000"/>
                    </a:solidFill>
                  </a:rPr>
                  <a:t>risk </a:t>
                </a:r>
                <a:endParaRPr lang="en-US" sz="1800" dirty="0">
                  <a:solidFill>
                    <a:srgbClr val="000000"/>
                  </a:solidFill>
                </a:endParaRPr>
              </a:p>
            </p:txBody>
          </p:sp>
        </p:grpSp>
      </p:grpSp>
      <p:sp>
        <p:nvSpPr>
          <p:cNvPr id="167057" name="Text Box 145"/>
          <p:cNvSpPr txBox="1">
            <a:spLocks noChangeArrowheads="1"/>
          </p:cNvSpPr>
          <p:nvPr/>
        </p:nvSpPr>
        <p:spPr bwMode="auto">
          <a:xfrm>
            <a:off x="6311944" y="3617637"/>
            <a:ext cx="2230172" cy="101566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defRPr/>
            </a:pPr>
            <a:r>
              <a:rPr lang="en-US" sz="2000" dirty="0">
                <a:solidFill>
                  <a:srgbClr val="000000"/>
                </a:solidFill>
                <a:latin typeface="Arial" charset="0"/>
              </a:rPr>
              <a:t>Why has it been so challenging to reduce risk?</a:t>
            </a:r>
          </a:p>
        </p:txBody>
      </p:sp>
      <p:grpSp>
        <p:nvGrpSpPr>
          <p:cNvPr id="144" name="Group 101"/>
          <p:cNvGrpSpPr/>
          <p:nvPr/>
        </p:nvGrpSpPr>
        <p:grpSpPr>
          <a:xfrm>
            <a:off x="4566017" y="1047537"/>
            <a:ext cx="4190574" cy="2828952"/>
            <a:chOff x="5481638" y="1365250"/>
            <a:chExt cx="3146425" cy="2124075"/>
          </a:xfrm>
        </p:grpSpPr>
        <p:sp>
          <p:nvSpPr>
            <p:cNvPr id="145" name="Oval 118"/>
            <p:cNvSpPr>
              <a:spLocks noChangeArrowheads="1"/>
            </p:cNvSpPr>
            <p:nvPr/>
          </p:nvSpPr>
          <p:spPr bwMode="auto">
            <a:xfrm rot="20700770">
              <a:off x="5481638" y="1365250"/>
              <a:ext cx="3146425" cy="2124075"/>
            </a:xfrm>
            <a:prstGeom prst="ellipse">
              <a:avLst/>
            </a:prstGeom>
            <a:gradFill rotWithShape="1">
              <a:gsLst>
                <a:gs pos="0">
                  <a:schemeClr val="bg1"/>
                </a:gs>
                <a:gs pos="100000">
                  <a:srgbClr val="767676">
                    <a:alpha val="0"/>
                  </a:srgbClr>
                </a:gs>
              </a:gsLst>
              <a:path path="shape">
                <a:fillToRect l="50000" t="50000" r="50000" b="50000"/>
              </a:path>
            </a:gradFill>
            <a:ln w="9525" algn="ctr">
              <a:noFill/>
              <a:round/>
              <a:headEnd/>
              <a:tailEnd/>
            </a:ln>
          </p:spPr>
          <p:txBody>
            <a:bodyPr wrap="none" lIns="0" tIns="0" rIns="0" bIns="0" anchor="ctr"/>
            <a:lstStyle/>
            <a:p>
              <a:pPr eaLnBrk="0" hangingPunct="0"/>
              <a:endParaRPr lang="en-US" b="1"/>
            </a:p>
          </p:txBody>
        </p:sp>
        <p:grpSp>
          <p:nvGrpSpPr>
            <p:cNvPr id="146" name="Group 99"/>
            <p:cNvGrpSpPr/>
            <p:nvPr/>
          </p:nvGrpSpPr>
          <p:grpSpPr>
            <a:xfrm>
              <a:off x="6054350" y="1806556"/>
              <a:ext cx="1962150" cy="1204913"/>
              <a:chOff x="6054351" y="1806556"/>
              <a:chExt cx="1962150" cy="1204913"/>
            </a:xfrm>
          </p:grpSpPr>
          <p:pic>
            <p:nvPicPr>
              <p:cNvPr id="147" name="Picture 351" descr="ring"/>
              <p:cNvPicPr>
                <a:picLocks noChangeAspect="1" noChangeArrowheads="1"/>
              </p:cNvPicPr>
              <p:nvPr/>
            </p:nvPicPr>
            <p:blipFill>
              <a:blip r:embed="rId3" cstate="print"/>
              <a:srcRect b="8846"/>
              <a:stretch>
                <a:fillRect/>
              </a:stretch>
            </p:blipFill>
            <p:spPr bwMode="auto">
              <a:xfrm rot="20700770">
                <a:off x="6054351" y="1806556"/>
                <a:ext cx="1962150" cy="1204913"/>
              </a:xfrm>
              <a:prstGeom prst="rect">
                <a:avLst/>
              </a:prstGeom>
              <a:noFill/>
              <a:ln w="9525">
                <a:noFill/>
                <a:miter lim="800000"/>
                <a:headEnd/>
                <a:tailEnd/>
              </a:ln>
            </p:spPr>
          </p:pic>
          <p:grpSp>
            <p:nvGrpSpPr>
              <p:cNvPr id="148" name="Group 97"/>
              <p:cNvGrpSpPr/>
              <p:nvPr/>
            </p:nvGrpSpPr>
            <p:grpSpPr>
              <a:xfrm>
                <a:off x="6292815" y="1917304"/>
                <a:ext cx="1546225" cy="1017588"/>
                <a:chOff x="6292815" y="1917304"/>
                <a:chExt cx="1546225" cy="1017588"/>
              </a:xfrm>
            </p:grpSpPr>
            <p:sp>
              <p:nvSpPr>
                <p:cNvPr id="149" name="Oval 353"/>
                <p:cNvSpPr>
                  <a:spLocks noChangeArrowheads="1"/>
                </p:cNvSpPr>
                <p:nvPr/>
              </p:nvSpPr>
              <p:spPr bwMode="auto">
                <a:xfrm rot="20700770">
                  <a:off x="6292815" y="1917304"/>
                  <a:ext cx="1546225" cy="1017588"/>
                </a:xfrm>
                <a:prstGeom prst="ellipse">
                  <a:avLst/>
                </a:prstGeom>
                <a:gradFill rotWithShape="1">
                  <a:gsLst>
                    <a:gs pos="0">
                      <a:schemeClr val="bg1">
                        <a:alpha val="40000"/>
                      </a:schemeClr>
                    </a:gs>
                    <a:gs pos="100000">
                      <a:srgbClr val="C1C1C1"/>
                    </a:gs>
                  </a:gsLst>
                  <a:lin ang="5400000" scaled="1"/>
                </a:gradFill>
                <a:ln w="9525" algn="ctr">
                  <a:noFill/>
                  <a:round/>
                  <a:headEnd/>
                  <a:tailEnd/>
                </a:ln>
              </p:spPr>
              <p:txBody>
                <a:bodyPr/>
                <a:lstStyle/>
                <a:p>
                  <a:pPr algn="r" eaLnBrk="0" hangingPunct="0">
                    <a:defRPr/>
                  </a:pPr>
                  <a:endParaRPr lang="en-US" sz="1000">
                    <a:latin typeface="Arial" charset="0"/>
                    <a:ea typeface="ＭＳ Ｐゴシック" pitchFamily="34" charset="-128"/>
                    <a:cs typeface="+mn-cs"/>
                  </a:endParaRPr>
                </a:p>
              </p:txBody>
            </p:sp>
            <p:sp>
              <p:nvSpPr>
                <p:cNvPr id="150" name="Oval 354"/>
                <p:cNvSpPr>
                  <a:spLocks noChangeArrowheads="1"/>
                </p:cNvSpPr>
                <p:nvPr/>
              </p:nvSpPr>
              <p:spPr bwMode="auto">
                <a:xfrm rot="20700770">
                  <a:off x="6376315" y="1980320"/>
                  <a:ext cx="1403350" cy="900113"/>
                </a:xfrm>
                <a:prstGeom prst="ellipse">
                  <a:avLst/>
                </a:prstGeom>
                <a:gradFill rotWithShape="1">
                  <a:gsLst>
                    <a:gs pos="0">
                      <a:schemeClr val="accent1"/>
                    </a:gs>
                    <a:gs pos="100000">
                      <a:srgbClr val="4E0016"/>
                    </a:gs>
                  </a:gsLst>
                  <a:lin ang="5400000" scaled="1"/>
                </a:gradFill>
                <a:ln w="19050" algn="ctr">
                  <a:noFill/>
                  <a:round/>
                  <a:headEnd/>
                  <a:tailEnd/>
                </a:ln>
              </p:spPr>
              <p:txBody>
                <a:bodyPr wrap="none" anchor="ctr"/>
                <a:lstStyle/>
                <a:p>
                  <a:pPr algn="r" eaLnBrk="0" hangingPunct="0"/>
                  <a:endParaRPr lang="en-US"/>
                </a:p>
              </p:txBody>
            </p:sp>
            <p:sp>
              <p:nvSpPr>
                <p:cNvPr id="151" name="Rectangle 124"/>
                <p:cNvSpPr>
                  <a:spLocks noChangeArrowheads="1"/>
                </p:cNvSpPr>
                <p:nvPr/>
              </p:nvSpPr>
              <p:spPr bwMode="auto">
                <a:xfrm>
                  <a:off x="6592697" y="2224087"/>
                  <a:ext cx="1041400" cy="406400"/>
                </a:xfrm>
                <a:prstGeom prst="rect">
                  <a:avLst/>
                </a:prstGeom>
                <a:noFill/>
                <a:ln w="6350" algn="ctr">
                  <a:noFill/>
                  <a:prstDash val="dash"/>
                  <a:miter lim="800000"/>
                  <a:headEnd/>
                  <a:tailEnd/>
                </a:ln>
              </p:spPr>
              <p:txBody>
                <a:bodyPr lIns="0" tIns="0" rIns="0" bIns="0" anchor="ctr"/>
                <a:lstStyle/>
                <a:p>
                  <a:pPr algn="ctr" eaLnBrk="0" hangingPunct="0">
                    <a:spcBef>
                      <a:spcPts val="600"/>
                    </a:spcBef>
                  </a:pPr>
                  <a:r>
                    <a:rPr lang="en-US" sz="1400" dirty="0">
                      <a:solidFill>
                        <a:schemeClr val="bg1"/>
                      </a:solidFill>
                    </a:rPr>
                    <a:t>Optimized spend ~</a:t>
                  </a:r>
                  <a:r>
                    <a:rPr lang="en-US" sz="1400" dirty="0" smtClean="0">
                      <a:solidFill>
                        <a:schemeClr val="bg1"/>
                      </a:solidFill>
                    </a:rPr>
                    <a:t>4%</a:t>
                  </a:r>
                </a:p>
                <a:p>
                  <a:pPr algn="ctr" eaLnBrk="0" hangingPunct="0">
                    <a:spcBef>
                      <a:spcPts val="600"/>
                    </a:spcBef>
                  </a:pPr>
                  <a:r>
                    <a:rPr lang="en-US" sz="1200" dirty="0" smtClean="0">
                      <a:solidFill>
                        <a:schemeClr val="bg1"/>
                      </a:solidFill>
                    </a:rPr>
                    <a:t>Very </a:t>
                  </a:r>
                  <a:r>
                    <a:rPr lang="en-US" sz="1200" dirty="0">
                      <a:solidFill>
                        <a:schemeClr val="bg1"/>
                      </a:solidFill>
                    </a:rPr>
                    <a:t>low </a:t>
                  </a:r>
                  <a:r>
                    <a:rPr lang="en-US" sz="1200" dirty="0" smtClean="0">
                      <a:solidFill>
                        <a:schemeClr val="bg1"/>
                      </a:solidFill>
                    </a:rPr>
                    <a:t>risk</a:t>
                  </a:r>
                  <a:endParaRPr lang="en-US" sz="1200" dirty="0">
                    <a:solidFill>
                      <a:schemeClr val="bg1"/>
                    </a:solidFill>
                  </a:endParaRPr>
                </a:p>
              </p:txBody>
            </p:sp>
          </p:grpSp>
        </p:grpSp>
      </p:grpSp>
      <p:grpSp>
        <p:nvGrpSpPr>
          <p:cNvPr id="177" name="Group 100"/>
          <p:cNvGrpSpPr/>
          <p:nvPr/>
        </p:nvGrpSpPr>
        <p:grpSpPr>
          <a:xfrm>
            <a:off x="1170406" y="4669463"/>
            <a:ext cx="2879000" cy="1708196"/>
            <a:chOff x="1112838" y="5194300"/>
            <a:chExt cx="2474912" cy="1468438"/>
          </a:xfrm>
        </p:grpSpPr>
        <p:pic>
          <p:nvPicPr>
            <p:cNvPr id="178" name="Picture 351" descr="ring"/>
            <p:cNvPicPr>
              <a:picLocks noChangeAspect="1" noChangeArrowheads="1"/>
            </p:cNvPicPr>
            <p:nvPr/>
          </p:nvPicPr>
          <p:blipFill>
            <a:blip r:embed="rId3" cstate="print"/>
            <a:srcRect b="8846"/>
            <a:stretch>
              <a:fillRect/>
            </a:stretch>
          </p:blipFill>
          <p:spPr bwMode="auto">
            <a:xfrm rot="20939286">
              <a:off x="1112838" y="5194300"/>
              <a:ext cx="2474912" cy="1468438"/>
            </a:xfrm>
            <a:prstGeom prst="rect">
              <a:avLst/>
            </a:prstGeom>
            <a:noFill/>
            <a:ln w="9525">
              <a:noFill/>
              <a:miter lim="800000"/>
              <a:headEnd/>
              <a:tailEnd/>
            </a:ln>
          </p:spPr>
        </p:pic>
        <p:grpSp>
          <p:nvGrpSpPr>
            <p:cNvPr id="179" name="Group 98"/>
            <p:cNvGrpSpPr/>
            <p:nvPr/>
          </p:nvGrpSpPr>
          <p:grpSpPr>
            <a:xfrm>
              <a:off x="1421926" y="5339210"/>
              <a:ext cx="1863506" cy="1194251"/>
              <a:chOff x="1421927" y="5339210"/>
              <a:chExt cx="1863506" cy="1194251"/>
            </a:xfrm>
          </p:grpSpPr>
          <p:sp>
            <p:nvSpPr>
              <p:cNvPr id="180" name="Oval 353"/>
              <p:cNvSpPr>
                <a:spLocks noChangeArrowheads="1"/>
              </p:cNvSpPr>
              <p:nvPr/>
            </p:nvSpPr>
            <p:spPr bwMode="auto">
              <a:xfrm rot="20939286">
                <a:off x="1421927" y="5339210"/>
                <a:ext cx="1863506" cy="1194251"/>
              </a:xfrm>
              <a:prstGeom prst="ellipse">
                <a:avLst/>
              </a:prstGeom>
              <a:gradFill rotWithShape="1">
                <a:gsLst>
                  <a:gs pos="0">
                    <a:schemeClr val="bg1">
                      <a:alpha val="50000"/>
                    </a:schemeClr>
                  </a:gs>
                  <a:gs pos="100000">
                    <a:schemeClr val="bg1">
                      <a:gamma/>
                      <a:shade val="75686"/>
                      <a:invGamma/>
                    </a:schemeClr>
                  </a:gs>
                </a:gsLst>
                <a:lin ang="5400000" scaled="1"/>
              </a:gradFill>
              <a:ln w="9525" algn="ctr">
                <a:noFill/>
                <a:round/>
                <a:headEnd/>
                <a:tailEnd/>
              </a:ln>
              <a:effectLst/>
            </p:spPr>
            <p:txBody>
              <a:bodyPr/>
              <a:lstStyle/>
              <a:p>
                <a:pPr algn="r" eaLnBrk="0" hangingPunct="0">
                  <a:defRPr/>
                </a:pPr>
                <a:endParaRPr lang="en-US" sz="1000">
                  <a:latin typeface="Arial" charset="0"/>
                  <a:ea typeface="ＭＳ Ｐゴシック" pitchFamily="34" charset="-128"/>
                  <a:cs typeface="+mn-cs"/>
                </a:endParaRPr>
              </a:p>
            </p:txBody>
          </p:sp>
          <p:grpSp>
            <p:nvGrpSpPr>
              <p:cNvPr id="181" name="Group 96"/>
              <p:cNvGrpSpPr/>
              <p:nvPr/>
            </p:nvGrpSpPr>
            <p:grpSpPr>
              <a:xfrm>
                <a:off x="1534051" y="5409111"/>
                <a:ext cx="1660147" cy="1065013"/>
                <a:chOff x="1534051" y="5409111"/>
                <a:chExt cx="1660147" cy="1065013"/>
              </a:xfrm>
            </p:grpSpPr>
            <p:sp>
              <p:nvSpPr>
                <p:cNvPr id="182" name="Oval 354"/>
                <p:cNvSpPr>
                  <a:spLocks noChangeArrowheads="1"/>
                </p:cNvSpPr>
                <p:nvPr/>
              </p:nvSpPr>
              <p:spPr bwMode="auto">
                <a:xfrm rot="20939286">
                  <a:off x="1534051" y="5409111"/>
                  <a:ext cx="1660147" cy="1065013"/>
                </a:xfrm>
                <a:prstGeom prst="ellipse">
                  <a:avLst/>
                </a:prstGeom>
                <a:gradFill flip="none" rotWithShape="1">
                  <a:gsLst>
                    <a:gs pos="0">
                      <a:schemeClr val="bg2">
                        <a:lumMod val="75000"/>
                      </a:schemeClr>
                    </a:gs>
                    <a:gs pos="100000">
                      <a:schemeClr val="bg2">
                        <a:lumMod val="50000"/>
                      </a:schemeClr>
                    </a:gs>
                  </a:gsLst>
                  <a:lin ang="8100000" scaled="1"/>
                  <a:tileRect/>
                </a:gradFill>
                <a:ln w="19050" algn="ctr">
                  <a:noFill/>
                  <a:round/>
                  <a:headEnd/>
                  <a:tailEnd/>
                </a:ln>
              </p:spPr>
              <p:txBody>
                <a:bodyPr wrap="none" anchor="ctr"/>
                <a:lstStyle/>
                <a:p>
                  <a:pPr algn="r" eaLnBrk="0" hangingPunct="0"/>
                  <a:endParaRPr lang="en-US"/>
                </a:p>
              </p:txBody>
            </p:sp>
            <p:sp>
              <p:nvSpPr>
                <p:cNvPr id="183" name="Rectangle 124"/>
                <p:cNvSpPr>
                  <a:spLocks noChangeArrowheads="1"/>
                </p:cNvSpPr>
                <p:nvPr/>
              </p:nvSpPr>
              <p:spPr bwMode="auto">
                <a:xfrm>
                  <a:off x="1722438" y="5683291"/>
                  <a:ext cx="1276350" cy="479425"/>
                </a:xfrm>
                <a:prstGeom prst="rect">
                  <a:avLst/>
                </a:prstGeom>
                <a:noFill/>
                <a:ln w="6350" algn="ctr">
                  <a:noFill/>
                  <a:prstDash val="dash"/>
                  <a:miter lim="800000"/>
                  <a:headEnd/>
                  <a:tailEnd/>
                </a:ln>
              </p:spPr>
              <p:txBody>
                <a:bodyPr lIns="0" tIns="0" rIns="0" bIns="0" anchor="ctr"/>
                <a:lstStyle/>
                <a:p>
                  <a:pPr algn="ctr" eaLnBrk="0" hangingPunct="0"/>
                  <a:r>
                    <a:rPr lang="en-US" sz="1400" dirty="0">
                      <a:solidFill>
                        <a:schemeClr val="bg1"/>
                      </a:solidFill>
                    </a:rPr>
                    <a:t>Reactive </a:t>
                  </a:r>
                  <a:br>
                    <a:rPr lang="en-US" sz="1400" dirty="0">
                      <a:solidFill>
                        <a:schemeClr val="bg1"/>
                      </a:solidFill>
                    </a:rPr>
                  </a:br>
                  <a:r>
                    <a:rPr lang="en-US" sz="1400" dirty="0">
                      <a:solidFill>
                        <a:schemeClr val="bg1"/>
                      </a:solidFill>
                    </a:rPr>
                    <a:t>spend ~3% of IT budget on </a:t>
                  </a:r>
                  <a:r>
                    <a:rPr lang="en-US" sz="1400" dirty="0" smtClean="0">
                      <a:solidFill>
                        <a:schemeClr val="bg1"/>
                      </a:solidFill>
                    </a:rPr>
                    <a:t>security</a:t>
                  </a:r>
                  <a:endParaRPr lang="en-US" sz="1200" dirty="0">
                    <a:solidFill>
                      <a:schemeClr val="bg1"/>
                    </a:solidFill>
                  </a:endParaRPr>
                </a:p>
                <a:p>
                  <a:pPr algn="ctr" eaLnBrk="0" hangingPunct="0">
                    <a:spcBef>
                      <a:spcPts val="600"/>
                    </a:spcBef>
                  </a:pPr>
                  <a:r>
                    <a:rPr lang="en-US" sz="1200" dirty="0" smtClean="0">
                      <a:solidFill>
                        <a:schemeClr val="bg1"/>
                      </a:solidFill>
                    </a:rPr>
                    <a:t>High risk </a:t>
                  </a:r>
                  <a:endParaRPr lang="en-US" sz="1200" dirty="0">
                    <a:solidFill>
                      <a:schemeClr val="bg1"/>
                    </a:solidFill>
                  </a:endParaRPr>
                </a:p>
              </p:txBody>
            </p:sp>
          </p:grpSp>
        </p:grpSp>
      </p:grpSp>
      <p:sp>
        <p:nvSpPr>
          <p:cNvPr id="208" name="Date Placeholder 207"/>
          <p:cNvSpPr>
            <a:spLocks noGrp="1"/>
          </p:cNvSpPr>
          <p:nvPr>
            <p:ph type="dt" sz="half" idx="10"/>
          </p:nvPr>
        </p:nvSpPr>
        <p:spPr/>
        <p:txBody>
          <a:bodyPr/>
          <a:lstStyle/>
          <a:p>
            <a:fld id="{CC4AA1CD-D623-4048-B6A5-E5EFC1C83F5D}" type="datetime4">
              <a:rPr lang="en-US" smtClean="0"/>
              <a:pPr/>
              <a:t>October 14, 2010</a:t>
            </a:fld>
            <a:endParaRPr lang="en-US" dirty="0"/>
          </a:p>
        </p:txBody>
      </p:sp>
      <p:sp>
        <p:nvSpPr>
          <p:cNvPr id="209" name="Slide Number Placeholder 208"/>
          <p:cNvSpPr>
            <a:spLocks noGrp="1"/>
          </p:cNvSpPr>
          <p:nvPr>
            <p:ph type="sldNum" sz="quarter" idx="12"/>
          </p:nvPr>
        </p:nvSpPr>
        <p:spPr/>
        <p:txBody>
          <a:bodyPr/>
          <a:lstStyle/>
          <a:p>
            <a:fld id="{D240FB7D-A644-6540-97E3-CEE4645AA965}" type="slidenum">
              <a:rPr lang="en-US" smtClean="0"/>
              <a:pPr/>
              <a:t>32</a:t>
            </a:fld>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7057"/>
                                        </p:tgtEl>
                                        <p:attrNameLst>
                                          <p:attrName>style.visibility</p:attrName>
                                        </p:attrNameLst>
                                      </p:cBhvr>
                                      <p:to>
                                        <p:strVal val="visible"/>
                                      </p:to>
                                    </p:set>
                                    <p:animEffect transition="in" filter="fade">
                                      <p:cBhvr>
                                        <p:cTn id="7" dur="500"/>
                                        <p:tgtEl>
                                          <p:spTgt spid="16705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52"/>
                                        </p:tgtEl>
                                        <p:attrNameLst>
                                          <p:attrName>style.visibility</p:attrName>
                                        </p:attrNameLst>
                                      </p:cBhvr>
                                      <p:to>
                                        <p:strVal val="visible"/>
                                      </p:to>
                                    </p:set>
                                    <p:animEffect transition="in" filter="wipe(left)">
                                      <p:cBhvr>
                                        <p:cTn id="15" dur="1000"/>
                                        <p:tgtEl>
                                          <p:spTgt spid="152"/>
                                        </p:tgtEl>
                                      </p:cBhvr>
                                    </p:animEffect>
                                  </p:childTnLst>
                                </p:cTn>
                              </p:par>
                            </p:childTnLst>
                          </p:cTn>
                        </p:par>
                        <p:par>
                          <p:cTn id="16" fill="hold">
                            <p:stCondLst>
                              <p:cond delay="2500"/>
                            </p:stCondLst>
                            <p:childTnLst>
                              <p:par>
                                <p:cTn id="17" presetID="47" presetClass="entr" presetSubtype="0" fill="hold" nodeType="afterEffect">
                                  <p:stCondLst>
                                    <p:cond delay="0"/>
                                  </p:stCondLst>
                                  <p:childTnLst>
                                    <p:set>
                                      <p:cBhvr>
                                        <p:cTn id="18" dur="1" fill="hold">
                                          <p:stCondLst>
                                            <p:cond delay="0"/>
                                          </p:stCondLst>
                                        </p:cTn>
                                        <p:tgtEl>
                                          <p:spTgt spid="202"/>
                                        </p:tgtEl>
                                        <p:attrNameLst>
                                          <p:attrName>style.visibility</p:attrName>
                                        </p:attrNameLst>
                                      </p:cBhvr>
                                      <p:to>
                                        <p:strVal val="visible"/>
                                      </p:to>
                                    </p:set>
                                    <p:animEffect transition="in" filter="fade">
                                      <p:cBhvr>
                                        <p:cTn id="19" dur="1000"/>
                                        <p:tgtEl>
                                          <p:spTgt spid="202"/>
                                        </p:tgtEl>
                                      </p:cBhvr>
                                    </p:animEffect>
                                    <p:anim calcmode="lin" valueType="num">
                                      <p:cBhvr>
                                        <p:cTn id="20" dur="1000" fill="hold"/>
                                        <p:tgtEl>
                                          <p:spTgt spid="202"/>
                                        </p:tgtEl>
                                        <p:attrNameLst>
                                          <p:attrName>ppt_x</p:attrName>
                                        </p:attrNameLst>
                                      </p:cBhvr>
                                      <p:tavLst>
                                        <p:tav tm="0">
                                          <p:val>
                                            <p:strVal val="#ppt_x"/>
                                          </p:val>
                                        </p:tav>
                                        <p:tav tm="100000">
                                          <p:val>
                                            <p:strVal val="#ppt_x"/>
                                          </p:val>
                                        </p:tav>
                                      </p:tavLst>
                                    </p:anim>
                                    <p:anim calcmode="lin" valueType="num">
                                      <p:cBhvr>
                                        <p:cTn id="21" dur="1000" fill="hold"/>
                                        <p:tgtEl>
                                          <p:spTgt spid="202"/>
                                        </p:tgtEl>
                                        <p:attrNameLst>
                                          <p:attrName>ppt_y</p:attrName>
                                        </p:attrNameLst>
                                      </p:cBhvr>
                                      <p:tavLst>
                                        <p:tav tm="0">
                                          <p:val>
                                            <p:strVal val="#ppt_y-.1"/>
                                          </p:val>
                                        </p:tav>
                                        <p:tav tm="100000">
                                          <p:val>
                                            <p:strVal val="#ppt_y"/>
                                          </p:val>
                                        </p:tav>
                                      </p:tavLst>
                                    </p:anim>
                                  </p:childTnLst>
                                </p:cTn>
                              </p:par>
                            </p:childTnLst>
                          </p:cTn>
                        </p:par>
                        <p:par>
                          <p:cTn id="22" fill="hold">
                            <p:stCondLst>
                              <p:cond delay="3500"/>
                            </p:stCondLst>
                            <p:childTnLst>
                              <p:par>
                                <p:cTn id="23" presetID="47" presetClass="entr" presetSubtype="0" fill="hold" nodeType="afterEffect">
                                  <p:stCondLst>
                                    <p:cond delay="0"/>
                                  </p:stCondLst>
                                  <p:childTnLst>
                                    <p:set>
                                      <p:cBhvr>
                                        <p:cTn id="24" dur="1" fill="hold">
                                          <p:stCondLst>
                                            <p:cond delay="0"/>
                                          </p:stCondLst>
                                        </p:cTn>
                                        <p:tgtEl>
                                          <p:spTgt spid="203"/>
                                        </p:tgtEl>
                                        <p:attrNameLst>
                                          <p:attrName>style.visibility</p:attrName>
                                        </p:attrNameLst>
                                      </p:cBhvr>
                                      <p:to>
                                        <p:strVal val="visible"/>
                                      </p:to>
                                    </p:set>
                                    <p:animEffect transition="in" filter="fade">
                                      <p:cBhvr>
                                        <p:cTn id="25" dur="1000"/>
                                        <p:tgtEl>
                                          <p:spTgt spid="203"/>
                                        </p:tgtEl>
                                      </p:cBhvr>
                                    </p:animEffect>
                                    <p:anim calcmode="lin" valueType="num">
                                      <p:cBhvr>
                                        <p:cTn id="26" dur="1000" fill="hold"/>
                                        <p:tgtEl>
                                          <p:spTgt spid="203"/>
                                        </p:tgtEl>
                                        <p:attrNameLst>
                                          <p:attrName>ppt_x</p:attrName>
                                        </p:attrNameLst>
                                      </p:cBhvr>
                                      <p:tavLst>
                                        <p:tav tm="0">
                                          <p:val>
                                            <p:strVal val="#ppt_x"/>
                                          </p:val>
                                        </p:tav>
                                        <p:tav tm="100000">
                                          <p:val>
                                            <p:strVal val="#ppt_x"/>
                                          </p:val>
                                        </p:tav>
                                      </p:tavLst>
                                    </p:anim>
                                    <p:anim calcmode="lin" valueType="num">
                                      <p:cBhvr>
                                        <p:cTn id="27" dur="1000" fill="hold"/>
                                        <p:tgtEl>
                                          <p:spTgt spid="203"/>
                                        </p:tgtEl>
                                        <p:attrNameLst>
                                          <p:attrName>ppt_y</p:attrName>
                                        </p:attrNameLst>
                                      </p:cBhvr>
                                      <p:tavLst>
                                        <p:tav tm="0">
                                          <p:val>
                                            <p:strVal val="#ppt_y-.1"/>
                                          </p:val>
                                        </p:tav>
                                        <p:tav tm="100000">
                                          <p:val>
                                            <p:strVal val="#ppt_y"/>
                                          </p:val>
                                        </p:tav>
                                      </p:tavLst>
                                    </p:anim>
                                  </p:childTnLst>
                                </p:cTn>
                              </p:par>
                            </p:childTnLst>
                          </p:cTn>
                        </p:par>
                        <p:par>
                          <p:cTn id="28" fill="hold">
                            <p:stCondLst>
                              <p:cond delay="4500"/>
                            </p:stCondLst>
                            <p:childTnLst>
                              <p:par>
                                <p:cTn id="29" presetID="47" presetClass="entr" presetSubtype="0" fill="hold" nodeType="afterEffect">
                                  <p:stCondLst>
                                    <p:cond delay="0"/>
                                  </p:stCondLst>
                                  <p:childTnLst>
                                    <p:set>
                                      <p:cBhvr>
                                        <p:cTn id="30" dur="1" fill="hold">
                                          <p:stCondLst>
                                            <p:cond delay="0"/>
                                          </p:stCondLst>
                                        </p:cTn>
                                        <p:tgtEl>
                                          <p:spTgt spid="204"/>
                                        </p:tgtEl>
                                        <p:attrNameLst>
                                          <p:attrName>style.visibility</p:attrName>
                                        </p:attrNameLst>
                                      </p:cBhvr>
                                      <p:to>
                                        <p:strVal val="visible"/>
                                      </p:to>
                                    </p:set>
                                    <p:animEffect transition="in" filter="fade">
                                      <p:cBhvr>
                                        <p:cTn id="31" dur="1000"/>
                                        <p:tgtEl>
                                          <p:spTgt spid="204"/>
                                        </p:tgtEl>
                                      </p:cBhvr>
                                    </p:animEffect>
                                    <p:anim calcmode="lin" valueType="num">
                                      <p:cBhvr>
                                        <p:cTn id="32" dur="1000" fill="hold"/>
                                        <p:tgtEl>
                                          <p:spTgt spid="204"/>
                                        </p:tgtEl>
                                        <p:attrNameLst>
                                          <p:attrName>ppt_x</p:attrName>
                                        </p:attrNameLst>
                                      </p:cBhvr>
                                      <p:tavLst>
                                        <p:tav tm="0">
                                          <p:val>
                                            <p:strVal val="#ppt_x"/>
                                          </p:val>
                                        </p:tav>
                                        <p:tav tm="100000">
                                          <p:val>
                                            <p:strVal val="#ppt_x"/>
                                          </p:val>
                                        </p:tav>
                                      </p:tavLst>
                                    </p:anim>
                                    <p:anim calcmode="lin" valueType="num">
                                      <p:cBhvr>
                                        <p:cTn id="33" dur="1000" fill="hold"/>
                                        <p:tgtEl>
                                          <p:spTgt spid="204"/>
                                        </p:tgtEl>
                                        <p:attrNameLst>
                                          <p:attrName>ppt_y</p:attrName>
                                        </p:attrNameLst>
                                      </p:cBhvr>
                                      <p:tavLst>
                                        <p:tav tm="0">
                                          <p:val>
                                            <p:strVal val="#ppt_y-.1"/>
                                          </p:val>
                                        </p:tav>
                                        <p:tav tm="100000">
                                          <p:val>
                                            <p:strVal val="#ppt_y"/>
                                          </p:val>
                                        </p:tav>
                                      </p:tavLst>
                                    </p:anim>
                                  </p:childTnLst>
                                </p:cTn>
                              </p:par>
                            </p:childTnLst>
                          </p:cTn>
                        </p:par>
                        <p:par>
                          <p:cTn id="34" fill="hold">
                            <p:stCondLst>
                              <p:cond delay="5500"/>
                            </p:stCondLst>
                            <p:childTnLst>
                              <p:par>
                                <p:cTn id="35" presetID="47" presetClass="entr" presetSubtype="0" fill="hold" nodeType="afterEffect">
                                  <p:stCondLst>
                                    <p:cond delay="0"/>
                                  </p:stCondLst>
                                  <p:childTnLst>
                                    <p:set>
                                      <p:cBhvr>
                                        <p:cTn id="36" dur="1" fill="hold">
                                          <p:stCondLst>
                                            <p:cond delay="0"/>
                                          </p:stCondLst>
                                        </p:cTn>
                                        <p:tgtEl>
                                          <p:spTgt spid="205"/>
                                        </p:tgtEl>
                                        <p:attrNameLst>
                                          <p:attrName>style.visibility</p:attrName>
                                        </p:attrNameLst>
                                      </p:cBhvr>
                                      <p:to>
                                        <p:strVal val="visible"/>
                                      </p:to>
                                    </p:set>
                                    <p:animEffect transition="in" filter="fade">
                                      <p:cBhvr>
                                        <p:cTn id="37" dur="1000"/>
                                        <p:tgtEl>
                                          <p:spTgt spid="205"/>
                                        </p:tgtEl>
                                      </p:cBhvr>
                                    </p:animEffect>
                                    <p:anim calcmode="lin" valueType="num">
                                      <p:cBhvr>
                                        <p:cTn id="38" dur="1000" fill="hold"/>
                                        <p:tgtEl>
                                          <p:spTgt spid="205"/>
                                        </p:tgtEl>
                                        <p:attrNameLst>
                                          <p:attrName>ppt_x</p:attrName>
                                        </p:attrNameLst>
                                      </p:cBhvr>
                                      <p:tavLst>
                                        <p:tav tm="0">
                                          <p:val>
                                            <p:strVal val="#ppt_x"/>
                                          </p:val>
                                        </p:tav>
                                        <p:tav tm="100000">
                                          <p:val>
                                            <p:strVal val="#ppt_x"/>
                                          </p:val>
                                        </p:tav>
                                      </p:tavLst>
                                    </p:anim>
                                    <p:anim calcmode="lin" valueType="num">
                                      <p:cBhvr>
                                        <p:cTn id="39" dur="1000" fill="hold"/>
                                        <p:tgtEl>
                                          <p:spTgt spid="20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77"/>
                                        </p:tgtEl>
                                        <p:attrNameLst>
                                          <p:attrName>style.visibility</p:attrName>
                                        </p:attrNameLst>
                                      </p:cBhvr>
                                      <p:to>
                                        <p:strVal val="visible"/>
                                      </p:to>
                                    </p:set>
                                    <p:animEffect transition="in" filter="fade">
                                      <p:cBhvr>
                                        <p:cTn id="44" dur="500"/>
                                        <p:tgtEl>
                                          <p:spTgt spid="17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44"/>
                                        </p:tgtEl>
                                        <p:attrNameLst>
                                          <p:attrName>style.visibility</p:attrName>
                                        </p:attrNameLst>
                                      </p:cBhvr>
                                      <p:to>
                                        <p:strVal val="visible"/>
                                      </p:to>
                                    </p:set>
                                    <p:animEffect transition="in" filter="fade">
                                      <p:cBhvr>
                                        <p:cTn id="54"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05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0" y="973333"/>
            <a:ext cx="9975616" cy="5910943"/>
            <a:chOff x="0" y="973333"/>
            <a:chExt cx="9975616" cy="5910943"/>
          </a:xfrm>
        </p:grpSpPr>
        <p:grpSp>
          <p:nvGrpSpPr>
            <p:cNvPr id="30" name="Group 33"/>
            <p:cNvGrpSpPr>
              <a:grpSpLocks/>
            </p:cNvGrpSpPr>
            <p:nvPr/>
          </p:nvGrpSpPr>
          <p:grpSpPr bwMode="auto">
            <a:xfrm>
              <a:off x="0" y="2135556"/>
              <a:ext cx="9144000" cy="3794125"/>
              <a:chOff x="0" y="1552"/>
              <a:chExt cx="5776" cy="2390"/>
            </a:xfrm>
          </p:grpSpPr>
          <p:sp>
            <p:nvSpPr>
              <p:cNvPr id="33" name="Rectangle 4"/>
              <p:cNvSpPr>
                <a:spLocks noChangeArrowheads="1"/>
              </p:cNvSpPr>
              <p:nvPr/>
            </p:nvSpPr>
            <p:spPr bwMode="auto">
              <a:xfrm flipV="1">
                <a:off x="0" y="2928"/>
                <a:ext cx="5776" cy="1014"/>
              </a:xfrm>
              <a:prstGeom prst="rect">
                <a:avLst/>
              </a:prstGeom>
              <a:gradFill rotWithShape="1">
                <a:gsLst>
                  <a:gs pos="0">
                    <a:schemeClr val="bg1">
                      <a:alpha val="85001"/>
                    </a:schemeClr>
                  </a:gs>
                  <a:gs pos="100000">
                    <a:schemeClr val="tx1">
                      <a:alpha val="65000"/>
                    </a:schemeClr>
                  </a:gs>
                </a:gsLst>
                <a:lin ang="5400000" scaled="1"/>
              </a:gradFill>
              <a:ln w="9525">
                <a:noFill/>
                <a:miter lim="800000"/>
                <a:headEnd/>
                <a:tailEnd/>
              </a:ln>
            </p:spPr>
            <p:txBody>
              <a:bodyPr wrap="none" anchor="ctr"/>
              <a:lstStyle/>
              <a:p>
                <a:pPr eaLnBrk="0" hangingPunct="0"/>
                <a:endParaRPr lang="en-US"/>
              </a:p>
            </p:txBody>
          </p:sp>
          <p:sp>
            <p:nvSpPr>
              <p:cNvPr id="34" name="Rectangle 3"/>
              <p:cNvSpPr>
                <a:spLocks noChangeArrowheads="1"/>
              </p:cNvSpPr>
              <p:nvPr/>
            </p:nvSpPr>
            <p:spPr bwMode="auto">
              <a:xfrm>
                <a:off x="0" y="1552"/>
                <a:ext cx="5776" cy="1376"/>
              </a:xfrm>
              <a:prstGeom prst="rect">
                <a:avLst/>
              </a:prstGeom>
              <a:gradFill rotWithShape="1">
                <a:gsLst>
                  <a:gs pos="0">
                    <a:srgbClr val="BDBEBF">
                      <a:alpha val="0"/>
                    </a:srgbClr>
                  </a:gs>
                  <a:gs pos="100000">
                    <a:srgbClr val="6B6C6F">
                      <a:alpha val="28998"/>
                    </a:srgbClr>
                  </a:gs>
                </a:gsLst>
                <a:lin ang="5400000" scaled="1"/>
              </a:gradFill>
              <a:ln w="9525">
                <a:noFill/>
                <a:miter lim="800000"/>
                <a:headEnd/>
                <a:tailEnd/>
              </a:ln>
            </p:spPr>
            <p:txBody>
              <a:bodyPr wrap="none" anchor="ctr"/>
              <a:lstStyle/>
              <a:p>
                <a:pPr eaLnBrk="0" hangingPunct="0"/>
                <a:endParaRPr lang="en-US"/>
              </a:p>
            </p:txBody>
          </p:sp>
        </p:grpSp>
        <p:sp>
          <p:nvSpPr>
            <p:cNvPr id="31" name="Freeform 4"/>
            <p:cNvSpPr>
              <a:spLocks noEditPoints="1"/>
            </p:cNvSpPr>
            <p:nvPr/>
          </p:nvSpPr>
          <p:spPr bwMode="auto">
            <a:xfrm>
              <a:off x="5856433" y="974725"/>
              <a:ext cx="4119183" cy="4729382"/>
            </a:xfrm>
            <a:custGeom>
              <a:avLst/>
              <a:gdLst/>
              <a:ahLst/>
              <a:cxnLst>
                <a:cxn ang="0">
                  <a:pos x="3004" y="0"/>
                </a:cxn>
                <a:cxn ang="0">
                  <a:pos x="1167" y="0"/>
                </a:cxn>
                <a:cxn ang="0">
                  <a:pos x="0" y="3449"/>
                </a:cxn>
                <a:cxn ang="0">
                  <a:pos x="1837" y="3449"/>
                </a:cxn>
                <a:cxn ang="0">
                  <a:pos x="3004" y="0"/>
                </a:cxn>
                <a:cxn ang="0">
                  <a:pos x="3004" y="0"/>
                </a:cxn>
                <a:cxn ang="0">
                  <a:pos x="3004" y="0"/>
                </a:cxn>
              </a:cxnLst>
              <a:rect l="0" t="0" r="r" b="b"/>
              <a:pathLst>
                <a:path w="3004" h="3449">
                  <a:moveTo>
                    <a:pt x="3004" y="0"/>
                  </a:moveTo>
                  <a:lnTo>
                    <a:pt x="1167" y="0"/>
                  </a:lnTo>
                  <a:lnTo>
                    <a:pt x="0" y="3449"/>
                  </a:lnTo>
                  <a:lnTo>
                    <a:pt x="1837" y="3449"/>
                  </a:lnTo>
                  <a:lnTo>
                    <a:pt x="3004" y="0"/>
                  </a:lnTo>
                  <a:close/>
                  <a:moveTo>
                    <a:pt x="3004" y="0"/>
                  </a:moveTo>
                  <a:lnTo>
                    <a:pt x="3004" y="0"/>
                  </a:lnTo>
                  <a:close/>
                </a:path>
              </a:pathLst>
            </a:custGeom>
            <a:gradFill flip="none" rotWithShape="1">
              <a:gsLst>
                <a:gs pos="15000">
                  <a:schemeClr val="bg2">
                    <a:alpha val="60000"/>
                  </a:schemeClr>
                </a:gs>
                <a:gs pos="100000">
                  <a:schemeClr val="bg1">
                    <a:alpha val="0"/>
                  </a:schemeClr>
                </a:gs>
              </a:gsLst>
              <a:lin ang="5400000" scaled="1"/>
              <a:tileRect/>
            </a:gradFill>
            <a:ln w="9525" algn="ctr">
              <a:noFill/>
              <a:round/>
              <a:headEnd/>
              <a:tailEnd/>
            </a:ln>
            <a:effectLst/>
          </p:spPr>
          <p:txBody>
            <a:bodyPr wrap="none" anchor="ctr"/>
            <a:lstStyle/>
            <a:p>
              <a:pPr>
                <a:defRPr/>
              </a:pPr>
              <a:endParaRPr lang="en-US"/>
            </a:p>
          </p:txBody>
        </p:sp>
        <p:sp>
          <p:nvSpPr>
            <p:cNvPr id="32" name="Freeform 31"/>
            <p:cNvSpPr>
              <a:spLocks noEditPoints="1"/>
            </p:cNvSpPr>
            <p:nvPr/>
          </p:nvSpPr>
          <p:spPr bwMode="auto">
            <a:xfrm>
              <a:off x="0" y="973333"/>
              <a:ext cx="2345170" cy="5910943"/>
            </a:xfrm>
            <a:custGeom>
              <a:avLst/>
              <a:gdLst>
                <a:gd name="T0" fmla="*/ 2147483647 w 1205"/>
                <a:gd name="T1" fmla="*/ 0 h 3038"/>
                <a:gd name="T2" fmla="*/ 2147483647 w 1205"/>
                <a:gd name="T3" fmla="*/ 0 h 3038"/>
                <a:gd name="T4" fmla="*/ 0 w 1205"/>
                <a:gd name="T5" fmla="*/ 2147483647 h 3038"/>
                <a:gd name="T6" fmla="*/ 0 w 1205"/>
                <a:gd name="T7" fmla="*/ 2147483647 h 3038"/>
                <a:gd name="T8" fmla="*/ 2147483647 w 1205"/>
                <a:gd name="T9" fmla="*/ 2147483647 h 3038"/>
                <a:gd name="T10" fmla="*/ 2147483647 w 1205"/>
                <a:gd name="T11" fmla="*/ 0 h 3038"/>
                <a:gd name="T12" fmla="*/ 2147483647 w 1205"/>
                <a:gd name="T13" fmla="*/ 0 h 3038"/>
                <a:gd name="T14" fmla="*/ 2147483647 w 1205"/>
                <a:gd name="T15" fmla="*/ 0 h 3038"/>
                <a:gd name="T16" fmla="*/ 0 60000 65536"/>
                <a:gd name="T17" fmla="*/ 0 60000 65536"/>
                <a:gd name="T18" fmla="*/ 0 60000 65536"/>
                <a:gd name="T19" fmla="*/ 0 60000 65536"/>
                <a:gd name="T20" fmla="*/ 0 60000 65536"/>
                <a:gd name="T21" fmla="*/ 0 60000 65536"/>
                <a:gd name="T22" fmla="*/ 0 60000 65536"/>
                <a:gd name="T23" fmla="*/ 0 60000 65536"/>
                <a:gd name="T24" fmla="*/ 0 w 1205"/>
                <a:gd name="T25" fmla="*/ 0 h 3038"/>
                <a:gd name="T26" fmla="*/ 1205 w 1205"/>
                <a:gd name="T27" fmla="*/ 3038 h 30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5" h="3038">
                  <a:moveTo>
                    <a:pt x="1205" y="0"/>
                  </a:moveTo>
                  <a:lnTo>
                    <a:pt x="374" y="0"/>
                  </a:lnTo>
                  <a:lnTo>
                    <a:pt x="0" y="1109"/>
                  </a:lnTo>
                  <a:lnTo>
                    <a:pt x="0" y="3038"/>
                  </a:lnTo>
                  <a:lnTo>
                    <a:pt x="177" y="3038"/>
                  </a:lnTo>
                  <a:lnTo>
                    <a:pt x="1205" y="0"/>
                  </a:lnTo>
                  <a:close/>
                  <a:moveTo>
                    <a:pt x="1205" y="0"/>
                  </a:moveTo>
                  <a:lnTo>
                    <a:pt x="1205" y="0"/>
                  </a:lnTo>
                  <a:close/>
                </a:path>
              </a:pathLst>
            </a:custGeom>
            <a:solidFill>
              <a:srgbClr val="325B7B">
                <a:alpha val="14902"/>
              </a:srgbClr>
            </a:solidFill>
            <a:ln w="9525" algn="ctr">
              <a:noFill/>
              <a:round/>
              <a:headEnd/>
              <a:tailEnd/>
            </a:ln>
            <a:effectLst/>
          </p:spPr>
          <p:txBody>
            <a:bodyPr wrap="none" anchor="ctr"/>
            <a:lstStyle/>
            <a:p>
              <a:endParaRPr lang="en-US"/>
            </a:p>
          </p:txBody>
        </p:sp>
      </p:grpSp>
      <p:sp>
        <p:nvSpPr>
          <p:cNvPr id="7" name="Rectangle 6"/>
          <p:cNvSpPr/>
          <p:nvPr/>
        </p:nvSpPr>
        <p:spPr bwMode="auto">
          <a:xfrm>
            <a:off x="498475" y="1157736"/>
            <a:ext cx="8086725" cy="4967702"/>
          </a:xfrm>
          <a:prstGeom prst="rect">
            <a:avLst/>
          </a:prstGeom>
          <a:gradFill flip="none" rotWithShape="1">
            <a:gsLst>
              <a:gs pos="0">
                <a:srgbClr val="DEDFE2"/>
              </a:gs>
              <a:gs pos="50000">
                <a:srgbClr val="FFFFFF"/>
              </a:gs>
              <a:gs pos="100000">
                <a:srgbClr val="DEDFE2"/>
              </a:gs>
            </a:gsLst>
            <a:lin ang="0" scaled="1"/>
            <a:tileRect/>
          </a:gradFill>
          <a:ln w="12700">
            <a:gradFill>
              <a:gsLst>
                <a:gs pos="0">
                  <a:srgbClr val="BBBDC1"/>
                </a:gs>
                <a:gs pos="50000">
                  <a:srgbClr val="EDEEF4"/>
                </a:gs>
                <a:gs pos="100000">
                  <a:srgbClr val="FFFFFF"/>
                </a:gs>
              </a:gsLst>
              <a:lin ang="5400000" scaled="0"/>
            </a:gradFill>
            <a:miter lim="800000"/>
            <a:headEnd/>
            <a:tailEnd/>
          </a:ln>
          <a:effectLst>
            <a:outerShdw blurRad="88900" dist="63500" dir="2700000" algn="tl" rotWithShape="0">
              <a:prstClr val="black">
                <a:alpha val="40000"/>
              </a:prstClr>
            </a:outerShdw>
          </a:effectLst>
          <a:scene3d>
            <a:camera prst="orthographicFront"/>
            <a:lightRig rig="threePt" dir="t"/>
          </a:scene3d>
          <a:sp3d>
            <a:bevelT w="31750" h="31750"/>
          </a:sp3d>
        </p:spPr>
        <p:txBody>
          <a:bodyPr wrap="none" anchor="ctr"/>
          <a:lstStyle/>
          <a:p>
            <a:pPr marL="0" marR="0" indent="0" defTabSz="914400" fontAlgn="auto" latinLnBrk="0">
              <a:lnSpc>
                <a:spcPct val="100000"/>
              </a:lnSpc>
              <a:spcBef>
                <a:spcPts val="0"/>
              </a:spcBef>
              <a:spcAft>
                <a:spcPts val="0"/>
              </a:spcAft>
              <a:buClrTx/>
              <a:buSzTx/>
              <a:buFontTx/>
              <a:buNone/>
              <a:tabLst/>
            </a:pPr>
            <a:endParaRPr lang="en-US" sz="1800" kern="0">
              <a:solidFill>
                <a:sysClr val="windowText" lastClr="000000"/>
              </a:solidFill>
            </a:endParaRPr>
          </a:p>
        </p:txBody>
      </p:sp>
      <p:sp>
        <p:nvSpPr>
          <p:cNvPr id="2" name="Title 1"/>
          <p:cNvSpPr>
            <a:spLocks noGrp="1"/>
          </p:cNvSpPr>
          <p:nvPr>
            <p:ph type="title"/>
          </p:nvPr>
        </p:nvSpPr>
        <p:spPr/>
        <p:txBody>
          <a:bodyPr/>
          <a:lstStyle/>
          <a:p>
            <a:r>
              <a:rPr lang="en-US" dirty="0" smtClean="0"/>
              <a:t>GRC Portal Benefits</a:t>
            </a:r>
            <a:endParaRPr lang="en-US" dirty="0"/>
          </a:p>
        </p:txBody>
      </p:sp>
      <p:sp>
        <p:nvSpPr>
          <p:cNvPr id="3" name="Content Placeholder 2"/>
          <p:cNvSpPr>
            <a:spLocks noGrp="1"/>
          </p:cNvSpPr>
          <p:nvPr>
            <p:ph idx="1"/>
          </p:nvPr>
        </p:nvSpPr>
        <p:spPr>
          <a:xfrm>
            <a:off x="706045" y="1274363"/>
            <a:ext cx="7685601" cy="4714875"/>
          </a:xfrm>
        </p:spPr>
        <p:txBody>
          <a:bodyPr/>
          <a:lstStyle/>
          <a:p>
            <a:pPr>
              <a:buClr>
                <a:schemeClr val="tx1"/>
              </a:buClr>
            </a:pPr>
            <a:r>
              <a:rPr lang="en-US" sz="1800" dirty="0" smtClean="0">
                <a:solidFill>
                  <a:schemeClr val="accent1"/>
                </a:solidFill>
              </a:rPr>
              <a:t>Centralized governance</a:t>
            </a:r>
          </a:p>
          <a:p>
            <a:pPr lvl="1">
              <a:buClr>
                <a:schemeClr val="tx1"/>
              </a:buClr>
            </a:pPr>
            <a:r>
              <a:rPr lang="en-US" sz="1400" dirty="0" smtClean="0">
                <a:solidFill>
                  <a:srgbClr val="000000"/>
                </a:solidFill>
              </a:rPr>
              <a:t>Centralized policy management with corporate-wide policies in one place</a:t>
            </a:r>
            <a:endParaRPr lang="en-US" sz="700" dirty="0" smtClean="0">
              <a:solidFill>
                <a:srgbClr val="000000"/>
              </a:solidFill>
            </a:endParaRPr>
          </a:p>
          <a:p>
            <a:pPr lvl="0">
              <a:spcBef>
                <a:spcPts val="1000"/>
              </a:spcBef>
              <a:buClr>
                <a:schemeClr val="tx1"/>
              </a:buClr>
            </a:pPr>
            <a:r>
              <a:rPr lang="en-US" sz="1800" dirty="0" smtClean="0">
                <a:solidFill>
                  <a:schemeClr val="accent1"/>
                </a:solidFill>
              </a:rPr>
              <a:t>Brings consistency company-wide</a:t>
            </a:r>
          </a:p>
          <a:p>
            <a:pPr lvl="1">
              <a:buClr>
                <a:schemeClr val="tx1"/>
              </a:buClr>
            </a:pPr>
            <a:r>
              <a:rPr lang="en-US" sz="1400" dirty="0" smtClean="0">
                <a:solidFill>
                  <a:srgbClr val="000000"/>
                </a:solidFill>
              </a:rPr>
              <a:t>Common workflows and standard policy templates</a:t>
            </a:r>
            <a:endParaRPr lang="en-US" sz="700" dirty="0" smtClean="0">
              <a:solidFill>
                <a:srgbClr val="000000"/>
              </a:solidFill>
            </a:endParaRPr>
          </a:p>
          <a:p>
            <a:pPr lvl="0">
              <a:spcBef>
                <a:spcPts val="1000"/>
              </a:spcBef>
              <a:buClr>
                <a:schemeClr val="tx1"/>
              </a:buClr>
            </a:pPr>
            <a:r>
              <a:rPr lang="en-US" sz="1800" dirty="0" smtClean="0">
                <a:solidFill>
                  <a:schemeClr val="accent1"/>
                </a:solidFill>
              </a:rPr>
              <a:t>Accessibility</a:t>
            </a:r>
          </a:p>
          <a:p>
            <a:pPr lvl="1">
              <a:buClr>
                <a:schemeClr val="tx1"/>
              </a:buClr>
            </a:pPr>
            <a:r>
              <a:rPr lang="en-US" sz="1400" dirty="0" smtClean="0">
                <a:solidFill>
                  <a:srgbClr val="000000"/>
                </a:solidFill>
              </a:rPr>
              <a:t>Easy access and archiving</a:t>
            </a:r>
            <a:endParaRPr lang="en-US" sz="1400" dirty="0" smtClean="0">
              <a:solidFill>
                <a:srgbClr val="000000"/>
              </a:solidFill>
              <a:sym typeface="Wingdings" pitchFamily="2" charset="2"/>
            </a:endParaRPr>
          </a:p>
          <a:p>
            <a:pPr lvl="1">
              <a:buClr>
                <a:schemeClr val="tx1"/>
              </a:buClr>
            </a:pPr>
            <a:r>
              <a:rPr lang="en-US" sz="1400" dirty="0" smtClean="0">
                <a:solidFill>
                  <a:srgbClr val="000000"/>
                </a:solidFill>
              </a:rPr>
              <a:t>Search all policies simultaneously</a:t>
            </a:r>
            <a:endParaRPr lang="en-US" sz="1600" dirty="0" smtClean="0">
              <a:solidFill>
                <a:srgbClr val="000000"/>
              </a:solidFill>
            </a:endParaRPr>
          </a:p>
          <a:p>
            <a:pPr>
              <a:spcBef>
                <a:spcPts val="900"/>
              </a:spcBef>
              <a:buClr>
                <a:schemeClr val="tx1"/>
              </a:buClr>
            </a:pPr>
            <a:r>
              <a:rPr lang="en-US" sz="1800" dirty="0" smtClean="0">
                <a:solidFill>
                  <a:schemeClr val="accent1"/>
                </a:solidFill>
              </a:rPr>
              <a:t>Efficiencies in security operations</a:t>
            </a:r>
          </a:p>
          <a:p>
            <a:pPr lvl="1">
              <a:buClr>
                <a:schemeClr val="tx1"/>
              </a:buClr>
            </a:pPr>
            <a:r>
              <a:rPr lang="en-US" sz="1400" dirty="0" smtClean="0">
                <a:solidFill>
                  <a:srgbClr val="000000"/>
                </a:solidFill>
              </a:rPr>
              <a:t>Automates a previously manual process</a:t>
            </a:r>
          </a:p>
          <a:p>
            <a:pPr lvl="2">
              <a:buClr>
                <a:schemeClr val="tx1"/>
              </a:buClr>
            </a:pPr>
            <a:r>
              <a:rPr lang="en-US" sz="1400" dirty="0" smtClean="0">
                <a:solidFill>
                  <a:srgbClr val="000000"/>
                </a:solidFill>
              </a:rPr>
              <a:t>Similar to most of you, our previous GRC was called “excel” with “outlook”</a:t>
            </a:r>
          </a:p>
          <a:p>
            <a:pPr lvl="1">
              <a:buClr>
                <a:schemeClr val="tx1"/>
              </a:buClr>
            </a:pPr>
            <a:r>
              <a:rPr lang="en-US" sz="1400" dirty="0" smtClean="0">
                <a:solidFill>
                  <a:srgbClr val="000000"/>
                </a:solidFill>
              </a:rPr>
              <a:t>Reduced time spent learning and working in separate consoles</a:t>
            </a:r>
            <a:endParaRPr lang="en-US" sz="1600" dirty="0" smtClean="0">
              <a:solidFill>
                <a:srgbClr val="000000"/>
              </a:solidFill>
            </a:endParaRPr>
          </a:p>
          <a:p>
            <a:pPr>
              <a:spcBef>
                <a:spcPts val="1000"/>
              </a:spcBef>
              <a:buClr>
                <a:schemeClr val="tx1"/>
              </a:buClr>
            </a:pPr>
            <a:r>
              <a:rPr lang="en-US" sz="1800" dirty="0" smtClean="0">
                <a:solidFill>
                  <a:schemeClr val="accent1"/>
                </a:solidFill>
              </a:rPr>
              <a:t>Compliance made easier</a:t>
            </a:r>
          </a:p>
          <a:p>
            <a:pPr lvl="1">
              <a:buClr>
                <a:schemeClr val="tx1"/>
              </a:buClr>
            </a:pPr>
            <a:r>
              <a:rPr lang="en-US" sz="1400" dirty="0" smtClean="0">
                <a:solidFill>
                  <a:srgbClr val="000000"/>
                </a:solidFill>
              </a:rPr>
              <a:t>Search all internal and external references, then map to policy</a:t>
            </a:r>
          </a:p>
          <a:p>
            <a:pPr lvl="1">
              <a:buClr>
                <a:schemeClr val="tx1"/>
              </a:buClr>
            </a:pPr>
            <a:r>
              <a:rPr lang="en-US" sz="1400" dirty="0" smtClean="0">
                <a:solidFill>
                  <a:srgbClr val="000000"/>
                </a:solidFill>
              </a:rPr>
              <a:t>Risk-driven by mapping policy, compliance and vulnerabilities to common controls</a:t>
            </a:r>
            <a:endParaRPr lang="en-US" sz="1600" dirty="0" smtClean="0">
              <a:solidFill>
                <a:srgbClr val="000000"/>
              </a:solidFill>
            </a:endParaRPr>
          </a:p>
          <a:p>
            <a:pPr>
              <a:spcBef>
                <a:spcPts val="1000"/>
              </a:spcBef>
              <a:buClr>
                <a:schemeClr val="tx1"/>
              </a:buClr>
            </a:pPr>
            <a:r>
              <a:rPr lang="en-US" sz="1800" dirty="0" smtClean="0">
                <a:solidFill>
                  <a:schemeClr val="accent1"/>
                </a:solidFill>
              </a:rPr>
              <a:t>Great security shouldn’t mean great complexity</a:t>
            </a:r>
            <a:endParaRPr lang="en-US" sz="1800" dirty="0">
              <a:solidFill>
                <a:schemeClr val="accent1"/>
              </a:solidFill>
            </a:endParaRPr>
          </a:p>
        </p:txBody>
      </p:sp>
      <p:sp>
        <p:nvSpPr>
          <p:cNvPr id="4" name="Date Placeholder 3"/>
          <p:cNvSpPr>
            <a:spLocks noGrp="1"/>
          </p:cNvSpPr>
          <p:nvPr>
            <p:ph type="dt" sz="half" idx="10"/>
          </p:nvPr>
        </p:nvSpPr>
        <p:spPr/>
        <p:txBody>
          <a:bodyPr/>
          <a:lstStyle/>
          <a:p>
            <a:fld id="{417AED81-4FD7-E848-BA03-DE6A69E4BA2E}" type="datetime4">
              <a:rPr lang="en-US" smtClean="0"/>
              <a:pPr/>
              <a:t>October 14, 2010</a:t>
            </a:fld>
            <a:endParaRPr lang="en-US"/>
          </a:p>
        </p:txBody>
      </p:sp>
      <p:sp>
        <p:nvSpPr>
          <p:cNvPr id="5" name="Slide Number Placeholder 4"/>
          <p:cNvSpPr>
            <a:spLocks noGrp="1"/>
          </p:cNvSpPr>
          <p:nvPr>
            <p:ph type="sldNum" sz="quarter" idx="12"/>
          </p:nvPr>
        </p:nvSpPr>
        <p:spPr/>
        <p:txBody>
          <a:bodyPr/>
          <a:lstStyle/>
          <a:p>
            <a:fld id="{8EAC3D40-EE97-0240-942A-FF60CD4A568B}"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0" y="973333"/>
            <a:ext cx="9975616" cy="5910943"/>
            <a:chOff x="0" y="973333"/>
            <a:chExt cx="9975616" cy="5910943"/>
          </a:xfrm>
        </p:grpSpPr>
        <p:grpSp>
          <p:nvGrpSpPr>
            <p:cNvPr id="22" name="Group 33"/>
            <p:cNvGrpSpPr>
              <a:grpSpLocks/>
            </p:cNvGrpSpPr>
            <p:nvPr/>
          </p:nvGrpSpPr>
          <p:grpSpPr bwMode="auto">
            <a:xfrm>
              <a:off x="0" y="2135556"/>
              <a:ext cx="9144000" cy="3794125"/>
              <a:chOff x="0" y="1552"/>
              <a:chExt cx="5776" cy="2390"/>
            </a:xfrm>
          </p:grpSpPr>
          <p:sp>
            <p:nvSpPr>
              <p:cNvPr id="25" name="Rectangle 4"/>
              <p:cNvSpPr>
                <a:spLocks noChangeArrowheads="1"/>
              </p:cNvSpPr>
              <p:nvPr/>
            </p:nvSpPr>
            <p:spPr bwMode="auto">
              <a:xfrm flipV="1">
                <a:off x="0" y="2928"/>
                <a:ext cx="5776" cy="1014"/>
              </a:xfrm>
              <a:prstGeom prst="rect">
                <a:avLst/>
              </a:prstGeom>
              <a:gradFill rotWithShape="1">
                <a:gsLst>
                  <a:gs pos="0">
                    <a:schemeClr val="bg1">
                      <a:alpha val="85001"/>
                    </a:schemeClr>
                  </a:gs>
                  <a:gs pos="100000">
                    <a:schemeClr val="tx1">
                      <a:alpha val="65000"/>
                    </a:schemeClr>
                  </a:gs>
                </a:gsLst>
                <a:lin ang="5400000" scaled="1"/>
              </a:gradFill>
              <a:ln w="9525">
                <a:noFill/>
                <a:miter lim="800000"/>
                <a:headEnd/>
                <a:tailEnd/>
              </a:ln>
            </p:spPr>
            <p:txBody>
              <a:bodyPr wrap="none" anchor="ctr"/>
              <a:lstStyle/>
              <a:p>
                <a:pPr eaLnBrk="0" hangingPunct="0"/>
                <a:endParaRPr lang="en-US"/>
              </a:p>
            </p:txBody>
          </p:sp>
          <p:sp>
            <p:nvSpPr>
              <p:cNvPr id="26" name="Rectangle 3"/>
              <p:cNvSpPr>
                <a:spLocks noChangeArrowheads="1"/>
              </p:cNvSpPr>
              <p:nvPr/>
            </p:nvSpPr>
            <p:spPr bwMode="auto">
              <a:xfrm>
                <a:off x="0" y="1552"/>
                <a:ext cx="5776" cy="1376"/>
              </a:xfrm>
              <a:prstGeom prst="rect">
                <a:avLst/>
              </a:prstGeom>
              <a:gradFill rotWithShape="1">
                <a:gsLst>
                  <a:gs pos="0">
                    <a:srgbClr val="BDBEBF">
                      <a:alpha val="0"/>
                    </a:srgbClr>
                  </a:gs>
                  <a:gs pos="100000">
                    <a:srgbClr val="6B6C6F">
                      <a:alpha val="28998"/>
                    </a:srgbClr>
                  </a:gs>
                </a:gsLst>
                <a:lin ang="5400000" scaled="1"/>
              </a:gradFill>
              <a:ln w="9525">
                <a:noFill/>
                <a:miter lim="800000"/>
                <a:headEnd/>
                <a:tailEnd/>
              </a:ln>
            </p:spPr>
            <p:txBody>
              <a:bodyPr wrap="none" anchor="ctr"/>
              <a:lstStyle/>
              <a:p>
                <a:pPr eaLnBrk="0" hangingPunct="0"/>
                <a:endParaRPr lang="en-US"/>
              </a:p>
            </p:txBody>
          </p:sp>
        </p:grpSp>
        <p:sp>
          <p:nvSpPr>
            <p:cNvPr id="23" name="Freeform 4"/>
            <p:cNvSpPr>
              <a:spLocks noEditPoints="1"/>
            </p:cNvSpPr>
            <p:nvPr/>
          </p:nvSpPr>
          <p:spPr bwMode="auto">
            <a:xfrm>
              <a:off x="5856433" y="974725"/>
              <a:ext cx="4119183" cy="4729382"/>
            </a:xfrm>
            <a:custGeom>
              <a:avLst/>
              <a:gdLst/>
              <a:ahLst/>
              <a:cxnLst>
                <a:cxn ang="0">
                  <a:pos x="3004" y="0"/>
                </a:cxn>
                <a:cxn ang="0">
                  <a:pos x="1167" y="0"/>
                </a:cxn>
                <a:cxn ang="0">
                  <a:pos x="0" y="3449"/>
                </a:cxn>
                <a:cxn ang="0">
                  <a:pos x="1837" y="3449"/>
                </a:cxn>
                <a:cxn ang="0">
                  <a:pos x="3004" y="0"/>
                </a:cxn>
                <a:cxn ang="0">
                  <a:pos x="3004" y="0"/>
                </a:cxn>
                <a:cxn ang="0">
                  <a:pos x="3004" y="0"/>
                </a:cxn>
              </a:cxnLst>
              <a:rect l="0" t="0" r="r" b="b"/>
              <a:pathLst>
                <a:path w="3004" h="3449">
                  <a:moveTo>
                    <a:pt x="3004" y="0"/>
                  </a:moveTo>
                  <a:lnTo>
                    <a:pt x="1167" y="0"/>
                  </a:lnTo>
                  <a:lnTo>
                    <a:pt x="0" y="3449"/>
                  </a:lnTo>
                  <a:lnTo>
                    <a:pt x="1837" y="3449"/>
                  </a:lnTo>
                  <a:lnTo>
                    <a:pt x="3004" y="0"/>
                  </a:lnTo>
                  <a:close/>
                  <a:moveTo>
                    <a:pt x="3004" y="0"/>
                  </a:moveTo>
                  <a:lnTo>
                    <a:pt x="3004" y="0"/>
                  </a:lnTo>
                  <a:close/>
                </a:path>
              </a:pathLst>
            </a:custGeom>
            <a:gradFill flip="none" rotWithShape="1">
              <a:gsLst>
                <a:gs pos="15000">
                  <a:schemeClr val="bg2">
                    <a:alpha val="60000"/>
                  </a:schemeClr>
                </a:gs>
                <a:gs pos="100000">
                  <a:schemeClr val="bg1">
                    <a:alpha val="0"/>
                  </a:schemeClr>
                </a:gs>
              </a:gsLst>
              <a:lin ang="5400000" scaled="1"/>
              <a:tileRect/>
            </a:gradFill>
            <a:ln w="9525" algn="ctr">
              <a:noFill/>
              <a:round/>
              <a:headEnd/>
              <a:tailEnd/>
            </a:ln>
            <a:effectLst/>
          </p:spPr>
          <p:txBody>
            <a:bodyPr wrap="none" anchor="ctr"/>
            <a:lstStyle/>
            <a:p>
              <a:pPr>
                <a:defRPr/>
              </a:pPr>
              <a:endParaRPr lang="en-US"/>
            </a:p>
          </p:txBody>
        </p:sp>
        <p:sp>
          <p:nvSpPr>
            <p:cNvPr id="24" name="Freeform 23"/>
            <p:cNvSpPr>
              <a:spLocks noEditPoints="1"/>
            </p:cNvSpPr>
            <p:nvPr/>
          </p:nvSpPr>
          <p:spPr bwMode="auto">
            <a:xfrm>
              <a:off x="0" y="973333"/>
              <a:ext cx="2345170" cy="5910943"/>
            </a:xfrm>
            <a:custGeom>
              <a:avLst/>
              <a:gdLst>
                <a:gd name="T0" fmla="*/ 2147483647 w 1205"/>
                <a:gd name="T1" fmla="*/ 0 h 3038"/>
                <a:gd name="T2" fmla="*/ 2147483647 w 1205"/>
                <a:gd name="T3" fmla="*/ 0 h 3038"/>
                <a:gd name="T4" fmla="*/ 0 w 1205"/>
                <a:gd name="T5" fmla="*/ 2147483647 h 3038"/>
                <a:gd name="T6" fmla="*/ 0 w 1205"/>
                <a:gd name="T7" fmla="*/ 2147483647 h 3038"/>
                <a:gd name="T8" fmla="*/ 2147483647 w 1205"/>
                <a:gd name="T9" fmla="*/ 2147483647 h 3038"/>
                <a:gd name="T10" fmla="*/ 2147483647 w 1205"/>
                <a:gd name="T11" fmla="*/ 0 h 3038"/>
                <a:gd name="T12" fmla="*/ 2147483647 w 1205"/>
                <a:gd name="T13" fmla="*/ 0 h 3038"/>
                <a:gd name="T14" fmla="*/ 2147483647 w 1205"/>
                <a:gd name="T15" fmla="*/ 0 h 3038"/>
                <a:gd name="T16" fmla="*/ 0 60000 65536"/>
                <a:gd name="T17" fmla="*/ 0 60000 65536"/>
                <a:gd name="T18" fmla="*/ 0 60000 65536"/>
                <a:gd name="T19" fmla="*/ 0 60000 65536"/>
                <a:gd name="T20" fmla="*/ 0 60000 65536"/>
                <a:gd name="T21" fmla="*/ 0 60000 65536"/>
                <a:gd name="T22" fmla="*/ 0 60000 65536"/>
                <a:gd name="T23" fmla="*/ 0 60000 65536"/>
                <a:gd name="T24" fmla="*/ 0 w 1205"/>
                <a:gd name="T25" fmla="*/ 0 h 3038"/>
                <a:gd name="T26" fmla="*/ 1205 w 1205"/>
                <a:gd name="T27" fmla="*/ 3038 h 30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5" h="3038">
                  <a:moveTo>
                    <a:pt x="1205" y="0"/>
                  </a:moveTo>
                  <a:lnTo>
                    <a:pt x="374" y="0"/>
                  </a:lnTo>
                  <a:lnTo>
                    <a:pt x="0" y="1109"/>
                  </a:lnTo>
                  <a:lnTo>
                    <a:pt x="0" y="3038"/>
                  </a:lnTo>
                  <a:lnTo>
                    <a:pt x="177" y="3038"/>
                  </a:lnTo>
                  <a:lnTo>
                    <a:pt x="1205" y="0"/>
                  </a:lnTo>
                  <a:close/>
                  <a:moveTo>
                    <a:pt x="1205" y="0"/>
                  </a:moveTo>
                  <a:lnTo>
                    <a:pt x="1205" y="0"/>
                  </a:lnTo>
                  <a:close/>
                </a:path>
              </a:pathLst>
            </a:custGeom>
            <a:solidFill>
              <a:srgbClr val="325B7B">
                <a:alpha val="14902"/>
              </a:srgbClr>
            </a:solidFill>
            <a:ln w="9525" algn="ctr">
              <a:noFill/>
              <a:round/>
              <a:headEnd/>
              <a:tailEnd/>
            </a:ln>
            <a:effectLst/>
          </p:spPr>
          <p:txBody>
            <a:bodyPr wrap="none" anchor="ctr"/>
            <a:lstStyle/>
            <a:p>
              <a:endParaRPr lang="en-US"/>
            </a:p>
          </p:txBody>
        </p:sp>
      </p:grpSp>
      <p:sp>
        <p:nvSpPr>
          <p:cNvPr id="28" name="Rectangle 27"/>
          <p:cNvSpPr/>
          <p:nvPr/>
        </p:nvSpPr>
        <p:spPr bwMode="auto">
          <a:xfrm>
            <a:off x="498475" y="1157736"/>
            <a:ext cx="8086725" cy="4967702"/>
          </a:xfrm>
          <a:prstGeom prst="rect">
            <a:avLst/>
          </a:prstGeom>
          <a:gradFill flip="none" rotWithShape="1">
            <a:gsLst>
              <a:gs pos="0">
                <a:srgbClr val="DEDFE2"/>
              </a:gs>
              <a:gs pos="50000">
                <a:srgbClr val="FFFFFF"/>
              </a:gs>
              <a:gs pos="100000">
                <a:srgbClr val="DEDFE2"/>
              </a:gs>
            </a:gsLst>
            <a:lin ang="0" scaled="1"/>
            <a:tileRect/>
          </a:gradFill>
          <a:ln w="12700">
            <a:gradFill>
              <a:gsLst>
                <a:gs pos="0">
                  <a:srgbClr val="BBBDC1"/>
                </a:gs>
                <a:gs pos="50000">
                  <a:srgbClr val="EDEEF4"/>
                </a:gs>
                <a:gs pos="100000">
                  <a:srgbClr val="FFFFFF"/>
                </a:gs>
              </a:gsLst>
              <a:lin ang="5400000" scaled="0"/>
            </a:gradFill>
            <a:miter lim="800000"/>
            <a:headEnd/>
            <a:tailEnd/>
          </a:ln>
          <a:effectLst>
            <a:outerShdw blurRad="88900" dist="63500" dir="2700000" algn="tl" rotWithShape="0">
              <a:prstClr val="black">
                <a:alpha val="40000"/>
              </a:prstClr>
            </a:outerShdw>
          </a:effectLst>
          <a:scene3d>
            <a:camera prst="orthographicFront"/>
            <a:lightRig rig="threePt" dir="t"/>
          </a:scene3d>
          <a:sp3d>
            <a:bevelT w="31750" h="31750"/>
          </a:sp3d>
        </p:spPr>
        <p:txBody>
          <a:bodyPr wrap="none" anchor="ctr"/>
          <a:lstStyle/>
          <a:p>
            <a:pPr marL="0" marR="0" indent="0" defTabSz="914400" fontAlgn="auto" latinLnBrk="0">
              <a:lnSpc>
                <a:spcPct val="100000"/>
              </a:lnSpc>
              <a:spcBef>
                <a:spcPts val="0"/>
              </a:spcBef>
              <a:spcAft>
                <a:spcPts val="0"/>
              </a:spcAft>
              <a:buClrTx/>
              <a:buSzTx/>
              <a:buFontTx/>
              <a:buNone/>
              <a:tabLst/>
            </a:pPr>
            <a:endParaRPr lang="en-US" sz="1800" kern="0">
              <a:solidFill>
                <a:sysClr val="windowText" lastClr="000000"/>
              </a:solidFill>
            </a:endParaRPr>
          </a:p>
        </p:txBody>
      </p:sp>
      <p:sp>
        <p:nvSpPr>
          <p:cNvPr id="10" name="Title 9"/>
          <p:cNvSpPr>
            <a:spLocks noGrp="1"/>
          </p:cNvSpPr>
          <p:nvPr>
            <p:ph type="title"/>
          </p:nvPr>
        </p:nvSpPr>
        <p:spPr/>
        <p:txBody>
          <a:bodyPr/>
          <a:lstStyle/>
          <a:p>
            <a:r>
              <a:rPr lang="en-US" smtClean="0"/>
              <a:t>Closing Thoughts</a:t>
            </a:r>
            <a:endParaRPr lang="en-US" dirty="0"/>
          </a:p>
        </p:txBody>
      </p:sp>
      <p:sp>
        <p:nvSpPr>
          <p:cNvPr id="11" name="Content Placeholder 10"/>
          <p:cNvSpPr>
            <a:spLocks noGrp="1"/>
          </p:cNvSpPr>
          <p:nvPr>
            <p:ph idx="1"/>
          </p:nvPr>
        </p:nvSpPr>
        <p:spPr>
          <a:xfrm>
            <a:off x="833379" y="1436413"/>
            <a:ext cx="7454098" cy="2486025"/>
          </a:xfrm>
        </p:spPr>
        <p:txBody>
          <a:bodyPr/>
          <a:lstStyle/>
          <a:p>
            <a:pPr>
              <a:spcBef>
                <a:spcPts val="1200"/>
              </a:spcBef>
              <a:buClr>
                <a:schemeClr val="tx1"/>
              </a:buClr>
            </a:pPr>
            <a:r>
              <a:rPr lang="en-US" dirty="0" smtClean="0">
                <a:solidFill>
                  <a:schemeClr val="accent1"/>
                </a:solidFill>
              </a:rPr>
              <a:t>Several GRC tool vendors to choose from</a:t>
            </a:r>
          </a:p>
          <a:p>
            <a:pPr>
              <a:spcBef>
                <a:spcPts val="1200"/>
              </a:spcBef>
              <a:buClr>
                <a:schemeClr val="tx1"/>
              </a:buClr>
            </a:pPr>
            <a:r>
              <a:rPr lang="en-US" dirty="0" smtClean="0">
                <a:solidFill>
                  <a:schemeClr val="accent1"/>
                </a:solidFill>
              </a:rPr>
              <a:t>GRC portal is now a </a:t>
            </a:r>
            <a:r>
              <a:rPr lang="en-US" b="1" dirty="0" smtClean="0">
                <a:solidFill>
                  <a:schemeClr val="accent1"/>
                </a:solidFill>
              </a:rPr>
              <a:t>management tool</a:t>
            </a:r>
          </a:p>
          <a:p>
            <a:pPr>
              <a:spcBef>
                <a:spcPts val="1200"/>
              </a:spcBef>
              <a:buClr>
                <a:schemeClr val="tx1"/>
              </a:buClr>
            </a:pPr>
            <a:r>
              <a:rPr lang="en-US" dirty="0" smtClean="0">
                <a:solidFill>
                  <a:schemeClr val="accent1"/>
                </a:solidFill>
              </a:rPr>
              <a:t>“Check box” vs. capability maturity</a:t>
            </a:r>
          </a:p>
          <a:p>
            <a:pPr>
              <a:spcBef>
                <a:spcPts val="1200"/>
              </a:spcBef>
              <a:buClr>
                <a:schemeClr val="tx1"/>
              </a:buClr>
            </a:pPr>
            <a:r>
              <a:rPr lang="en-US" dirty="0" smtClean="0">
                <a:solidFill>
                  <a:schemeClr val="accent1"/>
                </a:solidFill>
              </a:rPr>
              <a:t>Remember - people, processes, technology</a:t>
            </a:r>
          </a:p>
          <a:p>
            <a:pPr>
              <a:spcBef>
                <a:spcPts val="1200"/>
              </a:spcBef>
              <a:buClr>
                <a:schemeClr val="tx1"/>
              </a:buClr>
            </a:pPr>
            <a:r>
              <a:rPr lang="en-US" dirty="0" smtClean="0">
                <a:solidFill>
                  <a:schemeClr val="accent1"/>
                </a:solidFill>
              </a:rPr>
              <a:t>Next steps: considering vendor management module in 2011</a:t>
            </a:r>
          </a:p>
        </p:txBody>
      </p:sp>
      <p:sp>
        <p:nvSpPr>
          <p:cNvPr id="4" name="Date Placeholder 3"/>
          <p:cNvSpPr>
            <a:spLocks noGrp="1"/>
          </p:cNvSpPr>
          <p:nvPr>
            <p:ph type="dt" sz="half" idx="10"/>
          </p:nvPr>
        </p:nvSpPr>
        <p:spPr/>
        <p:txBody>
          <a:bodyPr/>
          <a:lstStyle/>
          <a:p>
            <a:fld id="{F7CD94D1-AE01-B444-A573-C7814C97AB54}" type="datetime4">
              <a:rPr lang="en-US" smtClean="0"/>
              <a:pPr/>
              <a:t>October 14, 2010</a:t>
            </a:fld>
            <a:endParaRPr lang="en-US"/>
          </a:p>
        </p:txBody>
      </p:sp>
      <p:sp>
        <p:nvSpPr>
          <p:cNvPr id="6" name="Slide Number Placeholder 5"/>
          <p:cNvSpPr>
            <a:spLocks noGrp="1"/>
          </p:cNvSpPr>
          <p:nvPr>
            <p:ph type="sldNum" sz="quarter" idx="12"/>
          </p:nvPr>
        </p:nvSpPr>
        <p:spPr/>
        <p:txBody>
          <a:bodyPr/>
          <a:lstStyle/>
          <a:p>
            <a:fld id="{037D6201-2356-2246-864A-975F8EBCA010}" type="slidenum">
              <a:rPr lang="en-US" smtClean="0"/>
              <a:pPr/>
              <a:t>34</a:t>
            </a:fld>
            <a:endParaRPr lang="en-US"/>
          </a:p>
        </p:txBody>
      </p:sp>
      <p:grpSp>
        <p:nvGrpSpPr>
          <p:cNvPr id="27" name="Group 26"/>
          <p:cNvGrpSpPr/>
          <p:nvPr/>
        </p:nvGrpSpPr>
        <p:grpSpPr>
          <a:xfrm>
            <a:off x="1088800" y="4089938"/>
            <a:ext cx="6876588" cy="1574800"/>
            <a:chOff x="498475" y="4275138"/>
            <a:chExt cx="6876588" cy="1574800"/>
          </a:xfrm>
        </p:grpSpPr>
        <p:pic>
          <p:nvPicPr>
            <p:cNvPr id="8" name="Picture 7" descr="b1.jpg"/>
            <p:cNvPicPr>
              <a:picLocks noChangeAspect="1"/>
            </p:cNvPicPr>
            <p:nvPr/>
          </p:nvPicPr>
          <p:blipFill>
            <a:blip r:embed="rId2"/>
            <a:srcRect t="2101"/>
            <a:stretch>
              <a:fillRect/>
            </a:stretch>
          </p:blipFill>
          <p:spPr>
            <a:xfrm>
              <a:off x="498475" y="4275138"/>
              <a:ext cx="2195095" cy="1574800"/>
            </a:xfrm>
            <a:prstGeom prst="rect">
              <a:avLst/>
            </a:prstGeom>
          </p:spPr>
        </p:pic>
        <p:pic>
          <p:nvPicPr>
            <p:cNvPr id="9" name="Picture 8" descr="businessgroup.jpg"/>
            <p:cNvPicPr>
              <a:picLocks noChangeAspect="1"/>
            </p:cNvPicPr>
            <p:nvPr/>
          </p:nvPicPr>
          <p:blipFill>
            <a:blip r:embed="rId3"/>
            <a:srcRect t="5449"/>
            <a:stretch>
              <a:fillRect/>
            </a:stretch>
          </p:blipFill>
          <p:spPr>
            <a:xfrm>
              <a:off x="4972499" y="4275138"/>
              <a:ext cx="2402564" cy="1574800"/>
            </a:xfrm>
            <a:prstGeom prst="rect">
              <a:avLst/>
            </a:prstGeom>
          </p:spPr>
        </p:pic>
        <p:pic>
          <p:nvPicPr>
            <p:cNvPr id="12" name="Picture 11" descr="Small%20Business%20Accounting%20Image.jpg"/>
            <p:cNvPicPr>
              <a:picLocks noChangeAspect="1"/>
            </p:cNvPicPr>
            <p:nvPr/>
          </p:nvPicPr>
          <p:blipFill>
            <a:blip r:embed="rId4"/>
            <a:srcRect t="8101"/>
            <a:stretch>
              <a:fillRect/>
            </a:stretch>
          </p:blipFill>
          <p:spPr>
            <a:xfrm>
              <a:off x="2699190" y="4275138"/>
              <a:ext cx="2283382" cy="1574800"/>
            </a:xfrm>
            <a:prstGeom prst="rect">
              <a:avLst/>
            </a:prstGeom>
          </p:spPr>
        </p:pic>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60400" y="4171397"/>
            <a:ext cx="7823200" cy="461745"/>
          </a:xfrm>
        </p:spPr>
        <p:txBody>
          <a:bodyPr/>
          <a:lstStyle/>
          <a:p>
            <a:pPr lvl="0">
              <a:defRPr/>
            </a:pPr>
            <a:r>
              <a:rPr lang="en-US" sz="3000" b="1" dirty="0" smtClean="0"/>
              <a:t>Questions?</a:t>
            </a:r>
            <a:endParaRPr lang="en-US" sz="3000" b="1" dirty="0"/>
          </a:p>
        </p:txBody>
      </p:sp>
      <p:pic>
        <p:nvPicPr>
          <p:cNvPr id="3" name="Picture 2" descr="questionsandanswers.jpg"/>
          <p:cNvPicPr>
            <a:picLocks noChangeAspect="1"/>
          </p:cNvPicPr>
          <p:nvPr/>
        </p:nvPicPr>
        <p:blipFill>
          <a:blip r:embed="rId3"/>
          <a:stretch>
            <a:fillRect/>
          </a:stretch>
        </p:blipFill>
        <p:spPr>
          <a:xfrm>
            <a:off x="4167634" y="3020992"/>
            <a:ext cx="2772708" cy="2761616"/>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2950467"/>
            <a:ext cx="9144000" cy="3184249"/>
          </a:xfrm>
          <a:prstGeom prst="rect">
            <a:avLst/>
          </a:prstGeom>
          <a:gradFill flip="none" rotWithShape="1">
            <a:gsLst>
              <a:gs pos="0">
                <a:schemeClr val="bg2">
                  <a:alpha val="80000"/>
                </a:schemeClr>
              </a:gs>
              <a:gs pos="100000">
                <a:srgbClr val="F0F0F0"/>
              </a:gs>
            </a:gsLst>
            <a:lin ang="16200000" scaled="1"/>
            <a:tileRect/>
          </a:gradFill>
          <a:ln w="9525" algn="ctr">
            <a:noFill/>
            <a:miter lim="800000"/>
            <a:headEnd/>
            <a:tailEnd/>
          </a:ln>
          <a:effectLst/>
        </p:spPr>
        <p:txBody>
          <a:bodyPr/>
          <a:lstStyle/>
          <a:p>
            <a:pPr>
              <a:defRPr/>
            </a:pPr>
            <a:endParaRPr lang="en-US" sz="1800" dirty="0">
              <a:solidFill>
                <a:srgbClr val="4C4D4F"/>
              </a:solidFill>
              <a:latin typeface="Arial" pitchFamily="34" charset="0"/>
              <a:ea typeface="+mn-ea"/>
            </a:endParaRPr>
          </a:p>
        </p:txBody>
      </p:sp>
      <p:sp>
        <p:nvSpPr>
          <p:cNvPr id="7" name="Rectangle 32"/>
          <p:cNvSpPr>
            <a:spLocks noChangeArrowheads="1"/>
          </p:cNvSpPr>
          <p:nvPr/>
        </p:nvSpPr>
        <p:spPr bwMode="auto">
          <a:xfrm rot="10800000">
            <a:off x="3108958" y="2950462"/>
            <a:ext cx="2938273" cy="3184249"/>
          </a:xfrm>
          <a:prstGeom prst="rect">
            <a:avLst/>
          </a:prstGeom>
          <a:gradFill flip="none" rotWithShape="1">
            <a:gsLst>
              <a:gs pos="0">
                <a:schemeClr val="bg2"/>
              </a:gs>
              <a:gs pos="100000">
                <a:srgbClr val="F6F6F6"/>
              </a:gs>
            </a:gsLst>
            <a:lin ang="16200000" scaled="1"/>
            <a:tileRect/>
          </a:gradFill>
          <a:ln w="9525" algn="ctr">
            <a:noFill/>
            <a:miter lim="800000"/>
            <a:headEnd/>
            <a:tailEnd/>
          </a:ln>
        </p:spPr>
        <p:txBody>
          <a:bodyPr rot="10800000"/>
          <a:lstStyle/>
          <a:p>
            <a:pPr>
              <a:defRPr/>
            </a:pPr>
            <a:endParaRPr lang="en-US" sz="1800" dirty="0">
              <a:solidFill>
                <a:srgbClr val="4C4D4F"/>
              </a:solidFill>
              <a:latin typeface="Arial" pitchFamily="34" charset="0"/>
              <a:ea typeface="+mn-ea"/>
            </a:endParaRPr>
          </a:p>
        </p:txBody>
      </p:sp>
      <p:sp>
        <p:nvSpPr>
          <p:cNvPr id="50" name="TextBox 49"/>
          <p:cNvSpPr txBox="1"/>
          <p:nvPr/>
        </p:nvSpPr>
        <p:spPr>
          <a:xfrm>
            <a:off x="3338132" y="3236913"/>
            <a:ext cx="2657856" cy="2720657"/>
          </a:xfrm>
          <a:prstGeom prst="rect">
            <a:avLst/>
          </a:prstGeom>
          <a:noFill/>
        </p:spPr>
        <p:txBody>
          <a:bodyPr wrap="square" rtlCol="0">
            <a:noAutofit/>
          </a:bodyPr>
          <a:lstStyle/>
          <a:p>
            <a:pPr marL="171450" indent="-171450">
              <a:spcAft>
                <a:spcPts val="600"/>
              </a:spcAft>
              <a:buClr>
                <a:srgbClr val="B71234"/>
              </a:buClr>
              <a:buFont typeface="Arial" pitchFamily="34" charset="0"/>
              <a:buChar char="•"/>
            </a:pPr>
            <a:r>
              <a:rPr lang="en-US" sz="1600" b="1" dirty="0" smtClean="0">
                <a:solidFill>
                  <a:schemeClr val="tx2"/>
                </a:solidFill>
              </a:rPr>
              <a:t>4 billion </a:t>
            </a:r>
            <a:r>
              <a:rPr lang="en-US" sz="1600" dirty="0" smtClean="0">
                <a:solidFill>
                  <a:schemeClr val="tx2"/>
                </a:solidFill>
              </a:rPr>
              <a:t>queries to Global Threat Intelligence per day</a:t>
            </a:r>
          </a:p>
          <a:p>
            <a:pPr marL="171450" indent="-171450">
              <a:spcAft>
                <a:spcPts val="600"/>
              </a:spcAft>
              <a:buClr>
                <a:srgbClr val="B71234"/>
              </a:buClr>
              <a:buFont typeface="Arial" pitchFamily="34" charset="0"/>
              <a:buChar char="•"/>
            </a:pPr>
            <a:r>
              <a:rPr lang="en-US" sz="1600" b="1" dirty="0" smtClean="0">
                <a:solidFill>
                  <a:schemeClr val="tx2"/>
                </a:solidFill>
              </a:rPr>
              <a:t>2 billion </a:t>
            </a:r>
            <a:r>
              <a:rPr lang="en-US" sz="1600" dirty="0" smtClean="0">
                <a:solidFill>
                  <a:schemeClr val="tx2"/>
                </a:solidFill>
              </a:rPr>
              <a:t>security events per month</a:t>
            </a:r>
          </a:p>
          <a:p>
            <a:pPr marL="171450" indent="-171450">
              <a:spcAft>
                <a:spcPts val="600"/>
              </a:spcAft>
              <a:buClr>
                <a:srgbClr val="B71234"/>
              </a:buClr>
              <a:buFont typeface="Arial" pitchFamily="34" charset="0"/>
              <a:buChar char="•"/>
            </a:pPr>
            <a:r>
              <a:rPr lang="en-US" sz="1600" b="1" dirty="0" smtClean="0">
                <a:solidFill>
                  <a:schemeClr val="tx2"/>
                </a:solidFill>
              </a:rPr>
              <a:t>55,000 malware </a:t>
            </a:r>
            <a:r>
              <a:rPr lang="en-US" sz="1600" dirty="0" smtClean="0">
                <a:solidFill>
                  <a:schemeClr val="tx2"/>
                </a:solidFill>
              </a:rPr>
              <a:t>identified each day</a:t>
            </a:r>
          </a:p>
          <a:p>
            <a:pPr marL="171450" indent="-171450">
              <a:spcAft>
                <a:spcPts val="600"/>
              </a:spcAft>
              <a:buClr>
                <a:srgbClr val="B71234"/>
              </a:buClr>
              <a:buFont typeface="Arial" pitchFamily="34" charset="0"/>
              <a:buChar char="•"/>
            </a:pPr>
            <a:r>
              <a:rPr lang="en-US" sz="1600" dirty="0" smtClean="0">
                <a:solidFill>
                  <a:schemeClr val="tx2"/>
                </a:solidFill>
              </a:rPr>
              <a:t>85% malware is obfuscated</a:t>
            </a:r>
          </a:p>
        </p:txBody>
      </p:sp>
      <p:sp>
        <p:nvSpPr>
          <p:cNvPr id="40" name="Rectangle 39"/>
          <p:cNvSpPr/>
          <p:nvPr/>
        </p:nvSpPr>
        <p:spPr bwMode="auto">
          <a:xfrm>
            <a:off x="0" y="2951671"/>
            <a:ext cx="5995988" cy="169481"/>
          </a:xfrm>
          <a:prstGeom prst="rect">
            <a:avLst/>
          </a:prstGeom>
          <a:gradFill flip="none" rotWithShape="1">
            <a:gsLst>
              <a:gs pos="0">
                <a:schemeClr val="bg2">
                  <a:alpha val="80000"/>
                </a:schemeClr>
              </a:gs>
              <a:gs pos="52000">
                <a:srgbClr val="F0F0F0">
                  <a:alpha val="40000"/>
                </a:srgbClr>
              </a:gs>
            </a:gsLst>
            <a:lin ang="0" scaled="1"/>
            <a:tileRect/>
          </a:gradFill>
          <a:ln w="9525" algn="ctr">
            <a:noFill/>
            <a:miter lim="800000"/>
            <a:headEnd/>
            <a:tailEnd/>
          </a:ln>
          <a:effectLst/>
        </p:spPr>
        <p:txBody>
          <a:bodyPr/>
          <a:lstStyle/>
          <a:p>
            <a:pPr marL="0" marR="0" indent="0" defTabSz="914400" latinLnBrk="0">
              <a:lnSpc>
                <a:spcPct val="100000"/>
              </a:lnSpc>
              <a:buClrTx/>
              <a:buSzTx/>
              <a:buFontTx/>
              <a:buNone/>
              <a:tabLst/>
              <a:defRPr/>
            </a:pPr>
            <a:endParaRPr lang="en-US" sz="1800" dirty="0">
              <a:solidFill>
                <a:srgbClr val="4C4D4F"/>
              </a:solidFill>
              <a:latin typeface="Arial" pitchFamily="34" charset="0"/>
              <a:ea typeface="+mn-ea"/>
            </a:endParaRPr>
          </a:p>
        </p:txBody>
      </p:sp>
      <p:sp>
        <p:nvSpPr>
          <p:cNvPr id="2" name="Title 1"/>
          <p:cNvSpPr>
            <a:spLocks noGrp="1"/>
          </p:cNvSpPr>
          <p:nvPr>
            <p:ph type="title"/>
          </p:nvPr>
        </p:nvSpPr>
        <p:spPr/>
        <p:txBody>
          <a:bodyPr/>
          <a:lstStyle/>
          <a:p>
            <a:r>
              <a:rPr lang="en-US" dirty="0" smtClean="0"/>
              <a:t>The McAfee Environment </a:t>
            </a:r>
            <a:endParaRPr lang="en-US" dirty="0"/>
          </a:p>
        </p:txBody>
      </p:sp>
      <p:sp>
        <p:nvSpPr>
          <p:cNvPr id="3" name="Date Placeholder 2"/>
          <p:cNvSpPr>
            <a:spLocks noGrp="1"/>
          </p:cNvSpPr>
          <p:nvPr>
            <p:ph type="dt" sz="half" idx="10"/>
          </p:nvPr>
        </p:nvSpPr>
        <p:spPr/>
        <p:txBody>
          <a:bodyPr/>
          <a:lstStyle/>
          <a:p>
            <a:fld id="{992F3C53-EA45-AF41-9B8A-B6963050F435}" type="datetime4">
              <a:rPr lang="en-US" smtClean="0"/>
              <a:pPr/>
              <a:t>October 14, 2010</a:t>
            </a:fld>
            <a:endParaRPr lang="en-US" dirty="0"/>
          </a:p>
        </p:txBody>
      </p:sp>
      <p:sp>
        <p:nvSpPr>
          <p:cNvPr id="4" name="Slide Number Placeholder 3"/>
          <p:cNvSpPr>
            <a:spLocks noGrp="1"/>
          </p:cNvSpPr>
          <p:nvPr>
            <p:ph type="sldNum" sz="quarter" idx="12"/>
          </p:nvPr>
        </p:nvSpPr>
        <p:spPr/>
        <p:txBody>
          <a:bodyPr/>
          <a:lstStyle/>
          <a:p>
            <a:fld id="{CBBE853D-9F22-8A4E-9065-8605B1548684}" type="slidenum">
              <a:rPr lang="en-US" smtClean="0"/>
              <a:pPr/>
              <a:t>4</a:t>
            </a:fld>
            <a:endParaRPr lang="en-US" dirty="0"/>
          </a:p>
        </p:txBody>
      </p:sp>
      <p:sp>
        <p:nvSpPr>
          <p:cNvPr id="17" name="Content Placeholder 2"/>
          <p:cNvSpPr txBox="1">
            <a:spLocks/>
          </p:cNvSpPr>
          <p:nvPr/>
        </p:nvSpPr>
        <p:spPr>
          <a:xfrm>
            <a:off x="517525" y="1510168"/>
            <a:ext cx="4761611" cy="845529"/>
          </a:xfrm>
          <a:prstGeom prst="rect">
            <a:avLst/>
          </a:prstGeom>
        </p:spPr>
        <p:txBody>
          <a:bodyPr anchor="ctr" anchorCtr="0">
            <a:noAutofit/>
          </a:bodyPr>
          <a:lstStyle/>
          <a:p>
            <a:pPr marL="0" marR="0" lvl="0" indent="0" algn="l" defTabSz="914400" rtl="0" eaLnBrk="1" fontAlgn="base" latinLnBrk="0" hangingPunct="1">
              <a:lnSpc>
                <a:spcPct val="95000"/>
              </a:lnSpc>
              <a:spcBef>
                <a:spcPct val="20000"/>
              </a:spcBef>
              <a:spcAft>
                <a:spcPct val="0"/>
              </a:spcAft>
              <a:buClrTx/>
              <a:buSzTx/>
              <a:buFontTx/>
              <a:buNone/>
              <a:tabLst/>
              <a:defRPr/>
            </a:pPr>
            <a:r>
              <a:rPr kumimoji="0" lang="en-US" i="0" u="none" strike="noStrike" kern="0" cap="none" spc="0" normalizeH="0" baseline="0" noProof="0" dirty="0" smtClean="0">
                <a:ln>
                  <a:noFill/>
                </a:ln>
                <a:solidFill>
                  <a:srgbClr val="000000"/>
                </a:solidFill>
                <a:effectLst/>
                <a:uLnTx/>
                <a:uFillTx/>
                <a:latin typeface="+mn-lt"/>
                <a:ea typeface="+mn-ea"/>
                <a:cs typeface="+mn-cs"/>
              </a:rPr>
              <a:t>The view inside our world - </a:t>
            </a:r>
          </a:p>
          <a:p>
            <a:pPr marL="0" marR="0" lvl="0" indent="0" algn="l" defTabSz="914400" rtl="0" eaLnBrk="1" fontAlgn="base" latinLnBrk="0" hangingPunct="1">
              <a:lnSpc>
                <a:spcPct val="95000"/>
              </a:lnSpc>
              <a:spcBef>
                <a:spcPct val="20000"/>
              </a:spcBef>
              <a:spcAft>
                <a:spcPct val="0"/>
              </a:spcAft>
              <a:buClrTx/>
              <a:buSzTx/>
              <a:buFontTx/>
              <a:buNone/>
              <a:tabLst/>
              <a:defRPr/>
            </a:pPr>
            <a:r>
              <a:rPr kumimoji="0" lang="en-US" i="0" u="none" strike="noStrike" kern="0" cap="none" spc="0" normalizeH="0" baseline="0" noProof="0" dirty="0" smtClean="0">
                <a:ln>
                  <a:noFill/>
                </a:ln>
                <a:solidFill>
                  <a:srgbClr val="000000"/>
                </a:solidFill>
                <a:effectLst/>
                <a:uLnTx/>
                <a:uFillTx/>
                <a:latin typeface="+mn-lt"/>
                <a:ea typeface="+mn-ea"/>
                <a:cs typeface="+mn-cs"/>
              </a:rPr>
              <a:t>across 42 countries and 81 cities </a:t>
            </a:r>
          </a:p>
        </p:txBody>
      </p:sp>
      <p:sp>
        <p:nvSpPr>
          <p:cNvPr id="28" name="Freeform 7"/>
          <p:cNvSpPr>
            <a:spLocks/>
          </p:cNvSpPr>
          <p:nvPr/>
        </p:nvSpPr>
        <p:spPr bwMode="auto">
          <a:xfrm>
            <a:off x="5539492" y="968152"/>
            <a:ext cx="3592316" cy="5692236"/>
          </a:xfrm>
          <a:custGeom>
            <a:avLst/>
            <a:gdLst/>
            <a:ahLst/>
            <a:cxnLst>
              <a:cxn ang="0">
                <a:pos x="2176" y="0"/>
              </a:cxn>
              <a:cxn ang="0">
                <a:pos x="1166" y="0"/>
              </a:cxn>
              <a:cxn ang="0">
                <a:pos x="0" y="3448"/>
              </a:cxn>
              <a:cxn ang="0">
                <a:pos x="1010" y="3448"/>
              </a:cxn>
              <a:cxn ang="0">
                <a:pos x="2176" y="0"/>
              </a:cxn>
            </a:cxnLst>
            <a:rect l="0" t="0" r="r" b="b"/>
            <a:pathLst>
              <a:path w="2176" h="3448">
                <a:moveTo>
                  <a:pt x="2176" y="0"/>
                </a:moveTo>
                <a:lnTo>
                  <a:pt x="1166" y="0"/>
                </a:lnTo>
                <a:lnTo>
                  <a:pt x="0" y="3448"/>
                </a:lnTo>
                <a:lnTo>
                  <a:pt x="1010" y="3448"/>
                </a:lnTo>
                <a:lnTo>
                  <a:pt x="2176" y="0"/>
                </a:lnTo>
                <a:close/>
              </a:path>
            </a:pathLst>
          </a:custGeom>
          <a:gradFill flip="none" rotWithShape="1">
            <a:gsLst>
              <a:gs pos="0">
                <a:schemeClr val="bg2">
                  <a:alpha val="50000"/>
                </a:schemeClr>
              </a:gs>
              <a:gs pos="100000">
                <a:schemeClr val="bg1">
                  <a:alpha val="0"/>
                </a:schemeClr>
              </a:gs>
            </a:gsLst>
            <a:lin ang="5400000" scaled="1"/>
            <a:tileRect/>
          </a:gradFill>
          <a:ln w="9525" algn="ctr">
            <a:noFill/>
            <a:round/>
            <a:headEnd/>
            <a:tailEnd/>
          </a:ln>
          <a:effectLst/>
        </p:spPr>
        <p:txBody>
          <a:bodyPr wrap="none" anchor="ctr"/>
          <a:lstStyle/>
          <a:p>
            <a:pPr>
              <a:defRPr/>
            </a:pPr>
            <a:endParaRPr lang="en-US" dirty="0"/>
          </a:p>
        </p:txBody>
      </p:sp>
      <p:pic>
        <p:nvPicPr>
          <p:cNvPr id="18" name="Picture 11" descr="Agenda slide bac 01.jpg"/>
          <p:cNvPicPr>
            <a:picLocks noChangeAspect="1"/>
          </p:cNvPicPr>
          <p:nvPr/>
        </p:nvPicPr>
        <p:blipFill>
          <a:blip r:embed="rId3" cstate="print"/>
          <a:srcRect/>
          <a:stretch>
            <a:fillRect/>
          </a:stretch>
        </p:blipFill>
        <p:spPr bwMode="auto">
          <a:xfrm>
            <a:off x="5509101" y="1251921"/>
            <a:ext cx="1879252" cy="1409438"/>
          </a:xfrm>
          <a:prstGeom prst="rect">
            <a:avLst/>
          </a:prstGeom>
          <a:ln>
            <a:noFill/>
          </a:ln>
          <a:effectLst>
            <a:outerShdw blurRad="292100" dist="139700" dir="2700000" algn="tl" rotWithShape="0">
              <a:srgbClr val="333333">
                <a:alpha val="65000"/>
              </a:srgbClr>
            </a:outerShdw>
          </a:effectLst>
        </p:spPr>
      </p:pic>
      <p:sp>
        <p:nvSpPr>
          <p:cNvPr id="39" name="TextBox 38"/>
          <p:cNvSpPr txBox="1"/>
          <p:nvPr/>
        </p:nvSpPr>
        <p:spPr>
          <a:xfrm>
            <a:off x="158496" y="3230881"/>
            <a:ext cx="2657856" cy="2909569"/>
          </a:xfrm>
          <a:prstGeom prst="rect">
            <a:avLst/>
          </a:prstGeom>
          <a:noFill/>
        </p:spPr>
        <p:txBody>
          <a:bodyPr wrap="square" rtlCol="0">
            <a:noAutofit/>
          </a:bodyPr>
          <a:lstStyle/>
          <a:p>
            <a:pPr marL="171450" indent="-171450">
              <a:spcAft>
                <a:spcPts val="600"/>
              </a:spcAft>
              <a:buClr>
                <a:srgbClr val="B71234"/>
              </a:buClr>
              <a:buFont typeface="Arial" pitchFamily="34" charset="0"/>
              <a:buChar char="•"/>
            </a:pPr>
            <a:r>
              <a:rPr lang="en-US" sz="1600" dirty="0" smtClean="0">
                <a:solidFill>
                  <a:schemeClr val="tx2"/>
                </a:solidFill>
              </a:rPr>
              <a:t>Overwhelming levels of unpredictability</a:t>
            </a:r>
          </a:p>
          <a:p>
            <a:pPr marL="171450" indent="-171450">
              <a:spcAft>
                <a:spcPts val="600"/>
              </a:spcAft>
              <a:buClr>
                <a:srgbClr val="B71234"/>
              </a:buClr>
              <a:buFont typeface="Arial" pitchFamily="34" charset="0"/>
              <a:buChar char="•"/>
            </a:pPr>
            <a:r>
              <a:rPr lang="en-US" sz="1600" dirty="0" smtClean="0">
                <a:solidFill>
                  <a:schemeClr val="tx2"/>
                </a:solidFill>
              </a:rPr>
              <a:t>Every </a:t>
            </a:r>
            <a:r>
              <a:rPr lang="en-US" sz="1600" b="1" dirty="0" smtClean="0">
                <a:solidFill>
                  <a:schemeClr val="tx2"/>
                </a:solidFill>
              </a:rPr>
              <a:t>30 seconds </a:t>
            </a:r>
            <a:r>
              <a:rPr lang="en-US" sz="1600" dirty="0" smtClean="0">
                <a:solidFill>
                  <a:schemeClr val="tx2"/>
                </a:solidFill>
              </a:rPr>
              <a:t>a new malicious website detected</a:t>
            </a:r>
          </a:p>
          <a:p>
            <a:pPr marL="171450" indent="-171450">
              <a:spcAft>
                <a:spcPts val="600"/>
              </a:spcAft>
              <a:buClr>
                <a:srgbClr val="B71234"/>
              </a:buClr>
              <a:buFont typeface="Arial" pitchFamily="34" charset="0"/>
              <a:buChar char="•"/>
            </a:pPr>
            <a:r>
              <a:rPr lang="en-US" sz="1600" dirty="0" smtClean="0">
                <a:solidFill>
                  <a:schemeClr val="tx2"/>
                </a:solidFill>
              </a:rPr>
              <a:t>40M Active new zombies   per month</a:t>
            </a:r>
          </a:p>
          <a:p>
            <a:pPr marL="171450" indent="-171450">
              <a:spcAft>
                <a:spcPts val="600"/>
              </a:spcAft>
              <a:buClr>
                <a:srgbClr val="B71234"/>
              </a:buClr>
              <a:buFont typeface="Arial" pitchFamily="34" charset="0"/>
              <a:buChar char="•"/>
            </a:pPr>
            <a:r>
              <a:rPr lang="en-US" sz="1600" b="1" dirty="0" smtClean="0">
                <a:solidFill>
                  <a:schemeClr val="tx2"/>
                </a:solidFill>
              </a:rPr>
              <a:t>104% increase</a:t>
            </a:r>
            <a:r>
              <a:rPr lang="en-US" sz="1600" dirty="0" smtClean="0">
                <a:solidFill>
                  <a:schemeClr val="tx2"/>
                </a:solidFill>
              </a:rPr>
              <a:t>, or a doubling of malware from 2008 to 2009</a:t>
            </a:r>
          </a:p>
        </p:txBody>
      </p:sp>
      <p:sp>
        <p:nvSpPr>
          <p:cNvPr id="6" name="Rectangle 19"/>
          <p:cNvSpPr>
            <a:spLocks noChangeArrowheads="1"/>
          </p:cNvSpPr>
          <p:nvPr/>
        </p:nvSpPr>
        <p:spPr bwMode="auto">
          <a:xfrm>
            <a:off x="3070710" y="2950468"/>
            <a:ext cx="88900" cy="3186451"/>
          </a:xfrm>
          <a:prstGeom prst="rect">
            <a:avLst/>
          </a:prstGeom>
          <a:solidFill>
            <a:srgbClr val="FFFFFF"/>
          </a:solidFill>
          <a:ln w="9525">
            <a:noFill/>
            <a:miter lim="800000"/>
            <a:headEnd/>
            <a:tailEnd/>
          </a:ln>
        </p:spPr>
        <p:txBody>
          <a:bodyPr wrap="none" anchor="ctr"/>
          <a:lstStyle/>
          <a:p>
            <a:endParaRPr lang="en-US" sz="1800" dirty="0">
              <a:solidFill>
                <a:srgbClr val="4C4D4F"/>
              </a:solidFill>
            </a:endParaRPr>
          </a:p>
        </p:txBody>
      </p:sp>
      <p:sp>
        <p:nvSpPr>
          <p:cNvPr id="15" name="Rectangle 19"/>
          <p:cNvSpPr>
            <a:spLocks noChangeArrowheads="1"/>
          </p:cNvSpPr>
          <p:nvPr/>
        </p:nvSpPr>
        <p:spPr bwMode="auto">
          <a:xfrm>
            <a:off x="5996790" y="2950468"/>
            <a:ext cx="88900" cy="3186451"/>
          </a:xfrm>
          <a:prstGeom prst="rect">
            <a:avLst/>
          </a:prstGeom>
          <a:solidFill>
            <a:srgbClr val="FFFFFF"/>
          </a:solidFill>
          <a:ln w="9525">
            <a:noFill/>
            <a:miter lim="800000"/>
            <a:headEnd/>
            <a:tailEnd/>
          </a:ln>
        </p:spPr>
        <p:txBody>
          <a:bodyPr wrap="none" anchor="ctr"/>
          <a:lstStyle/>
          <a:p>
            <a:endParaRPr lang="en-US" sz="1800" dirty="0">
              <a:solidFill>
                <a:srgbClr val="4C4D4F"/>
              </a:solidFill>
            </a:endParaRPr>
          </a:p>
        </p:txBody>
      </p:sp>
      <p:grpSp>
        <p:nvGrpSpPr>
          <p:cNvPr id="53" name="Group 52"/>
          <p:cNvGrpSpPr/>
          <p:nvPr/>
        </p:nvGrpSpPr>
        <p:grpSpPr>
          <a:xfrm>
            <a:off x="2953623" y="2942737"/>
            <a:ext cx="3268273" cy="3421952"/>
            <a:chOff x="2980312" y="1392233"/>
            <a:chExt cx="3268273" cy="3421952"/>
          </a:xfrm>
        </p:grpSpPr>
        <p:grpSp>
          <p:nvGrpSpPr>
            <p:cNvPr id="42" name="Group 70"/>
            <p:cNvGrpSpPr>
              <a:grpSpLocks/>
            </p:cNvGrpSpPr>
            <p:nvPr/>
          </p:nvGrpSpPr>
          <p:grpSpPr bwMode="auto">
            <a:xfrm>
              <a:off x="2980312" y="1392233"/>
              <a:ext cx="3268273" cy="3421952"/>
              <a:chOff x="5766" y="1578"/>
              <a:chExt cx="1542" cy="1498"/>
            </a:xfrm>
          </p:grpSpPr>
          <p:grpSp>
            <p:nvGrpSpPr>
              <p:cNvPr id="44" name="Rounded Rectangle 45"/>
              <p:cNvGrpSpPr>
                <a:grpSpLocks/>
              </p:cNvGrpSpPr>
              <p:nvPr/>
            </p:nvGrpSpPr>
            <p:grpSpPr bwMode="auto">
              <a:xfrm>
                <a:off x="5770" y="1578"/>
                <a:ext cx="1502" cy="1498"/>
                <a:chOff x="3255264" y="2505456"/>
                <a:chExt cx="2383536" cy="2377440"/>
              </a:xfrm>
            </p:grpSpPr>
            <p:pic>
              <p:nvPicPr>
                <p:cNvPr id="48" name="Rounded Rectangle 45"/>
                <p:cNvPicPr>
                  <a:picLocks noChangeArrowheads="1"/>
                </p:cNvPicPr>
                <p:nvPr/>
              </p:nvPicPr>
              <p:blipFill>
                <a:blip r:embed="rId4" cstate="print"/>
                <a:srcRect/>
                <a:stretch>
                  <a:fillRect/>
                </a:stretch>
              </p:blipFill>
              <p:spPr bwMode="auto">
                <a:xfrm>
                  <a:off x="3255264" y="2505456"/>
                  <a:ext cx="2383536" cy="2377440"/>
                </a:xfrm>
                <a:prstGeom prst="rect">
                  <a:avLst/>
                </a:prstGeom>
                <a:noFill/>
                <a:ln w="9525">
                  <a:noFill/>
                  <a:miter lim="800000"/>
                  <a:headEnd/>
                  <a:tailEnd/>
                </a:ln>
              </p:spPr>
            </p:pic>
            <p:sp>
              <p:nvSpPr>
                <p:cNvPr id="49" name="Text Box 73"/>
                <p:cNvSpPr txBox="1">
                  <a:spLocks noChangeArrowheads="1"/>
                </p:cNvSpPr>
                <p:nvPr/>
              </p:nvSpPr>
              <p:spPr bwMode="auto">
                <a:xfrm rot="10800000">
                  <a:off x="3355385" y="2580183"/>
                  <a:ext cx="2194072" cy="2194072"/>
                </a:xfrm>
                <a:prstGeom prst="rect">
                  <a:avLst/>
                </a:prstGeom>
                <a:noFill/>
                <a:ln w="9525">
                  <a:noFill/>
                  <a:miter lim="800000"/>
                  <a:headEnd/>
                  <a:tailEnd/>
                </a:ln>
              </p:spPr>
              <p:txBody>
                <a:bodyPr rot="10800000" wrap="none" lIns="0" anchor="ctr"/>
                <a:lstStyle/>
                <a:p>
                  <a:pPr algn="ctr" eaLnBrk="0" hangingPunct="0">
                    <a:spcBef>
                      <a:spcPct val="50000"/>
                    </a:spcBef>
                    <a:buClr>
                      <a:srgbClr val="336699"/>
                    </a:buClr>
                    <a:buSzPct val="125000"/>
                  </a:pPr>
                  <a:endParaRPr lang="en-US" dirty="0">
                    <a:solidFill>
                      <a:srgbClr val="000000"/>
                    </a:solidFill>
                    <a:latin typeface="Calibri" pitchFamily="34" charset="0"/>
                  </a:endParaRPr>
                </a:p>
              </p:txBody>
            </p:sp>
          </p:grpSp>
          <p:pic>
            <p:nvPicPr>
              <p:cNvPr id="45" name="Picture 74" descr="moniestrans"/>
              <p:cNvPicPr>
                <a:picLocks noChangeAspect="1" noChangeArrowheads="1"/>
              </p:cNvPicPr>
              <p:nvPr/>
            </p:nvPicPr>
            <p:blipFill>
              <a:blip r:embed="rId5" cstate="print">
                <a:lum bright="-54000" contrast="-72000"/>
                <a:grayscl/>
              </a:blip>
              <a:srcRect/>
              <a:stretch>
                <a:fillRect/>
              </a:stretch>
            </p:blipFill>
            <p:spPr bwMode="auto">
              <a:xfrm>
                <a:off x="5766" y="1696"/>
                <a:ext cx="1542" cy="1312"/>
              </a:xfrm>
              <a:prstGeom prst="rect">
                <a:avLst/>
              </a:prstGeom>
              <a:noFill/>
              <a:ln w="9525">
                <a:noFill/>
                <a:miter lim="800000"/>
                <a:headEnd/>
                <a:tailEnd/>
              </a:ln>
            </p:spPr>
          </p:pic>
          <p:sp>
            <p:nvSpPr>
              <p:cNvPr id="46" name="Text Box 52"/>
              <p:cNvSpPr txBox="1">
                <a:spLocks noChangeArrowheads="1"/>
              </p:cNvSpPr>
              <p:nvPr/>
            </p:nvSpPr>
            <p:spPr bwMode="auto">
              <a:xfrm>
                <a:off x="5875" y="2219"/>
                <a:ext cx="1290" cy="276"/>
              </a:xfrm>
              <a:prstGeom prst="rect">
                <a:avLst/>
              </a:prstGeom>
              <a:noFill/>
              <a:ln w="9525">
                <a:noFill/>
                <a:miter lim="800000"/>
                <a:headEnd/>
                <a:tailEnd/>
              </a:ln>
            </p:spPr>
            <p:txBody>
              <a:bodyPr lIns="228600"/>
              <a:lstStyle/>
              <a:p>
                <a:pPr algn="ctr" eaLnBrk="0" hangingPunct="0">
                  <a:lnSpc>
                    <a:spcPct val="90000"/>
                  </a:lnSpc>
                  <a:spcBef>
                    <a:spcPct val="50000"/>
                  </a:spcBef>
                  <a:spcAft>
                    <a:spcPct val="50000"/>
                  </a:spcAft>
                  <a:buClr>
                    <a:srgbClr val="C0C0C0"/>
                  </a:buClr>
                  <a:buSzPct val="125000"/>
                </a:pPr>
                <a:r>
                  <a:rPr lang="en-US" sz="2000" dirty="0">
                    <a:solidFill>
                      <a:srgbClr val="FFFFFF"/>
                    </a:solidFill>
                    <a:latin typeface="Calibri" pitchFamily="34" charset="0"/>
                  </a:rPr>
                  <a:t>Of all threats are financially </a:t>
                </a:r>
                <a:r>
                  <a:rPr lang="en-US" sz="2000" dirty="0" smtClean="0">
                    <a:solidFill>
                      <a:srgbClr val="FFFFFF"/>
                    </a:solidFill>
                    <a:latin typeface="Calibri" pitchFamily="34" charset="0"/>
                  </a:rPr>
                  <a:t>motivated*</a:t>
                </a:r>
                <a:endParaRPr lang="en-US" sz="2000" dirty="0">
                  <a:solidFill>
                    <a:srgbClr val="FFFFFF"/>
                  </a:solidFill>
                  <a:latin typeface="Calibri" pitchFamily="34" charset="0"/>
                </a:endParaRPr>
              </a:p>
            </p:txBody>
          </p:sp>
          <p:sp>
            <p:nvSpPr>
              <p:cNvPr id="47" name="Text Box 3"/>
              <p:cNvSpPr txBox="1">
                <a:spLocks noChangeArrowheads="1"/>
              </p:cNvSpPr>
              <p:nvPr/>
            </p:nvSpPr>
            <p:spPr bwMode="auto">
              <a:xfrm>
                <a:off x="6009" y="1687"/>
                <a:ext cx="1048" cy="581"/>
              </a:xfrm>
              <a:prstGeom prst="rect">
                <a:avLst/>
              </a:prstGeom>
              <a:noFill/>
              <a:ln w="9525">
                <a:noFill/>
                <a:miter lim="800000"/>
                <a:headEnd/>
                <a:tailEnd/>
              </a:ln>
            </p:spPr>
            <p:txBody>
              <a:bodyPr wrap="none" lIns="228600"/>
              <a:lstStyle/>
              <a:p>
                <a:pPr algn="ctr" eaLnBrk="0" hangingPunct="0">
                  <a:lnSpc>
                    <a:spcPct val="90000"/>
                  </a:lnSpc>
                  <a:spcBef>
                    <a:spcPct val="50000"/>
                  </a:spcBef>
                  <a:spcAft>
                    <a:spcPct val="50000"/>
                  </a:spcAft>
                  <a:buClr>
                    <a:srgbClr val="C0C0C0"/>
                  </a:buClr>
                  <a:buSzPct val="125000"/>
                </a:pPr>
                <a:r>
                  <a:rPr lang="en-US" sz="6000" dirty="0">
                    <a:solidFill>
                      <a:srgbClr val="FFFFFF"/>
                    </a:solidFill>
                    <a:latin typeface="Calibri" pitchFamily="34" charset="0"/>
                  </a:rPr>
                  <a:t>90%</a:t>
                </a:r>
              </a:p>
            </p:txBody>
          </p:sp>
        </p:grpSp>
        <p:sp>
          <p:nvSpPr>
            <p:cNvPr id="43" name="TextBox 42"/>
            <p:cNvSpPr txBox="1"/>
            <p:nvPr/>
          </p:nvSpPr>
          <p:spPr>
            <a:xfrm>
              <a:off x="3108959" y="4074503"/>
              <a:ext cx="2983865" cy="507831"/>
            </a:xfrm>
            <a:prstGeom prst="rect">
              <a:avLst/>
            </a:prstGeom>
            <a:noFill/>
          </p:spPr>
          <p:txBody>
            <a:bodyPr wrap="square" rtlCol="0">
              <a:spAutoFit/>
            </a:bodyPr>
            <a:lstStyle/>
            <a:p>
              <a:pPr marL="109538" indent="-109538"/>
              <a:r>
                <a:rPr lang="en-US" sz="900" dirty="0" smtClean="0">
                  <a:solidFill>
                    <a:srgbClr val="ECECEC"/>
                  </a:solidFill>
                </a:rPr>
                <a:t>*	According to data collected from the U.S. Computer Emergency Readiness Team (US-CERT) at the Department of Homeland Security</a:t>
              </a:r>
              <a:endParaRPr lang="en-US" sz="900" dirty="0">
                <a:solidFill>
                  <a:srgbClr val="ECECEC"/>
                </a:solidFill>
              </a:endParaRPr>
            </a:p>
          </p:txBody>
        </p:sp>
      </p:grpSp>
      <p:sp>
        <p:nvSpPr>
          <p:cNvPr id="52" name="TextBox 51"/>
          <p:cNvSpPr txBox="1"/>
          <p:nvPr/>
        </p:nvSpPr>
        <p:spPr>
          <a:xfrm>
            <a:off x="6315455" y="5218091"/>
            <a:ext cx="2618995" cy="707886"/>
          </a:xfrm>
          <a:prstGeom prst="rect">
            <a:avLst/>
          </a:prstGeom>
          <a:noFill/>
        </p:spPr>
        <p:txBody>
          <a:bodyPr wrap="square" lIns="0" tIns="0" rIns="0" bIns="0" rtlCol="0" anchor="b" anchorCtr="0">
            <a:noAutofit/>
          </a:bodyPr>
          <a:lstStyle/>
          <a:p>
            <a:r>
              <a:rPr lang="en-US" sz="1000" dirty="0" smtClean="0">
                <a:solidFill>
                  <a:srgbClr val="000000"/>
                </a:solidFill>
              </a:rPr>
              <a:t>Statistics from internal McAfee sources including McAfee Labs Quarterly Threat Reports, and Global Security Services operational data.</a:t>
            </a:r>
            <a:endParaRPr lang="en-US" sz="1000" dirty="0">
              <a:solidFill>
                <a:srgbClr val="000000"/>
              </a:solidFill>
            </a:endParaRPr>
          </a:p>
        </p:txBody>
      </p:sp>
      <p:sp>
        <p:nvSpPr>
          <p:cNvPr id="51" name="TextBox 50"/>
          <p:cNvSpPr txBox="1"/>
          <p:nvPr/>
        </p:nvSpPr>
        <p:spPr>
          <a:xfrm>
            <a:off x="6266688" y="3645409"/>
            <a:ext cx="2657856" cy="1048511"/>
          </a:xfrm>
          <a:prstGeom prst="rect">
            <a:avLst/>
          </a:prstGeom>
          <a:noFill/>
        </p:spPr>
        <p:txBody>
          <a:bodyPr wrap="square" rtlCol="0">
            <a:noAutofit/>
          </a:bodyPr>
          <a:lstStyle/>
          <a:p>
            <a:pPr marL="228600" indent="-228600" algn="ctr">
              <a:lnSpc>
                <a:spcPct val="120000"/>
              </a:lnSpc>
            </a:pPr>
            <a:r>
              <a:rPr lang="en-US" sz="2000" dirty="0" smtClean="0">
                <a:solidFill>
                  <a:schemeClr val="accent1"/>
                </a:solidFill>
              </a:rPr>
              <a:t>Mining the threats </a:t>
            </a:r>
          </a:p>
          <a:p>
            <a:pPr marL="228600" indent="-228600" algn="ctr">
              <a:lnSpc>
                <a:spcPct val="120000"/>
              </a:lnSpc>
            </a:pPr>
            <a:r>
              <a:rPr lang="en-US" sz="2000" dirty="0" smtClean="0">
                <a:solidFill>
                  <a:schemeClr val="accent1"/>
                </a:solidFill>
              </a:rPr>
              <a:t>requires a new level </a:t>
            </a:r>
          </a:p>
          <a:p>
            <a:pPr marL="228600" indent="-228600" algn="ctr">
              <a:lnSpc>
                <a:spcPct val="120000"/>
              </a:lnSpc>
            </a:pPr>
            <a:r>
              <a:rPr lang="en-US" sz="2000" dirty="0" smtClean="0">
                <a:solidFill>
                  <a:schemeClr val="accent1"/>
                </a:solidFill>
              </a:rPr>
              <a:t>of sophistication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1000" fill="hold"/>
                                        <p:tgtEl>
                                          <p:spTgt spid="53"/>
                                        </p:tgtEl>
                                        <p:attrNameLst>
                                          <p:attrName>ppt_w</p:attrName>
                                        </p:attrNameLst>
                                      </p:cBhvr>
                                      <p:tavLst>
                                        <p:tav tm="0">
                                          <p:val>
                                            <p:fltVal val="0"/>
                                          </p:val>
                                        </p:tav>
                                        <p:tav tm="100000">
                                          <p:val>
                                            <p:strVal val="#ppt_w"/>
                                          </p:val>
                                        </p:tav>
                                      </p:tavLst>
                                    </p:anim>
                                    <p:anim calcmode="lin" valueType="num">
                                      <p:cBhvr>
                                        <p:cTn id="8" dur="1000" fill="hold"/>
                                        <p:tgtEl>
                                          <p:spTgt spid="53"/>
                                        </p:tgtEl>
                                        <p:attrNameLst>
                                          <p:attrName>ppt_h</p:attrName>
                                        </p:attrNameLst>
                                      </p:cBhvr>
                                      <p:tavLst>
                                        <p:tav tm="0">
                                          <p:val>
                                            <p:fltVal val="0"/>
                                          </p:val>
                                        </p:tav>
                                        <p:tav tm="100000">
                                          <p:val>
                                            <p:strVal val="#ppt_h"/>
                                          </p:val>
                                        </p:tav>
                                      </p:tavLst>
                                    </p:anim>
                                    <p:anim calcmode="lin" valueType="num">
                                      <p:cBhvr>
                                        <p:cTn id="9" dur="1000" fill="hold"/>
                                        <p:tgtEl>
                                          <p:spTgt spid="5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4"/>
          <p:cNvSpPr>
            <a:spLocks noChangeArrowheads="1"/>
          </p:cNvSpPr>
          <p:nvPr/>
        </p:nvSpPr>
        <p:spPr bwMode="auto">
          <a:xfrm flipV="1">
            <a:off x="0" y="4803647"/>
            <a:ext cx="9144000" cy="1454276"/>
          </a:xfrm>
          <a:prstGeom prst="rect">
            <a:avLst/>
          </a:prstGeom>
          <a:gradFill rotWithShape="1">
            <a:gsLst>
              <a:gs pos="0">
                <a:schemeClr val="bg1">
                  <a:alpha val="85001"/>
                </a:schemeClr>
              </a:gs>
              <a:gs pos="100000">
                <a:schemeClr val="tx1">
                  <a:alpha val="65000"/>
                </a:schemeClr>
              </a:gs>
            </a:gsLst>
            <a:lin ang="5400000" scaled="1"/>
          </a:gradFill>
          <a:ln w="9525">
            <a:noFill/>
            <a:miter lim="800000"/>
            <a:headEnd/>
            <a:tailEnd/>
          </a:ln>
        </p:spPr>
        <p:txBody>
          <a:bodyPr wrap="none" anchor="ctr"/>
          <a:lstStyle/>
          <a:p>
            <a:pPr eaLnBrk="0" hangingPunct="0"/>
            <a:endParaRPr lang="en-US" dirty="0"/>
          </a:p>
        </p:txBody>
      </p:sp>
      <p:sp>
        <p:nvSpPr>
          <p:cNvPr id="55" name="Freeform 7"/>
          <p:cNvSpPr>
            <a:spLocks/>
          </p:cNvSpPr>
          <p:nvPr/>
        </p:nvSpPr>
        <p:spPr bwMode="auto">
          <a:xfrm>
            <a:off x="3999588" y="969947"/>
            <a:ext cx="3454400" cy="5473700"/>
          </a:xfrm>
          <a:custGeom>
            <a:avLst/>
            <a:gdLst/>
            <a:ahLst/>
            <a:cxnLst>
              <a:cxn ang="0">
                <a:pos x="2176" y="0"/>
              </a:cxn>
              <a:cxn ang="0">
                <a:pos x="1166" y="0"/>
              </a:cxn>
              <a:cxn ang="0">
                <a:pos x="0" y="3448"/>
              </a:cxn>
              <a:cxn ang="0">
                <a:pos x="1010" y="3448"/>
              </a:cxn>
              <a:cxn ang="0">
                <a:pos x="2176" y="0"/>
              </a:cxn>
            </a:cxnLst>
            <a:rect l="0" t="0" r="r" b="b"/>
            <a:pathLst>
              <a:path w="2176" h="3448">
                <a:moveTo>
                  <a:pt x="2176" y="0"/>
                </a:moveTo>
                <a:lnTo>
                  <a:pt x="1166" y="0"/>
                </a:lnTo>
                <a:lnTo>
                  <a:pt x="0" y="3448"/>
                </a:lnTo>
                <a:lnTo>
                  <a:pt x="1010" y="3448"/>
                </a:lnTo>
                <a:lnTo>
                  <a:pt x="2176" y="0"/>
                </a:lnTo>
                <a:close/>
              </a:path>
            </a:pathLst>
          </a:custGeom>
          <a:gradFill flip="none" rotWithShape="1">
            <a:gsLst>
              <a:gs pos="0">
                <a:schemeClr val="bg2">
                  <a:alpha val="50000"/>
                </a:schemeClr>
              </a:gs>
              <a:gs pos="100000">
                <a:schemeClr val="bg1">
                  <a:alpha val="0"/>
                </a:schemeClr>
              </a:gs>
            </a:gsLst>
            <a:lin ang="5400000" scaled="1"/>
            <a:tileRect/>
          </a:gradFill>
          <a:ln w="9525" algn="ctr">
            <a:noFill/>
            <a:round/>
            <a:headEnd/>
            <a:tailEnd/>
          </a:ln>
          <a:effectLst/>
        </p:spPr>
        <p:txBody>
          <a:bodyPr wrap="none" anchor="ctr"/>
          <a:lstStyle/>
          <a:p>
            <a:pPr>
              <a:defRPr/>
            </a:pPr>
            <a:endParaRPr lang="en-US" dirty="0"/>
          </a:p>
        </p:txBody>
      </p:sp>
      <p:sp>
        <p:nvSpPr>
          <p:cNvPr id="10" name="Title 9"/>
          <p:cNvSpPr>
            <a:spLocks noGrp="1"/>
          </p:cNvSpPr>
          <p:nvPr>
            <p:ph type="title"/>
          </p:nvPr>
        </p:nvSpPr>
        <p:spPr/>
        <p:txBody>
          <a:bodyPr/>
          <a:lstStyle/>
          <a:p>
            <a:r>
              <a:rPr lang="en-US" dirty="0" smtClean="0"/>
              <a:t>McAfee Global Security Services (GSS)</a:t>
            </a:r>
            <a:br>
              <a:rPr lang="en-US" dirty="0" smtClean="0"/>
            </a:br>
            <a:r>
              <a:rPr lang="en-US" dirty="0" smtClean="0"/>
              <a:t>FY10 Initiatives</a:t>
            </a:r>
            <a:endParaRPr lang="en-US" dirty="0"/>
          </a:p>
        </p:txBody>
      </p:sp>
      <p:sp>
        <p:nvSpPr>
          <p:cNvPr id="11" name="Content Placeholder 10"/>
          <p:cNvSpPr>
            <a:spLocks noGrp="1"/>
          </p:cNvSpPr>
          <p:nvPr>
            <p:ph idx="1"/>
          </p:nvPr>
        </p:nvSpPr>
        <p:spPr>
          <a:xfrm>
            <a:off x="508000" y="1204913"/>
            <a:ext cx="5141913" cy="2742619"/>
          </a:xfrm>
        </p:spPr>
        <p:txBody>
          <a:bodyPr/>
          <a:lstStyle/>
          <a:p>
            <a:pPr>
              <a:spcBef>
                <a:spcPts val="600"/>
              </a:spcBef>
            </a:pPr>
            <a:r>
              <a:rPr lang="en-US" sz="1800" dirty="0" smtClean="0"/>
              <a:t>Security Operations Center</a:t>
            </a:r>
          </a:p>
          <a:p>
            <a:pPr>
              <a:spcBef>
                <a:spcPts val="600"/>
              </a:spcBef>
            </a:pPr>
            <a:r>
              <a:rPr lang="en-US" sz="1800" dirty="0" smtClean="0"/>
              <a:t>McAfee in Action</a:t>
            </a:r>
          </a:p>
          <a:p>
            <a:pPr>
              <a:spcBef>
                <a:spcPts val="600"/>
              </a:spcBef>
            </a:pPr>
            <a:r>
              <a:rPr lang="en-US" sz="1800" dirty="0" smtClean="0"/>
              <a:t>ISO 27001 Certification</a:t>
            </a:r>
          </a:p>
          <a:p>
            <a:pPr>
              <a:spcBef>
                <a:spcPts val="600"/>
              </a:spcBef>
            </a:pPr>
            <a:r>
              <a:rPr lang="en-US" sz="1800" dirty="0" smtClean="0"/>
              <a:t>Corporate Security Infrastructure Upgrade</a:t>
            </a:r>
          </a:p>
          <a:p>
            <a:pPr>
              <a:spcBef>
                <a:spcPts val="600"/>
              </a:spcBef>
            </a:pPr>
            <a:r>
              <a:rPr lang="en-US" sz="1800" dirty="0" smtClean="0"/>
              <a:t>Emergency Response Program/GEARS</a:t>
            </a:r>
          </a:p>
          <a:p>
            <a:pPr>
              <a:spcBef>
                <a:spcPts val="600"/>
              </a:spcBef>
            </a:pPr>
            <a:r>
              <a:rPr lang="en-US" sz="1800" dirty="0" smtClean="0"/>
              <a:t>Security Awareness Training Program</a:t>
            </a:r>
          </a:p>
          <a:p>
            <a:pPr>
              <a:spcBef>
                <a:spcPts val="600"/>
              </a:spcBef>
            </a:pPr>
            <a:r>
              <a:rPr lang="en-US" sz="1800" dirty="0" smtClean="0"/>
              <a:t>GRC Portal</a:t>
            </a:r>
          </a:p>
        </p:txBody>
      </p:sp>
      <p:sp>
        <p:nvSpPr>
          <p:cNvPr id="4" name="Date Placeholder 3"/>
          <p:cNvSpPr>
            <a:spLocks noGrp="1"/>
          </p:cNvSpPr>
          <p:nvPr>
            <p:ph type="dt" sz="half" idx="10"/>
          </p:nvPr>
        </p:nvSpPr>
        <p:spPr/>
        <p:txBody>
          <a:bodyPr/>
          <a:lstStyle/>
          <a:p>
            <a:fld id="{F7CD94D1-AE01-B444-A573-C7814C97AB54}" type="datetime4">
              <a:rPr lang="en-US" smtClean="0"/>
              <a:pPr/>
              <a:t>October 14, 2010</a:t>
            </a:fld>
            <a:endParaRPr lang="en-US" dirty="0"/>
          </a:p>
        </p:txBody>
      </p:sp>
      <p:sp>
        <p:nvSpPr>
          <p:cNvPr id="6" name="Slide Number Placeholder 5"/>
          <p:cNvSpPr>
            <a:spLocks noGrp="1"/>
          </p:cNvSpPr>
          <p:nvPr>
            <p:ph type="sldNum" sz="quarter" idx="12"/>
          </p:nvPr>
        </p:nvSpPr>
        <p:spPr/>
        <p:txBody>
          <a:bodyPr/>
          <a:lstStyle/>
          <a:p>
            <a:fld id="{037D6201-2356-2246-864A-975F8EBCA010}" type="slidenum">
              <a:rPr lang="en-US" smtClean="0"/>
              <a:pPr/>
              <a:t>5</a:t>
            </a:fld>
            <a:endParaRPr lang="en-US" dirty="0"/>
          </a:p>
        </p:txBody>
      </p:sp>
      <p:pic>
        <p:nvPicPr>
          <p:cNvPr id="32" name="Picture 31" descr="5-19-10 McAfee -109.JPG"/>
          <p:cNvPicPr>
            <a:picLocks noChangeAspect="1"/>
          </p:cNvPicPr>
          <p:nvPr/>
        </p:nvPicPr>
        <p:blipFill>
          <a:blip r:embed="rId3"/>
          <a:stretch>
            <a:fillRect/>
          </a:stretch>
        </p:blipFill>
        <p:spPr>
          <a:xfrm>
            <a:off x="5638798" y="3729789"/>
            <a:ext cx="3268328" cy="2178885"/>
          </a:xfrm>
          <a:prstGeom prst="rect">
            <a:avLst/>
          </a:prstGeom>
          <a:ln>
            <a:noFill/>
          </a:ln>
          <a:effectLst>
            <a:outerShdw blurRad="190500" dist="139700" dir="2700000" algn="tl" rotWithShape="0">
              <a:srgbClr val="333333">
                <a:alpha val="65000"/>
              </a:srgbClr>
            </a:outerShdw>
          </a:effectLst>
        </p:spPr>
      </p:pic>
      <p:pic>
        <p:nvPicPr>
          <p:cNvPr id="33" name="Picture 32" descr="5-19-10 McAfee -123.JPG"/>
          <p:cNvPicPr>
            <a:picLocks noChangeAspect="1"/>
          </p:cNvPicPr>
          <p:nvPr/>
        </p:nvPicPr>
        <p:blipFill>
          <a:blip r:embed="rId4"/>
          <a:stretch>
            <a:fillRect/>
          </a:stretch>
        </p:blipFill>
        <p:spPr>
          <a:xfrm>
            <a:off x="5649912" y="1463728"/>
            <a:ext cx="3260725" cy="2173817"/>
          </a:xfrm>
          <a:prstGeom prst="rect">
            <a:avLst/>
          </a:prstGeom>
          <a:ln>
            <a:noFill/>
          </a:ln>
          <a:effectLst>
            <a:outerShdw blurRad="190500" dist="139700" dir="2700000" algn="tl" rotWithShape="0">
              <a:srgbClr val="333333">
                <a:alpha val="65000"/>
              </a:srgbClr>
            </a:outerShdw>
          </a:effectLst>
        </p:spPr>
      </p:pic>
      <p:pic>
        <p:nvPicPr>
          <p:cNvPr id="2062" name="Picture 14" descr="http://www.sandstone.lu/Portals/0/images/iso27001_pending.gif"/>
          <p:cNvPicPr>
            <a:picLocks noChangeAspect="1" noChangeArrowheads="1"/>
          </p:cNvPicPr>
          <p:nvPr/>
        </p:nvPicPr>
        <p:blipFill>
          <a:blip r:embed="rId5"/>
          <a:srcRect/>
          <a:stretch>
            <a:fillRect/>
          </a:stretch>
        </p:blipFill>
        <p:spPr bwMode="auto">
          <a:xfrm>
            <a:off x="4364736" y="3842320"/>
            <a:ext cx="1090224" cy="1129160"/>
          </a:xfrm>
          <a:prstGeom prst="rect">
            <a:avLst/>
          </a:prstGeom>
          <a:noFill/>
          <a:effectLst>
            <a:outerShdw blurRad="50800" dist="38100" dir="5400000" algn="t" rotWithShape="0">
              <a:prstClr val="black">
                <a:alpha val="40000"/>
              </a:prstClr>
            </a:outerShdw>
          </a:effectLst>
        </p:spPr>
      </p:pic>
      <p:grpSp>
        <p:nvGrpSpPr>
          <p:cNvPr id="39" name="Group 38"/>
          <p:cNvGrpSpPr/>
          <p:nvPr/>
        </p:nvGrpSpPr>
        <p:grpSpPr>
          <a:xfrm>
            <a:off x="208451" y="4059046"/>
            <a:ext cx="4070894" cy="1827058"/>
            <a:chOff x="171876" y="4059046"/>
            <a:chExt cx="4070894" cy="1827058"/>
          </a:xfrm>
          <a:effectLst>
            <a:outerShdw blurRad="50800" dist="38100" dir="2700000" algn="tl" rotWithShape="0">
              <a:prstClr val="black">
                <a:alpha val="40000"/>
              </a:prstClr>
            </a:outerShdw>
          </a:effectLst>
        </p:grpSpPr>
        <p:grpSp>
          <p:nvGrpSpPr>
            <p:cNvPr id="37" name="Group 36"/>
            <p:cNvGrpSpPr/>
            <p:nvPr/>
          </p:nvGrpSpPr>
          <p:grpSpPr>
            <a:xfrm>
              <a:off x="171876" y="4059046"/>
              <a:ext cx="4070894" cy="1827058"/>
              <a:chOff x="171876" y="4159405"/>
              <a:chExt cx="4070894" cy="1827058"/>
            </a:xfrm>
          </p:grpSpPr>
          <p:sp>
            <p:nvSpPr>
              <p:cNvPr id="62" name="Rounded Rectangle 73"/>
              <p:cNvSpPr>
                <a:spLocks noChangeArrowheads="1"/>
              </p:cNvSpPr>
              <p:nvPr/>
            </p:nvSpPr>
            <p:spPr bwMode="auto">
              <a:xfrm>
                <a:off x="182881" y="4159405"/>
                <a:ext cx="3962399" cy="1827058"/>
              </a:xfrm>
              <a:prstGeom prst="roundRect">
                <a:avLst>
                  <a:gd name="adj" fmla="val 0"/>
                </a:avLst>
              </a:prstGeom>
              <a:gradFill rotWithShape="1">
                <a:gsLst>
                  <a:gs pos="0">
                    <a:srgbClr val="C7C7C7"/>
                  </a:gs>
                  <a:gs pos="19000">
                    <a:srgbClr val="FFFFFF"/>
                  </a:gs>
                  <a:gs pos="39999">
                    <a:srgbClr val="EEEEEE"/>
                  </a:gs>
                  <a:gs pos="63000">
                    <a:srgbClr val="FFFFFF"/>
                  </a:gs>
                  <a:gs pos="72000">
                    <a:srgbClr val="FFFFFF"/>
                  </a:gs>
                  <a:gs pos="100000">
                    <a:srgbClr val="D9D9D9"/>
                  </a:gs>
                </a:gsLst>
                <a:lin ang="2700000" scaled="1"/>
              </a:gradFill>
              <a:ln w="12700">
                <a:gradFill>
                  <a:gsLst>
                    <a:gs pos="0">
                      <a:srgbClr val="D4D5D6"/>
                    </a:gs>
                    <a:gs pos="50000">
                      <a:srgbClr val="FFFFFF">
                        <a:lumMod val="95000"/>
                      </a:srgbClr>
                    </a:gs>
                    <a:gs pos="100000">
                      <a:srgbClr val="FFFFFF"/>
                    </a:gs>
                  </a:gsLst>
                  <a:lin ang="5400000" scaled="0"/>
                </a:gradFill>
              </a:ln>
              <a:effectLst>
                <a:reflection blurRad="6350" stA="52000" endA="300" endPos="35000" dir="5400000" sy="-100000" algn="bl" rotWithShape="0"/>
              </a:effectLst>
            </p:spPr>
            <p:txBody>
              <a:bodyPr lIns="0" tIns="91440" rIns="0" bIns="128016" anchor="ctr"/>
              <a:lstStyle/>
              <a:p>
                <a:pPr marL="0" marR="0" lvl="0" indent="0" algn="ctr" defTabSz="914400" eaLnBrk="0" fontAlgn="auto" latinLnBrk="0" hangingPunct="0">
                  <a:lnSpc>
                    <a:spcPct val="120000"/>
                  </a:lnSpc>
                  <a:spcBef>
                    <a:spcPct val="5000"/>
                  </a:spcBef>
                  <a:spcAft>
                    <a:spcPts val="0"/>
                  </a:spcAft>
                  <a:buClrTx/>
                  <a:buSzPct val="100000"/>
                  <a:buFontTx/>
                  <a:buNone/>
                  <a:tabLst/>
                  <a:defRPr/>
                </a:pPr>
                <a:endParaRPr kumimoji="0" lang="en-GB" sz="2000" b="0" i="0" u="none" strike="noStrike" kern="0" cap="none" spc="0" normalizeH="0" baseline="0" noProof="0" dirty="0">
                  <a:ln>
                    <a:noFill/>
                  </a:ln>
                  <a:solidFill>
                    <a:sysClr val="windowText" lastClr="000000"/>
                  </a:solidFill>
                  <a:effectLst/>
                  <a:uLnTx/>
                  <a:uFillTx/>
                </a:endParaRPr>
              </a:p>
            </p:txBody>
          </p:sp>
          <p:sp>
            <p:nvSpPr>
              <p:cNvPr id="27" name="TextBox 26"/>
              <p:cNvSpPr txBox="1"/>
              <p:nvPr/>
            </p:nvSpPr>
            <p:spPr>
              <a:xfrm>
                <a:off x="171876" y="4194448"/>
                <a:ext cx="3987529" cy="369332"/>
              </a:xfrm>
              <a:prstGeom prst="rect">
                <a:avLst/>
              </a:prstGeom>
              <a:noFill/>
            </p:spPr>
            <p:txBody>
              <a:bodyPr wrap="square" rtlCol="0">
                <a:spAutoFit/>
              </a:bodyPr>
              <a:lstStyle/>
              <a:p>
                <a:pPr algn="ctr"/>
                <a:r>
                  <a:rPr lang="en-US" sz="1800" dirty="0" smtClean="0">
                    <a:solidFill>
                      <a:srgbClr val="B71234"/>
                    </a:solidFill>
                  </a:rPr>
                  <a:t>GRC Portal</a:t>
                </a:r>
                <a:endParaRPr lang="en-US" sz="1800" dirty="0">
                  <a:solidFill>
                    <a:srgbClr val="B71234"/>
                  </a:solidFill>
                </a:endParaRPr>
              </a:p>
            </p:txBody>
          </p:sp>
          <p:sp>
            <p:nvSpPr>
              <p:cNvPr id="22" name="TextBox 21"/>
              <p:cNvSpPr txBox="1"/>
              <p:nvPr/>
            </p:nvSpPr>
            <p:spPr bwMode="auto">
              <a:xfrm>
                <a:off x="991865" y="5414832"/>
                <a:ext cx="1251488" cy="292388"/>
              </a:xfrm>
              <a:prstGeom prst="rect">
                <a:avLst/>
              </a:prstGeom>
              <a:noFill/>
            </p:spPr>
            <p:txBody>
              <a:bodyPr wrap="square">
                <a:spAutoFit/>
              </a:bodyPr>
              <a:lstStyle/>
              <a:p>
                <a:pPr algn="ctr" eaLnBrk="0" hangingPunct="0">
                  <a:buClr>
                    <a:srgbClr val="003367"/>
                  </a:buClr>
                  <a:defRPr/>
                </a:pPr>
                <a:r>
                  <a:rPr lang="en-US" sz="1300" kern="0" dirty="0">
                    <a:solidFill>
                      <a:srgbClr val="000000"/>
                    </a:solidFill>
                    <a:latin typeface="+mj-lt"/>
                    <a:ea typeface="+mj-ea"/>
                    <a:cs typeface="+mj-cs"/>
                  </a:rPr>
                  <a:t>Compliance</a:t>
                </a:r>
              </a:p>
            </p:txBody>
          </p:sp>
          <p:sp>
            <p:nvSpPr>
              <p:cNvPr id="26" name="TextBox 25"/>
              <p:cNvSpPr txBox="1"/>
              <p:nvPr/>
            </p:nvSpPr>
            <p:spPr bwMode="auto">
              <a:xfrm>
                <a:off x="265650" y="5414978"/>
                <a:ext cx="771465" cy="292388"/>
              </a:xfrm>
              <a:prstGeom prst="rect">
                <a:avLst/>
              </a:prstGeom>
              <a:noFill/>
            </p:spPr>
            <p:txBody>
              <a:bodyPr>
                <a:spAutoFit/>
              </a:bodyPr>
              <a:lstStyle/>
              <a:p>
                <a:pPr algn="ctr" eaLnBrk="0" hangingPunct="0">
                  <a:buClr>
                    <a:srgbClr val="003367"/>
                  </a:buClr>
                  <a:defRPr/>
                </a:pPr>
                <a:r>
                  <a:rPr lang="en-US" sz="1300" kern="0" dirty="0">
                    <a:solidFill>
                      <a:srgbClr val="000000"/>
                    </a:solidFill>
                    <a:latin typeface="+mj-lt"/>
                    <a:ea typeface="+mj-ea"/>
                    <a:cs typeface="+mj-cs"/>
                  </a:rPr>
                  <a:t>Policy</a:t>
                </a:r>
              </a:p>
            </p:txBody>
          </p:sp>
          <p:sp>
            <p:nvSpPr>
              <p:cNvPr id="20" name="TextBox 19"/>
              <p:cNvSpPr txBox="1"/>
              <p:nvPr/>
            </p:nvSpPr>
            <p:spPr bwMode="auto">
              <a:xfrm>
                <a:off x="2065036" y="5414832"/>
                <a:ext cx="1136890" cy="492443"/>
              </a:xfrm>
              <a:prstGeom prst="rect">
                <a:avLst/>
              </a:prstGeom>
              <a:noFill/>
            </p:spPr>
            <p:txBody>
              <a:bodyPr wrap="square">
                <a:spAutoFit/>
              </a:bodyPr>
              <a:lstStyle/>
              <a:p>
                <a:pPr algn="ctr" eaLnBrk="0" hangingPunct="0">
                  <a:buClr>
                    <a:srgbClr val="003367"/>
                  </a:buClr>
                  <a:defRPr/>
                </a:pPr>
                <a:r>
                  <a:rPr lang="en-US" sz="1300" kern="0" dirty="0" smtClean="0">
                    <a:solidFill>
                      <a:srgbClr val="000000"/>
                    </a:solidFill>
                    <a:latin typeface="+mj-lt"/>
                    <a:ea typeface="+mj-ea"/>
                    <a:cs typeface="+mj-cs"/>
                  </a:rPr>
                  <a:t>Vulnerability &amp; Risk</a:t>
                </a:r>
                <a:endParaRPr lang="en-US" sz="1300" kern="0" dirty="0">
                  <a:solidFill>
                    <a:srgbClr val="000000"/>
                  </a:solidFill>
                  <a:latin typeface="+mj-lt"/>
                  <a:ea typeface="+mj-ea"/>
                  <a:cs typeface="+mj-cs"/>
                </a:endParaRPr>
              </a:p>
            </p:txBody>
          </p:sp>
          <p:sp>
            <p:nvSpPr>
              <p:cNvPr id="24" name="TextBox 23"/>
              <p:cNvSpPr txBox="1"/>
              <p:nvPr/>
            </p:nvSpPr>
            <p:spPr bwMode="auto">
              <a:xfrm>
                <a:off x="3024780" y="5414832"/>
                <a:ext cx="1217990" cy="292388"/>
              </a:xfrm>
              <a:prstGeom prst="rect">
                <a:avLst/>
              </a:prstGeom>
              <a:noFill/>
            </p:spPr>
            <p:txBody>
              <a:bodyPr wrap="square">
                <a:spAutoFit/>
              </a:bodyPr>
              <a:lstStyle/>
              <a:p>
                <a:pPr algn="ctr">
                  <a:buClr>
                    <a:srgbClr val="003367"/>
                  </a:buClr>
                  <a:defRPr/>
                </a:pPr>
                <a:r>
                  <a:rPr lang="en-US" sz="1300" kern="0" dirty="0" smtClean="0">
                    <a:solidFill>
                      <a:srgbClr val="000000"/>
                    </a:solidFill>
                  </a:rPr>
                  <a:t>Awareness</a:t>
                </a:r>
                <a:endParaRPr lang="en-US" sz="1300" kern="0" dirty="0">
                  <a:solidFill>
                    <a:srgbClr val="000000"/>
                  </a:solidFill>
                  <a:latin typeface="+mj-lt"/>
                  <a:ea typeface="+mj-ea"/>
                  <a:cs typeface="+mj-cs"/>
                </a:endParaRPr>
              </a:p>
            </p:txBody>
          </p:sp>
          <p:pic>
            <p:nvPicPr>
              <p:cNvPr id="28" name="Picture 27" descr="compliance-icon-red-sm.png"/>
              <p:cNvPicPr>
                <a:picLocks noChangeAspect="1"/>
              </p:cNvPicPr>
              <p:nvPr/>
            </p:nvPicPr>
            <p:blipFill>
              <a:blip r:embed="rId6"/>
              <a:stretch>
                <a:fillRect/>
              </a:stretch>
            </p:blipFill>
            <p:spPr>
              <a:xfrm>
                <a:off x="1299192" y="4710897"/>
                <a:ext cx="690086" cy="690086"/>
              </a:xfrm>
              <a:prstGeom prst="rect">
                <a:avLst/>
              </a:prstGeom>
              <a:effectLst>
                <a:outerShdw blurRad="50800" dist="38100" dir="5400000" algn="t" rotWithShape="0">
                  <a:prstClr val="black">
                    <a:alpha val="40000"/>
                  </a:prstClr>
                </a:outerShdw>
              </a:effectLst>
            </p:spPr>
          </p:pic>
          <p:pic>
            <p:nvPicPr>
              <p:cNvPr id="29" name="Picture 28" descr="policy-icon-red-sm.png"/>
              <p:cNvPicPr>
                <a:picLocks noChangeAspect="1"/>
              </p:cNvPicPr>
              <p:nvPr/>
            </p:nvPicPr>
            <p:blipFill>
              <a:blip r:embed="rId7"/>
              <a:stretch>
                <a:fillRect/>
              </a:stretch>
            </p:blipFill>
            <p:spPr>
              <a:xfrm>
                <a:off x="307381" y="4710897"/>
                <a:ext cx="690086" cy="690086"/>
              </a:xfrm>
              <a:prstGeom prst="rect">
                <a:avLst/>
              </a:prstGeom>
              <a:effectLst>
                <a:outerShdw blurRad="50800" dist="38100" dir="5400000" algn="t" rotWithShape="0">
                  <a:prstClr val="black">
                    <a:alpha val="40000"/>
                  </a:prstClr>
                </a:outerShdw>
              </a:effectLst>
            </p:spPr>
          </p:pic>
          <p:pic>
            <p:nvPicPr>
              <p:cNvPr id="30" name="Picture 29" descr="risk-icon-red-sm.png"/>
              <p:cNvPicPr>
                <a:picLocks noChangeAspect="1"/>
              </p:cNvPicPr>
              <p:nvPr/>
            </p:nvPicPr>
            <p:blipFill>
              <a:blip r:embed="rId8"/>
              <a:stretch>
                <a:fillRect/>
              </a:stretch>
            </p:blipFill>
            <p:spPr>
              <a:xfrm>
                <a:off x="2293706" y="4710897"/>
                <a:ext cx="690086" cy="690086"/>
              </a:xfrm>
              <a:prstGeom prst="rect">
                <a:avLst/>
              </a:prstGeom>
              <a:effectLst>
                <a:outerShdw blurRad="50800" dist="38100" dir="5400000" algn="t" rotWithShape="0">
                  <a:prstClr val="black">
                    <a:alpha val="40000"/>
                  </a:prstClr>
                </a:outerShdw>
              </a:effectLst>
            </p:spPr>
          </p:pic>
          <p:pic>
            <p:nvPicPr>
              <p:cNvPr id="31" name="Picture 30" descr="awareness-icon-red-sm.png"/>
              <p:cNvPicPr>
                <a:picLocks noChangeAspect="1"/>
              </p:cNvPicPr>
              <p:nvPr/>
            </p:nvPicPr>
            <p:blipFill>
              <a:blip r:embed="rId9"/>
              <a:stretch>
                <a:fillRect/>
              </a:stretch>
            </p:blipFill>
            <p:spPr>
              <a:xfrm>
                <a:off x="3258828" y="4710897"/>
                <a:ext cx="690086" cy="690086"/>
              </a:xfrm>
              <a:prstGeom prst="rect">
                <a:avLst/>
              </a:prstGeom>
              <a:effectLst>
                <a:outerShdw blurRad="50800" dist="38100" dir="5400000" algn="t" rotWithShape="0">
                  <a:prstClr val="black">
                    <a:alpha val="40000"/>
                  </a:prstClr>
                </a:outerShdw>
              </a:effectLst>
            </p:spPr>
          </p:pic>
        </p:grpSp>
        <p:sp>
          <p:nvSpPr>
            <p:cNvPr id="38" name="Freeform 37"/>
            <p:cNvSpPr/>
            <p:nvPr/>
          </p:nvSpPr>
          <p:spPr bwMode="auto">
            <a:xfrm>
              <a:off x="269132" y="4497574"/>
              <a:ext cx="3795824" cy="0"/>
            </a:xfrm>
            <a:custGeom>
              <a:avLst/>
              <a:gdLst>
                <a:gd name="connsiteX0" fmla="*/ 0 w 3795824"/>
                <a:gd name="connsiteY0" fmla="*/ 0 h 0"/>
                <a:gd name="connsiteX1" fmla="*/ 3795824 w 3795824"/>
                <a:gd name="connsiteY1" fmla="*/ 0 h 0"/>
              </a:gdLst>
              <a:ahLst/>
              <a:cxnLst>
                <a:cxn ang="0">
                  <a:pos x="connsiteX0" y="connsiteY0"/>
                </a:cxn>
                <a:cxn ang="0">
                  <a:pos x="connsiteX1" y="connsiteY1"/>
                </a:cxn>
              </a:cxnLst>
              <a:rect l="l" t="t" r="r" b="b"/>
              <a:pathLst>
                <a:path w="3795824">
                  <a:moveTo>
                    <a:pt x="0" y="0"/>
                  </a:moveTo>
                  <a:lnTo>
                    <a:pt x="3795824" y="0"/>
                  </a:lnTo>
                </a:path>
              </a:pathLst>
            </a:custGeom>
            <a:solidFill>
              <a:schemeClr val="accent1"/>
            </a:solidFill>
            <a:ln w="127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0"/>
                                  </p:stCondLst>
                                  <p:childTnLst>
                                    <p:set>
                                      <p:cBhvr>
                                        <p:cTn id="6" dur="1" fill="hold">
                                          <p:stCondLst>
                                            <p:cond delay="0"/>
                                          </p:stCondLst>
                                        </p:cTn>
                                        <p:tgtEl>
                                          <p:spTgt spid="2062"/>
                                        </p:tgtEl>
                                        <p:attrNameLst>
                                          <p:attrName>style.visibility</p:attrName>
                                        </p:attrNameLst>
                                      </p:cBhvr>
                                      <p:to>
                                        <p:strVal val="visible"/>
                                      </p:to>
                                    </p:set>
                                    <p:anim calcmode="lin" valueType="num">
                                      <p:cBhvr>
                                        <p:cTn id="7" dur="500" fill="hold"/>
                                        <p:tgtEl>
                                          <p:spTgt spid="2062"/>
                                        </p:tgtEl>
                                        <p:attrNameLst>
                                          <p:attrName>ppt_w</p:attrName>
                                        </p:attrNameLst>
                                      </p:cBhvr>
                                      <p:tavLst>
                                        <p:tav tm="0">
                                          <p:val>
                                            <p:fltVal val="0"/>
                                          </p:val>
                                        </p:tav>
                                        <p:tav tm="100000">
                                          <p:val>
                                            <p:strVal val="#ppt_w"/>
                                          </p:val>
                                        </p:tav>
                                      </p:tavLst>
                                    </p:anim>
                                    <p:anim calcmode="lin" valueType="num">
                                      <p:cBhvr>
                                        <p:cTn id="8" dur="500" fill="hold"/>
                                        <p:tgtEl>
                                          <p:spTgt spid="2062"/>
                                        </p:tgtEl>
                                        <p:attrNameLst>
                                          <p:attrName>ppt_h</p:attrName>
                                        </p:attrNameLst>
                                      </p:cBhvr>
                                      <p:tavLst>
                                        <p:tav tm="0">
                                          <p:val>
                                            <p:fltVal val="0"/>
                                          </p:val>
                                        </p:tav>
                                        <p:tav tm="100000">
                                          <p:val>
                                            <p:strVal val="#ppt_h"/>
                                          </p:val>
                                        </p:tav>
                                      </p:tavLst>
                                    </p:anim>
                                  </p:childTnLst>
                                </p:cTn>
                              </p:par>
                            </p:childTnLst>
                          </p:cTn>
                        </p:par>
                        <p:par>
                          <p:cTn id="9" fill="hold">
                            <p:stCondLst>
                              <p:cond delay="5500"/>
                            </p:stCondLst>
                            <p:childTnLst>
                              <p:par>
                                <p:cTn id="10" presetID="17" presetClass="entr" presetSubtype="10" fill="hold" nodeType="afterEffect">
                                  <p:stCondLst>
                                    <p:cond delay="200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Impact on McAfee and Our Customers</a:t>
            </a:r>
            <a:endParaRPr lang="en-US" dirty="0"/>
          </a:p>
        </p:txBody>
      </p:sp>
      <p:sp>
        <p:nvSpPr>
          <p:cNvPr id="4" name="Date Placeholder 3"/>
          <p:cNvSpPr>
            <a:spLocks noGrp="1"/>
          </p:cNvSpPr>
          <p:nvPr>
            <p:ph type="dt" sz="half" idx="10"/>
          </p:nvPr>
        </p:nvSpPr>
        <p:spPr/>
        <p:txBody>
          <a:bodyPr/>
          <a:lstStyle/>
          <a:p>
            <a:fld id="{F7CD94D1-AE01-B444-A573-C7814C97AB54}" type="datetime4">
              <a:rPr lang="en-US" smtClean="0"/>
              <a:pPr/>
              <a:t>October 14, 2010</a:t>
            </a:fld>
            <a:endParaRPr lang="en-US"/>
          </a:p>
        </p:txBody>
      </p:sp>
      <p:sp>
        <p:nvSpPr>
          <p:cNvPr id="6" name="Slide Number Placeholder 5"/>
          <p:cNvSpPr>
            <a:spLocks noGrp="1"/>
          </p:cNvSpPr>
          <p:nvPr>
            <p:ph type="sldNum" sz="quarter" idx="12"/>
          </p:nvPr>
        </p:nvSpPr>
        <p:spPr/>
        <p:txBody>
          <a:bodyPr/>
          <a:lstStyle/>
          <a:p>
            <a:fld id="{037D6201-2356-2246-864A-975F8EBCA010}" type="slidenum">
              <a:rPr lang="en-US" smtClean="0"/>
              <a:pPr/>
              <a:t>6</a:t>
            </a:fld>
            <a:endParaRPr lang="en-US"/>
          </a:p>
        </p:txBody>
      </p:sp>
      <p:grpSp>
        <p:nvGrpSpPr>
          <p:cNvPr id="40" name="Group 39"/>
          <p:cNvGrpSpPr/>
          <p:nvPr/>
        </p:nvGrpSpPr>
        <p:grpSpPr>
          <a:xfrm>
            <a:off x="517795" y="1167789"/>
            <a:ext cx="7998246" cy="5284526"/>
            <a:chOff x="517795" y="1167789"/>
            <a:chExt cx="7998246" cy="5284526"/>
          </a:xfrm>
        </p:grpSpPr>
        <p:sp>
          <p:nvSpPr>
            <p:cNvPr id="1054" name="Oval 30"/>
            <p:cNvSpPr>
              <a:spLocks noChangeArrowheads="1"/>
            </p:cNvSpPr>
            <p:nvPr/>
          </p:nvSpPr>
          <p:spPr bwMode="auto">
            <a:xfrm>
              <a:off x="517795" y="1167789"/>
              <a:ext cx="7998246" cy="5284526"/>
            </a:xfrm>
            <a:prstGeom prst="ellipse">
              <a:avLst/>
            </a:prstGeom>
            <a:solidFill>
              <a:srgbClr val="165788"/>
            </a:solidFill>
            <a:ln w="57150">
              <a:solidFill>
                <a:srgbClr val="FFFFFF"/>
              </a:solidFill>
              <a:round/>
              <a:headEnd/>
              <a:tailEnd/>
            </a:ln>
            <a:effectLst>
              <a:outerShdw blurRad="50800" dist="38100" dir="5400000" algn="t" rotWithShape="0">
                <a:prstClr val="black">
                  <a:alpha val="40000"/>
                </a:prstClr>
              </a:outerShdw>
            </a:effectLst>
          </p:spPr>
          <p:txBody>
            <a:bodyPr vert="horz" wrap="square" lIns="45720" tIns="45720" rIns="45720" bIns="45720" numCol="1" anchor="ctr" anchorCtr="0" compatLnSpc="1">
              <a:prstTxWarp prst="textNoShape">
                <a:avLst/>
              </a:prstTxWarp>
            </a:bodyPr>
            <a:lstStyle/>
            <a:p>
              <a:endParaRPr lang="en-US"/>
            </a:p>
          </p:txBody>
        </p:sp>
        <p:grpSp>
          <p:nvGrpSpPr>
            <p:cNvPr id="86" name="Group 85"/>
            <p:cNvGrpSpPr/>
            <p:nvPr/>
          </p:nvGrpSpPr>
          <p:grpSpPr>
            <a:xfrm>
              <a:off x="3673101" y="1276255"/>
              <a:ext cx="1601426" cy="517793"/>
              <a:chOff x="3550440" y="1265104"/>
              <a:chExt cx="1601426" cy="517793"/>
            </a:xfrm>
          </p:grpSpPr>
          <p:sp>
            <p:nvSpPr>
              <p:cNvPr id="57" name="Text Box 32"/>
              <p:cNvSpPr txBox="1">
                <a:spLocks noChangeArrowheads="1"/>
              </p:cNvSpPr>
              <p:nvPr/>
            </p:nvSpPr>
            <p:spPr bwMode="auto">
              <a:xfrm>
                <a:off x="3981802" y="1265104"/>
                <a:ext cx="1170064" cy="517793"/>
              </a:xfrm>
              <a:prstGeom prst="rect">
                <a:avLst/>
              </a:prstGeom>
              <a:noFill/>
              <a:ln w="12700">
                <a:noFill/>
                <a:miter lim="800000"/>
                <a:headEnd/>
                <a:tailEnd/>
              </a:ln>
              <a:effectLst/>
            </p:spPr>
            <p:txBody>
              <a:bodyPr vert="horz" wrap="square" lIns="0" tIns="0" rIns="0" bIns="0" numCol="1" anchor="ctr" anchorCtr="0" compatLnSpc="1">
                <a:prstTxWarp prst="textNoShape">
                  <a:avLst/>
                </a:prstTxWarp>
              </a:bodyPr>
              <a:lstStyle/>
              <a:p>
                <a:pPr lvl="0" eaLnBrk="1" hangingPunct="1">
                  <a:spcAft>
                    <a:spcPts val="1000"/>
                  </a:spcAft>
                </a:pPr>
                <a:r>
                  <a:rPr lang="en-US" b="1" dirty="0" smtClean="0">
                    <a:solidFill>
                      <a:schemeClr val="bg1"/>
                    </a:solidFill>
                    <a:latin typeface="Arial" pitchFamily="34" charset="0"/>
                  </a:rPr>
                  <a:t>McAfee</a:t>
                </a:r>
                <a:endParaRPr lang="en-US" sz="6000" dirty="0" smtClean="0">
                  <a:solidFill>
                    <a:schemeClr val="bg1"/>
                  </a:solidFill>
                  <a:latin typeface="Arial" pitchFamily="34" charset="0"/>
                </a:endParaRPr>
              </a:p>
            </p:txBody>
          </p:sp>
          <p:pic>
            <p:nvPicPr>
              <p:cNvPr id="84" name="Picture 13" descr="mfe_logo_rgb"/>
              <p:cNvPicPr>
                <a:picLocks noChangeAspect="1" noChangeArrowheads="1"/>
              </p:cNvPicPr>
              <p:nvPr/>
            </p:nvPicPr>
            <p:blipFill>
              <a:blip r:embed="rId3"/>
              <a:srcRect r="75941"/>
              <a:stretch>
                <a:fillRect/>
              </a:stretch>
            </p:blipFill>
            <p:spPr bwMode="gray">
              <a:xfrm>
                <a:off x="3550440" y="1334814"/>
                <a:ext cx="378192" cy="371323"/>
              </a:xfrm>
              <a:prstGeom prst="rect">
                <a:avLst/>
              </a:prstGeom>
              <a:noFill/>
            </p:spPr>
          </p:pic>
        </p:grpSp>
        <p:sp>
          <p:nvSpPr>
            <p:cNvPr id="88" name="Rounded Rectangle 87"/>
            <p:cNvSpPr/>
            <p:nvPr/>
          </p:nvSpPr>
          <p:spPr bwMode="auto">
            <a:xfrm>
              <a:off x="2037081" y="2042278"/>
              <a:ext cx="1035133" cy="494547"/>
            </a:xfrm>
            <a:prstGeom prst="roundRect">
              <a:avLst>
                <a:gd name="adj" fmla="val 4661"/>
              </a:avLst>
            </a:prstGeom>
            <a:solidFill>
              <a:schemeClr val="bg2"/>
            </a:solidFill>
            <a:ln w="9525">
              <a:solidFill>
                <a:schemeClr val="tx1"/>
              </a:solidFill>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w="38100" h="63500"/>
            </a:sp3d>
          </p:spPr>
          <p:style>
            <a:lnRef idx="2">
              <a:schemeClr val="accent4"/>
            </a:lnRef>
            <a:fillRef idx="1">
              <a:schemeClr val="lt1"/>
            </a:fillRef>
            <a:effectRef idx="0">
              <a:schemeClr val="accent4"/>
            </a:effectRef>
            <a:fontRef idx="minor">
              <a:schemeClr val="dk1"/>
            </a:fontRef>
          </p:style>
          <p:txBody>
            <a:bodyPr lIns="45720" tIns="0" rIns="45720" bIns="0" anchor="ctr"/>
            <a:lstStyle/>
            <a:p>
              <a:pPr algn="ctr">
                <a:lnSpc>
                  <a:spcPts val="1100"/>
                </a:lnSpc>
                <a:defRPr/>
              </a:pPr>
              <a:r>
                <a:rPr lang="en-US" sz="1200" dirty="0" smtClean="0">
                  <a:solidFill>
                    <a:srgbClr val="000000"/>
                  </a:solidFill>
                  <a:latin typeface="Arial" pitchFamily="34" charset="0"/>
                </a:rPr>
                <a:t>Legal</a:t>
              </a:r>
              <a:endParaRPr lang="en-US" sz="1200" dirty="0">
                <a:solidFill>
                  <a:srgbClr val="000000"/>
                </a:solidFill>
                <a:latin typeface="Arial" pitchFamily="34" charset="0"/>
              </a:endParaRPr>
            </a:p>
          </p:txBody>
        </p:sp>
        <p:sp>
          <p:nvSpPr>
            <p:cNvPr id="89" name="Rounded Rectangle 88"/>
            <p:cNvSpPr/>
            <p:nvPr/>
          </p:nvSpPr>
          <p:spPr bwMode="auto">
            <a:xfrm>
              <a:off x="5942178" y="2042278"/>
              <a:ext cx="1035133" cy="494547"/>
            </a:xfrm>
            <a:prstGeom prst="roundRect">
              <a:avLst>
                <a:gd name="adj" fmla="val 4661"/>
              </a:avLst>
            </a:prstGeom>
            <a:solidFill>
              <a:schemeClr val="bg2"/>
            </a:solidFill>
            <a:ln w="9525">
              <a:solidFill>
                <a:schemeClr val="tx1"/>
              </a:solidFill>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w="38100" h="63500"/>
            </a:sp3d>
          </p:spPr>
          <p:style>
            <a:lnRef idx="2">
              <a:schemeClr val="accent4"/>
            </a:lnRef>
            <a:fillRef idx="1">
              <a:schemeClr val="lt1"/>
            </a:fillRef>
            <a:effectRef idx="0">
              <a:schemeClr val="accent4"/>
            </a:effectRef>
            <a:fontRef idx="minor">
              <a:schemeClr val="dk1"/>
            </a:fontRef>
          </p:style>
          <p:txBody>
            <a:bodyPr lIns="45720" tIns="0" rIns="45720" bIns="0" anchor="ctr"/>
            <a:lstStyle/>
            <a:p>
              <a:pPr lvl="0" algn="ctr">
                <a:lnSpc>
                  <a:spcPts val="1100"/>
                </a:lnSpc>
                <a:defRPr/>
              </a:pPr>
              <a:r>
                <a:rPr lang="en-US" sz="1200" dirty="0" smtClean="0">
                  <a:solidFill>
                    <a:srgbClr val="000000"/>
                  </a:solidFill>
                  <a:latin typeface="Arial" pitchFamily="34" charset="0"/>
                </a:rPr>
                <a:t>Business Recovery Coordinators</a:t>
              </a:r>
            </a:p>
          </p:txBody>
        </p:sp>
        <p:grpSp>
          <p:nvGrpSpPr>
            <p:cNvPr id="92" name="Group 91"/>
            <p:cNvGrpSpPr/>
            <p:nvPr/>
          </p:nvGrpSpPr>
          <p:grpSpPr>
            <a:xfrm>
              <a:off x="3359567" y="1877178"/>
              <a:ext cx="2320270" cy="494547"/>
              <a:chOff x="3347692" y="1877178"/>
              <a:chExt cx="2320270" cy="494547"/>
            </a:xfrm>
            <a:effectLst>
              <a:outerShdw blurRad="50800" dist="38100" dir="5400000" algn="t" rotWithShape="0">
                <a:prstClr val="black">
                  <a:alpha val="40000"/>
                </a:prstClr>
              </a:outerShdw>
            </a:effectLst>
          </p:grpSpPr>
          <p:sp>
            <p:nvSpPr>
              <p:cNvPr id="90" name="Rounded Rectangle 89"/>
              <p:cNvSpPr/>
              <p:nvPr/>
            </p:nvSpPr>
            <p:spPr bwMode="auto">
              <a:xfrm>
                <a:off x="4632829" y="1877178"/>
                <a:ext cx="1035133" cy="494547"/>
              </a:xfrm>
              <a:prstGeom prst="roundRect">
                <a:avLst>
                  <a:gd name="adj" fmla="val 4661"/>
                </a:avLst>
              </a:prstGeom>
              <a:solidFill>
                <a:schemeClr val="bg2"/>
              </a:solidFill>
              <a:ln w="9525">
                <a:solidFill>
                  <a:schemeClr val="tx1"/>
                </a:solidFill>
                <a:headEnd type="none" w="med" len="med"/>
                <a:tailEnd type="none" w="med" len="med"/>
              </a:ln>
              <a:effectLst/>
              <a:scene3d>
                <a:camera prst="orthographicFront"/>
                <a:lightRig rig="threePt" dir="t"/>
              </a:scene3d>
              <a:sp3d>
                <a:bevelT w="38100" h="63500"/>
              </a:sp3d>
            </p:spPr>
            <p:style>
              <a:lnRef idx="2">
                <a:schemeClr val="accent4"/>
              </a:lnRef>
              <a:fillRef idx="1">
                <a:schemeClr val="lt1"/>
              </a:fillRef>
              <a:effectRef idx="0">
                <a:schemeClr val="accent4"/>
              </a:effectRef>
              <a:fontRef idx="minor">
                <a:schemeClr val="dk1"/>
              </a:fontRef>
            </p:style>
            <p:txBody>
              <a:bodyPr lIns="45720" tIns="0" rIns="45720" bIns="0" anchor="ctr"/>
              <a:lstStyle/>
              <a:p>
                <a:pPr lvl="0" algn="ctr">
                  <a:lnSpc>
                    <a:spcPts val="1100"/>
                  </a:lnSpc>
                  <a:defRPr/>
                </a:pPr>
                <a:r>
                  <a:rPr lang="en-US" sz="1200" dirty="0" smtClean="0">
                    <a:solidFill>
                      <a:srgbClr val="000000"/>
                    </a:solidFill>
                    <a:latin typeface="Arial" pitchFamily="34" charset="0"/>
                  </a:rPr>
                  <a:t>Data Center Management</a:t>
                </a:r>
              </a:p>
            </p:txBody>
          </p:sp>
          <p:sp>
            <p:nvSpPr>
              <p:cNvPr id="91" name="Rounded Rectangle 90"/>
              <p:cNvSpPr/>
              <p:nvPr/>
            </p:nvSpPr>
            <p:spPr bwMode="auto">
              <a:xfrm>
                <a:off x="3347692" y="1877178"/>
                <a:ext cx="1035133" cy="494547"/>
              </a:xfrm>
              <a:prstGeom prst="roundRect">
                <a:avLst>
                  <a:gd name="adj" fmla="val 4661"/>
                </a:avLst>
              </a:prstGeom>
              <a:solidFill>
                <a:schemeClr val="bg2"/>
              </a:solidFill>
              <a:ln w="9525">
                <a:solidFill>
                  <a:schemeClr val="tx1"/>
                </a:solidFill>
                <a:headEnd type="none" w="med" len="med"/>
                <a:tailEnd type="none" w="med" len="med"/>
              </a:ln>
              <a:effectLst/>
              <a:scene3d>
                <a:camera prst="orthographicFront"/>
                <a:lightRig rig="threePt" dir="t"/>
              </a:scene3d>
              <a:sp3d>
                <a:bevelT w="38100" h="63500"/>
              </a:sp3d>
            </p:spPr>
            <p:style>
              <a:lnRef idx="2">
                <a:schemeClr val="accent4"/>
              </a:lnRef>
              <a:fillRef idx="1">
                <a:schemeClr val="lt1"/>
              </a:fillRef>
              <a:effectRef idx="0">
                <a:schemeClr val="accent4"/>
              </a:effectRef>
              <a:fontRef idx="minor">
                <a:schemeClr val="dk1"/>
              </a:fontRef>
            </p:style>
            <p:txBody>
              <a:bodyPr lIns="45720" tIns="0" rIns="45720" bIns="0" anchor="ctr"/>
              <a:lstStyle/>
              <a:p>
                <a:pPr lvl="0" algn="ctr">
                  <a:lnSpc>
                    <a:spcPts val="1100"/>
                  </a:lnSpc>
                  <a:defRPr/>
                </a:pPr>
                <a:r>
                  <a:rPr lang="en-US" sz="1200" dirty="0" smtClean="0">
                    <a:solidFill>
                      <a:srgbClr val="000000"/>
                    </a:solidFill>
                    <a:latin typeface="Arial" pitchFamily="34" charset="0"/>
                  </a:rPr>
                  <a:t>GSS</a:t>
                </a:r>
              </a:p>
            </p:txBody>
          </p:sp>
        </p:grpSp>
        <p:sp>
          <p:nvSpPr>
            <p:cNvPr id="93" name="Rounded Rectangle 92"/>
            <p:cNvSpPr/>
            <p:nvPr/>
          </p:nvSpPr>
          <p:spPr bwMode="auto">
            <a:xfrm>
              <a:off x="6680712" y="2591171"/>
              <a:ext cx="1216382" cy="610139"/>
            </a:xfrm>
            <a:prstGeom prst="roundRect">
              <a:avLst>
                <a:gd name="adj" fmla="val 4661"/>
              </a:avLst>
            </a:prstGeom>
            <a:solidFill>
              <a:schemeClr val="bg2"/>
            </a:solidFill>
            <a:ln w="9525">
              <a:solidFill>
                <a:schemeClr val="tx1"/>
              </a:solidFill>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w="38100" h="63500"/>
            </a:sp3d>
          </p:spPr>
          <p:style>
            <a:lnRef idx="2">
              <a:schemeClr val="accent4"/>
            </a:lnRef>
            <a:fillRef idx="1">
              <a:schemeClr val="lt1"/>
            </a:fillRef>
            <a:effectRef idx="0">
              <a:schemeClr val="accent4"/>
            </a:effectRef>
            <a:fontRef idx="minor">
              <a:schemeClr val="dk1"/>
            </a:fontRef>
          </p:style>
          <p:txBody>
            <a:bodyPr lIns="45720" tIns="0" rIns="45720" bIns="0" anchor="ctr"/>
            <a:lstStyle/>
            <a:p>
              <a:pPr lvl="0" algn="ctr">
                <a:lnSpc>
                  <a:spcPts val="1100"/>
                </a:lnSpc>
                <a:defRPr/>
              </a:pPr>
              <a:r>
                <a:rPr lang="en-US" sz="1200" dirty="0" smtClean="0">
                  <a:solidFill>
                    <a:srgbClr val="000000"/>
                  </a:solidFill>
                  <a:latin typeface="Arial" pitchFamily="34" charset="0"/>
                </a:rPr>
                <a:t>Global Network Command Center</a:t>
              </a:r>
            </a:p>
          </p:txBody>
        </p:sp>
        <p:sp>
          <p:nvSpPr>
            <p:cNvPr id="94" name="Rounded Rectangle 93"/>
            <p:cNvSpPr/>
            <p:nvPr/>
          </p:nvSpPr>
          <p:spPr bwMode="auto">
            <a:xfrm>
              <a:off x="1134935" y="2737480"/>
              <a:ext cx="1216382" cy="610139"/>
            </a:xfrm>
            <a:prstGeom prst="roundRect">
              <a:avLst>
                <a:gd name="adj" fmla="val 4661"/>
              </a:avLst>
            </a:prstGeom>
            <a:solidFill>
              <a:schemeClr val="bg2"/>
            </a:solidFill>
            <a:ln w="9525">
              <a:solidFill>
                <a:schemeClr val="tx1"/>
              </a:solidFill>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w="38100" h="63500"/>
            </a:sp3d>
          </p:spPr>
          <p:style>
            <a:lnRef idx="2">
              <a:schemeClr val="accent4"/>
            </a:lnRef>
            <a:fillRef idx="1">
              <a:schemeClr val="lt1"/>
            </a:fillRef>
            <a:effectRef idx="0">
              <a:schemeClr val="accent4"/>
            </a:effectRef>
            <a:fontRef idx="minor">
              <a:schemeClr val="dk1"/>
            </a:fontRef>
          </p:style>
          <p:txBody>
            <a:bodyPr lIns="45720" tIns="0" rIns="45720" bIns="0" anchor="ctr"/>
            <a:lstStyle/>
            <a:p>
              <a:pPr lvl="0" algn="ctr">
                <a:lnSpc>
                  <a:spcPts val="1100"/>
                </a:lnSpc>
                <a:defRPr/>
              </a:pPr>
              <a:r>
                <a:rPr lang="en-US" sz="1200" dirty="0" smtClean="0">
                  <a:solidFill>
                    <a:srgbClr val="000000"/>
                  </a:solidFill>
                  <a:latin typeface="Arial" pitchFamily="34" charset="0"/>
                </a:rPr>
                <a:t>Global Audit Services Group</a:t>
              </a:r>
            </a:p>
            <a:p>
              <a:pPr lvl="0" algn="ctr">
                <a:lnSpc>
                  <a:spcPts val="1100"/>
                </a:lnSpc>
                <a:spcBef>
                  <a:spcPts val="500"/>
                </a:spcBef>
                <a:defRPr/>
              </a:pPr>
              <a:r>
                <a:rPr lang="en-US" sz="1200" dirty="0" smtClean="0">
                  <a:solidFill>
                    <a:srgbClr val="000000"/>
                  </a:solidFill>
                  <a:latin typeface="Arial" pitchFamily="34" charset="0"/>
                </a:rPr>
                <a:t>Internal Audit</a:t>
              </a:r>
            </a:p>
          </p:txBody>
        </p:sp>
        <p:sp>
          <p:nvSpPr>
            <p:cNvPr id="95" name="Rounded Rectangle 94"/>
            <p:cNvSpPr/>
            <p:nvPr/>
          </p:nvSpPr>
          <p:spPr bwMode="auto">
            <a:xfrm>
              <a:off x="7091966" y="3260408"/>
              <a:ext cx="1035133" cy="494547"/>
            </a:xfrm>
            <a:prstGeom prst="roundRect">
              <a:avLst>
                <a:gd name="adj" fmla="val 4661"/>
              </a:avLst>
            </a:prstGeom>
            <a:solidFill>
              <a:schemeClr val="bg2"/>
            </a:solidFill>
            <a:ln w="9525">
              <a:solidFill>
                <a:schemeClr val="tx1"/>
              </a:solidFill>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w="38100" h="63500"/>
            </a:sp3d>
          </p:spPr>
          <p:style>
            <a:lnRef idx="2">
              <a:schemeClr val="accent4"/>
            </a:lnRef>
            <a:fillRef idx="1">
              <a:schemeClr val="lt1"/>
            </a:fillRef>
            <a:effectRef idx="0">
              <a:schemeClr val="accent4"/>
            </a:effectRef>
            <a:fontRef idx="minor">
              <a:schemeClr val="dk1"/>
            </a:fontRef>
          </p:style>
          <p:txBody>
            <a:bodyPr lIns="45720" tIns="0" rIns="45720" bIns="0" anchor="ctr"/>
            <a:lstStyle/>
            <a:p>
              <a:pPr lvl="0" algn="ctr">
                <a:lnSpc>
                  <a:spcPts val="1100"/>
                </a:lnSpc>
                <a:defRPr/>
              </a:pPr>
              <a:r>
                <a:rPr lang="en-US" sz="1200" dirty="0" smtClean="0">
                  <a:solidFill>
                    <a:srgbClr val="000000"/>
                  </a:solidFill>
                  <a:latin typeface="Arial" pitchFamily="34" charset="0"/>
                </a:rPr>
                <a:t>Engineering</a:t>
              </a:r>
            </a:p>
          </p:txBody>
        </p:sp>
        <p:sp>
          <p:nvSpPr>
            <p:cNvPr id="96" name="Rounded Rectangle 95"/>
            <p:cNvSpPr/>
            <p:nvPr/>
          </p:nvSpPr>
          <p:spPr bwMode="auto">
            <a:xfrm>
              <a:off x="7026659" y="3819437"/>
              <a:ext cx="1035133" cy="494547"/>
            </a:xfrm>
            <a:prstGeom prst="roundRect">
              <a:avLst>
                <a:gd name="adj" fmla="val 4661"/>
              </a:avLst>
            </a:prstGeom>
            <a:solidFill>
              <a:schemeClr val="bg2"/>
            </a:solidFill>
            <a:ln w="9525">
              <a:solidFill>
                <a:schemeClr val="tx1"/>
              </a:solidFill>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w="38100" h="63500"/>
            </a:sp3d>
          </p:spPr>
          <p:style>
            <a:lnRef idx="2">
              <a:schemeClr val="accent4"/>
            </a:lnRef>
            <a:fillRef idx="1">
              <a:schemeClr val="lt1"/>
            </a:fillRef>
            <a:effectRef idx="0">
              <a:schemeClr val="accent4"/>
            </a:effectRef>
            <a:fontRef idx="minor">
              <a:schemeClr val="dk1"/>
            </a:fontRef>
          </p:style>
          <p:txBody>
            <a:bodyPr lIns="45720" tIns="0" rIns="45720" bIns="0" anchor="ctr"/>
            <a:lstStyle/>
            <a:p>
              <a:pPr lvl="0" algn="ctr">
                <a:lnSpc>
                  <a:spcPts val="1100"/>
                </a:lnSpc>
                <a:defRPr/>
              </a:pPr>
              <a:r>
                <a:rPr lang="en-US" sz="1200" dirty="0" smtClean="0">
                  <a:solidFill>
                    <a:srgbClr val="000000"/>
                  </a:solidFill>
                  <a:latin typeface="Arial" pitchFamily="34" charset="0"/>
                </a:rPr>
                <a:t>Support</a:t>
              </a:r>
            </a:p>
          </p:txBody>
        </p:sp>
        <p:sp>
          <p:nvSpPr>
            <p:cNvPr id="97" name="Rounded Rectangle 96"/>
            <p:cNvSpPr/>
            <p:nvPr/>
          </p:nvSpPr>
          <p:spPr bwMode="auto">
            <a:xfrm>
              <a:off x="6747594" y="4377210"/>
              <a:ext cx="1035133" cy="494547"/>
            </a:xfrm>
            <a:prstGeom prst="roundRect">
              <a:avLst>
                <a:gd name="adj" fmla="val 4661"/>
              </a:avLst>
            </a:prstGeom>
            <a:solidFill>
              <a:schemeClr val="bg2"/>
            </a:solidFill>
            <a:ln w="9525">
              <a:solidFill>
                <a:schemeClr val="tx1"/>
              </a:solidFill>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w="38100" h="63500"/>
            </a:sp3d>
          </p:spPr>
          <p:style>
            <a:lnRef idx="2">
              <a:schemeClr val="accent4"/>
            </a:lnRef>
            <a:fillRef idx="1">
              <a:schemeClr val="lt1"/>
            </a:fillRef>
            <a:effectRef idx="0">
              <a:schemeClr val="accent4"/>
            </a:effectRef>
            <a:fontRef idx="minor">
              <a:schemeClr val="dk1"/>
            </a:fontRef>
          </p:style>
          <p:txBody>
            <a:bodyPr lIns="45720" tIns="0" rIns="45720" bIns="0" anchor="ctr"/>
            <a:lstStyle/>
            <a:p>
              <a:pPr algn="ctr">
                <a:lnSpc>
                  <a:spcPts val="1100"/>
                </a:lnSpc>
                <a:defRPr/>
              </a:pPr>
              <a:r>
                <a:rPr lang="en-US" sz="1200" dirty="0" smtClean="0">
                  <a:solidFill>
                    <a:srgbClr val="000000"/>
                  </a:solidFill>
                  <a:latin typeface="Arial" pitchFamily="34" charset="0"/>
                </a:rPr>
                <a:t>Help Desk </a:t>
              </a:r>
            </a:p>
          </p:txBody>
        </p:sp>
        <p:sp>
          <p:nvSpPr>
            <p:cNvPr id="99" name="Rounded Rectangle 98"/>
            <p:cNvSpPr/>
            <p:nvPr/>
          </p:nvSpPr>
          <p:spPr bwMode="auto">
            <a:xfrm>
              <a:off x="6147152" y="4940003"/>
              <a:ext cx="1035133" cy="494547"/>
            </a:xfrm>
            <a:prstGeom prst="roundRect">
              <a:avLst>
                <a:gd name="adj" fmla="val 4661"/>
              </a:avLst>
            </a:prstGeom>
            <a:solidFill>
              <a:schemeClr val="bg2"/>
            </a:solidFill>
            <a:ln w="9525">
              <a:solidFill>
                <a:schemeClr val="tx1"/>
              </a:solidFill>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w="38100" h="63500"/>
            </a:sp3d>
          </p:spPr>
          <p:style>
            <a:lnRef idx="2">
              <a:schemeClr val="accent4"/>
            </a:lnRef>
            <a:fillRef idx="1">
              <a:schemeClr val="lt1"/>
            </a:fillRef>
            <a:effectRef idx="0">
              <a:schemeClr val="accent4"/>
            </a:effectRef>
            <a:fontRef idx="minor">
              <a:schemeClr val="dk1"/>
            </a:fontRef>
          </p:style>
          <p:txBody>
            <a:bodyPr lIns="45720" tIns="0" rIns="45720" bIns="0" anchor="ctr"/>
            <a:lstStyle/>
            <a:p>
              <a:pPr algn="ctr">
                <a:lnSpc>
                  <a:spcPts val="1100"/>
                </a:lnSpc>
                <a:defRPr/>
              </a:pPr>
              <a:r>
                <a:rPr lang="en-US" sz="1200" dirty="0" smtClean="0">
                  <a:solidFill>
                    <a:srgbClr val="000000"/>
                  </a:solidFill>
                  <a:latin typeface="Arial" pitchFamily="34" charset="0"/>
                </a:rPr>
                <a:t>IT Support</a:t>
              </a:r>
            </a:p>
          </p:txBody>
        </p:sp>
        <p:sp>
          <p:nvSpPr>
            <p:cNvPr id="100" name="Rounded Rectangle 99"/>
            <p:cNvSpPr/>
            <p:nvPr/>
          </p:nvSpPr>
          <p:spPr bwMode="auto">
            <a:xfrm>
              <a:off x="5177103" y="5501355"/>
              <a:ext cx="1035133" cy="494547"/>
            </a:xfrm>
            <a:prstGeom prst="roundRect">
              <a:avLst>
                <a:gd name="adj" fmla="val 4661"/>
              </a:avLst>
            </a:prstGeom>
            <a:solidFill>
              <a:schemeClr val="bg2"/>
            </a:solidFill>
            <a:ln w="9525">
              <a:solidFill>
                <a:schemeClr val="tx1"/>
              </a:solidFill>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w="38100" h="63500"/>
            </a:sp3d>
          </p:spPr>
          <p:style>
            <a:lnRef idx="2">
              <a:schemeClr val="accent4"/>
            </a:lnRef>
            <a:fillRef idx="1">
              <a:schemeClr val="lt1"/>
            </a:fillRef>
            <a:effectRef idx="0">
              <a:schemeClr val="accent4"/>
            </a:effectRef>
            <a:fontRef idx="minor">
              <a:schemeClr val="dk1"/>
            </a:fontRef>
          </p:style>
          <p:txBody>
            <a:bodyPr lIns="45720" tIns="0" rIns="45720" bIns="0" anchor="ctr"/>
            <a:lstStyle/>
            <a:p>
              <a:pPr algn="ctr">
                <a:lnSpc>
                  <a:spcPts val="1100"/>
                </a:lnSpc>
                <a:defRPr/>
              </a:pPr>
              <a:r>
                <a:rPr lang="en-US" sz="1200" dirty="0" smtClean="0">
                  <a:solidFill>
                    <a:srgbClr val="000000"/>
                  </a:solidFill>
                  <a:latin typeface="Arial" pitchFamily="34" charset="0"/>
                </a:rPr>
                <a:t>Human Resources</a:t>
              </a:r>
            </a:p>
          </p:txBody>
        </p:sp>
        <p:sp>
          <p:nvSpPr>
            <p:cNvPr id="101" name="Rounded Rectangle 100"/>
            <p:cNvSpPr/>
            <p:nvPr/>
          </p:nvSpPr>
          <p:spPr bwMode="auto">
            <a:xfrm>
              <a:off x="3994956" y="5672514"/>
              <a:ext cx="1035133" cy="494547"/>
            </a:xfrm>
            <a:prstGeom prst="roundRect">
              <a:avLst>
                <a:gd name="adj" fmla="val 4661"/>
              </a:avLst>
            </a:prstGeom>
            <a:solidFill>
              <a:schemeClr val="bg2"/>
            </a:solidFill>
            <a:ln w="9525">
              <a:solidFill>
                <a:schemeClr val="tx1"/>
              </a:solidFill>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w="38100" h="63500"/>
            </a:sp3d>
          </p:spPr>
          <p:style>
            <a:lnRef idx="2">
              <a:schemeClr val="accent4"/>
            </a:lnRef>
            <a:fillRef idx="1">
              <a:schemeClr val="lt1"/>
            </a:fillRef>
            <a:effectRef idx="0">
              <a:schemeClr val="accent4"/>
            </a:effectRef>
            <a:fontRef idx="minor">
              <a:schemeClr val="dk1"/>
            </a:fontRef>
          </p:style>
          <p:txBody>
            <a:bodyPr lIns="45720" tIns="0" rIns="45720" bIns="0" anchor="ctr"/>
            <a:lstStyle/>
            <a:p>
              <a:pPr algn="ctr">
                <a:lnSpc>
                  <a:spcPts val="1100"/>
                </a:lnSpc>
                <a:defRPr/>
              </a:pPr>
              <a:r>
                <a:rPr lang="en-US" sz="1200" dirty="0" smtClean="0">
                  <a:solidFill>
                    <a:srgbClr val="000000"/>
                  </a:solidFill>
                  <a:latin typeface="Arial" pitchFamily="34" charset="0"/>
                </a:rPr>
                <a:t>Supply Chain</a:t>
              </a:r>
            </a:p>
          </p:txBody>
        </p:sp>
        <p:sp>
          <p:nvSpPr>
            <p:cNvPr id="102" name="Rounded Rectangle 101"/>
            <p:cNvSpPr/>
            <p:nvPr/>
          </p:nvSpPr>
          <p:spPr bwMode="auto">
            <a:xfrm>
              <a:off x="2815637" y="5501355"/>
              <a:ext cx="1035133" cy="494547"/>
            </a:xfrm>
            <a:prstGeom prst="roundRect">
              <a:avLst>
                <a:gd name="adj" fmla="val 4661"/>
              </a:avLst>
            </a:prstGeom>
            <a:solidFill>
              <a:schemeClr val="bg2"/>
            </a:solidFill>
            <a:ln w="9525">
              <a:solidFill>
                <a:schemeClr val="tx1"/>
              </a:solidFill>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w="38100" h="63500"/>
            </a:sp3d>
          </p:spPr>
          <p:style>
            <a:lnRef idx="2">
              <a:schemeClr val="accent4"/>
            </a:lnRef>
            <a:fillRef idx="1">
              <a:schemeClr val="lt1"/>
            </a:fillRef>
            <a:effectRef idx="0">
              <a:schemeClr val="accent4"/>
            </a:effectRef>
            <a:fontRef idx="minor">
              <a:schemeClr val="dk1"/>
            </a:fontRef>
          </p:style>
          <p:txBody>
            <a:bodyPr lIns="45720" tIns="0" rIns="45720" bIns="0" anchor="ctr"/>
            <a:lstStyle/>
            <a:p>
              <a:pPr algn="ctr">
                <a:lnSpc>
                  <a:spcPts val="1100"/>
                </a:lnSpc>
                <a:defRPr/>
              </a:pPr>
              <a:r>
                <a:rPr lang="en-US" sz="1200" dirty="0" smtClean="0">
                  <a:solidFill>
                    <a:srgbClr val="000000"/>
                  </a:solidFill>
                  <a:latin typeface="Arial" pitchFamily="34" charset="0"/>
                </a:rPr>
                <a:t>Finance</a:t>
              </a:r>
            </a:p>
          </p:txBody>
        </p:sp>
        <p:sp>
          <p:nvSpPr>
            <p:cNvPr id="103" name="Rounded Rectangle 102"/>
            <p:cNvSpPr/>
            <p:nvPr/>
          </p:nvSpPr>
          <p:spPr bwMode="auto">
            <a:xfrm>
              <a:off x="1659229" y="4929693"/>
              <a:ext cx="1035133" cy="494547"/>
            </a:xfrm>
            <a:prstGeom prst="roundRect">
              <a:avLst>
                <a:gd name="adj" fmla="val 4661"/>
              </a:avLst>
            </a:prstGeom>
            <a:solidFill>
              <a:schemeClr val="bg2"/>
            </a:solidFill>
            <a:ln w="9525">
              <a:solidFill>
                <a:schemeClr val="tx1"/>
              </a:solidFill>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w="38100" h="63500"/>
            </a:sp3d>
          </p:spPr>
          <p:style>
            <a:lnRef idx="2">
              <a:schemeClr val="accent4"/>
            </a:lnRef>
            <a:fillRef idx="1">
              <a:schemeClr val="lt1"/>
            </a:fillRef>
            <a:effectRef idx="0">
              <a:schemeClr val="accent4"/>
            </a:effectRef>
            <a:fontRef idx="minor">
              <a:schemeClr val="dk1"/>
            </a:fontRef>
          </p:style>
          <p:txBody>
            <a:bodyPr lIns="45720" tIns="0" rIns="45720" bIns="0" anchor="ctr"/>
            <a:lstStyle/>
            <a:p>
              <a:pPr algn="ctr">
                <a:lnSpc>
                  <a:spcPts val="1100"/>
                </a:lnSpc>
                <a:defRPr/>
              </a:pPr>
              <a:r>
                <a:rPr lang="en-US" sz="1200" dirty="0" smtClean="0">
                  <a:solidFill>
                    <a:srgbClr val="000000"/>
                  </a:solidFill>
                  <a:latin typeface="Arial" pitchFamily="34" charset="0"/>
                </a:rPr>
                <a:t>McAfee Business  Sectors</a:t>
              </a:r>
            </a:p>
          </p:txBody>
        </p:sp>
        <p:sp>
          <p:nvSpPr>
            <p:cNvPr id="104" name="Rounded Rectangle 103"/>
            <p:cNvSpPr/>
            <p:nvPr/>
          </p:nvSpPr>
          <p:spPr bwMode="auto">
            <a:xfrm>
              <a:off x="919173" y="3542813"/>
              <a:ext cx="1035133" cy="494547"/>
            </a:xfrm>
            <a:prstGeom prst="roundRect">
              <a:avLst>
                <a:gd name="adj" fmla="val 4661"/>
              </a:avLst>
            </a:prstGeom>
            <a:solidFill>
              <a:schemeClr val="bg2"/>
            </a:solidFill>
            <a:ln w="9525">
              <a:solidFill>
                <a:schemeClr val="tx1"/>
              </a:solidFill>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w="38100" h="63500"/>
            </a:sp3d>
          </p:spPr>
          <p:style>
            <a:lnRef idx="2">
              <a:schemeClr val="accent4"/>
            </a:lnRef>
            <a:fillRef idx="1">
              <a:schemeClr val="lt1"/>
            </a:fillRef>
            <a:effectRef idx="0">
              <a:schemeClr val="accent4"/>
            </a:effectRef>
            <a:fontRef idx="minor">
              <a:schemeClr val="dk1"/>
            </a:fontRef>
          </p:style>
          <p:txBody>
            <a:bodyPr lIns="45720" tIns="0" rIns="45720" bIns="0" anchor="ctr"/>
            <a:lstStyle/>
            <a:p>
              <a:pPr lvl="0" algn="ctr">
                <a:lnSpc>
                  <a:spcPts val="1100"/>
                </a:lnSpc>
                <a:defRPr/>
              </a:pPr>
              <a:r>
                <a:rPr lang="en-US" sz="1200" dirty="0" smtClean="0">
                  <a:solidFill>
                    <a:srgbClr val="000000"/>
                  </a:solidFill>
                  <a:latin typeface="Arial" pitchFamily="34" charset="0"/>
                </a:rPr>
                <a:t>Sales</a:t>
              </a:r>
            </a:p>
          </p:txBody>
        </p:sp>
        <p:sp>
          <p:nvSpPr>
            <p:cNvPr id="105" name="Rounded Rectangle 104"/>
            <p:cNvSpPr/>
            <p:nvPr/>
          </p:nvSpPr>
          <p:spPr bwMode="auto">
            <a:xfrm>
              <a:off x="1061370" y="4230632"/>
              <a:ext cx="1035133" cy="494547"/>
            </a:xfrm>
            <a:prstGeom prst="roundRect">
              <a:avLst>
                <a:gd name="adj" fmla="val 4661"/>
              </a:avLst>
            </a:prstGeom>
            <a:solidFill>
              <a:schemeClr val="bg2"/>
            </a:solidFill>
            <a:ln w="9525">
              <a:solidFill>
                <a:schemeClr val="tx1"/>
              </a:solidFill>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w="38100" h="63500"/>
            </a:sp3d>
          </p:spPr>
          <p:style>
            <a:lnRef idx="2">
              <a:schemeClr val="accent4"/>
            </a:lnRef>
            <a:fillRef idx="1">
              <a:schemeClr val="lt1"/>
            </a:fillRef>
            <a:effectRef idx="0">
              <a:schemeClr val="accent4"/>
            </a:effectRef>
            <a:fontRef idx="minor">
              <a:schemeClr val="dk1"/>
            </a:fontRef>
          </p:style>
          <p:txBody>
            <a:bodyPr lIns="45720" tIns="0" rIns="45720" bIns="0" anchor="ctr"/>
            <a:lstStyle/>
            <a:p>
              <a:pPr lvl="0" algn="ctr">
                <a:lnSpc>
                  <a:spcPts val="1100"/>
                </a:lnSpc>
                <a:defRPr/>
              </a:pPr>
              <a:r>
                <a:rPr lang="en-US" sz="1200" dirty="0" smtClean="0">
                  <a:solidFill>
                    <a:srgbClr val="000000"/>
                  </a:solidFill>
                  <a:latin typeface="Arial" pitchFamily="34" charset="0"/>
                </a:rPr>
                <a:t>Marketing</a:t>
              </a:r>
            </a:p>
          </p:txBody>
        </p:sp>
      </p:grpSp>
      <p:grpSp>
        <p:nvGrpSpPr>
          <p:cNvPr id="39" name="Group 38"/>
          <p:cNvGrpSpPr/>
          <p:nvPr/>
        </p:nvGrpSpPr>
        <p:grpSpPr>
          <a:xfrm>
            <a:off x="2285213" y="2649845"/>
            <a:ext cx="4457112" cy="2296728"/>
            <a:chOff x="2285213" y="2649845"/>
            <a:chExt cx="4457112" cy="2296728"/>
          </a:xfrm>
        </p:grpSpPr>
        <p:sp>
          <p:nvSpPr>
            <p:cNvPr id="1055" name="Oval 31"/>
            <p:cNvSpPr>
              <a:spLocks noChangeArrowheads="1"/>
            </p:cNvSpPr>
            <p:nvPr/>
          </p:nvSpPr>
          <p:spPr bwMode="auto">
            <a:xfrm>
              <a:off x="2285213" y="2649845"/>
              <a:ext cx="4457112" cy="2296728"/>
            </a:xfrm>
            <a:prstGeom prst="ellipse">
              <a:avLst/>
            </a:prstGeom>
            <a:solidFill>
              <a:srgbClr val="B7D2E3"/>
            </a:solidFill>
            <a:ln w="38100">
              <a:solidFill>
                <a:srgbClr val="5482AB"/>
              </a:solidFill>
              <a:round/>
              <a:headEnd/>
              <a:tailEnd/>
            </a:ln>
            <a:effectLst>
              <a:outerShdw blurRad="50800" dist="38100" dir="5400000" algn="t" rotWithShape="0">
                <a:prstClr val="black">
                  <a:alpha val="40000"/>
                </a:prstClr>
              </a:outerShdw>
            </a:effectLst>
          </p:spPr>
          <p:txBody>
            <a:bodyPr vert="horz" wrap="square" lIns="45720" tIns="45720" rIns="4572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p:txBody>
        </p:sp>
        <p:sp>
          <p:nvSpPr>
            <p:cNvPr id="1056" name="Text Box 32"/>
            <p:cNvSpPr txBox="1">
              <a:spLocks noChangeArrowheads="1"/>
            </p:cNvSpPr>
            <p:nvPr/>
          </p:nvSpPr>
          <p:spPr bwMode="auto">
            <a:xfrm>
              <a:off x="3516987" y="2844214"/>
              <a:ext cx="1997846" cy="517793"/>
            </a:xfrm>
            <a:prstGeom prst="rect">
              <a:avLst/>
            </a:prstGeom>
            <a:noFill/>
            <a:ln w="12700">
              <a:noFill/>
              <a:miter lim="800000"/>
              <a:headEnd/>
              <a:tailEnd/>
            </a:ln>
            <a:effectLst/>
          </p:spPr>
          <p:txBody>
            <a:bodyPr vert="horz" wrap="square" lIns="45720" tIns="45720" rIns="45720" bIns="45720" numCol="1" anchor="ctr" anchorCtr="0" compatLnSpc="1">
              <a:prstTxWarp prst="textNoShape">
                <a:avLst/>
              </a:prstTxWarp>
            </a:bodyPr>
            <a:lstStyle/>
            <a:p>
              <a:pPr lvl="0" algn="ctr" eaLnBrk="1" hangingPunct="1">
                <a:lnSpc>
                  <a:spcPct val="95000"/>
                </a:lnSpc>
                <a:spcAft>
                  <a:spcPts val="1000"/>
                </a:spcAft>
              </a:pPr>
              <a:r>
                <a:rPr lang="en-US" sz="1800" dirty="0" smtClean="0">
                  <a:solidFill>
                    <a:srgbClr val="000000"/>
                  </a:solidFill>
                  <a:latin typeface="Arial" pitchFamily="34" charset="0"/>
                </a:rPr>
                <a:t>GSS Policy &amp; Compliance Team</a:t>
              </a:r>
            </a:p>
          </p:txBody>
        </p:sp>
        <p:sp>
          <p:nvSpPr>
            <p:cNvPr id="109" name="Rounded Rectangle 108"/>
            <p:cNvSpPr/>
            <p:nvPr/>
          </p:nvSpPr>
          <p:spPr bwMode="auto">
            <a:xfrm>
              <a:off x="2486126" y="3521179"/>
              <a:ext cx="1279782" cy="494547"/>
            </a:xfrm>
            <a:prstGeom prst="roundRect">
              <a:avLst>
                <a:gd name="adj" fmla="val 4661"/>
              </a:avLst>
            </a:prstGeom>
            <a:solidFill>
              <a:srgbClr val="B8CF95"/>
            </a:solidFill>
            <a:ln w="9525">
              <a:solidFill>
                <a:schemeClr val="tx1"/>
              </a:solidFill>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w="38100" h="63500"/>
            </a:sp3d>
          </p:spPr>
          <p:style>
            <a:lnRef idx="2">
              <a:schemeClr val="accent4"/>
            </a:lnRef>
            <a:fillRef idx="1">
              <a:schemeClr val="lt1"/>
            </a:fillRef>
            <a:effectRef idx="0">
              <a:schemeClr val="accent4"/>
            </a:effectRef>
            <a:fontRef idx="minor">
              <a:schemeClr val="dk1"/>
            </a:fontRef>
          </p:style>
          <p:txBody>
            <a:bodyPr lIns="45720" tIns="0" rIns="45720" bIns="0" anchor="ctr"/>
            <a:lstStyle/>
            <a:p>
              <a:pPr algn="ctr">
                <a:lnSpc>
                  <a:spcPts val="1700"/>
                </a:lnSpc>
                <a:defRPr/>
              </a:pPr>
              <a:r>
                <a:rPr lang="en-US" sz="1500" dirty="0" smtClean="0">
                  <a:solidFill>
                    <a:schemeClr val="tx2"/>
                  </a:solidFill>
                </a:rPr>
                <a:t>Policy</a:t>
              </a:r>
            </a:p>
          </p:txBody>
        </p:sp>
        <p:sp>
          <p:nvSpPr>
            <p:cNvPr id="110" name="Rounded Rectangle 109"/>
            <p:cNvSpPr/>
            <p:nvPr/>
          </p:nvSpPr>
          <p:spPr bwMode="auto">
            <a:xfrm>
              <a:off x="3876726" y="3521179"/>
              <a:ext cx="1279780" cy="494547"/>
            </a:xfrm>
            <a:prstGeom prst="roundRect">
              <a:avLst>
                <a:gd name="adj" fmla="val 4661"/>
              </a:avLst>
            </a:prstGeom>
            <a:solidFill>
              <a:srgbClr val="B8CF95"/>
            </a:solidFill>
            <a:ln w="9525">
              <a:solidFill>
                <a:schemeClr val="tx1"/>
              </a:solidFill>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w="38100" h="63500"/>
            </a:sp3d>
          </p:spPr>
          <p:style>
            <a:lnRef idx="2">
              <a:schemeClr val="accent4"/>
            </a:lnRef>
            <a:fillRef idx="1">
              <a:schemeClr val="lt1"/>
            </a:fillRef>
            <a:effectRef idx="0">
              <a:schemeClr val="accent4"/>
            </a:effectRef>
            <a:fontRef idx="minor">
              <a:schemeClr val="dk1"/>
            </a:fontRef>
          </p:style>
          <p:txBody>
            <a:bodyPr lIns="45720" tIns="0" rIns="45720" bIns="0" anchor="ctr"/>
            <a:lstStyle/>
            <a:p>
              <a:pPr algn="ctr">
                <a:lnSpc>
                  <a:spcPts val="1700"/>
                </a:lnSpc>
                <a:defRPr/>
              </a:pPr>
              <a:r>
                <a:rPr lang="en-US" sz="1500" dirty="0" smtClean="0">
                  <a:solidFill>
                    <a:schemeClr val="tx2"/>
                  </a:solidFill>
                </a:rPr>
                <a:t>Compliance</a:t>
              </a:r>
            </a:p>
          </p:txBody>
        </p:sp>
        <p:sp>
          <p:nvSpPr>
            <p:cNvPr id="111" name="Rounded Rectangle 110"/>
            <p:cNvSpPr/>
            <p:nvPr/>
          </p:nvSpPr>
          <p:spPr bwMode="auto">
            <a:xfrm>
              <a:off x="5267322" y="3521179"/>
              <a:ext cx="1279782" cy="494547"/>
            </a:xfrm>
            <a:prstGeom prst="roundRect">
              <a:avLst>
                <a:gd name="adj" fmla="val 4661"/>
              </a:avLst>
            </a:prstGeom>
            <a:solidFill>
              <a:srgbClr val="B1B2B3"/>
            </a:solidFill>
            <a:ln w="9525">
              <a:solidFill>
                <a:schemeClr val="tx1"/>
              </a:solidFill>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w="38100" h="63500"/>
            </a:sp3d>
          </p:spPr>
          <p:style>
            <a:lnRef idx="2">
              <a:schemeClr val="accent4"/>
            </a:lnRef>
            <a:fillRef idx="1">
              <a:schemeClr val="lt1"/>
            </a:fillRef>
            <a:effectRef idx="0">
              <a:schemeClr val="accent4"/>
            </a:effectRef>
            <a:fontRef idx="minor">
              <a:schemeClr val="dk1"/>
            </a:fontRef>
          </p:style>
          <p:txBody>
            <a:bodyPr tIns="0" bIns="0" anchor="ctr"/>
            <a:lstStyle/>
            <a:p>
              <a:pPr algn="ctr">
                <a:lnSpc>
                  <a:spcPts val="1700"/>
                </a:lnSpc>
                <a:defRPr/>
              </a:pPr>
              <a:r>
                <a:rPr lang="en-US" sz="1600" dirty="0" smtClean="0">
                  <a:solidFill>
                    <a:schemeClr val="tx2"/>
                  </a:solidFill>
                </a:rPr>
                <a:t>Privacy</a:t>
              </a:r>
            </a:p>
          </p:txBody>
        </p:sp>
        <p:sp>
          <p:nvSpPr>
            <p:cNvPr id="113" name="Rounded Rectangle 112"/>
            <p:cNvSpPr/>
            <p:nvPr/>
          </p:nvSpPr>
          <p:spPr bwMode="auto">
            <a:xfrm>
              <a:off x="3181801" y="4119690"/>
              <a:ext cx="1279780" cy="494547"/>
            </a:xfrm>
            <a:prstGeom prst="roundRect">
              <a:avLst>
                <a:gd name="adj" fmla="val 4661"/>
              </a:avLst>
            </a:prstGeom>
            <a:solidFill>
              <a:srgbClr val="B8CF95"/>
            </a:solidFill>
            <a:ln w="9525">
              <a:solidFill>
                <a:schemeClr val="tx1"/>
              </a:solidFill>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w="38100" h="63500"/>
            </a:sp3d>
          </p:spPr>
          <p:style>
            <a:lnRef idx="2">
              <a:schemeClr val="accent4"/>
            </a:lnRef>
            <a:fillRef idx="1">
              <a:schemeClr val="lt1"/>
            </a:fillRef>
            <a:effectRef idx="0">
              <a:schemeClr val="accent4"/>
            </a:effectRef>
            <a:fontRef idx="minor">
              <a:schemeClr val="dk1"/>
            </a:fontRef>
          </p:style>
          <p:txBody>
            <a:bodyPr lIns="45720" tIns="0" rIns="45720" bIns="0" anchor="ctr"/>
            <a:lstStyle/>
            <a:p>
              <a:pPr algn="ctr">
                <a:lnSpc>
                  <a:spcPts val="1700"/>
                </a:lnSpc>
                <a:defRPr/>
              </a:pPr>
              <a:r>
                <a:rPr lang="en-US" sz="1500" dirty="0" smtClean="0">
                  <a:solidFill>
                    <a:schemeClr val="tx2"/>
                  </a:solidFill>
                </a:rPr>
                <a:t>Audit Support</a:t>
              </a:r>
            </a:p>
          </p:txBody>
        </p:sp>
        <p:sp>
          <p:nvSpPr>
            <p:cNvPr id="114" name="Rounded Rectangle 113"/>
            <p:cNvSpPr/>
            <p:nvPr/>
          </p:nvSpPr>
          <p:spPr bwMode="auto">
            <a:xfrm>
              <a:off x="4572397" y="4119690"/>
              <a:ext cx="1279782" cy="494547"/>
            </a:xfrm>
            <a:prstGeom prst="roundRect">
              <a:avLst>
                <a:gd name="adj" fmla="val 4661"/>
              </a:avLst>
            </a:prstGeom>
            <a:solidFill>
              <a:srgbClr val="B8CF95"/>
            </a:solidFill>
            <a:ln w="9525">
              <a:solidFill>
                <a:schemeClr val="tx1"/>
              </a:solidFill>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w="38100" h="63500"/>
            </a:sp3d>
          </p:spPr>
          <p:style>
            <a:lnRef idx="2">
              <a:schemeClr val="accent4"/>
            </a:lnRef>
            <a:fillRef idx="1">
              <a:schemeClr val="lt1"/>
            </a:fillRef>
            <a:effectRef idx="0">
              <a:schemeClr val="accent4"/>
            </a:effectRef>
            <a:fontRef idx="minor">
              <a:schemeClr val="dk1"/>
            </a:fontRef>
          </p:style>
          <p:txBody>
            <a:bodyPr lIns="45720" tIns="0" rIns="45720" bIns="0" anchor="ctr"/>
            <a:lstStyle/>
            <a:p>
              <a:pPr algn="ctr">
                <a:lnSpc>
                  <a:spcPts val="1700"/>
                </a:lnSpc>
                <a:defRPr/>
              </a:pPr>
              <a:r>
                <a:rPr lang="en-US" sz="1500" dirty="0" smtClean="0">
                  <a:solidFill>
                    <a:schemeClr val="tx2"/>
                  </a:solidFill>
                </a:rPr>
                <a:t>Training &amp; Awareness </a:t>
              </a:r>
            </a:p>
          </p:txBody>
        </p:sp>
      </p:grpSp>
      <p:sp>
        <p:nvSpPr>
          <p:cNvPr id="6149" name="Freeform 5"/>
          <p:cNvSpPr>
            <a:spLocks/>
          </p:cNvSpPr>
          <p:nvPr/>
        </p:nvSpPr>
        <p:spPr bwMode="auto">
          <a:xfrm rot="20710855">
            <a:off x="3408066" y="2256659"/>
            <a:ext cx="297774" cy="689746"/>
          </a:xfrm>
          <a:custGeom>
            <a:avLst/>
            <a:gdLst/>
            <a:ahLst/>
            <a:cxnLst>
              <a:cxn ang="0">
                <a:pos x="183" y="0"/>
              </a:cxn>
              <a:cxn ang="0">
                <a:pos x="95" y="402"/>
              </a:cxn>
              <a:cxn ang="0">
                <a:pos x="25" y="398"/>
              </a:cxn>
              <a:cxn ang="0">
                <a:pos x="169" y="460"/>
              </a:cxn>
              <a:cxn ang="0">
                <a:pos x="199" y="288"/>
              </a:cxn>
              <a:cxn ang="0">
                <a:pos x="165" y="349"/>
              </a:cxn>
              <a:cxn ang="0">
                <a:pos x="183" y="0"/>
              </a:cxn>
            </a:cxnLst>
            <a:rect l="0" t="0" r="r" b="b"/>
            <a:pathLst>
              <a:path w="199" h="460">
                <a:moveTo>
                  <a:pt x="183" y="0"/>
                </a:moveTo>
                <a:cubicBezTo>
                  <a:pt x="0" y="241"/>
                  <a:pt x="95" y="402"/>
                  <a:pt x="95" y="402"/>
                </a:cubicBezTo>
                <a:cubicBezTo>
                  <a:pt x="25" y="398"/>
                  <a:pt x="25" y="398"/>
                  <a:pt x="25" y="398"/>
                </a:cubicBezTo>
                <a:cubicBezTo>
                  <a:pt x="169" y="460"/>
                  <a:pt x="169" y="460"/>
                  <a:pt x="169" y="460"/>
                </a:cubicBezTo>
                <a:cubicBezTo>
                  <a:pt x="199" y="288"/>
                  <a:pt x="199" y="288"/>
                  <a:pt x="199" y="288"/>
                </a:cubicBezTo>
                <a:cubicBezTo>
                  <a:pt x="165" y="349"/>
                  <a:pt x="165" y="349"/>
                  <a:pt x="165" y="349"/>
                </a:cubicBezTo>
                <a:cubicBezTo>
                  <a:pt x="71" y="205"/>
                  <a:pt x="183" y="0"/>
                  <a:pt x="183" y="0"/>
                </a:cubicBezTo>
                <a:close/>
              </a:path>
            </a:pathLst>
          </a:custGeom>
          <a:solidFill>
            <a:srgbClr val="B7123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5"/>
          <p:cNvSpPr>
            <a:spLocks/>
          </p:cNvSpPr>
          <p:nvPr/>
        </p:nvSpPr>
        <p:spPr bwMode="auto">
          <a:xfrm rot="17028886">
            <a:off x="2446407" y="2905482"/>
            <a:ext cx="297774" cy="689746"/>
          </a:xfrm>
          <a:custGeom>
            <a:avLst/>
            <a:gdLst/>
            <a:ahLst/>
            <a:cxnLst>
              <a:cxn ang="0">
                <a:pos x="183" y="0"/>
              </a:cxn>
              <a:cxn ang="0">
                <a:pos x="95" y="402"/>
              </a:cxn>
              <a:cxn ang="0">
                <a:pos x="25" y="398"/>
              </a:cxn>
              <a:cxn ang="0">
                <a:pos x="169" y="460"/>
              </a:cxn>
              <a:cxn ang="0">
                <a:pos x="199" y="288"/>
              </a:cxn>
              <a:cxn ang="0">
                <a:pos x="165" y="349"/>
              </a:cxn>
              <a:cxn ang="0">
                <a:pos x="183" y="0"/>
              </a:cxn>
            </a:cxnLst>
            <a:rect l="0" t="0" r="r" b="b"/>
            <a:pathLst>
              <a:path w="199" h="460">
                <a:moveTo>
                  <a:pt x="183" y="0"/>
                </a:moveTo>
                <a:cubicBezTo>
                  <a:pt x="0" y="241"/>
                  <a:pt x="95" y="402"/>
                  <a:pt x="95" y="402"/>
                </a:cubicBezTo>
                <a:cubicBezTo>
                  <a:pt x="25" y="398"/>
                  <a:pt x="25" y="398"/>
                  <a:pt x="25" y="398"/>
                </a:cubicBezTo>
                <a:cubicBezTo>
                  <a:pt x="169" y="460"/>
                  <a:pt x="169" y="460"/>
                  <a:pt x="169" y="460"/>
                </a:cubicBezTo>
                <a:cubicBezTo>
                  <a:pt x="199" y="288"/>
                  <a:pt x="199" y="288"/>
                  <a:pt x="199" y="288"/>
                </a:cubicBezTo>
                <a:cubicBezTo>
                  <a:pt x="165" y="349"/>
                  <a:pt x="165" y="349"/>
                  <a:pt x="165" y="349"/>
                </a:cubicBezTo>
                <a:cubicBezTo>
                  <a:pt x="71" y="205"/>
                  <a:pt x="183" y="0"/>
                  <a:pt x="183" y="0"/>
                </a:cubicBezTo>
                <a:close/>
              </a:path>
            </a:pathLst>
          </a:custGeom>
          <a:solidFill>
            <a:srgbClr val="B7123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5"/>
          <p:cNvSpPr>
            <a:spLocks/>
          </p:cNvSpPr>
          <p:nvPr/>
        </p:nvSpPr>
        <p:spPr bwMode="auto">
          <a:xfrm rot="6958481">
            <a:off x="6414558" y="3977889"/>
            <a:ext cx="297774" cy="689746"/>
          </a:xfrm>
          <a:custGeom>
            <a:avLst/>
            <a:gdLst/>
            <a:ahLst/>
            <a:cxnLst>
              <a:cxn ang="0">
                <a:pos x="183" y="0"/>
              </a:cxn>
              <a:cxn ang="0">
                <a:pos x="95" y="402"/>
              </a:cxn>
              <a:cxn ang="0">
                <a:pos x="25" y="398"/>
              </a:cxn>
              <a:cxn ang="0">
                <a:pos x="169" y="460"/>
              </a:cxn>
              <a:cxn ang="0">
                <a:pos x="199" y="288"/>
              </a:cxn>
              <a:cxn ang="0">
                <a:pos x="165" y="349"/>
              </a:cxn>
              <a:cxn ang="0">
                <a:pos x="183" y="0"/>
              </a:cxn>
            </a:cxnLst>
            <a:rect l="0" t="0" r="r" b="b"/>
            <a:pathLst>
              <a:path w="199" h="460">
                <a:moveTo>
                  <a:pt x="183" y="0"/>
                </a:moveTo>
                <a:cubicBezTo>
                  <a:pt x="0" y="241"/>
                  <a:pt x="95" y="402"/>
                  <a:pt x="95" y="402"/>
                </a:cubicBezTo>
                <a:cubicBezTo>
                  <a:pt x="25" y="398"/>
                  <a:pt x="25" y="398"/>
                  <a:pt x="25" y="398"/>
                </a:cubicBezTo>
                <a:cubicBezTo>
                  <a:pt x="169" y="460"/>
                  <a:pt x="169" y="460"/>
                  <a:pt x="169" y="460"/>
                </a:cubicBezTo>
                <a:cubicBezTo>
                  <a:pt x="199" y="288"/>
                  <a:pt x="199" y="288"/>
                  <a:pt x="199" y="288"/>
                </a:cubicBezTo>
                <a:cubicBezTo>
                  <a:pt x="165" y="349"/>
                  <a:pt x="165" y="349"/>
                  <a:pt x="165" y="349"/>
                </a:cubicBezTo>
                <a:cubicBezTo>
                  <a:pt x="71" y="205"/>
                  <a:pt x="183" y="0"/>
                  <a:pt x="183" y="0"/>
                </a:cubicBezTo>
                <a:close/>
              </a:path>
            </a:pathLst>
          </a:custGeom>
          <a:solidFill>
            <a:srgbClr val="B7123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22" name="Group 121"/>
          <p:cNvGrpSpPr/>
          <p:nvPr/>
        </p:nvGrpSpPr>
        <p:grpSpPr>
          <a:xfrm>
            <a:off x="279945" y="5895749"/>
            <a:ext cx="1535392" cy="309703"/>
            <a:chOff x="498888" y="5985902"/>
            <a:chExt cx="1535392" cy="309703"/>
          </a:xfrm>
        </p:grpSpPr>
        <p:sp>
          <p:nvSpPr>
            <p:cNvPr id="1082" name="Text Box 58"/>
            <p:cNvSpPr txBox="1">
              <a:spLocks noChangeArrowheads="1"/>
            </p:cNvSpPr>
            <p:nvPr/>
          </p:nvSpPr>
          <p:spPr bwMode="auto">
            <a:xfrm>
              <a:off x="1267141" y="5985902"/>
              <a:ext cx="767139" cy="262367"/>
            </a:xfrm>
            <a:prstGeom prst="rect">
              <a:avLst/>
            </a:prstGeom>
            <a:noFill/>
            <a:ln w="31750">
              <a:noFill/>
              <a:miter lim="800000"/>
              <a:headEnd/>
              <a:tailEnd/>
            </a:ln>
            <a:effectLst/>
          </p:spPr>
          <p:txBody>
            <a:bodyPr vert="horz" wrap="square" lIns="45720" tIns="45720" rIns="4572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400" i="0" u="none" strike="noStrike" cap="none" normalizeH="0" baseline="0" dirty="0" smtClean="0">
                  <a:ln>
                    <a:noFill/>
                  </a:ln>
                  <a:solidFill>
                    <a:srgbClr val="000000"/>
                  </a:solidFill>
                  <a:effectLst/>
                  <a:latin typeface="Arial" pitchFamily="34" charset="0"/>
                </a:rPr>
                <a:t>=  SLAs</a:t>
              </a:r>
              <a:endParaRPr kumimoji="0" lang="en-US" sz="4000" i="0" u="none" strike="noStrike" cap="none" normalizeH="0" baseline="0" dirty="0" smtClean="0">
                <a:ln>
                  <a:noFill/>
                </a:ln>
                <a:solidFill>
                  <a:schemeClr val="tx1"/>
                </a:solidFill>
                <a:effectLst/>
                <a:latin typeface="Arial" pitchFamily="34" charset="0"/>
              </a:endParaRPr>
            </a:p>
          </p:txBody>
        </p:sp>
        <p:sp>
          <p:nvSpPr>
            <p:cNvPr id="121" name="Freeform 5"/>
            <p:cNvSpPr>
              <a:spLocks/>
            </p:cNvSpPr>
            <p:nvPr/>
          </p:nvSpPr>
          <p:spPr bwMode="auto">
            <a:xfrm rot="17028886">
              <a:off x="694874" y="5801845"/>
              <a:ext cx="297774" cy="689746"/>
            </a:xfrm>
            <a:custGeom>
              <a:avLst/>
              <a:gdLst/>
              <a:ahLst/>
              <a:cxnLst>
                <a:cxn ang="0">
                  <a:pos x="183" y="0"/>
                </a:cxn>
                <a:cxn ang="0">
                  <a:pos x="95" y="402"/>
                </a:cxn>
                <a:cxn ang="0">
                  <a:pos x="25" y="398"/>
                </a:cxn>
                <a:cxn ang="0">
                  <a:pos x="169" y="460"/>
                </a:cxn>
                <a:cxn ang="0">
                  <a:pos x="199" y="288"/>
                </a:cxn>
                <a:cxn ang="0">
                  <a:pos x="165" y="349"/>
                </a:cxn>
                <a:cxn ang="0">
                  <a:pos x="183" y="0"/>
                </a:cxn>
              </a:cxnLst>
              <a:rect l="0" t="0" r="r" b="b"/>
              <a:pathLst>
                <a:path w="199" h="460">
                  <a:moveTo>
                    <a:pt x="183" y="0"/>
                  </a:moveTo>
                  <a:cubicBezTo>
                    <a:pt x="0" y="241"/>
                    <a:pt x="95" y="402"/>
                    <a:pt x="95" y="402"/>
                  </a:cubicBezTo>
                  <a:cubicBezTo>
                    <a:pt x="25" y="398"/>
                    <a:pt x="25" y="398"/>
                    <a:pt x="25" y="398"/>
                  </a:cubicBezTo>
                  <a:cubicBezTo>
                    <a:pt x="169" y="460"/>
                    <a:pt x="169" y="460"/>
                    <a:pt x="169" y="460"/>
                  </a:cubicBezTo>
                  <a:cubicBezTo>
                    <a:pt x="199" y="288"/>
                    <a:pt x="199" y="288"/>
                    <a:pt x="199" y="288"/>
                  </a:cubicBezTo>
                  <a:cubicBezTo>
                    <a:pt x="165" y="349"/>
                    <a:pt x="165" y="349"/>
                    <a:pt x="165" y="349"/>
                  </a:cubicBezTo>
                  <a:cubicBezTo>
                    <a:pt x="71" y="205"/>
                    <a:pt x="183" y="0"/>
                    <a:pt x="183" y="0"/>
                  </a:cubicBezTo>
                  <a:close/>
                </a:path>
              </a:pathLst>
            </a:custGeom>
            <a:solidFill>
              <a:srgbClr val="B7123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149"/>
                                        </p:tgtEl>
                                        <p:attrNameLst>
                                          <p:attrName>style.visibility</p:attrName>
                                        </p:attrNameLst>
                                      </p:cBhvr>
                                      <p:to>
                                        <p:strVal val="visible"/>
                                      </p:to>
                                    </p:set>
                                    <p:animEffect transition="in" filter="wipe(left)">
                                      <p:cBhvr>
                                        <p:cTn id="11" dur="500"/>
                                        <p:tgtEl>
                                          <p:spTgt spid="614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16"/>
                                        </p:tgtEl>
                                        <p:attrNameLst>
                                          <p:attrName>style.visibility</p:attrName>
                                        </p:attrNameLst>
                                      </p:cBhvr>
                                      <p:to>
                                        <p:strVal val="visible"/>
                                      </p:to>
                                    </p:set>
                                    <p:animEffect transition="in" filter="wipe(left)">
                                      <p:cBhvr>
                                        <p:cTn id="14" dur="500"/>
                                        <p:tgtEl>
                                          <p:spTgt spid="116"/>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wipe(right)">
                                      <p:cBhvr>
                                        <p:cTn id="17" dur="500"/>
                                        <p:tgtEl>
                                          <p:spTgt spid="118"/>
                                        </p:tgtEl>
                                      </p:cBhvr>
                                    </p:animEffect>
                                  </p:childTnLst>
                                </p:cTn>
                              </p:par>
                            </p:childTnLst>
                          </p:cTn>
                        </p:par>
                        <p:par>
                          <p:cTn id="18" fill="hold">
                            <p:stCondLst>
                              <p:cond delay="1000"/>
                            </p:stCondLst>
                            <p:childTnLst>
                              <p:par>
                                <p:cTn id="19" presetID="14" presetClass="entr" presetSubtype="10" fill="hold" nodeType="afterEffect">
                                  <p:stCondLst>
                                    <p:cond delay="0"/>
                                  </p:stCondLst>
                                  <p:childTnLst>
                                    <p:set>
                                      <p:cBhvr>
                                        <p:cTn id="20" dur="1" fill="hold">
                                          <p:stCondLst>
                                            <p:cond delay="0"/>
                                          </p:stCondLst>
                                        </p:cTn>
                                        <p:tgtEl>
                                          <p:spTgt spid="122"/>
                                        </p:tgtEl>
                                        <p:attrNameLst>
                                          <p:attrName>style.visibility</p:attrName>
                                        </p:attrNameLst>
                                      </p:cBhvr>
                                      <p:to>
                                        <p:strVal val="visible"/>
                                      </p:to>
                                    </p:set>
                                    <p:animEffect transition="in" filter="randombar(horizontal)">
                                      <p:cBhvr>
                                        <p:cTn id="21"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animBg="1"/>
      <p:bldP spid="116" grpId="0" animBg="1"/>
      <p:bldP spid="1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4" name="Date Placeholder 3"/>
          <p:cNvSpPr>
            <a:spLocks noGrp="1"/>
          </p:cNvSpPr>
          <p:nvPr>
            <p:ph type="dt" sz="half" idx="10"/>
          </p:nvPr>
        </p:nvSpPr>
        <p:spPr/>
        <p:txBody>
          <a:bodyPr/>
          <a:lstStyle/>
          <a:p>
            <a:fld id="{20E43356-2467-614F-8981-11D96CAF4D47}" type="datetime4">
              <a:rPr lang="en-US" smtClean="0"/>
              <a:pPr/>
              <a:t>October 14, 2010</a:t>
            </a:fld>
            <a:endParaRPr lang="en-US"/>
          </a:p>
        </p:txBody>
      </p:sp>
      <p:grpSp>
        <p:nvGrpSpPr>
          <p:cNvPr id="3" name="Group 16"/>
          <p:cNvGrpSpPr/>
          <p:nvPr/>
        </p:nvGrpSpPr>
        <p:grpSpPr>
          <a:xfrm>
            <a:off x="590550" y="2097707"/>
            <a:ext cx="4638675" cy="731520"/>
            <a:chOff x="590550" y="2097707"/>
            <a:chExt cx="4638675" cy="731520"/>
          </a:xfrm>
        </p:grpSpPr>
        <p:sp>
          <p:nvSpPr>
            <p:cNvPr id="12" name="Rounded Rectangle 11"/>
            <p:cNvSpPr/>
            <p:nvPr/>
          </p:nvSpPr>
          <p:spPr bwMode="auto">
            <a:xfrm>
              <a:off x="590550" y="2097707"/>
              <a:ext cx="4638675" cy="731520"/>
            </a:xfrm>
            <a:prstGeom prst="roundRect">
              <a:avLst>
                <a:gd name="adj" fmla="val 5000"/>
              </a:avLst>
            </a:prstGeom>
            <a:gradFill flip="none" rotWithShape="1">
              <a:gsLst>
                <a:gs pos="0">
                  <a:srgbClr val="ECECEC"/>
                </a:gs>
                <a:gs pos="100000">
                  <a:schemeClr val="bg1"/>
                </a:gs>
              </a:gsLst>
              <a:lin ang="10800000" scaled="1"/>
              <a:tileRect/>
            </a:gradFill>
            <a:ln w="28575" algn="ctr">
              <a:solidFill>
                <a:srgbClr val="646568"/>
              </a:solidFill>
              <a:round/>
              <a:headEnd/>
              <a:tailEnd/>
            </a:ln>
            <a:effectLst>
              <a:outerShdw blurRad="50800" dist="38100" dir="2700000" algn="tl" rotWithShape="0">
                <a:srgbClr val="A4A5A6">
                  <a:alpha val="50000"/>
                </a:srgbClr>
              </a:outerShdw>
            </a:effectLst>
          </p:spPr>
          <p:txBody>
            <a:bodyPr wrap="none" lIns="914400" anchor="ctr"/>
            <a:lstStyle/>
            <a:p>
              <a:pPr marL="0" marR="0" indent="0" defTabSz="914400" latinLnBrk="0">
                <a:lnSpc>
                  <a:spcPct val="100000"/>
                </a:lnSpc>
                <a:buClrTx/>
                <a:buSzTx/>
                <a:buFontTx/>
                <a:buNone/>
                <a:tabLst/>
                <a:defRPr/>
              </a:pPr>
              <a:r>
                <a:rPr lang="en-US" sz="2200" dirty="0" smtClean="0"/>
                <a:t>Managing GRC</a:t>
              </a:r>
            </a:p>
          </p:txBody>
        </p:sp>
        <p:pic>
          <p:nvPicPr>
            <p:cNvPr id="15" name="Picture 14" descr="white-pearl.jpg"/>
            <p:cNvPicPr>
              <a:picLocks noChangeAspect="1"/>
            </p:cNvPicPr>
            <p:nvPr/>
          </p:nvPicPr>
          <p:blipFill>
            <a:blip r:embed="rId3"/>
            <a:srcRect l="12450" t="5193" r="11169"/>
            <a:stretch>
              <a:fillRect/>
            </a:stretch>
          </p:blipFill>
          <p:spPr>
            <a:xfrm>
              <a:off x="739775" y="2191109"/>
              <a:ext cx="636588" cy="593267"/>
            </a:xfrm>
            <a:prstGeom prst="rect">
              <a:avLst/>
            </a:prstGeom>
          </p:spPr>
        </p:pic>
      </p:grpSp>
      <p:pic>
        <p:nvPicPr>
          <p:cNvPr id="27" name="Picture 26" descr="predermined_image_1a.png"/>
          <p:cNvPicPr>
            <a:picLocks noChangeAspect="1"/>
          </p:cNvPicPr>
          <p:nvPr/>
        </p:nvPicPr>
        <p:blipFill>
          <a:blip r:embed="rId4"/>
          <a:stretch>
            <a:fillRect/>
          </a:stretch>
        </p:blipFill>
        <p:spPr>
          <a:xfrm>
            <a:off x="5880100" y="1301750"/>
            <a:ext cx="3263900" cy="4965700"/>
          </a:xfrm>
          <a:prstGeom prst="rect">
            <a:avLst/>
          </a:prstGeom>
        </p:spPr>
      </p:pic>
      <p:grpSp>
        <p:nvGrpSpPr>
          <p:cNvPr id="5" name="Group 17"/>
          <p:cNvGrpSpPr/>
          <p:nvPr/>
        </p:nvGrpSpPr>
        <p:grpSpPr>
          <a:xfrm>
            <a:off x="590550" y="2975531"/>
            <a:ext cx="4638675" cy="731520"/>
            <a:chOff x="590550" y="2975531"/>
            <a:chExt cx="4638675" cy="731520"/>
          </a:xfrm>
        </p:grpSpPr>
        <p:sp>
          <p:nvSpPr>
            <p:cNvPr id="40" name="Rounded Rectangle 39"/>
            <p:cNvSpPr/>
            <p:nvPr/>
          </p:nvSpPr>
          <p:spPr bwMode="auto">
            <a:xfrm>
              <a:off x="590550" y="2975531"/>
              <a:ext cx="4638675" cy="731520"/>
            </a:xfrm>
            <a:prstGeom prst="roundRect">
              <a:avLst>
                <a:gd name="adj" fmla="val 5000"/>
              </a:avLst>
            </a:prstGeom>
            <a:gradFill flip="none" rotWithShape="1">
              <a:gsLst>
                <a:gs pos="0">
                  <a:srgbClr val="ECECEC"/>
                </a:gs>
                <a:gs pos="100000">
                  <a:schemeClr val="bg1"/>
                </a:gs>
              </a:gsLst>
              <a:lin ang="10800000" scaled="1"/>
              <a:tileRect/>
            </a:gradFill>
            <a:ln w="28575" algn="ctr">
              <a:solidFill>
                <a:srgbClr val="646568"/>
              </a:solidFill>
              <a:round/>
              <a:headEnd/>
              <a:tailEnd/>
            </a:ln>
            <a:effectLst>
              <a:outerShdw blurRad="50800" dist="38100" dir="2700000" algn="tl" rotWithShape="0">
                <a:srgbClr val="A4A5A6">
                  <a:alpha val="50000"/>
                </a:srgbClr>
              </a:outerShdw>
            </a:effectLst>
          </p:spPr>
          <p:txBody>
            <a:bodyPr wrap="none" lIns="914400" anchor="ctr"/>
            <a:lstStyle/>
            <a:p>
              <a:pPr>
                <a:defRPr/>
              </a:pPr>
              <a:r>
                <a:rPr lang="en-US" sz="2800" dirty="0" smtClean="0">
                  <a:solidFill>
                    <a:schemeClr val="accent1"/>
                  </a:solidFill>
                </a:rPr>
                <a:t>GRC at McAfee</a:t>
              </a:r>
            </a:p>
          </p:txBody>
        </p:sp>
        <p:pic>
          <p:nvPicPr>
            <p:cNvPr id="41" name="Picture 40" descr="white-pearl.jpg"/>
            <p:cNvPicPr>
              <a:picLocks noChangeAspect="1"/>
            </p:cNvPicPr>
            <p:nvPr/>
          </p:nvPicPr>
          <p:blipFill>
            <a:blip r:embed="rId3"/>
            <a:srcRect l="12450" t="4145" r="11169"/>
            <a:stretch>
              <a:fillRect/>
            </a:stretch>
          </p:blipFill>
          <p:spPr>
            <a:xfrm>
              <a:off x="739775" y="3062377"/>
              <a:ext cx="636588" cy="599823"/>
            </a:xfrm>
            <a:prstGeom prst="rect">
              <a:avLst/>
            </a:prstGeom>
          </p:spPr>
        </p:pic>
      </p:grpSp>
      <p:grpSp>
        <p:nvGrpSpPr>
          <p:cNvPr id="6" name="Group 18"/>
          <p:cNvGrpSpPr/>
          <p:nvPr/>
        </p:nvGrpSpPr>
        <p:grpSpPr>
          <a:xfrm>
            <a:off x="590550" y="3854006"/>
            <a:ext cx="4638675" cy="731520"/>
            <a:chOff x="590550" y="3854006"/>
            <a:chExt cx="4638675" cy="731520"/>
          </a:xfrm>
        </p:grpSpPr>
        <p:sp>
          <p:nvSpPr>
            <p:cNvPr id="43" name="Rounded Rectangle 42"/>
            <p:cNvSpPr/>
            <p:nvPr/>
          </p:nvSpPr>
          <p:spPr bwMode="auto">
            <a:xfrm>
              <a:off x="590550" y="3854006"/>
              <a:ext cx="4638675" cy="731520"/>
            </a:xfrm>
            <a:prstGeom prst="roundRect">
              <a:avLst>
                <a:gd name="adj" fmla="val 5000"/>
              </a:avLst>
            </a:prstGeom>
            <a:gradFill flip="none" rotWithShape="1">
              <a:gsLst>
                <a:gs pos="0">
                  <a:srgbClr val="ECECEC"/>
                </a:gs>
                <a:gs pos="100000">
                  <a:schemeClr val="bg1"/>
                </a:gs>
              </a:gsLst>
              <a:lin ang="10800000" scaled="1"/>
              <a:tileRect/>
            </a:gradFill>
            <a:ln w="28575" algn="ctr">
              <a:solidFill>
                <a:srgbClr val="646568"/>
              </a:solidFill>
              <a:round/>
              <a:headEnd/>
              <a:tailEnd/>
            </a:ln>
            <a:effectLst>
              <a:outerShdw blurRad="50800" dist="38100" dir="2700000" algn="tl" rotWithShape="0">
                <a:srgbClr val="A4A5A6">
                  <a:alpha val="50000"/>
                </a:srgbClr>
              </a:outerShdw>
            </a:effectLst>
          </p:spPr>
          <p:txBody>
            <a:bodyPr wrap="none" lIns="914400" anchor="ctr"/>
            <a:lstStyle/>
            <a:p>
              <a:pPr>
                <a:defRPr/>
              </a:pPr>
              <a:r>
                <a:rPr lang="en-US" sz="2200" dirty="0" smtClean="0"/>
                <a:t>Summary</a:t>
              </a:r>
            </a:p>
          </p:txBody>
        </p:sp>
        <p:pic>
          <p:nvPicPr>
            <p:cNvPr id="44" name="Picture 43" descr="white-pearl.jpg"/>
            <p:cNvPicPr>
              <a:picLocks noChangeAspect="1"/>
            </p:cNvPicPr>
            <p:nvPr/>
          </p:nvPicPr>
          <p:blipFill>
            <a:blip r:embed="rId3"/>
            <a:srcRect l="12450" t="4372" r="11169"/>
            <a:stretch>
              <a:fillRect/>
            </a:stretch>
          </p:blipFill>
          <p:spPr>
            <a:xfrm>
              <a:off x="739775" y="3942272"/>
              <a:ext cx="636588" cy="598403"/>
            </a:xfrm>
            <a:prstGeom prst="rect">
              <a:avLst/>
            </a:prstGeom>
          </p:spPr>
        </p:pic>
      </p:grpSp>
      <p:grpSp>
        <p:nvGrpSpPr>
          <p:cNvPr id="7" name="Group 19"/>
          <p:cNvGrpSpPr/>
          <p:nvPr/>
        </p:nvGrpSpPr>
        <p:grpSpPr>
          <a:xfrm>
            <a:off x="590550" y="4731830"/>
            <a:ext cx="4638675" cy="731520"/>
            <a:chOff x="590550" y="4731830"/>
            <a:chExt cx="4638675" cy="731520"/>
          </a:xfrm>
        </p:grpSpPr>
        <p:sp>
          <p:nvSpPr>
            <p:cNvPr id="46" name="Rounded Rectangle 45"/>
            <p:cNvSpPr/>
            <p:nvPr/>
          </p:nvSpPr>
          <p:spPr bwMode="auto">
            <a:xfrm>
              <a:off x="590550" y="4731830"/>
              <a:ext cx="4638675" cy="731520"/>
            </a:xfrm>
            <a:prstGeom prst="roundRect">
              <a:avLst>
                <a:gd name="adj" fmla="val 5000"/>
              </a:avLst>
            </a:prstGeom>
            <a:gradFill flip="none" rotWithShape="1">
              <a:gsLst>
                <a:gs pos="0">
                  <a:srgbClr val="ECECEC"/>
                </a:gs>
                <a:gs pos="100000">
                  <a:schemeClr val="bg1"/>
                </a:gs>
              </a:gsLst>
              <a:lin ang="10800000" scaled="1"/>
              <a:tileRect/>
            </a:gradFill>
            <a:ln w="28575" algn="ctr">
              <a:solidFill>
                <a:srgbClr val="646568"/>
              </a:solidFill>
              <a:round/>
              <a:headEnd/>
              <a:tailEnd/>
            </a:ln>
            <a:effectLst>
              <a:outerShdw blurRad="50800" dist="38100" dir="2700000" algn="tl" rotWithShape="0">
                <a:srgbClr val="A4A5A6">
                  <a:alpha val="50000"/>
                </a:srgbClr>
              </a:outerShdw>
            </a:effectLst>
          </p:spPr>
          <p:txBody>
            <a:bodyPr wrap="none" lIns="914400" anchor="ctr"/>
            <a:lstStyle/>
            <a:p>
              <a:pPr>
                <a:defRPr/>
              </a:pPr>
              <a:r>
                <a:rPr lang="en-US" sz="2200" dirty="0" smtClean="0"/>
                <a:t>Q&amp;A</a:t>
              </a:r>
            </a:p>
          </p:txBody>
        </p:sp>
        <p:pic>
          <p:nvPicPr>
            <p:cNvPr id="47" name="Picture 46" descr="white-pearl.jpg"/>
            <p:cNvPicPr>
              <a:picLocks noChangeAspect="1"/>
            </p:cNvPicPr>
            <p:nvPr/>
          </p:nvPicPr>
          <p:blipFill>
            <a:blip r:embed="rId3"/>
            <a:srcRect l="12450" t="4703" r="11169"/>
            <a:stretch>
              <a:fillRect/>
            </a:stretch>
          </p:blipFill>
          <p:spPr>
            <a:xfrm>
              <a:off x="739775" y="4822166"/>
              <a:ext cx="636588" cy="596333"/>
            </a:xfrm>
            <a:prstGeom prst="rect">
              <a:avLst/>
            </a:prstGeom>
          </p:spPr>
        </p:pic>
      </p:grpSp>
      <p:sp>
        <p:nvSpPr>
          <p:cNvPr id="17" name="Slide Number Placeholder 16"/>
          <p:cNvSpPr>
            <a:spLocks noGrp="1"/>
          </p:cNvSpPr>
          <p:nvPr>
            <p:ph type="sldNum" sz="quarter" idx="12"/>
          </p:nvPr>
        </p:nvSpPr>
        <p:spPr/>
        <p:txBody>
          <a:bodyPr/>
          <a:lstStyle/>
          <a:p>
            <a:fld id="{CBBE853D-9F22-8A4E-9065-8605B1548684}"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reeform 7"/>
          <p:cNvSpPr>
            <a:spLocks/>
          </p:cNvSpPr>
          <p:nvPr/>
        </p:nvSpPr>
        <p:spPr bwMode="auto">
          <a:xfrm flipH="1" flipV="1">
            <a:off x="0" y="1385888"/>
            <a:ext cx="3454400" cy="5473700"/>
          </a:xfrm>
          <a:custGeom>
            <a:avLst/>
            <a:gdLst/>
            <a:ahLst/>
            <a:cxnLst>
              <a:cxn ang="0">
                <a:pos x="2176" y="0"/>
              </a:cxn>
              <a:cxn ang="0">
                <a:pos x="1166" y="0"/>
              </a:cxn>
              <a:cxn ang="0">
                <a:pos x="0" y="3448"/>
              </a:cxn>
              <a:cxn ang="0">
                <a:pos x="1010" y="3448"/>
              </a:cxn>
              <a:cxn ang="0">
                <a:pos x="2176" y="0"/>
              </a:cxn>
            </a:cxnLst>
            <a:rect l="0" t="0" r="r" b="b"/>
            <a:pathLst>
              <a:path w="2176" h="3448">
                <a:moveTo>
                  <a:pt x="2176" y="0"/>
                </a:moveTo>
                <a:lnTo>
                  <a:pt x="1166" y="0"/>
                </a:lnTo>
                <a:lnTo>
                  <a:pt x="0" y="3448"/>
                </a:lnTo>
                <a:lnTo>
                  <a:pt x="1010" y="3448"/>
                </a:lnTo>
                <a:lnTo>
                  <a:pt x="2176" y="0"/>
                </a:lnTo>
                <a:close/>
              </a:path>
            </a:pathLst>
          </a:custGeom>
          <a:gradFill flip="none" rotWithShape="1">
            <a:gsLst>
              <a:gs pos="0">
                <a:schemeClr val="bg2">
                  <a:alpha val="50000"/>
                </a:schemeClr>
              </a:gs>
              <a:gs pos="40000">
                <a:schemeClr val="bg1">
                  <a:alpha val="0"/>
                </a:schemeClr>
              </a:gs>
            </a:gsLst>
            <a:lin ang="5400000" scaled="1"/>
            <a:tileRect/>
          </a:gradFill>
          <a:ln w="9525" algn="ctr">
            <a:noFill/>
            <a:round/>
            <a:headEnd/>
            <a:tailEnd/>
          </a:ln>
          <a:effectLst/>
        </p:spPr>
        <p:txBody>
          <a:bodyPr wrap="none" anchor="ctr"/>
          <a:lstStyle/>
          <a:p>
            <a:pPr>
              <a:defRPr/>
            </a:pPr>
            <a:endParaRPr lang="en-US"/>
          </a:p>
        </p:txBody>
      </p:sp>
      <p:sp>
        <p:nvSpPr>
          <p:cNvPr id="68" name="Rectangle 67"/>
          <p:cNvSpPr/>
          <p:nvPr/>
        </p:nvSpPr>
        <p:spPr bwMode="auto">
          <a:xfrm>
            <a:off x="609600" y="2317533"/>
            <a:ext cx="3959225" cy="1838658"/>
          </a:xfrm>
          <a:prstGeom prst="rect">
            <a:avLst/>
          </a:prstGeom>
          <a:gradFill flip="none" rotWithShape="1">
            <a:gsLst>
              <a:gs pos="0">
                <a:srgbClr val="DEDFE2"/>
              </a:gs>
              <a:gs pos="50000">
                <a:srgbClr val="FFFFFF"/>
              </a:gs>
              <a:gs pos="100000">
                <a:srgbClr val="DEDFE2"/>
              </a:gs>
            </a:gsLst>
            <a:lin ang="0" scaled="1"/>
            <a:tileRect/>
          </a:gradFill>
          <a:ln w="12700">
            <a:noFill/>
            <a:miter lim="800000"/>
            <a:headEnd/>
            <a:tailEnd/>
          </a:ln>
          <a:effectLst>
            <a:outerShdw blurRad="88900" dist="63500" dir="2700000" algn="tl" rotWithShape="0">
              <a:prstClr val="black">
                <a:alpha val="40000"/>
              </a:prstClr>
            </a:outerShdw>
          </a:effectLst>
          <a:scene3d>
            <a:camera prst="orthographicFront"/>
            <a:lightRig rig="threePt" dir="t"/>
          </a:scene3d>
          <a:sp3d>
            <a:bevelT w="31750" h="31750"/>
          </a:sp3d>
        </p:spPr>
        <p:txBody>
          <a:bodyPr wrap="none" anchor="ctr"/>
          <a:lstStyle/>
          <a:p>
            <a:pPr fontAlgn="auto">
              <a:spcBef>
                <a:spcPts val="0"/>
              </a:spcBef>
              <a:spcAft>
                <a:spcPts val="0"/>
              </a:spcAft>
            </a:pPr>
            <a:endParaRPr lang="en-US" sz="1800" kern="0">
              <a:solidFill>
                <a:sysClr val="windowText" lastClr="000000"/>
              </a:solidFill>
            </a:endParaRPr>
          </a:p>
        </p:txBody>
      </p:sp>
      <p:sp>
        <p:nvSpPr>
          <p:cNvPr id="65" name="Freeform 7"/>
          <p:cNvSpPr>
            <a:spLocks/>
          </p:cNvSpPr>
          <p:nvPr/>
        </p:nvSpPr>
        <p:spPr bwMode="auto">
          <a:xfrm>
            <a:off x="3999588" y="969947"/>
            <a:ext cx="3454400" cy="5473700"/>
          </a:xfrm>
          <a:custGeom>
            <a:avLst/>
            <a:gdLst/>
            <a:ahLst/>
            <a:cxnLst>
              <a:cxn ang="0">
                <a:pos x="2176" y="0"/>
              </a:cxn>
              <a:cxn ang="0">
                <a:pos x="1166" y="0"/>
              </a:cxn>
              <a:cxn ang="0">
                <a:pos x="0" y="3448"/>
              </a:cxn>
              <a:cxn ang="0">
                <a:pos x="1010" y="3448"/>
              </a:cxn>
              <a:cxn ang="0">
                <a:pos x="2176" y="0"/>
              </a:cxn>
            </a:cxnLst>
            <a:rect l="0" t="0" r="r" b="b"/>
            <a:pathLst>
              <a:path w="2176" h="3448">
                <a:moveTo>
                  <a:pt x="2176" y="0"/>
                </a:moveTo>
                <a:lnTo>
                  <a:pt x="1166" y="0"/>
                </a:lnTo>
                <a:lnTo>
                  <a:pt x="0" y="3448"/>
                </a:lnTo>
                <a:lnTo>
                  <a:pt x="1010" y="3448"/>
                </a:lnTo>
                <a:lnTo>
                  <a:pt x="2176" y="0"/>
                </a:lnTo>
                <a:close/>
              </a:path>
            </a:pathLst>
          </a:custGeom>
          <a:gradFill flip="none" rotWithShape="1">
            <a:gsLst>
              <a:gs pos="0">
                <a:schemeClr val="bg2">
                  <a:alpha val="50000"/>
                </a:schemeClr>
              </a:gs>
              <a:gs pos="54000">
                <a:schemeClr val="bg1">
                  <a:alpha val="0"/>
                </a:schemeClr>
              </a:gs>
            </a:gsLst>
            <a:lin ang="5400000" scaled="1"/>
            <a:tileRect/>
          </a:gradFill>
          <a:ln w="9525" algn="ctr">
            <a:noFill/>
            <a:round/>
            <a:headEnd/>
            <a:tailEnd/>
          </a:ln>
          <a:effectLst/>
        </p:spPr>
        <p:txBody>
          <a:bodyPr wrap="none" anchor="ctr"/>
          <a:lstStyle/>
          <a:p>
            <a:pPr>
              <a:defRPr/>
            </a:pPr>
            <a:endParaRPr lang="en-US"/>
          </a:p>
        </p:txBody>
      </p:sp>
      <p:sp>
        <p:nvSpPr>
          <p:cNvPr id="66" name="Rounded Rectangle 73"/>
          <p:cNvSpPr>
            <a:spLocks noChangeArrowheads="1"/>
          </p:cNvSpPr>
          <p:nvPr/>
        </p:nvSpPr>
        <p:spPr bwMode="auto">
          <a:xfrm>
            <a:off x="4570033" y="2314497"/>
            <a:ext cx="4573967" cy="1841694"/>
          </a:xfrm>
          <a:prstGeom prst="roundRect">
            <a:avLst>
              <a:gd name="adj" fmla="val 0"/>
            </a:avLst>
          </a:prstGeom>
          <a:gradFill flip="none" rotWithShape="1">
            <a:gsLst>
              <a:gs pos="23000">
                <a:srgbClr val="D7D7D7">
                  <a:alpha val="50000"/>
                </a:srgbClr>
              </a:gs>
              <a:gs pos="75000">
                <a:srgbClr val="FFFFFF">
                  <a:alpha val="60000"/>
                </a:srgbClr>
              </a:gs>
              <a:gs pos="100000">
                <a:srgbClr val="D7D7D7">
                  <a:alpha val="30000"/>
                </a:srgbClr>
              </a:gs>
            </a:gsLst>
            <a:lin ang="10800000" scaled="1"/>
            <a:tileRect/>
          </a:gradFill>
          <a:ln w="12700">
            <a:noFill/>
          </a:ln>
          <a:effectLst/>
        </p:spPr>
        <p:txBody>
          <a:bodyPr lIns="0" tIns="91440" rIns="0" bIns="128016" anchor="ctr"/>
          <a:lstStyle/>
          <a:p>
            <a:pPr marL="0" marR="0" lvl="0" indent="0" algn="ctr" defTabSz="914400" eaLnBrk="0" fontAlgn="auto" latinLnBrk="0" hangingPunct="0">
              <a:lnSpc>
                <a:spcPct val="120000"/>
              </a:lnSpc>
              <a:spcBef>
                <a:spcPct val="5000"/>
              </a:spcBef>
              <a:spcAft>
                <a:spcPts val="0"/>
              </a:spcAft>
              <a:buClrTx/>
              <a:buSzPct val="100000"/>
              <a:buFontTx/>
              <a:buNone/>
              <a:tabLst/>
              <a:defRPr/>
            </a:pPr>
            <a:endParaRPr kumimoji="0" lang="en-GB" sz="2000" b="0" i="0" u="none" strike="noStrike" kern="0" cap="none" spc="0" normalizeH="0" baseline="0" noProof="0">
              <a:ln>
                <a:noFill/>
              </a:ln>
              <a:solidFill>
                <a:sysClr val="windowText" lastClr="000000"/>
              </a:solidFill>
              <a:effectLst/>
              <a:uLnTx/>
              <a:uFillTx/>
            </a:endParaRPr>
          </a:p>
        </p:txBody>
      </p:sp>
      <p:grpSp>
        <p:nvGrpSpPr>
          <p:cNvPr id="67" name="Group 66"/>
          <p:cNvGrpSpPr/>
          <p:nvPr/>
        </p:nvGrpSpPr>
        <p:grpSpPr>
          <a:xfrm>
            <a:off x="600347" y="2360692"/>
            <a:ext cx="4045494" cy="1701676"/>
            <a:chOff x="600347" y="2327239"/>
            <a:chExt cx="4045494" cy="1701676"/>
          </a:xfrm>
        </p:grpSpPr>
        <p:sp>
          <p:nvSpPr>
            <p:cNvPr id="50" name="TextBox 49"/>
            <p:cNvSpPr txBox="1"/>
            <p:nvPr/>
          </p:nvSpPr>
          <p:spPr>
            <a:xfrm>
              <a:off x="600347" y="2327239"/>
              <a:ext cx="3987529" cy="369332"/>
            </a:xfrm>
            <a:prstGeom prst="rect">
              <a:avLst/>
            </a:prstGeom>
            <a:noFill/>
          </p:spPr>
          <p:txBody>
            <a:bodyPr wrap="square" rtlCol="0">
              <a:spAutoFit/>
            </a:bodyPr>
            <a:lstStyle/>
            <a:p>
              <a:pPr algn="ctr"/>
              <a:r>
                <a:rPr lang="en-US" sz="1800" dirty="0" smtClean="0">
                  <a:solidFill>
                    <a:srgbClr val="B71234"/>
                  </a:solidFill>
                </a:rPr>
                <a:t>GRC Portal</a:t>
              </a:r>
              <a:endParaRPr lang="en-US" sz="1800" dirty="0">
                <a:solidFill>
                  <a:srgbClr val="B71234"/>
                </a:solidFill>
              </a:endParaRPr>
            </a:p>
          </p:txBody>
        </p:sp>
        <p:sp>
          <p:nvSpPr>
            <p:cNvPr id="51" name="TextBox 50"/>
            <p:cNvSpPr txBox="1"/>
            <p:nvPr/>
          </p:nvSpPr>
          <p:spPr bwMode="auto">
            <a:xfrm>
              <a:off x="1445736" y="3536472"/>
              <a:ext cx="1251488" cy="292388"/>
            </a:xfrm>
            <a:prstGeom prst="rect">
              <a:avLst/>
            </a:prstGeom>
            <a:noFill/>
          </p:spPr>
          <p:txBody>
            <a:bodyPr wrap="square">
              <a:spAutoFit/>
            </a:bodyPr>
            <a:lstStyle/>
            <a:p>
              <a:pPr algn="ctr" eaLnBrk="0" hangingPunct="0">
                <a:buClr>
                  <a:srgbClr val="003367"/>
                </a:buClr>
                <a:defRPr/>
              </a:pPr>
              <a:r>
                <a:rPr lang="en-US" sz="1300" kern="0" dirty="0">
                  <a:solidFill>
                    <a:srgbClr val="000000"/>
                  </a:solidFill>
                  <a:latin typeface="+mj-lt"/>
                  <a:ea typeface="+mj-ea"/>
                  <a:cs typeface="+mj-cs"/>
                </a:rPr>
                <a:t>Compliance</a:t>
              </a:r>
            </a:p>
          </p:txBody>
        </p:sp>
        <p:sp>
          <p:nvSpPr>
            <p:cNvPr id="52" name="TextBox 51"/>
            <p:cNvSpPr txBox="1"/>
            <p:nvPr/>
          </p:nvSpPr>
          <p:spPr bwMode="auto">
            <a:xfrm>
              <a:off x="694121" y="3536618"/>
              <a:ext cx="771465" cy="292388"/>
            </a:xfrm>
            <a:prstGeom prst="rect">
              <a:avLst/>
            </a:prstGeom>
            <a:noFill/>
          </p:spPr>
          <p:txBody>
            <a:bodyPr>
              <a:spAutoFit/>
            </a:bodyPr>
            <a:lstStyle/>
            <a:p>
              <a:pPr algn="ctr" eaLnBrk="0" hangingPunct="0">
                <a:buClr>
                  <a:srgbClr val="003367"/>
                </a:buClr>
                <a:defRPr/>
              </a:pPr>
              <a:r>
                <a:rPr lang="en-US" sz="1300" kern="0" dirty="0">
                  <a:solidFill>
                    <a:srgbClr val="000000"/>
                  </a:solidFill>
                  <a:latin typeface="+mj-lt"/>
                  <a:ea typeface="+mj-ea"/>
                  <a:cs typeface="+mj-cs"/>
                </a:rPr>
                <a:t>Policy</a:t>
              </a:r>
            </a:p>
          </p:txBody>
        </p:sp>
        <p:sp>
          <p:nvSpPr>
            <p:cNvPr id="53" name="TextBox 52"/>
            <p:cNvSpPr txBox="1"/>
            <p:nvPr/>
          </p:nvSpPr>
          <p:spPr bwMode="auto">
            <a:xfrm>
              <a:off x="2676219" y="3536472"/>
              <a:ext cx="771465" cy="492443"/>
            </a:xfrm>
            <a:prstGeom prst="rect">
              <a:avLst/>
            </a:prstGeom>
            <a:noFill/>
          </p:spPr>
          <p:txBody>
            <a:bodyPr>
              <a:spAutoFit/>
            </a:bodyPr>
            <a:lstStyle/>
            <a:p>
              <a:pPr algn="ctr" eaLnBrk="0" hangingPunct="0">
                <a:buClr>
                  <a:srgbClr val="003367"/>
                </a:buClr>
                <a:defRPr/>
              </a:pPr>
              <a:r>
                <a:rPr lang="en-US" sz="1300" kern="0" dirty="0" err="1" smtClean="0">
                  <a:solidFill>
                    <a:srgbClr val="000000"/>
                  </a:solidFill>
                  <a:latin typeface="+mj-lt"/>
                  <a:ea typeface="+mj-ea"/>
                  <a:cs typeface="+mj-cs"/>
                </a:rPr>
                <a:t>Vuln</a:t>
              </a:r>
              <a:r>
                <a:rPr lang="en-US" sz="1300" kern="0" dirty="0" smtClean="0">
                  <a:solidFill>
                    <a:srgbClr val="000000"/>
                  </a:solidFill>
                  <a:latin typeface="+mj-lt"/>
                  <a:ea typeface="+mj-ea"/>
                  <a:cs typeface="+mj-cs"/>
                </a:rPr>
                <a:t>. &amp; Risk</a:t>
              </a:r>
              <a:endParaRPr lang="en-US" sz="1300" kern="0" dirty="0">
                <a:solidFill>
                  <a:srgbClr val="000000"/>
                </a:solidFill>
                <a:latin typeface="+mj-lt"/>
                <a:ea typeface="+mj-ea"/>
                <a:cs typeface="+mj-cs"/>
              </a:endParaRPr>
            </a:p>
          </p:txBody>
        </p:sp>
        <p:sp>
          <p:nvSpPr>
            <p:cNvPr id="54" name="TextBox 53"/>
            <p:cNvSpPr txBox="1"/>
            <p:nvPr/>
          </p:nvSpPr>
          <p:spPr bwMode="auto">
            <a:xfrm>
              <a:off x="3427851" y="3536472"/>
              <a:ext cx="1217990" cy="292388"/>
            </a:xfrm>
            <a:prstGeom prst="rect">
              <a:avLst/>
            </a:prstGeom>
            <a:noFill/>
          </p:spPr>
          <p:txBody>
            <a:bodyPr wrap="square">
              <a:spAutoFit/>
            </a:bodyPr>
            <a:lstStyle/>
            <a:p>
              <a:pPr algn="ctr">
                <a:buClr>
                  <a:srgbClr val="003367"/>
                </a:buClr>
                <a:defRPr/>
              </a:pPr>
              <a:r>
                <a:rPr lang="en-US" sz="1300" kern="0" dirty="0" smtClean="0">
                  <a:solidFill>
                    <a:srgbClr val="000000"/>
                  </a:solidFill>
                </a:rPr>
                <a:t>Awareness</a:t>
              </a:r>
              <a:endParaRPr lang="en-US" sz="1300" kern="0" dirty="0">
                <a:solidFill>
                  <a:srgbClr val="000000"/>
                </a:solidFill>
                <a:latin typeface="+mj-lt"/>
                <a:ea typeface="+mj-ea"/>
                <a:cs typeface="+mj-cs"/>
              </a:endParaRPr>
            </a:p>
          </p:txBody>
        </p:sp>
        <p:pic>
          <p:nvPicPr>
            <p:cNvPr id="55" name="Picture 54" descr="compliance-icon-red-sm.png"/>
            <p:cNvPicPr>
              <a:picLocks noChangeAspect="1"/>
            </p:cNvPicPr>
            <p:nvPr/>
          </p:nvPicPr>
          <p:blipFill>
            <a:blip r:embed="rId3"/>
            <a:stretch>
              <a:fillRect/>
            </a:stretch>
          </p:blipFill>
          <p:spPr>
            <a:xfrm>
              <a:off x="1727663" y="2832537"/>
              <a:ext cx="690086" cy="690086"/>
            </a:xfrm>
            <a:prstGeom prst="rect">
              <a:avLst/>
            </a:prstGeom>
          </p:spPr>
        </p:pic>
        <p:pic>
          <p:nvPicPr>
            <p:cNvPr id="56" name="Picture 55" descr="policy-icon-red-sm.png"/>
            <p:cNvPicPr>
              <a:picLocks noChangeAspect="1"/>
            </p:cNvPicPr>
            <p:nvPr/>
          </p:nvPicPr>
          <p:blipFill>
            <a:blip r:embed="rId4"/>
            <a:stretch>
              <a:fillRect/>
            </a:stretch>
          </p:blipFill>
          <p:spPr>
            <a:xfrm>
              <a:off x="735852" y="2832537"/>
              <a:ext cx="690086" cy="690086"/>
            </a:xfrm>
            <a:prstGeom prst="rect">
              <a:avLst/>
            </a:prstGeom>
          </p:spPr>
        </p:pic>
        <p:pic>
          <p:nvPicPr>
            <p:cNvPr id="57" name="Picture 56" descr="risk-icon-red-sm.png"/>
            <p:cNvPicPr>
              <a:picLocks noChangeAspect="1"/>
            </p:cNvPicPr>
            <p:nvPr/>
          </p:nvPicPr>
          <p:blipFill>
            <a:blip r:embed="rId5"/>
            <a:stretch>
              <a:fillRect/>
            </a:stretch>
          </p:blipFill>
          <p:spPr>
            <a:xfrm>
              <a:off x="2722177" y="2832537"/>
              <a:ext cx="690086" cy="690086"/>
            </a:xfrm>
            <a:prstGeom prst="rect">
              <a:avLst/>
            </a:prstGeom>
          </p:spPr>
        </p:pic>
        <p:pic>
          <p:nvPicPr>
            <p:cNvPr id="58" name="Picture 57" descr="awareness-icon-red-sm.png"/>
            <p:cNvPicPr>
              <a:picLocks noChangeAspect="1"/>
            </p:cNvPicPr>
            <p:nvPr/>
          </p:nvPicPr>
          <p:blipFill>
            <a:blip r:embed="rId6"/>
            <a:stretch>
              <a:fillRect/>
            </a:stretch>
          </p:blipFill>
          <p:spPr>
            <a:xfrm>
              <a:off x="3687299" y="2832537"/>
              <a:ext cx="690086" cy="690086"/>
            </a:xfrm>
            <a:prstGeom prst="rect">
              <a:avLst/>
            </a:prstGeom>
          </p:spPr>
        </p:pic>
        <p:sp>
          <p:nvSpPr>
            <p:cNvPr id="48" name="Freeform 47"/>
            <p:cNvSpPr/>
            <p:nvPr/>
          </p:nvSpPr>
          <p:spPr bwMode="auto">
            <a:xfrm>
              <a:off x="697603" y="2719573"/>
              <a:ext cx="3795824" cy="0"/>
            </a:xfrm>
            <a:custGeom>
              <a:avLst/>
              <a:gdLst>
                <a:gd name="connsiteX0" fmla="*/ 0 w 3795824"/>
                <a:gd name="connsiteY0" fmla="*/ 0 h 0"/>
                <a:gd name="connsiteX1" fmla="*/ 3795824 w 3795824"/>
                <a:gd name="connsiteY1" fmla="*/ 0 h 0"/>
              </a:gdLst>
              <a:ahLst/>
              <a:cxnLst>
                <a:cxn ang="0">
                  <a:pos x="connsiteX0" y="connsiteY0"/>
                </a:cxn>
                <a:cxn ang="0">
                  <a:pos x="connsiteX1" y="connsiteY1"/>
                </a:cxn>
              </a:cxnLst>
              <a:rect l="l" t="t" r="r" b="b"/>
              <a:pathLst>
                <a:path w="3795824">
                  <a:moveTo>
                    <a:pt x="0" y="0"/>
                  </a:moveTo>
                  <a:lnTo>
                    <a:pt x="3795824" y="0"/>
                  </a:lnTo>
                </a:path>
              </a:pathLst>
            </a:custGeom>
            <a:solidFill>
              <a:schemeClr val="accent1"/>
            </a:solidFill>
            <a:ln w="127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grpSp>
      <p:sp>
        <p:nvSpPr>
          <p:cNvPr id="10" name="Title 9"/>
          <p:cNvSpPr>
            <a:spLocks noGrp="1"/>
          </p:cNvSpPr>
          <p:nvPr>
            <p:ph type="title"/>
          </p:nvPr>
        </p:nvSpPr>
        <p:spPr/>
        <p:txBody>
          <a:bodyPr/>
          <a:lstStyle/>
          <a:p>
            <a:r>
              <a:rPr lang="en-US" smtClean="0"/>
              <a:t>McAfee’s GRC Portal</a:t>
            </a:r>
            <a:endParaRPr lang="en-US" dirty="0"/>
          </a:p>
        </p:txBody>
      </p:sp>
      <p:sp>
        <p:nvSpPr>
          <p:cNvPr id="7" name="Content Placeholder 6"/>
          <p:cNvSpPr>
            <a:spLocks noGrp="1"/>
          </p:cNvSpPr>
          <p:nvPr>
            <p:ph idx="1"/>
          </p:nvPr>
        </p:nvSpPr>
        <p:spPr>
          <a:xfrm>
            <a:off x="508000" y="1204913"/>
            <a:ext cx="8310563" cy="1114541"/>
          </a:xfrm>
        </p:spPr>
        <p:txBody>
          <a:bodyPr/>
          <a:lstStyle/>
          <a:p>
            <a:pPr>
              <a:spcBef>
                <a:spcPts val="0"/>
              </a:spcBef>
              <a:spcAft>
                <a:spcPts val="300"/>
              </a:spcAft>
              <a:buNone/>
            </a:pPr>
            <a:r>
              <a:rPr lang="en-US" dirty="0" smtClean="0">
                <a:solidFill>
                  <a:schemeClr val="accent1"/>
                </a:solidFill>
              </a:rPr>
              <a:t>Governance, Risk and Compliance (GRC) Portal</a:t>
            </a:r>
          </a:p>
          <a:p>
            <a:pPr>
              <a:spcBef>
                <a:spcPts val="0"/>
              </a:spcBef>
              <a:spcAft>
                <a:spcPts val="300"/>
              </a:spcAft>
              <a:buClr>
                <a:schemeClr val="accent1"/>
              </a:buClr>
            </a:pPr>
            <a:r>
              <a:rPr lang="en-US" sz="1600" dirty="0" smtClean="0">
                <a:solidFill>
                  <a:srgbClr val="000000"/>
                </a:solidFill>
              </a:rPr>
              <a:t>GRC impacts the entire organization, so cross-functional inputs were taken into consideration in its planning, design and procurement</a:t>
            </a:r>
          </a:p>
        </p:txBody>
      </p:sp>
      <p:sp>
        <p:nvSpPr>
          <p:cNvPr id="4" name="Date Placeholder 3"/>
          <p:cNvSpPr>
            <a:spLocks noGrp="1"/>
          </p:cNvSpPr>
          <p:nvPr>
            <p:ph type="dt" sz="half" idx="10"/>
          </p:nvPr>
        </p:nvSpPr>
        <p:spPr/>
        <p:txBody>
          <a:bodyPr/>
          <a:lstStyle/>
          <a:p>
            <a:fld id="{F7CD94D1-AE01-B444-A573-C7814C97AB54}" type="datetime4">
              <a:rPr lang="en-US" smtClean="0"/>
              <a:pPr/>
              <a:t>October 14, 2010</a:t>
            </a:fld>
            <a:endParaRPr lang="en-US"/>
          </a:p>
        </p:txBody>
      </p:sp>
      <p:sp>
        <p:nvSpPr>
          <p:cNvPr id="6" name="Slide Number Placeholder 5"/>
          <p:cNvSpPr>
            <a:spLocks noGrp="1"/>
          </p:cNvSpPr>
          <p:nvPr>
            <p:ph type="sldNum" sz="quarter" idx="12"/>
          </p:nvPr>
        </p:nvSpPr>
        <p:spPr/>
        <p:txBody>
          <a:bodyPr/>
          <a:lstStyle/>
          <a:p>
            <a:fld id="{037D6201-2356-2246-864A-975F8EBCA010}" type="slidenum">
              <a:rPr lang="en-US" smtClean="0"/>
              <a:pPr/>
              <a:t>8</a:t>
            </a:fld>
            <a:endParaRPr lang="en-US" dirty="0"/>
          </a:p>
        </p:txBody>
      </p:sp>
      <p:sp>
        <p:nvSpPr>
          <p:cNvPr id="45" name="Content Placeholder 6"/>
          <p:cNvSpPr txBox="1">
            <a:spLocks/>
          </p:cNvSpPr>
          <p:nvPr/>
        </p:nvSpPr>
        <p:spPr bwMode="auto">
          <a:xfrm>
            <a:off x="508000" y="4271545"/>
            <a:ext cx="8310563" cy="11145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73038" marR="0" lvl="0" indent="-173038" algn="l" defTabSz="914400" rtl="0" eaLnBrk="1" fontAlgn="base" latinLnBrk="0" hangingPunct="1">
              <a:lnSpc>
                <a:spcPct val="100000"/>
              </a:lnSpc>
              <a:spcBef>
                <a:spcPct val="20000"/>
              </a:spcBef>
              <a:spcAft>
                <a:spcPts val="300"/>
              </a:spcAft>
              <a:buClrTx/>
              <a:buSzTx/>
              <a:buFontTx/>
              <a:buNone/>
              <a:tabLst/>
              <a:defRPr/>
            </a:pPr>
            <a:r>
              <a:rPr kumimoji="0" lang="en-US" sz="2000" b="0" i="0" u="none" strike="noStrike" kern="0" cap="none" spc="0" normalizeH="0" baseline="0" noProof="0" dirty="0" smtClean="0">
                <a:ln>
                  <a:noFill/>
                </a:ln>
                <a:solidFill>
                  <a:schemeClr val="accent1"/>
                </a:solidFill>
                <a:effectLst/>
                <a:uLnTx/>
                <a:uFillTx/>
                <a:latin typeface="+mn-lt"/>
                <a:ea typeface="+mn-ea"/>
                <a:cs typeface="+mn-cs"/>
              </a:rPr>
              <a:t>Key Considerations</a:t>
            </a:r>
          </a:p>
          <a:p>
            <a:pPr marL="173038" marR="0" lvl="0" indent="-173038" algn="l" defTabSz="914400" rtl="0" eaLnBrk="1" fontAlgn="base" latinLnBrk="0" hangingPunct="1">
              <a:lnSpc>
                <a:spcPct val="100000"/>
              </a:lnSpc>
              <a:spcBef>
                <a:spcPts val="300"/>
              </a:spcBef>
              <a:spcAft>
                <a:spcPts val="300"/>
              </a:spcAft>
              <a:buClr>
                <a:schemeClr val="accent1"/>
              </a:buClr>
              <a:buSzTx/>
              <a:buFontTx/>
              <a:buChar char="•"/>
              <a:tabLst/>
              <a:defRPr/>
            </a:pPr>
            <a:r>
              <a:rPr kumimoji="0" lang="en-US" sz="1600" b="0" i="0" u="none" strike="noStrike" kern="0" cap="none" spc="0" normalizeH="0" baseline="0" noProof="0" dirty="0" smtClean="0">
                <a:ln>
                  <a:noFill/>
                </a:ln>
                <a:solidFill>
                  <a:srgbClr val="000000"/>
                </a:solidFill>
                <a:effectLst/>
                <a:uLnTx/>
                <a:uFillTx/>
                <a:latin typeface="+mn-lt"/>
                <a:ea typeface="+mn-ea"/>
                <a:cs typeface="+mn-cs"/>
              </a:rPr>
              <a:t>Workflow</a:t>
            </a:r>
          </a:p>
          <a:p>
            <a:pPr marL="173038" marR="0" lvl="0" indent="-173038" algn="l" defTabSz="914400" rtl="0" eaLnBrk="1" fontAlgn="base" latinLnBrk="0" hangingPunct="1">
              <a:lnSpc>
                <a:spcPct val="100000"/>
              </a:lnSpc>
              <a:spcBef>
                <a:spcPts val="300"/>
              </a:spcBef>
              <a:spcAft>
                <a:spcPts val="300"/>
              </a:spcAft>
              <a:buClr>
                <a:schemeClr val="accent1"/>
              </a:buClr>
              <a:buSzTx/>
              <a:buFontTx/>
              <a:buChar char="•"/>
              <a:tabLst/>
              <a:defRPr/>
            </a:pPr>
            <a:r>
              <a:rPr kumimoji="0" lang="en-US" sz="1600" b="0" i="0" u="none" strike="noStrike" kern="0" cap="none" spc="0" normalizeH="0" baseline="0" noProof="0" dirty="0" smtClean="0">
                <a:ln>
                  <a:noFill/>
                </a:ln>
                <a:solidFill>
                  <a:srgbClr val="000000"/>
                </a:solidFill>
                <a:effectLst/>
                <a:uLnTx/>
                <a:uFillTx/>
                <a:latin typeface="+mn-lt"/>
                <a:ea typeface="+mn-ea"/>
                <a:cs typeface="+mn-cs"/>
              </a:rPr>
              <a:t>Ownership</a:t>
            </a:r>
          </a:p>
          <a:p>
            <a:pPr marL="173038" marR="0" lvl="0" indent="-173038" algn="l" defTabSz="914400" rtl="0" eaLnBrk="1" fontAlgn="base" latinLnBrk="0" hangingPunct="1">
              <a:lnSpc>
                <a:spcPct val="100000"/>
              </a:lnSpc>
              <a:spcBef>
                <a:spcPts val="300"/>
              </a:spcBef>
              <a:spcAft>
                <a:spcPts val="300"/>
              </a:spcAft>
              <a:buClr>
                <a:schemeClr val="accent1"/>
              </a:buClr>
              <a:buSzTx/>
              <a:buFontTx/>
              <a:buChar char="•"/>
              <a:tabLst/>
              <a:defRPr/>
            </a:pPr>
            <a:r>
              <a:rPr kumimoji="0" lang="en-US" sz="1600" b="0" i="0" u="none" strike="noStrike" kern="0" cap="none" spc="0" normalizeH="0" baseline="0" noProof="0" dirty="0" smtClean="0">
                <a:ln>
                  <a:noFill/>
                </a:ln>
                <a:solidFill>
                  <a:srgbClr val="000000"/>
                </a:solidFill>
                <a:effectLst/>
                <a:uLnTx/>
                <a:uFillTx/>
                <a:latin typeface="+mn-lt"/>
                <a:ea typeface="+mn-ea"/>
                <a:cs typeface="+mn-cs"/>
              </a:rPr>
              <a:t>Change tracking</a:t>
            </a:r>
          </a:p>
          <a:p>
            <a:pPr marL="173038" marR="0" lvl="0" indent="-173038" algn="l" defTabSz="914400" rtl="0" eaLnBrk="1" fontAlgn="base" latinLnBrk="0" hangingPunct="1">
              <a:lnSpc>
                <a:spcPct val="100000"/>
              </a:lnSpc>
              <a:spcBef>
                <a:spcPts val="300"/>
              </a:spcBef>
              <a:spcAft>
                <a:spcPts val="300"/>
              </a:spcAft>
              <a:buClr>
                <a:schemeClr val="accent1"/>
              </a:buClr>
              <a:buSzTx/>
              <a:buFontTx/>
              <a:buChar char="•"/>
              <a:tabLst/>
              <a:defRPr/>
            </a:pPr>
            <a:r>
              <a:rPr kumimoji="0" lang="en-US" sz="1600" b="0" i="0" u="none" strike="noStrike" kern="0" cap="none" spc="0" normalizeH="0" baseline="0" noProof="0" dirty="0" smtClean="0">
                <a:ln>
                  <a:noFill/>
                </a:ln>
                <a:solidFill>
                  <a:srgbClr val="000000"/>
                </a:solidFill>
                <a:effectLst/>
                <a:uLnTx/>
                <a:uFillTx/>
                <a:latin typeface="+mn-lt"/>
                <a:ea typeface="+mn-ea"/>
                <a:cs typeface="+mn-cs"/>
              </a:rPr>
              <a:t>Risk calculator</a:t>
            </a:r>
          </a:p>
          <a:p>
            <a:pPr marL="173038" marR="0" lvl="0" indent="-173038" algn="l" defTabSz="914400" rtl="0" eaLnBrk="1" fontAlgn="base" latinLnBrk="0" hangingPunct="1">
              <a:lnSpc>
                <a:spcPct val="100000"/>
              </a:lnSpc>
              <a:spcBef>
                <a:spcPts val="300"/>
              </a:spcBef>
              <a:spcAft>
                <a:spcPts val="300"/>
              </a:spcAft>
              <a:buClr>
                <a:schemeClr val="accent1"/>
              </a:buClr>
              <a:buSzTx/>
              <a:buFontTx/>
              <a:buChar char="•"/>
              <a:tabLst/>
              <a:defRPr/>
            </a:pPr>
            <a:r>
              <a:rPr kumimoji="0" lang="en-US" sz="1600" b="0" i="0" u="none" strike="noStrike" kern="0" cap="none" spc="0" normalizeH="0" baseline="0" noProof="0" dirty="0" smtClean="0">
                <a:ln>
                  <a:noFill/>
                </a:ln>
                <a:solidFill>
                  <a:srgbClr val="000000"/>
                </a:solidFill>
                <a:effectLst/>
                <a:uLnTx/>
                <a:uFillTx/>
                <a:latin typeface="+mn-lt"/>
                <a:ea typeface="+mn-ea"/>
                <a:cs typeface="+mn-cs"/>
              </a:rPr>
              <a:t>Common controls</a:t>
            </a:r>
          </a:p>
        </p:txBody>
      </p:sp>
      <p:pic>
        <p:nvPicPr>
          <p:cNvPr id="14" name="Picture 2"/>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073029" y="2898714"/>
            <a:ext cx="1575451" cy="652614"/>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ipe(right)">
                                      <p:cBhvr>
                                        <p:cTn id="12" dur="500"/>
                                        <p:tgtEl>
                                          <p:spTgt spid="66"/>
                                        </p:tgtEl>
                                      </p:cBhvr>
                                    </p:animEffect>
                                  </p:childTnLst>
                                </p:cTn>
                              </p:par>
                            </p:childTnLst>
                          </p:cTn>
                        </p:par>
                        <p:par>
                          <p:cTn id="13" fill="hold">
                            <p:stCondLst>
                              <p:cond delay="500"/>
                            </p:stCondLst>
                            <p:childTnLst>
                              <p:par>
                                <p:cTn id="14" presetID="23" presetClass="entr" presetSubtype="16"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childTnLst>
                                </p:cTn>
                              </p:par>
                              <p:par>
                                <p:cTn id="18" presetID="22" presetClass="entr" presetSubtype="1" fill="hold" grpId="0" nodeType="with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wipe(up)">
                                      <p:cBhvr>
                                        <p:cTn id="2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Rectangle 120"/>
          <p:cNvSpPr/>
          <p:nvPr/>
        </p:nvSpPr>
        <p:spPr bwMode="auto">
          <a:xfrm>
            <a:off x="398463" y="1255650"/>
            <a:ext cx="8378825" cy="4803775"/>
          </a:xfrm>
          <a:prstGeom prst="rect">
            <a:avLst/>
          </a:prstGeom>
          <a:gradFill flip="none" rotWithShape="1">
            <a:gsLst>
              <a:gs pos="0">
                <a:srgbClr val="DEDFE2"/>
              </a:gs>
              <a:gs pos="50000">
                <a:srgbClr val="FFFFFF"/>
              </a:gs>
              <a:gs pos="100000">
                <a:srgbClr val="DEDFE2"/>
              </a:gs>
            </a:gsLst>
            <a:lin ang="0" scaled="1"/>
            <a:tileRect/>
          </a:gradFill>
          <a:ln w="12700">
            <a:gradFill>
              <a:gsLst>
                <a:gs pos="0">
                  <a:srgbClr val="BBBDC1"/>
                </a:gs>
                <a:gs pos="50000">
                  <a:srgbClr val="EDEEF4"/>
                </a:gs>
                <a:gs pos="100000">
                  <a:srgbClr val="FFFFFF"/>
                </a:gs>
              </a:gsLst>
              <a:lin ang="5400000" scaled="0"/>
            </a:gradFill>
            <a:miter lim="800000"/>
            <a:headEnd/>
            <a:tailEnd/>
          </a:ln>
          <a:effectLst>
            <a:outerShdw blurRad="88900" dist="63500" dir="2700000" algn="tl" rotWithShape="0">
              <a:prstClr val="black">
                <a:alpha val="40000"/>
              </a:prstClr>
            </a:outerShdw>
          </a:effectLst>
          <a:scene3d>
            <a:camera prst="orthographicFront"/>
            <a:lightRig rig="threePt" dir="t"/>
          </a:scene3d>
          <a:sp3d>
            <a:bevelT w="31750" h="31750"/>
          </a:sp3d>
        </p:spPr>
        <p:txBody>
          <a:bodyPr wrap="none" anchor="ctr"/>
          <a:lstStyle/>
          <a:p>
            <a:pPr fontAlgn="auto">
              <a:spcBef>
                <a:spcPts val="0"/>
              </a:spcBef>
              <a:spcAft>
                <a:spcPts val="0"/>
              </a:spcAft>
            </a:pPr>
            <a:endParaRPr lang="en-US" sz="1800" kern="0">
              <a:solidFill>
                <a:sysClr val="windowText" lastClr="000000"/>
              </a:solidFill>
            </a:endParaRPr>
          </a:p>
        </p:txBody>
      </p:sp>
      <p:sp>
        <p:nvSpPr>
          <p:cNvPr id="184" name="Rectangle 183"/>
          <p:cNvSpPr/>
          <p:nvPr/>
        </p:nvSpPr>
        <p:spPr bwMode="auto">
          <a:xfrm>
            <a:off x="386888" y="1365810"/>
            <a:ext cx="8401512" cy="691528"/>
          </a:xfrm>
          <a:prstGeom prst="rect">
            <a:avLst/>
          </a:prstGeom>
          <a:solidFill>
            <a:srgbClr val="646568">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081" name="Line 93"/>
          <p:cNvSpPr>
            <a:spLocks noChangeShapeType="1"/>
          </p:cNvSpPr>
          <p:nvPr/>
        </p:nvSpPr>
        <p:spPr bwMode="gray">
          <a:xfrm>
            <a:off x="3187469" y="2057338"/>
            <a:ext cx="12700" cy="3983634"/>
          </a:xfrm>
          <a:prstGeom prst="line">
            <a:avLst/>
          </a:prstGeom>
          <a:noFill/>
          <a:ln w="9525">
            <a:solidFill>
              <a:srgbClr val="808080"/>
            </a:solidFill>
            <a:prstDash val="sysDot"/>
            <a:round/>
            <a:headEnd/>
            <a:tailEnd/>
          </a:ln>
        </p:spPr>
        <p:txBody>
          <a:bodyPr wrap="none" lIns="82124" tIns="41061" rIns="82124" bIns="41061" anchor="ctr"/>
          <a:lstStyle/>
          <a:p>
            <a:endParaRPr lang="en-US" dirty="0"/>
          </a:p>
        </p:txBody>
      </p:sp>
      <p:sp>
        <p:nvSpPr>
          <p:cNvPr id="3082" name="Line 94"/>
          <p:cNvSpPr>
            <a:spLocks noChangeShapeType="1"/>
          </p:cNvSpPr>
          <p:nvPr/>
        </p:nvSpPr>
        <p:spPr bwMode="gray">
          <a:xfrm>
            <a:off x="4578427" y="2057338"/>
            <a:ext cx="12700" cy="3983634"/>
          </a:xfrm>
          <a:prstGeom prst="line">
            <a:avLst/>
          </a:prstGeom>
          <a:noFill/>
          <a:ln w="9525">
            <a:solidFill>
              <a:srgbClr val="808080"/>
            </a:solidFill>
            <a:prstDash val="sysDot"/>
            <a:round/>
            <a:headEnd/>
            <a:tailEnd/>
          </a:ln>
        </p:spPr>
        <p:txBody>
          <a:bodyPr wrap="none" lIns="82124" tIns="41061" rIns="82124" bIns="41061" anchor="ctr"/>
          <a:lstStyle/>
          <a:p>
            <a:endParaRPr lang="en-US" dirty="0"/>
          </a:p>
        </p:txBody>
      </p:sp>
      <p:sp>
        <p:nvSpPr>
          <p:cNvPr id="3086" name="Line 93"/>
          <p:cNvSpPr>
            <a:spLocks noChangeShapeType="1"/>
          </p:cNvSpPr>
          <p:nvPr/>
        </p:nvSpPr>
        <p:spPr bwMode="gray">
          <a:xfrm>
            <a:off x="7391400" y="2061161"/>
            <a:ext cx="12700" cy="3983634"/>
          </a:xfrm>
          <a:prstGeom prst="line">
            <a:avLst/>
          </a:prstGeom>
          <a:noFill/>
          <a:ln w="9525">
            <a:solidFill>
              <a:srgbClr val="808080"/>
            </a:solidFill>
            <a:prstDash val="sysDot"/>
            <a:round/>
            <a:headEnd/>
            <a:tailEnd/>
          </a:ln>
        </p:spPr>
        <p:txBody>
          <a:bodyPr wrap="none" lIns="82124" tIns="41061" rIns="82124" bIns="41061" anchor="ctr"/>
          <a:lstStyle/>
          <a:p>
            <a:endParaRPr lang="en-US" dirty="0"/>
          </a:p>
        </p:txBody>
      </p:sp>
      <p:graphicFrame>
        <p:nvGraphicFramePr>
          <p:cNvPr id="3074" name="Rectangle 2" hidden="1"/>
          <p:cNvGraphicFramePr>
            <a:graphicFrameLocks/>
          </p:cNvGraphicFramePr>
          <p:nvPr/>
        </p:nvGraphicFramePr>
        <p:xfrm>
          <a:off x="0" y="0"/>
          <a:ext cx="161925" cy="161925"/>
        </p:xfrm>
        <a:graphic>
          <a:graphicData uri="http://schemas.openxmlformats.org/presentationml/2006/ole">
            <p:oleObj spid="_x0000_s29698" r:id="rId4" imgW="0" imgH="0" progId="">
              <p:embed/>
            </p:oleObj>
          </a:graphicData>
        </a:graphic>
      </p:graphicFrame>
      <p:sp>
        <p:nvSpPr>
          <p:cNvPr id="3075" name="Rectangle 3"/>
          <p:cNvSpPr>
            <a:spLocks noGrp="1" noChangeArrowheads="1"/>
          </p:cNvSpPr>
          <p:nvPr>
            <p:ph type="title" idx="4294967295"/>
          </p:nvPr>
        </p:nvSpPr>
        <p:spPr>
          <a:xfrm>
            <a:off x="550506" y="504871"/>
            <a:ext cx="7819462" cy="461665"/>
          </a:xfrm>
          <a:noFill/>
        </p:spPr>
        <p:txBody>
          <a:bodyPr wrap="square">
            <a:spAutoFit/>
          </a:bodyPr>
          <a:lstStyle/>
          <a:p>
            <a:pPr eaLnBrk="1" hangingPunct="1">
              <a:tabLst>
                <a:tab pos="7883525" algn="r"/>
              </a:tabLst>
            </a:pPr>
            <a:r>
              <a:rPr lang="en-US" dirty="0" smtClean="0"/>
              <a:t>GRC Portal – Timeline</a:t>
            </a:r>
            <a:endParaRPr lang="en-US" altLang="ja-JP" sz="2400" dirty="0" smtClean="0">
              <a:solidFill>
                <a:schemeClr val="folHlink"/>
              </a:solidFill>
              <a:ea typeface="ＭＳ Ｐゴシック"/>
              <a:cs typeface="ＭＳ Ｐゴシック"/>
            </a:endParaRPr>
          </a:p>
        </p:txBody>
      </p:sp>
      <p:sp>
        <p:nvSpPr>
          <p:cNvPr id="3079" name="Line 91"/>
          <p:cNvSpPr>
            <a:spLocks noChangeShapeType="1"/>
          </p:cNvSpPr>
          <p:nvPr/>
        </p:nvSpPr>
        <p:spPr bwMode="gray">
          <a:xfrm>
            <a:off x="385763" y="2531293"/>
            <a:ext cx="12700" cy="2741612"/>
          </a:xfrm>
          <a:prstGeom prst="line">
            <a:avLst/>
          </a:prstGeom>
          <a:noFill/>
          <a:ln w="9525">
            <a:solidFill>
              <a:srgbClr val="808080"/>
            </a:solidFill>
            <a:prstDash val="sysDot"/>
            <a:round/>
            <a:headEnd/>
            <a:tailEnd/>
          </a:ln>
        </p:spPr>
        <p:txBody>
          <a:bodyPr wrap="none" lIns="82124" tIns="41061" rIns="82124" bIns="41061" anchor="ctr"/>
          <a:lstStyle/>
          <a:p>
            <a:endParaRPr lang="en-US" dirty="0"/>
          </a:p>
        </p:txBody>
      </p:sp>
      <p:sp>
        <p:nvSpPr>
          <p:cNvPr id="3092" name="Text Box 26"/>
          <p:cNvSpPr txBox="1">
            <a:spLocks noChangeArrowheads="1"/>
          </p:cNvSpPr>
          <p:nvPr/>
        </p:nvSpPr>
        <p:spPr bwMode="auto">
          <a:xfrm>
            <a:off x="1869738" y="1429305"/>
            <a:ext cx="1414461" cy="246221"/>
          </a:xfrm>
          <a:prstGeom prst="rect">
            <a:avLst/>
          </a:prstGeom>
          <a:noFill/>
          <a:ln w="9525" algn="ctr">
            <a:noFill/>
            <a:miter lim="800000"/>
            <a:headEnd/>
            <a:tailEnd/>
          </a:ln>
        </p:spPr>
        <p:txBody>
          <a:bodyPr wrap="square" lIns="0" tIns="0" rIns="0" bIns="0">
            <a:spAutoFit/>
          </a:bodyPr>
          <a:lstStyle/>
          <a:p>
            <a:pPr defTabSz="814388">
              <a:spcBef>
                <a:spcPct val="50000"/>
              </a:spcBef>
            </a:pPr>
            <a:r>
              <a:rPr lang="en-US" sz="1600" dirty="0" smtClean="0">
                <a:solidFill>
                  <a:schemeClr val="accent1"/>
                </a:solidFill>
              </a:rPr>
              <a:t>C</a:t>
            </a:r>
            <a:r>
              <a:rPr lang="en-US" sz="1600" b="0" dirty="0" smtClean="0">
                <a:solidFill>
                  <a:schemeClr val="accent1"/>
                </a:solidFill>
              </a:rPr>
              <a:t>Y’10</a:t>
            </a:r>
            <a:endParaRPr lang="en-US" sz="1600" b="0" dirty="0">
              <a:solidFill>
                <a:schemeClr val="accent1"/>
              </a:solidFill>
            </a:endParaRPr>
          </a:p>
        </p:txBody>
      </p:sp>
      <p:grpSp>
        <p:nvGrpSpPr>
          <p:cNvPr id="2" name="Group 91"/>
          <p:cNvGrpSpPr/>
          <p:nvPr/>
        </p:nvGrpSpPr>
        <p:grpSpPr>
          <a:xfrm>
            <a:off x="1941060" y="2689152"/>
            <a:ext cx="1219200" cy="2725737"/>
            <a:chOff x="1992265" y="2770177"/>
            <a:chExt cx="1219200" cy="2725737"/>
          </a:xfrm>
        </p:grpSpPr>
        <p:grpSp>
          <p:nvGrpSpPr>
            <p:cNvPr id="3" name="Group 20"/>
            <p:cNvGrpSpPr>
              <a:grpSpLocks/>
            </p:cNvGrpSpPr>
            <p:nvPr/>
          </p:nvGrpSpPr>
          <p:grpSpPr bwMode="auto">
            <a:xfrm>
              <a:off x="2381025" y="3725957"/>
              <a:ext cx="753366" cy="639764"/>
              <a:chOff x="1021" y="1232"/>
              <a:chExt cx="469" cy="403"/>
            </a:xfrm>
          </p:grpSpPr>
          <p:sp>
            <p:nvSpPr>
              <p:cNvPr id="3101" name="AutoShape 74"/>
              <p:cNvSpPr>
                <a:spLocks noChangeArrowheads="1"/>
              </p:cNvSpPr>
              <p:nvPr/>
            </p:nvSpPr>
            <p:spPr bwMode="gray">
              <a:xfrm>
                <a:off x="1033" y="1232"/>
                <a:ext cx="133" cy="133"/>
              </a:xfrm>
              <a:prstGeom prst="triangle">
                <a:avLst>
                  <a:gd name="adj" fmla="val 50000"/>
                </a:avLst>
              </a:prstGeom>
              <a:solidFill>
                <a:srgbClr val="B71234"/>
              </a:solidFill>
              <a:ln w="0">
                <a:noFill/>
                <a:miter lim="800000"/>
                <a:headEnd/>
                <a:tailEnd/>
              </a:ln>
              <a:effectLst>
                <a:outerShdw blurRad="50800" dist="25400" dir="2700000" algn="tl" rotWithShape="0">
                  <a:prstClr val="black">
                    <a:alpha val="40000"/>
                  </a:prstClr>
                </a:outerShdw>
              </a:effectLst>
            </p:spPr>
            <p:txBody>
              <a:bodyPr/>
              <a:lstStyle/>
              <a:p>
                <a:pPr algn="ctr"/>
                <a:endParaRPr lang="en-US" sz="3400" b="0" dirty="0">
                  <a:cs typeface="Arial" pitchFamily="34" charset="0"/>
                </a:endParaRPr>
              </a:p>
            </p:txBody>
          </p:sp>
          <p:sp>
            <p:nvSpPr>
              <p:cNvPr id="3102" name="Rectangle 76"/>
              <p:cNvSpPr>
                <a:spLocks noChangeArrowheads="1"/>
              </p:cNvSpPr>
              <p:nvPr/>
            </p:nvSpPr>
            <p:spPr bwMode="gray">
              <a:xfrm>
                <a:off x="1021" y="1409"/>
                <a:ext cx="469" cy="226"/>
              </a:xfrm>
              <a:prstGeom prst="rect">
                <a:avLst/>
              </a:prstGeom>
              <a:noFill/>
              <a:ln w="9525">
                <a:noFill/>
                <a:miter lim="800000"/>
                <a:headEnd/>
                <a:tailEnd/>
              </a:ln>
            </p:spPr>
            <p:txBody>
              <a:bodyPr wrap="square" lIns="0" tIns="0" rIns="0" bIns="0">
                <a:spAutoFit/>
              </a:bodyPr>
              <a:lstStyle/>
              <a:p>
                <a:pPr defTabSz="814388" eaLnBrk="1" hangingPunct="1">
                  <a:lnSpc>
                    <a:spcPts val="1400"/>
                  </a:lnSpc>
                  <a:buClr>
                    <a:schemeClr val="tx1"/>
                  </a:buClr>
                  <a:buSzPct val="100000"/>
                </a:pPr>
                <a:r>
                  <a:rPr lang="en-US" sz="1300" dirty="0" smtClean="0">
                    <a:solidFill>
                      <a:schemeClr val="accent1"/>
                    </a:solidFill>
                    <a:cs typeface="Arial" pitchFamily="34" charset="0"/>
                  </a:rPr>
                  <a:t>February</a:t>
                </a:r>
                <a:endParaRPr lang="en-US" sz="1300" dirty="0">
                  <a:solidFill>
                    <a:schemeClr val="accent1"/>
                  </a:solidFill>
                  <a:cs typeface="Arial" pitchFamily="34" charset="0"/>
                </a:endParaRPr>
              </a:p>
              <a:p>
                <a:pPr defTabSz="814388" eaLnBrk="1" hangingPunct="1">
                  <a:lnSpc>
                    <a:spcPts val="1400"/>
                  </a:lnSpc>
                  <a:buClr>
                    <a:schemeClr val="tx1"/>
                  </a:buClr>
                  <a:buSzPct val="100000"/>
                </a:pPr>
                <a:r>
                  <a:rPr lang="en-US" sz="1200" dirty="0" smtClean="0">
                    <a:solidFill>
                      <a:srgbClr val="000000"/>
                    </a:solidFill>
                    <a:cs typeface="Arial" pitchFamily="34" charset="0"/>
                  </a:rPr>
                  <a:t>PCI Audit</a:t>
                </a:r>
                <a:endParaRPr lang="en-US" sz="1200" dirty="0">
                  <a:solidFill>
                    <a:srgbClr val="000000"/>
                  </a:solidFill>
                  <a:cs typeface="Arial" pitchFamily="34" charset="0"/>
                </a:endParaRPr>
              </a:p>
            </p:txBody>
          </p:sp>
        </p:grpSp>
        <p:grpSp>
          <p:nvGrpSpPr>
            <p:cNvPr id="4" name="Group 23"/>
            <p:cNvGrpSpPr>
              <a:grpSpLocks/>
            </p:cNvGrpSpPr>
            <p:nvPr/>
          </p:nvGrpSpPr>
          <p:grpSpPr bwMode="auto">
            <a:xfrm>
              <a:off x="1992265" y="4676756"/>
              <a:ext cx="1219200" cy="819158"/>
              <a:chOff x="511" y="1232"/>
              <a:chExt cx="759" cy="516"/>
            </a:xfrm>
          </p:grpSpPr>
          <p:sp>
            <p:nvSpPr>
              <p:cNvPr id="34" name="AutoShape 74"/>
              <p:cNvSpPr>
                <a:spLocks noChangeArrowheads="1"/>
              </p:cNvSpPr>
              <p:nvPr/>
            </p:nvSpPr>
            <p:spPr bwMode="gray">
              <a:xfrm>
                <a:off x="1033" y="1232"/>
                <a:ext cx="133" cy="133"/>
              </a:xfrm>
              <a:prstGeom prst="triangle">
                <a:avLst>
                  <a:gd name="adj" fmla="val 50000"/>
                </a:avLst>
              </a:prstGeom>
              <a:solidFill>
                <a:srgbClr val="B71234"/>
              </a:solidFill>
              <a:ln w="0">
                <a:noFill/>
                <a:miter lim="800000"/>
                <a:headEnd/>
                <a:tailEnd/>
              </a:ln>
              <a:effectLst>
                <a:outerShdw blurRad="50800" dist="25400" dir="2700000" algn="tl" rotWithShape="0">
                  <a:prstClr val="black">
                    <a:alpha val="40000"/>
                  </a:prstClr>
                </a:outerShdw>
              </a:effectLst>
            </p:spPr>
            <p:txBody>
              <a:bodyPr/>
              <a:lstStyle/>
              <a:p>
                <a:pPr algn="ctr"/>
                <a:endParaRPr lang="en-US" sz="3400" b="0" dirty="0">
                  <a:cs typeface="Arial" pitchFamily="34" charset="0"/>
                </a:endParaRPr>
              </a:p>
            </p:txBody>
          </p:sp>
          <p:sp>
            <p:nvSpPr>
              <p:cNvPr id="35" name="Rectangle 76"/>
              <p:cNvSpPr>
                <a:spLocks noChangeArrowheads="1"/>
              </p:cNvSpPr>
              <p:nvPr/>
            </p:nvSpPr>
            <p:spPr bwMode="gray">
              <a:xfrm>
                <a:off x="511" y="1409"/>
                <a:ext cx="759" cy="339"/>
              </a:xfrm>
              <a:prstGeom prst="rect">
                <a:avLst/>
              </a:prstGeom>
              <a:noFill/>
              <a:ln w="9525">
                <a:noFill/>
                <a:miter lim="800000"/>
                <a:headEnd/>
                <a:tailEnd/>
              </a:ln>
            </p:spPr>
            <p:txBody>
              <a:bodyPr lIns="0" tIns="0" rIns="0" bIns="0">
                <a:spAutoFit/>
              </a:bodyPr>
              <a:lstStyle/>
              <a:p>
                <a:pPr defTabSz="814388" eaLnBrk="1" hangingPunct="1">
                  <a:lnSpc>
                    <a:spcPts val="1400"/>
                  </a:lnSpc>
                  <a:buClr>
                    <a:schemeClr val="tx1"/>
                  </a:buClr>
                  <a:buSzPct val="100000"/>
                </a:pPr>
                <a:r>
                  <a:rPr lang="en-US" sz="1300" dirty="0" smtClean="0">
                    <a:solidFill>
                      <a:schemeClr val="accent1"/>
                    </a:solidFill>
                    <a:cs typeface="Arial" pitchFamily="34" charset="0"/>
                  </a:rPr>
                  <a:t>March</a:t>
                </a:r>
              </a:p>
              <a:p>
                <a:pPr defTabSz="814388" eaLnBrk="1" hangingPunct="1">
                  <a:lnSpc>
                    <a:spcPts val="1400"/>
                  </a:lnSpc>
                  <a:buClr>
                    <a:schemeClr val="tx1"/>
                  </a:buClr>
                  <a:buSzPct val="100000"/>
                </a:pPr>
                <a:r>
                  <a:rPr lang="en-US" sz="1200" dirty="0" smtClean="0">
                    <a:solidFill>
                      <a:srgbClr val="000000"/>
                    </a:solidFill>
                    <a:cs typeface="Arial" pitchFamily="34" charset="0"/>
                  </a:rPr>
                  <a:t>McAfee Security Policy Managed</a:t>
                </a:r>
              </a:p>
            </p:txBody>
          </p:sp>
        </p:grpSp>
        <p:grpSp>
          <p:nvGrpSpPr>
            <p:cNvPr id="5" name="Group 23"/>
            <p:cNvGrpSpPr>
              <a:grpSpLocks/>
            </p:cNvGrpSpPr>
            <p:nvPr/>
          </p:nvGrpSpPr>
          <p:grpSpPr bwMode="auto">
            <a:xfrm>
              <a:off x="2032568" y="2770177"/>
              <a:ext cx="830469" cy="819150"/>
              <a:chOff x="1055" y="1232"/>
              <a:chExt cx="517" cy="516"/>
            </a:xfrm>
          </p:grpSpPr>
          <p:sp>
            <p:nvSpPr>
              <p:cNvPr id="43" name="AutoShape 74"/>
              <p:cNvSpPr>
                <a:spLocks noChangeArrowheads="1"/>
              </p:cNvSpPr>
              <p:nvPr/>
            </p:nvSpPr>
            <p:spPr bwMode="gray">
              <a:xfrm>
                <a:off x="1062" y="1232"/>
                <a:ext cx="133" cy="133"/>
              </a:xfrm>
              <a:prstGeom prst="triangle">
                <a:avLst>
                  <a:gd name="adj" fmla="val 50000"/>
                </a:avLst>
              </a:prstGeom>
              <a:solidFill>
                <a:srgbClr val="B71234"/>
              </a:solidFill>
              <a:ln w="0">
                <a:noFill/>
                <a:miter lim="800000"/>
                <a:headEnd/>
                <a:tailEnd/>
              </a:ln>
              <a:effectLst>
                <a:outerShdw blurRad="50800" dist="25400" dir="2700000" algn="tl" rotWithShape="0">
                  <a:prstClr val="black">
                    <a:alpha val="40000"/>
                  </a:prstClr>
                </a:outerShdw>
              </a:effectLst>
            </p:spPr>
            <p:txBody>
              <a:bodyPr/>
              <a:lstStyle/>
              <a:p>
                <a:pPr algn="ctr"/>
                <a:endParaRPr lang="en-US" sz="3400" b="0" dirty="0">
                  <a:cs typeface="Arial" pitchFamily="34" charset="0"/>
                </a:endParaRPr>
              </a:p>
            </p:txBody>
          </p:sp>
          <p:sp>
            <p:nvSpPr>
              <p:cNvPr id="44" name="Rectangle 76"/>
              <p:cNvSpPr>
                <a:spLocks noChangeArrowheads="1"/>
              </p:cNvSpPr>
              <p:nvPr/>
            </p:nvSpPr>
            <p:spPr bwMode="gray">
              <a:xfrm>
                <a:off x="1055" y="1409"/>
                <a:ext cx="517" cy="339"/>
              </a:xfrm>
              <a:prstGeom prst="rect">
                <a:avLst/>
              </a:prstGeom>
              <a:noFill/>
              <a:ln w="9525">
                <a:noFill/>
                <a:miter lim="800000"/>
                <a:headEnd/>
                <a:tailEnd/>
              </a:ln>
            </p:spPr>
            <p:txBody>
              <a:bodyPr wrap="square" lIns="0" tIns="0" rIns="0" bIns="0">
                <a:spAutoFit/>
              </a:bodyPr>
              <a:lstStyle/>
              <a:p>
                <a:pPr defTabSz="814388" eaLnBrk="1" hangingPunct="1">
                  <a:lnSpc>
                    <a:spcPts val="1400"/>
                  </a:lnSpc>
                  <a:buClr>
                    <a:schemeClr val="tx1"/>
                  </a:buClr>
                  <a:buSzPct val="100000"/>
                </a:pPr>
                <a:r>
                  <a:rPr lang="en-US" sz="1300" dirty="0" smtClean="0">
                    <a:solidFill>
                      <a:schemeClr val="accent1"/>
                    </a:solidFill>
                    <a:cs typeface="Arial" pitchFamily="34" charset="0"/>
                  </a:rPr>
                  <a:t>January</a:t>
                </a:r>
                <a:endParaRPr lang="en-US" sz="1300" dirty="0">
                  <a:solidFill>
                    <a:schemeClr val="accent1"/>
                  </a:solidFill>
                  <a:cs typeface="Arial" pitchFamily="34" charset="0"/>
                </a:endParaRPr>
              </a:p>
              <a:p>
                <a:pPr defTabSz="814388" eaLnBrk="1" hangingPunct="1">
                  <a:lnSpc>
                    <a:spcPts val="1400"/>
                  </a:lnSpc>
                  <a:buClr>
                    <a:schemeClr val="tx1"/>
                  </a:buClr>
                  <a:buSzPct val="100000"/>
                </a:pPr>
                <a:r>
                  <a:rPr lang="en-US" sz="1200" dirty="0" smtClean="0">
                    <a:solidFill>
                      <a:srgbClr val="000000"/>
                    </a:solidFill>
                    <a:cs typeface="Arial" pitchFamily="34" charset="0"/>
                  </a:rPr>
                  <a:t>P&amp;C Team</a:t>
                </a:r>
              </a:p>
              <a:p>
                <a:pPr defTabSz="814388" eaLnBrk="1" hangingPunct="1">
                  <a:lnSpc>
                    <a:spcPts val="1400"/>
                  </a:lnSpc>
                  <a:buClr>
                    <a:schemeClr val="tx1"/>
                  </a:buClr>
                  <a:buSzPct val="100000"/>
                </a:pPr>
                <a:r>
                  <a:rPr lang="en-US" sz="1200" dirty="0" smtClean="0">
                    <a:solidFill>
                      <a:srgbClr val="000000"/>
                    </a:solidFill>
                    <a:cs typeface="Arial" pitchFamily="34" charset="0"/>
                  </a:rPr>
                  <a:t>Trained</a:t>
                </a:r>
              </a:p>
            </p:txBody>
          </p:sp>
        </p:grpSp>
      </p:grpSp>
      <p:grpSp>
        <p:nvGrpSpPr>
          <p:cNvPr id="6" name="Group 92"/>
          <p:cNvGrpSpPr/>
          <p:nvPr/>
        </p:nvGrpSpPr>
        <p:grpSpPr>
          <a:xfrm>
            <a:off x="3393416" y="2689152"/>
            <a:ext cx="1047183" cy="2725715"/>
            <a:chOff x="3415361" y="2770177"/>
            <a:chExt cx="1047183" cy="2725715"/>
          </a:xfrm>
        </p:grpSpPr>
        <p:grpSp>
          <p:nvGrpSpPr>
            <p:cNvPr id="7" name="Group 20"/>
            <p:cNvGrpSpPr>
              <a:grpSpLocks/>
            </p:cNvGrpSpPr>
            <p:nvPr/>
          </p:nvGrpSpPr>
          <p:grpSpPr bwMode="auto">
            <a:xfrm>
              <a:off x="3638523" y="3725956"/>
              <a:ext cx="801556" cy="819151"/>
              <a:chOff x="948" y="1232"/>
              <a:chExt cx="499" cy="516"/>
            </a:xfrm>
          </p:grpSpPr>
          <p:sp>
            <p:nvSpPr>
              <p:cNvPr id="52" name="AutoShape 74"/>
              <p:cNvSpPr>
                <a:spLocks noChangeArrowheads="1"/>
              </p:cNvSpPr>
              <p:nvPr/>
            </p:nvSpPr>
            <p:spPr bwMode="gray">
              <a:xfrm>
                <a:off x="1033" y="1232"/>
                <a:ext cx="133" cy="133"/>
              </a:xfrm>
              <a:prstGeom prst="triangle">
                <a:avLst>
                  <a:gd name="adj" fmla="val 50000"/>
                </a:avLst>
              </a:prstGeom>
              <a:solidFill>
                <a:srgbClr val="B71234"/>
              </a:solidFill>
              <a:ln w="0">
                <a:noFill/>
                <a:miter lim="800000"/>
                <a:headEnd/>
                <a:tailEnd/>
              </a:ln>
              <a:effectLst>
                <a:outerShdw blurRad="50800" dist="25400" dir="2700000" algn="tl" rotWithShape="0">
                  <a:prstClr val="black">
                    <a:alpha val="40000"/>
                  </a:prstClr>
                </a:outerShdw>
              </a:effectLst>
            </p:spPr>
            <p:txBody>
              <a:bodyPr/>
              <a:lstStyle/>
              <a:p>
                <a:pPr algn="ctr"/>
                <a:endParaRPr lang="en-US" sz="3400" b="0" dirty="0">
                  <a:cs typeface="Arial" pitchFamily="34" charset="0"/>
                </a:endParaRPr>
              </a:p>
            </p:txBody>
          </p:sp>
          <p:sp>
            <p:nvSpPr>
              <p:cNvPr id="53" name="Rectangle 76"/>
              <p:cNvSpPr>
                <a:spLocks noChangeArrowheads="1"/>
              </p:cNvSpPr>
              <p:nvPr/>
            </p:nvSpPr>
            <p:spPr bwMode="gray">
              <a:xfrm>
                <a:off x="948" y="1409"/>
                <a:ext cx="499" cy="339"/>
              </a:xfrm>
              <a:prstGeom prst="rect">
                <a:avLst/>
              </a:prstGeom>
              <a:noFill/>
              <a:ln w="9525">
                <a:noFill/>
                <a:miter lim="800000"/>
                <a:headEnd/>
                <a:tailEnd/>
              </a:ln>
            </p:spPr>
            <p:txBody>
              <a:bodyPr wrap="square" lIns="0" tIns="0" rIns="0" bIns="0">
                <a:spAutoFit/>
              </a:bodyPr>
              <a:lstStyle/>
              <a:p>
                <a:pPr defTabSz="814388" eaLnBrk="1" hangingPunct="1">
                  <a:lnSpc>
                    <a:spcPts val="1400"/>
                  </a:lnSpc>
                  <a:buClr>
                    <a:schemeClr val="tx1"/>
                  </a:buClr>
                  <a:buSzPct val="100000"/>
                </a:pPr>
                <a:r>
                  <a:rPr lang="en-US" sz="1300" dirty="0" smtClean="0">
                    <a:solidFill>
                      <a:schemeClr val="accent1"/>
                    </a:solidFill>
                    <a:cs typeface="Arial" pitchFamily="34" charset="0"/>
                  </a:rPr>
                  <a:t>May</a:t>
                </a:r>
                <a:endParaRPr lang="en-US" sz="1300" dirty="0">
                  <a:solidFill>
                    <a:schemeClr val="accent1"/>
                  </a:solidFill>
                  <a:cs typeface="Arial" pitchFamily="34" charset="0"/>
                </a:endParaRPr>
              </a:p>
              <a:p>
                <a:pPr defTabSz="814388" eaLnBrk="1" hangingPunct="1">
                  <a:lnSpc>
                    <a:spcPts val="1400"/>
                  </a:lnSpc>
                  <a:buClr>
                    <a:schemeClr val="tx1"/>
                  </a:buClr>
                  <a:buSzPct val="100000"/>
                </a:pPr>
                <a:r>
                  <a:rPr lang="en-US" sz="1200" dirty="0" smtClean="0">
                    <a:solidFill>
                      <a:srgbClr val="000000"/>
                    </a:solidFill>
                    <a:cs typeface="Arial" pitchFamily="34" charset="0"/>
                  </a:rPr>
                  <a:t>TVM, MVM</a:t>
                </a:r>
              </a:p>
              <a:p>
                <a:pPr defTabSz="814388" eaLnBrk="1" hangingPunct="1">
                  <a:lnSpc>
                    <a:spcPts val="1400"/>
                  </a:lnSpc>
                  <a:buClr>
                    <a:schemeClr val="tx1"/>
                  </a:buClr>
                  <a:buSzPct val="100000"/>
                </a:pPr>
                <a:r>
                  <a:rPr lang="en-US" sz="1200" dirty="0" smtClean="0">
                    <a:solidFill>
                      <a:srgbClr val="000000"/>
                    </a:solidFill>
                    <a:cs typeface="Arial" pitchFamily="34" charset="0"/>
                  </a:rPr>
                  <a:t>Connector</a:t>
                </a:r>
                <a:endParaRPr lang="en-US" sz="1200" dirty="0">
                  <a:solidFill>
                    <a:srgbClr val="000000"/>
                  </a:solidFill>
                  <a:cs typeface="Arial" pitchFamily="34" charset="0"/>
                </a:endParaRPr>
              </a:p>
            </p:txBody>
          </p:sp>
        </p:grpSp>
        <p:grpSp>
          <p:nvGrpSpPr>
            <p:cNvPr id="8" name="Group 23"/>
            <p:cNvGrpSpPr>
              <a:grpSpLocks/>
            </p:cNvGrpSpPr>
            <p:nvPr/>
          </p:nvGrpSpPr>
          <p:grpSpPr bwMode="auto">
            <a:xfrm>
              <a:off x="3725241" y="4676741"/>
              <a:ext cx="737303" cy="819151"/>
              <a:chOff x="734" y="1232"/>
              <a:chExt cx="459" cy="516"/>
            </a:xfrm>
          </p:grpSpPr>
          <p:sp>
            <p:nvSpPr>
              <p:cNvPr id="55" name="AutoShape 74"/>
              <p:cNvSpPr>
                <a:spLocks noChangeArrowheads="1"/>
              </p:cNvSpPr>
              <p:nvPr/>
            </p:nvSpPr>
            <p:spPr bwMode="gray">
              <a:xfrm>
                <a:off x="1033" y="1232"/>
                <a:ext cx="133" cy="133"/>
              </a:xfrm>
              <a:prstGeom prst="triangle">
                <a:avLst>
                  <a:gd name="adj" fmla="val 50000"/>
                </a:avLst>
              </a:prstGeom>
              <a:solidFill>
                <a:srgbClr val="B71234"/>
              </a:solidFill>
              <a:ln w="0">
                <a:noFill/>
                <a:miter lim="800000"/>
                <a:headEnd/>
                <a:tailEnd/>
              </a:ln>
              <a:effectLst>
                <a:outerShdw blurRad="50800" dist="25400" dir="2700000" algn="tl" rotWithShape="0">
                  <a:prstClr val="black">
                    <a:alpha val="40000"/>
                  </a:prstClr>
                </a:outerShdw>
              </a:effectLst>
            </p:spPr>
            <p:txBody>
              <a:bodyPr/>
              <a:lstStyle/>
              <a:p>
                <a:pPr algn="ctr"/>
                <a:endParaRPr lang="en-US" sz="3400" b="0" dirty="0">
                  <a:cs typeface="Arial" pitchFamily="34" charset="0"/>
                </a:endParaRPr>
              </a:p>
            </p:txBody>
          </p:sp>
          <p:sp>
            <p:nvSpPr>
              <p:cNvPr id="56" name="Rectangle 76"/>
              <p:cNvSpPr>
                <a:spLocks noChangeArrowheads="1"/>
              </p:cNvSpPr>
              <p:nvPr/>
            </p:nvSpPr>
            <p:spPr bwMode="gray">
              <a:xfrm>
                <a:off x="734" y="1409"/>
                <a:ext cx="459" cy="339"/>
              </a:xfrm>
              <a:prstGeom prst="rect">
                <a:avLst/>
              </a:prstGeom>
              <a:noFill/>
              <a:ln w="9525">
                <a:noFill/>
                <a:miter lim="800000"/>
                <a:headEnd/>
                <a:tailEnd/>
              </a:ln>
            </p:spPr>
            <p:txBody>
              <a:bodyPr wrap="square" lIns="0" tIns="0" rIns="0" bIns="0">
                <a:spAutoFit/>
              </a:bodyPr>
              <a:lstStyle/>
              <a:p>
                <a:pPr defTabSz="814388" eaLnBrk="1" hangingPunct="1">
                  <a:lnSpc>
                    <a:spcPts val="1400"/>
                  </a:lnSpc>
                  <a:buClr>
                    <a:schemeClr val="tx1"/>
                  </a:buClr>
                  <a:buSzPct val="100000"/>
                </a:pPr>
                <a:r>
                  <a:rPr lang="en-US" sz="1300" dirty="0" smtClean="0">
                    <a:solidFill>
                      <a:schemeClr val="accent1"/>
                    </a:solidFill>
                    <a:cs typeface="Arial" pitchFamily="34" charset="0"/>
                  </a:rPr>
                  <a:t>June</a:t>
                </a:r>
              </a:p>
              <a:p>
                <a:pPr defTabSz="814388" eaLnBrk="1" hangingPunct="1">
                  <a:lnSpc>
                    <a:spcPts val="1400"/>
                  </a:lnSpc>
                  <a:buClr>
                    <a:schemeClr val="tx1"/>
                  </a:buClr>
                  <a:buSzPct val="100000"/>
                </a:pPr>
                <a:r>
                  <a:rPr lang="en-US" sz="1200" dirty="0" smtClean="0">
                    <a:solidFill>
                      <a:srgbClr val="000000"/>
                    </a:solidFill>
                    <a:cs typeface="Arial" pitchFamily="34" charset="0"/>
                  </a:rPr>
                  <a:t>IT Policies Managed</a:t>
                </a:r>
              </a:p>
            </p:txBody>
          </p:sp>
        </p:grpSp>
        <p:grpSp>
          <p:nvGrpSpPr>
            <p:cNvPr id="9" name="Group 23"/>
            <p:cNvGrpSpPr>
              <a:grpSpLocks/>
            </p:cNvGrpSpPr>
            <p:nvPr/>
          </p:nvGrpSpPr>
          <p:grpSpPr bwMode="auto">
            <a:xfrm>
              <a:off x="3415361" y="2770177"/>
              <a:ext cx="830469" cy="819150"/>
              <a:chOff x="1060" y="1232"/>
              <a:chExt cx="517" cy="516"/>
            </a:xfrm>
          </p:grpSpPr>
          <p:sp>
            <p:nvSpPr>
              <p:cNvPr id="58" name="AutoShape 74"/>
              <p:cNvSpPr>
                <a:spLocks noChangeArrowheads="1"/>
              </p:cNvSpPr>
              <p:nvPr/>
            </p:nvSpPr>
            <p:spPr bwMode="gray">
              <a:xfrm>
                <a:off x="1062" y="1232"/>
                <a:ext cx="133" cy="133"/>
              </a:xfrm>
              <a:prstGeom prst="triangle">
                <a:avLst>
                  <a:gd name="adj" fmla="val 50000"/>
                </a:avLst>
              </a:prstGeom>
              <a:solidFill>
                <a:srgbClr val="B71234"/>
              </a:solidFill>
              <a:ln w="0">
                <a:noFill/>
                <a:miter lim="800000"/>
                <a:headEnd/>
                <a:tailEnd/>
              </a:ln>
              <a:effectLst>
                <a:outerShdw blurRad="50800" dist="25400" dir="2700000" algn="tl" rotWithShape="0">
                  <a:prstClr val="black">
                    <a:alpha val="40000"/>
                  </a:prstClr>
                </a:outerShdw>
              </a:effectLst>
            </p:spPr>
            <p:txBody>
              <a:bodyPr/>
              <a:lstStyle/>
              <a:p>
                <a:pPr algn="ctr"/>
                <a:endParaRPr lang="en-US" sz="3400" b="0" dirty="0">
                  <a:cs typeface="Arial" pitchFamily="34" charset="0"/>
                </a:endParaRPr>
              </a:p>
            </p:txBody>
          </p:sp>
          <p:sp>
            <p:nvSpPr>
              <p:cNvPr id="59" name="Rectangle 76"/>
              <p:cNvSpPr>
                <a:spLocks noChangeArrowheads="1"/>
              </p:cNvSpPr>
              <p:nvPr/>
            </p:nvSpPr>
            <p:spPr bwMode="gray">
              <a:xfrm>
                <a:off x="1060" y="1409"/>
                <a:ext cx="517" cy="339"/>
              </a:xfrm>
              <a:prstGeom prst="rect">
                <a:avLst/>
              </a:prstGeom>
              <a:noFill/>
              <a:ln w="9525">
                <a:noFill/>
                <a:miter lim="800000"/>
                <a:headEnd/>
                <a:tailEnd/>
              </a:ln>
            </p:spPr>
            <p:txBody>
              <a:bodyPr wrap="square" lIns="0" tIns="0" rIns="0" bIns="0">
                <a:spAutoFit/>
              </a:bodyPr>
              <a:lstStyle/>
              <a:p>
                <a:pPr defTabSz="814388" eaLnBrk="1" hangingPunct="1">
                  <a:lnSpc>
                    <a:spcPts val="1400"/>
                  </a:lnSpc>
                  <a:buClr>
                    <a:schemeClr val="tx1"/>
                  </a:buClr>
                  <a:buSzPct val="100000"/>
                </a:pPr>
                <a:r>
                  <a:rPr lang="en-US" sz="1300" dirty="0" smtClean="0">
                    <a:solidFill>
                      <a:schemeClr val="accent1"/>
                    </a:solidFill>
                    <a:cs typeface="Arial" pitchFamily="34" charset="0"/>
                  </a:rPr>
                  <a:t>April</a:t>
                </a:r>
                <a:endParaRPr lang="en-US" sz="1300" dirty="0">
                  <a:solidFill>
                    <a:schemeClr val="accent1"/>
                  </a:solidFill>
                  <a:cs typeface="Arial" pitchFamily="34" charset="0"/>
                </a:endParaRPr>
              </a:p>
              <a:p>
                <a:pPr defTabSz="814388" eaLnBrk="1" hangingPunct="1">
                  <a:lnSpc>
                    <a:spcPts val="1400"/>
                  </a:lnSpc>
                  <a:buClr>
                    <a:schemeClr val="tx1"/>
                  </a:buClr>
                  <a:buSzPct val="100000"/>
                </a:pPr>
                <a:r>
                  <a:rPr lang="en-US" sz="1200" dirty="0" smtClean="0">
                    <a:solidFill>
                      <a:srgbClr val="000000"/>
                    </a:solidFill>
                    <a:cs typeface="Arial" pitchFamily="34" charset="0"/>
                  </a:rPr>
                  <a:t>Policy Ack.</a:t>
                </a:r>
              </a:p>
              <a:p>
                <a:pPr defTabSz="814388" eaLnBrk="1" hangingPunct="1">
                  <a:lnSpc>
                    <a:spcPts val="1400"/>
                  </a:lnSpc>
                  <a:buClr>
                    <a:schemeClr val="tx1"/>
                  </a:buClr>
                  <a:buSzPct val="100000"/>
                </a:pPr>
                <a:r>
                  <a:rPr lang="en-US" sz="1200" dirty="0" smtClean="0">
                    <a:solidFill>
                      <a:srgbClr val="000000"/>
                    </a:solidFill>
                    <a:cs typeface="Arial" pitchFamily="34" charset="0"/>
                  </a:rPr>
                  <a:t>Survey</a:t>
                </a:r>
              </a:p>
            </p:txBody>
          </p:sp>
        </p:grpSp>
      </p:grpSp>
      <p:grpSp>
        <p:nvGrpSpPr>
          <p:cNvPr id="10" name="Group 93"/>
          <p:cNvGrpSpPr/>
          <p:nvPr/>
        </p:nvGrpSpPr>
        <p:grpSpPr>
          <a:xfrm>
            <a:off x="4776273" y="2689152"/>
            <a:ext cx="1304217" cy="2905104"/>
            <a:chOff x="4856738" y="2770177"/>
            <a:chExt cx="1304217" cy="2905104"/>
          </a:xfrm>
        </p:grpSpPr>
        <p:grpSp>
          <p:nvGrpSpPr>
            <p:cNvPr id="11" name="Group 20"/>
            <p:cNvGrpSpPr>
              <a:grpSpLocks/>
            </p:cNvGrpSpPr>
            <p:nvPr/>
          </p:nvGrpSpPr>
          <p:grpSpPr bwMode="auto">
            <a:xfrm>
              <a:off x="4941755" y="3725956"/>
              <a:ext cx="1219200" cy="819151"/>
              <a:chOff x="857" y="1232"/>
              <a:chExt cx="759" cy="516"/>
            </a:xfrm>
          </p:grpSpPr>
          <p:sp>
            <p:nvSpPr>
              <p:cNvPr id="61" name="AutoShape 74"/>
              <p:cNvSpPr>
                <a:spLocks noChangeArrowheads="1"/>
              </p:cNvSpPr>
              <p:nvPr/>
            </p:nvSpPr>
            <p:spPr bwMode="gray">
              <a:xfrm>
                <a:off x="1033" y="1232"/>
                <a:ext cx="133" cy="133"/>
              </a:xfrm>
              <a:prstGeom prst="triangle">
                <a:avLst>
                  <a:gd name="adj" fmla="val 50000"/>
                </a:avLst>
              </a:prstGeom>
              <a:solidFill>
                <a:srgbClr val="B71234"/>
              </a:solidFill>
              <a:ln w="0">
                <a:noFill/>
                <a:miter lim="800000"/>
                <a:headEnd/>
                <a:tailEnd/>
              </a:ln>
              <a:effectLst>
                <a:outerShdw blurRad="50800" dist="25400" dir="2700000" algn="tl" rotWithShape="0">
                  <a:prstClr val="black">
                    <a:alpha val="40000"/>
                  </a:prstClr>
                </a:outerShdw>
              </a:effectLst>
            </p:spPr>
            <p:txBody>
              <a:bodyPr/>
              <a:lstStyle/>
              <a:p>
                <a:pPr algn="ctr"/>
                <a:endParaRPr lang="en-US" sz="3400" b="0" dirty="0">
                  <a:cs typeface="Arial" pitchFamily="34" charset="0"/>
                </a:endParaRPr>
              </a:p>
            </p:txBody>
          </p:sp>
          <p:sp>
            <p:nvSpPr>
              <p:cNvPr id="62" name="Rectangle 76"/>
              <p:cNvSpPr>
                <a:spLocks noChangeArrowheads="1"/>
              </p:cNvSpPr>
              <p:nvPr/>
            </p:nvSpPr>
            <p:spPr bwMode="gray">
              <a:xfrm>
                <a:off x="857" y="1409"/>
                <a:ext cx="759" cy="339"/>
              </a:xfrm>
              <a:prstGeom prst="rect">
                <a:avLst/>
              </a:prstGeom>
              <a:noFill/>
              <a:ln w="9525">
                <a:noFill/>
                <a:miter lim="800000"/>
                <a:headEnd/>
                <a:tailEnd/>
              </a:ln>
            </p:spPr>
            <p:txBody>
              <a:bodyPr lIns="0" tIns="0" rIns="0" bIns="0">
                <a:spAutoFit/>
              </a:bodyPr>
              <a:lstStyle/>
              <a:p>
                <a:pPr defTabSz="814388" eaLnBrk="1" hangingPunct="1">
                  <a:lnSpc>
                    <a:spcPts val="1400"/>
                  </a:lnSpc>
                  <a:buClr>
                    <a:schemeClr val="tx1"/>
                  </a:buClr>
                  <a:buSzPct val="100000"/>
                </a:pPr>
                <a:r>
                  <a:rPr lang="en-US" sz="1300" dirty="0" smtClean="0">
                    <a:solidFill>
                      <a:schemeClr val="accent1"/>
                    </a:solidFill>
                    <a:cs typeface="Arial" pitchFamily="34" charset="0"/>
                  </a:rPr>
                  <a:t>August</a:t>
                </a:r>
                <a:endParaRPr lang="en-US" sz="1300" dirty="0">
                  <a:solidFill>
                    <a:schemeClr val="accent1"/>
                  </a:solidFill>
                  <a:cs typeface="Arial" pitchFamily="34" charset="0"/>
                </a:endParaRPr>
              </a:p>
              <a:p>
                <a:pPr defTabSz="814388" eaLnBrk="1" hangingPunct="1">
                  <a:lnSpc>
                    <a:spcPts val="1400"/>
                  </a:lnSpc>
                  <a:buClr>
                    <a:schemeClr val="tx1"/>
                  </a:buClr>
                  <a:buSzPct val="100000"/>
                </a:pPr>
                <a:r>
                  <a:rPr lang="en-US" sz="1200" dirty="0" smtClean="0">
                    <a:solidFill>
                      <a:srgbClr val="000000"/>
                    </a:solidFill>
                    <a:cs typeface="Arial" pitchFamily="34" charset="0"/>
                  </a:rPr>
                  <a:t>Corp. Policies</a:t>
                </a:r>
              </a:p>
              <a:p>
                <a:pPr defTabSz="814388" eaLnBrk="1" hangingPunct="1">
                  <a:lnSpc>
                    <a:spcPts val="1400"/>
                  </a:lnSpc>
                  <a:buClr>
                    <a:schemeClr val="tx1"/>
                  </a:buClr>
                  <a:buSzPct val="100000"/>
                </a:pPr>
                <a:r>
                  <a:rPr lang="en-US" sz="1200" dirty="0" smtClean="0">
                    <a:solidFill>
                      <a:srgbClr val="000000"/>
                    </a:solidFill>
                    <a:cs typeface="Arial" pitchFamily="34" charset="0"/>
                  </a:rPr>
                  <a:t>Managed</a:t>
                </a:r>
                <a:endParaRPr lang="en-US" sz="1200" dirty="0">
                  <a:solidFill>
                    <a:srgbClr val="000000"/>
                  </a:solidFill>
                  <a:cs typeface="Arial" pitchFamily="34" charset="0"/>
                </a:endParaRPr>
              </a:p>
            </p:txBody>
          </p:sp>
        </p:grpSp>
        <p:grpSp>
          <p:nvGrpSpPr>
            <p:cNvPr id="12" name="Group 23"/>
            <p:cNvGrpSpPr>
              <a:grpSpLocks/>
            </p:cNvGrpSpPr>
            <p:nvPr/>
          </p:nvGrpSpPr>
          <p:grpSpPr bwMode="auto">
            <a:xfrm>
              <a:off x="4940122" y="4676740"/>
              <a:ext cx="928455" cy="998541"/>
              <a:chOff x="588" y="1232"/>
              <a:chExt cx="578" cy="629"/>
            </a:xfrm>
          </p:grpSpPr>
          <p:sp>
            <p:nvSpPr>
              <p:cNvPr id="64" name="AutoShape 74"/>
              <p:cNvSpPr>
                <a:spLocks noChangeArrowheads="1"/>
              </p:cNvSpPr>
              <p:nvPr/>
            </p:nvSpPr>
            <p:spPr bwMode="gray">
              <a:xfrm>
                <a:off x="1033" y="1232"/>
                <a:ext cx="133" cy="133"/>
              </a:xfrm>
              <a:prstGeom prst="triangle">
                <a:avLst>
                  <a:gd name="adj" fmla="val 50000"/>
                </a:avLst>
              </a:prstGeom>
              <a:solidFill>
                <a:srgbClr val="B71234"/>
              </a:solidFill>
              <a:ln w="0">
                <a:noFill/>
                <a:miter lim="800000"/>
                <a:headEnd/>
                <a:tailEnd/>
              </a:ln>
              <a:effectLst>
                <a:outerShdw blurRad="50800" dist="25400" dir="2700000" algn="tl" rotWithShape="0">
                  <a:prstClr val="black">
                    <a:alpha val="40000"/>
                  </a:prstClr>
                </a:outerShdw>
              </a:effectLst>
            </p:spPr>
            <p:txBody>
              <a:bodyPr/>
              <a:lstStyle/>
              <a:p>
                <a:pPr algn="ctr"/>
                <a:endParaRPr lang="en-US" sz="3400" b="0" dirty="0">
                  <a:cs typeface="Arial" pitchFamily="34" charset="0"/>
                </a:endParaRPr>
              </a:p>
            </p:txBody>
          </p:sp>
          <p:sp>
            <p:nvSpPr>
              <p:cNvPr id="65" name="Rectangle 76"/>
              <p:cNvSpPr>
                <a:spLocks noChangeArrowheads="1"/>
              </p:cNvSpPr>
              <p:nvPr/>
            </p:nvSpPr>
            <p:spPr bwMode="gray">
              <a:xfrm>
                <a:off x="588" y="1409"/>
                <a:ext cx="577" cy="452"/>
              </a:xfrm>
              <a:prstGeom prst="rect">
                <a:avLst/>
              </a:prstGeom>
              <a:noFill/>
              <a:ln w="9525">
                <a:noFill/>
                <a:miter lim="800000"/>
                <a:headEnd/>
                <a:tailEnd/>
              </a:ln>
            </p:spPr>
            <p:txBody>
              <a:bodyPr wrap="square" lIns="0" tIns="0" rIns="0" bIns="0">
                <a:spAutoFit/>
              </a:bodyPr>
              <a:lstStyle/>
              <a:p>
                <a:pPr defTabSz="814388" eaLnBrk="1" hangingPunct="1">
                  <a:lnSpc>
                    <a:spcPts val="1400"/>
                  </a:lnSpc>
                  <a:buClr>
                    <a:schemeClr val="tx1"/>
                  </a:buClr>
                  <a:buSzPct val="100000"/>
                </a:pPr>
                <a:r>
                  <a:rPr lang="en-US" sz="1300" dirty="0" smtClean="0">
                    <a:solidFill>
                      <a:schemeClr val="accent1"/>
                    </a:solidFill>
                    <a:cs typeface="Arial" pitchFamily="34" charset="0"/>
                  </a:rPr>
                  <a:t>September</a:t>
                </a:r>
              </a:p>
              <a:p>
                <a:pPr defTabSz="814388" eaLnBrk="1" hangingPunct="1">
                  <a:lnSpc>
                    <a:spcPts val="1400"/>
                  </a:lnSpc>
                  <a:buClr>
                    <a:schemeClr val="tx1"/>
                  </a:buClr>
                  <a:buSzPct val="100000"/>
                </a:pPr>
                <a:r>
                  <a:rPr lang="en-US" sz="1200" dirty="0" smtClean="0">
                    <a:solidFill>
                      <a:srgbClr val="000000"/>
                    </a:solidFill>
                    <a:cs typeface="Arial" pitchFamily="34" charset="0"/>
                  </a:rPr>
                  <a:t>SOx 302</a:t>
                </a:r>
              </a:p>
              <a:p>
                <a:pPr defTabSz="814388" eaLnBrk="1" hangingPunct="1">
                  <a:lnSpc>
                    <a:spcPts val="1400"/>
                  </a:lnSpc>
                  <a:buClr>
                    <a:schemeClr val="tx1"/>
                  </a:buClr>
                  <a:buSzPct val="100000"/>
                </a:pPr>
                <a:r>
                  <a:rPr lang="en-US" sz="1200" dirty="0" smtClean="0">
                    <a:solidFill>
                      <a:srgbClr val="000000"/>
                    </a:solidFill>
                    <a:cs typeface="Arial" pitchFamily="34" charset="0"/>
                  </a:rPr>
                  <a:t>Audit, Policy Template</a:t>
                </a:r>
              </a:p>
            </p:txBody>
          </p:sp>
        </p:grpSp>
        <p:grpSp>
          <p:nvGrpSpPr>
            <p:cNvPr id="13" name="Group 23"/>
            <p:cNvGrpSpPr>
              <a:grpSpLocks/>
            </p:cNvGrpSpPr>
            <p:nvPr/>
          </p:nvGrpSpPr>
          <p:grpSpPr bwMode="auto">
            <a:xfrm>
              <a:off x="4856738" y="2770177"/>
              <a:ext cx="830469" cy="819150"/>
              <a:chOff x="1055" y="1232"/>
              <a:chExt cx="517" cy="516"/>
            </a:xfrm>
          </p:grpSpPr>
          <p:sp>
            <p:nvSpPr>
              <p:cNvPr id="67" name="AutoShape 74"/>
              <p:cNvSpPr>
                <a:spLocks noChangeArrowheads="1"/>
              </p:cNvSpPr>
              <p:nvPr/>
            </p:nvSpPr>
            <p:spPr bwMode="gray">
              <a:xfrm>
                <a:off x="1062" y="1232"/>
                <a:ext cx="133" cy="133"/>
              </a:xfrm>
              <a:prstGeom prst="triangle">
                <a:avLst>
                  <a:gd name="adj" fmla="val 50000"/>
                </a:avLst>
              </a:prstGeom>
              <a:solidFill>
                <a:srgbClr val="B71234"/>
              </a:solidFill>
              <a:ln w="0">
                <a:noFill/>
                <a:miter lim="800000"/>
                <a:headEnd/>
                <a:tailEnd/>
              </a:ln>
              <a:effectLst>
                <a:outerShdw blurRad="50800" dist="25400" dir="2700000" algn="tl" rotWithShape="0">
                  <a:prstClr val="black">
                    <a:alpha val="40000"/>
                  </a:prstClr>
                </a:outerShdw>
              </a:effectLst>
            </p:spPr>
            <p:txBody>
              <a:bodyPr/>
              <a:lstStyle/>
              <a:p>
                <a:pPr algn="ctr"/>
                <a:endParaRPr lang="en-US" sz="3400" b="0" dirty="0">
                  <a:cs typeface="Arial" pitchFamily="34" charset="0"/>
                </a:endParaRPr>
              </a:p>
            </p:txBody>
          </p:sp>
          <p:sp>
            <p:nvSpPr>
              <p:cNvPr id="68" name="Rectangle 76"/>
              <p:cNvSpPr>
                <a:spLocks noChangeArrowheads="1"/>
              </p:cNvSpPr>
              <p:nvPr/>
            </p:nvSpPr>
            <p:spPr bwMode="gray">
              <a:xfrm>
                <a:off x="1055" y="1409"/>
                <a:ext cx="517" cy="339"/>
              </a:xfrm>
              <a:prstGeom prst="rect">
                <a:avLst/>
              </a:prstGeom>
              <a:noFill/>
              <a:ln w="9525">
                <a:noFill/>
                <a:miter lim="800000"/>
                <a:headEnd/>
                <a:tailEnd/>
              </a:ln>
            </p:spPr>
            <p:txBody>
              <a:bodyPr wrap="square" lIns="0" tIns="0" rIns="0" bIns="0">
                <a:spAutoFit/>
              </a:bodyPr>
              <a:lstStyle/>
              <a:p>
                <a:pPr defTabSz="814388" eaLnBrk="1" hangingPunct="1">
                  <a:lnSpc>
                    <a:spcPts val="1400"/>
                  </a:lnSpc>
                  <a:buClr>
                    <a:schemeClr val="tx1"/>
                  </a:buClr>
                  <a:buSzPct val="100000"/>
                </a:pPr>
                <a:r>
                  <a:rPr lang="en-US" sz="1300" dirty="0" smtClean="0">
                    <a:solidFill>
                      <a:schemeClr val="accent1"/>
                    </a:solidFill>
                    <a:cs typeface="Arial" pitchFamily="34" charset="0"/>
                  </a:rPr>
                  <a:t>July</a:t>
                </a:r>
                <a:endParaRPr lang="en-US" sz="1300" dirty="0">
                  <a:solidFill>
                    <a:schemeClr val="accent1"/>
                  </a:solidFill>
                  <a:cs typeface="Arial" pitchFamily="34" charset="0"/>
                </a:endParaRPr>
              </a:p>
              <a:p>
                <a:pPr defTabSz="814388" eaLnBrk="1" hangingPunct="1">
                  <a:lnSpc>
                    <a:spcPts val="1400"/>
                  </a:lnSpc>
                  <a:buClr>
                    <a:schemeClr val="tx1"/>
                  </a:buClr>
                  <a:buSzPct val="100000"/>
                </a:pPr>
                <a:r>
                  <a:rPr lang="en-US" sz="1200" dirty="0" smtClean="0">
                    <a:solidFill>
                      <a:srgbClr val="000000"/>
                    </a:solidFill>
                    <a:cs typeface="Arial" pitchFamily="34" charset="0"/>
                  </a:rPr>
                  <a:t>SOx 404</a:t>
                </a:r>
              </a:p>
              <a:p>
                <a:pPr defTabSz="814388" eaLnBrk="1" hangingPunct="1">
                  <a:lnSpc>
                    <a:spcPts val="1400"/>
                  </a:lnSpc>
                  <a:buClr>
                    <a:schemeClr val="tx1"/>
                  </a:buClr>
                  <a:buSzPct val="100000"/>
                </a:pPr>
                <a:r>
                  <a:rPr lang="en-US" sz="1200" dirty="0" smtClean="0">
                    <a:solidFill>
                      <a:srgbClr val="000000"/>
                    </a:solidFill>
                    <a:cs typeface="Arial" pitchFamily="34" charset="0"/>
                  </a:rPr>
                  <a:t>Audit</a:t>
                </a:r>
                <a:endParaRPr lang="en-US" sz="1200" dirty="0">
                  <a:solidFill>
                    <a:srgbClr val="000000"/>
                  </a:solidFill>
                  <a:cs typeface="Arial" pitchFamily="34" charset="0"/>
                </a:endParaRPr>
              </a:p>
            </p:txBody>
          </p:sp>
        </p:grpSp>
      </p:grpSp>
      <p:grpSp>
        <p:nvGrpSpPr>
          <p:cNvPr id="14" name="Group 94"/>
          <p:cNvGrpSpPr/>
          <p:nvPr/>
        </p:nvGrpSpPr>
        <p:grpSpPr>
          <a:xfrm>
            <a:off x="6079529" y="2689152"/>
            <a:ext cx="1126649" cy="2725715"/>
            <a:chOff x="6203884" y="2770177"/>
            <a:chExt cx="1126649" cy="2725715"/>
          </a:xfrm>
        </p:grpSpPr>
        <p:grpSp>
          <p:nvGrpSpPr>
            <p:cNvPr id="15" name="Group 20"/>
            <p:cNvGrpSpPr>
              <a:grpSpLocks/>
            </p:cNvGrpSpPr>
            <p:nvPr/>
          </p:nvGrpSpPr>
          <p:grpSpPr bwMode="auto">
            <a:xfrm>
              <a:off x="6458323" y="3725956"/>
              <a:ext cx="812800" cy="819151"/>
              <a:chOff x="893" y="1232"/>
              <a:chExt cx="506" cy="516"/>
            </a:xfrm>
          </p:grpSpPr>
          <p:sp>
            <p:nvSpPr>
              <p:cNvPr id="70" name="AutoShape 74"/>
              <p:cNvSpPr>
                <a:spLocks noChangeArrowheads="1"/>
              </p:cNvSpPr>
              <p:nvPr/>
            </p:nvSpPr>
            <p:spPr bwMode="gray">
              <a:xfrm>
                <a:off x="1033" y="1232"/>
                <a:ext cx="133" cy="133"/>
              </a:xfrm>
              <a:prstGeom prst="triangle">
                <a:avLst>
                  <a:gd name="adj" fmla="val 50000"/>
                </a:avLst>
              </a:prstGeom>
              <a:solidFill>
                <a:srgbClr val="165788"/>
              </a:solidFill>
              <a:ln w="0">
                <a:noFill/>
                <a:miter lim="800000"/>
                <a:headEnd/>
                <a:tailEnd/>
              </a:ln>
              <a:effectLst>
                <a:outerShdw blurRad="50800" dist="25400" dir="2700000" algn="tl" rotWithShape="0">
                  <a:prstClr val="black">
                    <a:alpha val="40000"/>
                  </a:prstClr>
                </a:outerShdw>
              </a:effectLst>
            </p:spPr>
            <p:txBody>
              <a:bodyPr/>
              <a:lstStyle/>
              <a:p>
                <a:pPr algn="ctr"/>
                <a:endParaRPr lang="en-US" sz="3400" b="0" dirty="0">
                  <a:cs typeface="Arial" pitchFamily="34" charset="0"/>
                </a:endParaRPr>
              </a:p>
            </p:txBody>
          </p:sp>
          <p:sp>
            <p:nvSpPr>
              <p:cNvPr id="71" name="Rectangle 76"/>
              <p:cNvSpPr>
                <a:spLocks noChangeArrowheads="1"/>
              </p:cNvSpPr>
              <p:nvPr/>
            </p:nvSpPr>
            <p:spPr bwMode="gray">
              <a:xfrm>
                <a:off x="893" y="1409"/>
                <a:ext cx="506" cy="339"/>
              </a:xfrm>
              <a:prstGeom prst="rect">
                <a:avLst/>
              </a:prstGeom>
              <a:noFill/>
              <a:ln w="9525">
                <a:noFill/>
                <a:miter lim="800000"/>
                <a:headEnd/>
                <a:tailEnd/>
              </a:ln>
            </p:spPr>
            <p:txBody>
              <a:bodyPr wrap="square" lIns="0" tIns="0" rIns="0" bIns="0">
                <a:spAutoFit/>
              </a:bodyPr>
              <a:lstStyle/>
              <a:p>
                <a:pPr defTabSz="814388" eaLnBrk="1" hangingPunct="1">
                  <a:lnSpc>
                    <a:spcPts val="1400"/>
                  </a:lnSpc>
                  <a:buClr>
                    <a:schemeClr val="tx1"/>
                  </a:buClr>
                  <a:buSzPct val="100000"/>
                </a:pPr>
                <a:r>
                  <a:rPr lang="en-US" sz="1300" dirty="0" smtClean="0">
                    <a:solidFill>
                      <a:srgbClr val="000000"/>
                    </a:solidFill>
                    <a:cs typeface="Arial" pitchFamily="34" charset="0"/>
                  </a:rPr>
                  <a:t>November</a:t>
                </a:r>
                <a:endParaRPr lang="en-US" sz="1300" dirty="0">
                  <a:solidFill>
                    <a:srgbClr val="000000"/>
                  </a:solidFill>
                  <a:cs typeface="Arial" pitchFamily="34" charset="0"/>
                </a:endParaRPr>
              </a:p>
              <a:p>
                <a:pPr defTabSz="814388" eaLnBrk="1" hangingPunct="1">
                  <a:lnSpc>
                    <a:spcPts val="1400"/>
                  </a:lnSpc>
                  <a:buClr>
                    <a:schemeClr val="tx1"/>
                  </a:buClr>
                  <a:buSzPct val="100000"/>
                </a:pPr>
                <a:r>
                  <a:rPr lang="en-US" sz="1200" dirty="0" smtClean="0">
                    <a:solidFill>
                      <a:srgbClr val="000000"/>
                    </a:solidFill>
                    <a:cs typeface="Arial" pitchFamily="34" charset="0"/>
                  </a:rPr>
                  <a:t>ePO</a:t>
                </a:r>
              </a:p>
              <a:p>
                <a:pPr defTabSz="814388" eaLnBrk="1" hangingPunct="1">
                  <a:lnSpc>
                    <a:spcPts val="1400"/>
                  </a:lnSpc>
                  <a:buClr>
                    <a:schemeClr val="tx1"/>
                  </a:buClr>
                  <a:buSzPct val="100000"/>
                </a:pPr>
                <a:r>
                  <a:rPr lang="en-US" sz="1200" dirty="0" smtClean="0">
                    <a:solidFill>
                      <a:srgbClr val="000000"/>
                    </a:solidFill>
                    <a:cs typeface="Arial" pitchFamily="34" charset="0"/>
                  </a:rPr>
                  <a:t>Connector</a:t>
                </a:r>
                <a:endParaRPr lang="en-US" sz="1200" dirty="0">
                  <a:solidFill>
                    <a:srgbClr val="000000"/>
                  </a:solidFill>
                  <a:cs typeface="Arial" pitchFamily="34" charset="0"/>
                </a:endParaRPr>
              </a:p>
            </p:txBody>
          </p:sp>
        </p:grpSp>
        <p:grpSp>
          <p:nvGrpSpPr>
            <p:cNvPr id="16" name="Group 23"/>
            <p:cNvGrpSpPr>
              <a:grpSpLocks/>
            </p:cNvGrpSpPr>
            <p:nvPr/>
          </p:nvGrpSpPr>
          <p:grpSpPr bwMode="auto">
            <a:xfrm>
              <a:off x="6435810" y="4676741"/>
              <a:ext cx="894723" cy="819151"/>
              <a:chOff x="611" y="1232"/>
              <a:chExt cx="557" cy="516"/>
            </a:xfrm>
          </p:grpSpPr>
          <p:sp>
            <p:nvSpPr>
              <p:cNvPr id="73" name="AutoShape 74"/>
              <p:cNvSpPr>
                <a:spLocks noChangeArrowheads="1"/>
              </p:cNvSpPr>
              <p:nvPr/>
            </p:nvSpPr>
            <p:spPr bwMode="gray">
              <a:xfrm>
                <a:off x="1033" y="1232"/>
                <a:ext cx="133" cy="133"/>
              </a:xfrm>
              <a:prstGeom prst="triangle">
                <a:avLst>
                  <a:gd name="adj" fmla="val 50000"/>
                </a:avLst>
              </a:prstGeom>
              <a:solidFill>
                <a:srgbClr val="165788"/>
              </a:solidFill>
              <a:ln w="0">
                <a:noFill/>
                <a:miter lim="800000"/>
                <a:headEnd/>
                <a:tailEnd/>
              </a:ln>
              <a:effectLst>
                <a:outerShdw blurRad="50800" dist="25400" dir="2700000" algn="tl" rotWithShape="0">
                  <a:prstClr val="black">
                    <a:alpha val="40000"/>
                  </a:prstClr>
                </a:outerShdw>
              </a:effectLst>
            </p:spPr>
            <p:txBody>
              <a:bodyPr/>
              <a:lstStyle/>
              <a:p>
                <a:pPr algn="ctr"/>
                <a:endParaRPr lang="en-US" sz="3400" b="0" dirty="0">
                  <a:cs typeface="Arial" pitchFamily="34" charset="0"/>
                </a:endParaRPr>
              </a:p>
            </p:txBody>
          </p:sp>
          <p:sp>
            <p:nvSpPr>
              <p:cNvPr id="74" name="Rectangle 76"/>
              <p:cNvSpPr>
                <a:spLocks noChangeArrowheads="1"/>
              </p:cNvSpPr>
              <p:nvPr/>
            </p:nvSpPr>
            <p:spPr bwMode="gray">
              <a:xfrm>
                <a:off x="611" y="1409"/>
                <a:ext cx="557" cy="339"/>
              </a:xfrm>
              <a:prstGeom prst="rect">
                <a:avLst/>
              </a:prstGeom>
              <a:noFill/>
              <a:ln w="9525">
                <a:noFill/>
                <a:miter lim="800000"/>
                <a:headEnd/>
                <a:tailEnd/>
              </a:ln>
            </p:spPr>
            <p:txBody>
              <a:bodyPr wrap="square" lIns="0" tIns="0" rIns="0" bIns="0">
                <a:spAutoFit/>
              </a:bodyPr>
              <a:lstStyle/>
              <a:p>
                <a:pPr defTabSz="814388" eaLnBrk="1" hangingPunct="1">
                  <a:lnSpc>
                    <a:spcPts val="1400"/>
                  </a:lnSpc>
                  <a:buClr>
                    <a:schemeClr val="tx1"/>
                  </a:buClr>
                  <a:buSzPct val="100000"/>
                </a:pPr>
                <a:r>
                  <a:rPr lang="en-US" sz="1300" dirty="0" smtClean="0">
                    <a:solidFill>
                      <a:srgbClr val="000000"/>
                    </a:solidFill>
                    <a:cs typeface="Arial" pitchFamily="34" charset="0"/>
                  </a:rPr>
                  <a:t>December</a:t>
                </a:r>
              </a:p>
              <a:p>
                <a:pPr defTabSz="814388" eaLnBrk="1" hangingPunct="1">
                  <a:lnSpc>
                    <a:spcPts val="1400"/>
                  </a:lnSpc>
                  <a:buClr>
                    <a:schemeClr val="tx1"/>
                  </a:buClr>
                  <a:buSzPct val="100000"/>
                </a:pPr>
                <a:r>
                  <a:rPr lang="en-US" sz="1200" dirty="0" smtClean="0">
                    <a:solidFill>
                      <a:srgbClr val="000000"/>
                    </a:solidFill>
                    <a:cs typeface="Arial" pitchFamily="34" charset="0"/>
                  </a:rPr>
                  <a:t>ISO</a:t>
                </a:r>
              </a:p>
              <a:p>
                <a:pPr defTabSz="814388" eaLnBrk="1" hangingPunct="1">
                  <a:lnSpc>
                    <a:spcPts val="1400"/>
                  </a:lnSpc>
                  <a:buClr>
                    <a:schemeClr val="tx1"/>
                  </a:buClr>
                  <a:buSzPct val="100000"/>
                </a:pPr>
                <a:r>
                  <a:rPr lang="en-US" sz="1200" dirty="0" smtClean="0">
                    <a:solidFill>
                      <a:srgbClr val="000000"/>
                    </a:solidFill>
                    <a:cs typeface="Arial" pitchFamily="34" charset="0"/>
                  </a:rPr>
                  <a:t>Certification</a:t>
                </a:r>
              </a:p>
            </p:txBody>
          </p:sp>
        </p:grpSp>
        <p:grpSp>
          <p:nvGrpSpPr>
            <p:cNvPr id="17" name="Group 23"/>
            <p:cNvGrpSpPr>
              <a:grpSpLocks/>
            </p:cNvGrpSpPr>
            <p:nvPr/>
          </p:nvGrpSpPr>
          <p:grpSpPr bwMode="auto">
            <a:xfrm>
              <a:off x="6203884" y="2770177"/>
              <a:ext cx="1016803" cy="819150"/>
              <a:chOff x="1032" y="1232"/>
              <a:chExt cx="633" cy="516"/>
            </a:xfrm>
          </p:grpSpPr>
          <p:sp>
            <p:nvSpPr>
              <p:cNvPr id="76" name="AutoShape 74"/>
              <p:cNvSpPr>
                <a:spLocks noChangeArrowheads="1"/>
              </p:cNvSpPr>
              <p:nvPr/>
            </p:nvSpPr>
            <p:spPr bwMode="gray">
              <a:xfrm>
                <a:off x="1108" y="1232"/>
                <a:ext cx="133" cy="133"/>
              </a:xfrm>
              <a:prstGeom prst="triangle">
                <a:avLst>
                  <a:gd name="adj" fmla="val 50000"/>
                </a:avLst>
              </a:prstGeom>
              <a:solidFill>
                <a:srgbClr val="165788"/>
              </a:solidFill>
              <a:ln w="0">
                <a:noFill/>
                <a:miter lim="800000"/>
                <a:headEnd/>
                <a:tailEnd/>
              </a:ln>
              <a:effectLst>
                <a:outerShdw blurRad="50800" dist="25400" dir="2700000" algn="tl" rotWithShape="0">
                  <a:prstClr val="black">
                    <a:alpha val="40000"/>
                  </a:prstClr>
                </a:outerShdw>
              </a:effectLst>
            </p:spPr>
            <p:txBody>
              <a:bodyPr/>
              <a:lstStyle/>
              <a:p>
                <a:pPr algn="ctr"/>
                <a:endParaRPr lang="en-US" sz="3400" b="0" dirty="0">
                  <a:cs typeface="Arial" pitchFamily="34" charset="0"/>
                </a:endParaRPr>
              </a:p>
            </p:txBody>
          </p:sp>
          <p:sp>
            <p:nvSpPr>
              <p:cNvPr id="77" name="Rectangle 76"/>
              <p:cNvSpPr>
                <a:spLocks noChangeArrowheads="1"/>
              </p:cNvSpPr>
              <p:nvPr/>
            </p:nvSpPr>
            <p:spPr bwMode="gray">
              <a:xfrm>
                <a:off x="1032" y="1409"/>
                <a:ext cx="633" cy="339"/>
              </a:xfrm>
              <a:prstGeom prst="rect">
                <a:avLst/>
              </a:prstGeom>
              <a:noFill/>
              <a:ln w="9525">
                <a:noFill/>
                <a:miter lim="800000"/>
                <a:headEnd/>
                <a:tailEnd/>
              </a:ln>
            </p:spPr>
            <p:txBody>
              <a:bodyPr wrap="square" lIns="0" tIns="0" rIns="0" bIns="0">
                <a:spAutoFit/>
              </a:bodyPr>
              <a:lstStyle/>
              <a:p>
                <a:pPr defTabSz="814388" eaLnBrk="1" hangingPunct="1">
                  <a:lnSpc>
                    <a:spcPts val="1400"/>
                  </a:lnSpc>
                  <a:buClr>
                    <a:schemeClr val="tx1"/>
                  </a:buClr>
                  <a:buSzPct val="100000"/>
                </a:pPr>
                <a:r>
                  <a:rPr lang="en-US" sz="1300" dirty="0" smtClean="0">
                    <a:solidFill>
                      <a:srgbClr val="000000"/>
                    </a:solidFill>
                    <a:cs typeface="Arial" pitchFamily="34" charset="0"/>
                  </a:rPr>
                  <a:t>October</a:t>
                </a:r>
                <a:endParaRPr lang="en-US" sz="1300" dirty="0">
                  <a:solidFill>
                    <a:srgbClr val="000000"/>
                  </a:solidFill>
                  <a:cs typeface="Arial" pitchFamily="34" charset="0"/>
                </a:endParaRPr>
              </a:p>
              <a:p>
                <a:pPr defTabSz="814388" eaLnBrk="1" hangingPunct="1">
                  <a:lnSpc>
                    <a:spcPts val="1400"/>
                  </a:lnSpc>
                  <a:buClr>
                    <a:schemeClr val="tx1"/>
                  </a:buClr>
                  <a:buSzPct val="100000"/>
                </a:pPr>
                <a:r>
                  <a:rPr lang="en-US" sz="1200" dirty="0" err="1" smtClean="0">
                    <a:solidFill>
                      <a:srgbClr val="000000"/>
                    </a:solidFill>
                    <a:cs typeface="Arial" pitchFamily="34" charset="0"/>
                  </a:rPr>
                  <a:t>Vuln</a:t>
                </a:r>
                <a:r>
                  <a:rPr lang="en-US" sz="1200" dirty="0" smtClean="0">
                    <a:solidFill>
                      <a:srgbClr val="000000"/>
                    </a:solidFill>
                    <a:cs typeface="Arial" pitchFamily="34" charset="0"/>
                  </a:rPr>
                  <a:t> &amp; Risk, Depts. Trained</a:t>
                </a:r>
              </a:p>
            </p:txBody>
          </p:sp>
        </p:grpSp>
      </p:grpSp>
      <p:grpSp>
        <p:nvGrpSpPr>
          <p:cNvPr id="18" name="Group 90"/>
          <p:cNvGrpSpPr/>
          <p:nvPr/>
        </p:nvGrpSpPr>
        <p:grpSpPr>
          <a:xfrm>
            <a:off x="509821" y="2689152"/>
            <a:ext cx="1495337" cy="2725711"/>
            <a:chOff x="509821" y="2770177"/>
            <a:chExt cx="1495337" cy="2725711"/>
          </a:xfrm>
        </p:grpSpPr>
        <p:grpSp>
          <p:nvGrpSpPr>
            <p:cNvPr id="19" name="Group 11"/>
            <p:cNvGrpSpPr>
              <a:grpSpLocks/>
            </p:cNvGrpSpPr>
            <p:nvPr/>
          </p:nvGrpSpPr>
          <p:grpSpPr bwMode="auto">
            <a:xfrm>
              <a:off x="927245" y="4676741"/>
              <a:ext cx="1077913" cy="819147"/>
              <a:chOff x="810" y="1232"/>
              <a:chExt cx="679" cy="516"/>
            </a:xfrm>
          </p:grpSpPr>
          <p:sp>
            <p:nvSpPr>
              <p:cNvPr id="3103" name="AutoShape 74"/>
              <p:cNvSpPr>
                <a:spLocks noChangeArrowheads="1"/>
              </p:cNvSpPr>
              <p:nvPr/>
            </p:nvSpPr>
            <p:spPr bwMode="gray">
              <a:xfrm>
                <a:off x="1004" y="1232"/>
                <a:ext cx="133" cy="133"/>
              </a:xfrm>
              <a:prstGeom prst="triangle">
                <a:avLst>
                  <a:gd name="adj" fmla="val 50000"/>
                </a:avLst>
              </a:prstGeom>
              <a:solidFill>
                <a:srgbClr val="B71234"/>
              </a:solidFill>
              <a:ln w="0">
                <a:noFill/>
                <a:miter lim="800000"/>
                <a:headEnd/>
                <a:tailEnd/>
              </a:ln>
              <a:effectLst>
                <a:outerShdw blurRad="50800" dist="25400" dir="2700000" algn="tl" rotWithShape="0">
                  <a:prstClr val="black">
                    <a:alpha val="40000"/>
                  </a:prstClr>
                </a:outerShdw>
              </a:effectLst>
            </p:spPr>
            <p:txBody>
              <a:bodyPr/>
              <a:lstStyle/>
              <a:p>
                <a:pPr algn="ctr"/>
                <a:endParaRPr lang="en-US" sz="3400" b="0">
                  <a:cs typeface="Arial" pitchFamily="34" charset="0"/>
                </a:endParaRPr>
              </a:p>
            </p:txBody>
          </p:sp>
          <p:sp>
            <p:nvSpPr>
              <p:cNvPr id="3104" name="Rectangle 76"/>
              <p:cNvSpPr>
                <a:spLocks noChangeArrowheads="1"/>
              </p:cNvSpPr>
              <p:nvPr/>
            </p:nvSpPr>
            <p:spPr bwMode="gray">
              <a:xfrm>
                <a:off x="810" y="1409"/>
                <a:ext cx="679" cy="339"/>
              </a:xfrm>
              <a:prstGeom prst="rect">
                <a:avLst/>
              </a:prstGeom>
              <a:noFill/>
              <a:ln w="9525">
                <a:noFill/>
                <a:miter lim="800000"/>
                <a:headEnd/>
                <a:tailEnd/>
              </a:ln>
            </p:spPr>
            <p:txBody>
              <a:bodyPr wrap="square" lIns="0" tIns="0" rIns="0" bIns="0">
                <a:spAutoFit/>
              </a:bodyPr>
              <a:lstStyle/>
              <a:p>
                <a:pPr defTabSz="814388" eaLnBrk="1" hangingPunct="1">
                  <a:lnSpc>
                    <a:spcPts val="1400"/>
                  </a:lnSpc>
                  <a:buClr>
                    <a:schemeClr val="tx1"/>
                  </a:buClr>
                  <a:buSzPct val="100000"/>
                </a:pPr>
                <a:r>
                  <a:rPr lang="en-US" sz="1300" dirty="0" smtClean="0">
                    <a:solidFill>
                      <a:schemeClr val="accent1"/>
                    </a:solidFill>
                    <a:cs typeface="Arial" pitchFamily="34" charset="0"/>
                  </a:rPr>
                  <a:t>December</a:t>
                </a:r>
                <a:r>
                  <a:rPr lang="en-US" sz="1200" dirty="0">
                    <a:solidFill>
                      <a:srgbClr val="000000"/>
                    </a:solidFill>
                    <a:cs typeface="Arial" pitchFamily="34" charset="0"/>
                  </a:rPr>
                  <a:t/>
                </a:r>
                <a:br>
                  <a:rPr lang="en-US" sz="1200" dirty="0">
                    <a:solidFill>
                      <a:srgbClr val="000000"/>
                    </a:solidFill>
                    <a:cs typeface="Arial" pitchFamily="34" charset="0"/>
                  </a:rPr>
                </a:br>
                <a:r>
                  <a:rPr lang="en-US" sz="1200" dirty="0" smtClean="0">
                    <a:solidFill>
                      <a:srgbClr val="000000"/>
                    </a:solidFill>
                    <a:cs typeface="Arial" pitchFamily="34" charset="0"/>
                  </a:rPr>
                  <a:t>Tool</a:t>
                </a:r>
              </a:p>
              <a:p>
                <a:pPr defTabSz="814388" eaLnBrk="1" hangingPunct="1">
                  <a:lnSpc>
                    <a:spcPts val="1400"/>
                  </a:lnSpc>
                  <a:buClr>
                    <a:schemeClr val="tx1"/>
                  </a:buClr>
                  <a:buSzPct val="100000"/>
                </a:pPr>
                <a:r>
                  <a:rPr lang="en-US" sz="1200" dirty="0" smtClean="0">
                    <a:solidFill>
                      <a:srgbClr val="000000"/>
                    </a:solidFill>
                    <a:cs typeface="Arial" pitchFamily="34" charset="0"/>
                  </a:rPr>
                  <a:t>Installed</a:t>
                </a:r>
              </a:p>
            </p:txBody>
          </p:sp>
        </p:grpSp>
        <p:grpSp>
          <p:nvGrpSpPr>
            <p:cNvPr id="20" name="Group 23"/>
            <p:cNvGrpSpPr>
              <a:grpSpLocks/>
            </p:cNvGrpSpPr>
            <p:nvPr/>
          </p:nvGrpSpPr>
          <p:grpSpPr bwMode="auto">
            <a:xfrm>
              <a:off x="919461" y="3725956"/>
              <a:ext cx="769430" cy="819150"/>
              <a:chOff x="1092" y="1232"/>
              <a:chExt cx="479" cy="516"/>
            </a:xfrm>
          </p:grpSpPr>
          <p:sp>
            <p:nvSpPr>
              <p:cNvPr id="49" name="AutoShape 74"/>
              <p:cNvSpPr>
                <a:spLocks noChangeArrowheads="1"/>
              </p:cNvSpPr>
              <p:nvPr/>
            </p:nvSpPr>
            <p:spPr bwMode="gray">
              <a:xfrm>
                <a:off x="1097" y="1232"/>
                <a:ext cx="133" cy="133"/>
              </a:xfrm>
              <a:prstGeom prst="triangle">
                <a:avLst>
                  <a:gd name="adj" fmla="val 50000"/>
                </a:avLst>
              </a:prstGeom>
              <a:solidFill>
                <a:srgbClr val="B71234"/>
              </a:solidFill>
              <a:ln w="0">
                <a:noFill/>
                <a:miter lim="800000"/>
                <a:headEnd/>
                <a:tailEnd/>
              </a:ln>
              <a:effectLst>
                <a:outerShdw blurRad="50800" dist="25400" dir="2700000" algn="tl" rotWithShape="0">
                  <a:prstClr val="black">
                    <a:alpha val="40000"/>
                  </a:prstClr>
                </a:outerShdw>
              </a:effectLst>
            </p:spPr>
            <p:txBody>
              <a:bodyPr/>
              <a:lstStyle/>
              <a:p>
                <a:pPr algn="ctr"/>
                <a:endParaRPr lang="en-US" sz="3400" b="0">
                  <a:cs typeface="Arial" pitchFamily="34" charset="0"/>
                </a:endParaRPr>
              </a:p>
            </p:txBody>
          </p:sp>
          <p:sp>
            <p:nvSpPr>
              <p:cNvPr id="50" name="Rectangle 76"/>
              <p:cNvSpPr>
                <a:spLocks noChangeArrowheads="1"/>
              </p:cNvSpPr>
              <p:nvPr/>
            </p:nvSpPr>
            <p:spPr bwMode="gray">
              <a:xfrm>
                <a:off x="1092" y="1409"/>
                <a:ext cx="479" cy="339"/>
              </a:xfrm>
              <a:prstGeom prst="rect">
                <a:avLst/>
              </a:prstGeom>
              <a:noFill/>
              <a:ln w="9525">
                <a:noFill/>
                <a:miter lim="800000"/>
                <a:headEnd/>
                <a:tailEnd/>
              </a:ln>
            </p:spPr>
            <p:txBody>
              <a:bodyPr wrap="square" lIns="0" tIns="0" rIns="0" bIns="0">
                <a:spAutoFit/>
              </a:bodyPr>
              <a:lstStyle/>
              <a:p>
                <a:pPr defTabSz="814388" eaLnBrk="1" hangingPunct="1">
                  <a:lnSpc>
                    <a:spcPts val="1400"/>
                  </a:lnSpc>
                  <a:buClr>
                    <a:schemeClr val="tx1"/>
                  </a:buClr>
                  <a:buSzPct val="100000"/>
                </a:pPr>
                <a:r>
                  <a:rPr lang="en-US" sz="1300" dirty="0" smtClean="0">
                    <a:solidFill>
                      <a:schemeClr val="accent1"/>
                    </a:solidFill>
                    <a:cs typeface="Arial" pitchFamily="34" charset="0"/>
                  </a:rPr>
                  <a:t>November</a:t>
                </a:r>
              </a:p>
              <a:p>
                <a:pPr defTabSz="814388" eaLnBrk="1" hangingPunct="1">
                  <a:lnSpc>
                    <a:spcPts val="1400"/>
                  </a:lnSpc>
                  <a:buClr>
                    <a:schemeClr val="tx1"/>
                  </a:buClr>
                  <a:buSzPct val="100000"/>
                </a:pPr>
                <a:r>
                  <a:rPr lang="en-US" sz="1200" dirty="0" smtClean="0">
                    <a:solidFill>
                      <a:srgbClr val="000000"/>
                    </a:solidFill>
                    <a:cs typeface="Arial" pitchFamily="34" charset="0"/>
                  </a:rPr>
                  <a:t>Vendor</a:t>
                </a:r>
              </a:p>
              <a:p>
                <a:pPr defTabSz="814388" eaLnBrk="1" hangingPunct="1">
                  <a:lnSpc>
                    <a:spcPts val="1400"/>
                  </a:lnSpc>
                  <a:buClr>
                    <a:schemeClr val="tx1"/>
                  </a:buClr>
                  <a:buSzPct val="100000"/>
                </a:pPr>
                <a:r>
                  <a:rPr lang="en-US" sz="1200" dirty="0" smtClean="0">
                    <a:solidFill>
                      <a:srgbClr val="000000"/>
                    </a:solidFill>
                    <a:cs typeface="Arial" pitchFamily="34" charset="0"/>
                  </a:rPr>
                  <a:t>Selected</a:t>
                </a:r>
              </a:p>
            </p:txBody>
          </p:sp>
        </p:grpSp>
        <p:grpSp>
          <p:nvGrpSpPr>
            <p:cNvPr id="21" name="Group 23"/>
            <p:cNvGrpSpPr>
              <a:grpSpLocks/>
            </p:cNvGrpSpPr>
            <p:nvPr/>
          </p:nvGrpSpPr>
          <p:grpSpPr bwMode="auto">
            <a:xfrm>
              <a:off x="509821" y="2770177"/>
              <a:ext cx="939699" cy="819150"/>
              <a:chOff x="1081" y="1232"/>
              <a:chExt cx="585" cy="516"/>
            </a:xfrm>
          </p:grpSpPr>
          <p:sp>
            <p:nvSpPr>
              <p:cNvPr id="82" name="AutoShape 74"/>
              <p:cNvSpPr>
                <a:spLocks noChangeArrowheads="1"/>
              </p:cNvSpPr>
              <p:nvPr/>
            </p:nvSpPr>
            <p:spPr bwMode="gray">
              <a:xfrm>
                <a:off x="1091" y="1232"/>
                <a:ext cx="133" cy="133"/>
              </a:xfrm>
              <a:prstGeom prst="triangle">
                <a:avLst>
                  <a:gd name="adj" fmla="val 50000"/>
                </a:avLst>
              </a:prstGeom>
              <a:solidFill>
                <a:srgbClr val="B71234"/>
              </a:solidFill>
              <a:ln w="0">
                <a:noFill/>
                <a:miter lim="800000"/>
                <a:headEnd/>
                <a:tailEnd/>
              </a:ln>
              <a:effectLst>
                <a:outerShdw blurRad="50800" dist="25400" dir="2700000" algn="tl" rotWithShape="0">
                  <a:prstClr val="black">
                    <a:alpha val="40000"/>
                  </a:prstClr>
                </a:outerShdw>
              </a:effectLst>
            </p:spPr>
            <p:txBody>
              <a:bodyPr/>
              <a:lstStyle/>
              <a:p>
                <a:pPr algn="ctr"/>
                <a:endParaRPr lang="en-US" sz="3400" b="0">
                  <a:cs typeface="Arial" pitchFamily="34" charset="0"/>
                </a:endParaRPr>
              </a:p>
            </p:txBody>
          </p:sp>
          <p:sp>
            <p:nvSpPr>
              <p:cNvPr id="83" name="Rectangle 76"/>
              <p:cNvSpPr>
                <a:spLocks noChangeArrowheads="1"/>
              </p:cNvSpPr>
              <p:nvPr/>
            </p:nvSpPr>
            <p:spPr bwMode="gray">
              <a:xfrm>
                <a:off x="1081" y="1409"/>
                <a:ext cx="585" cy="339"/>
              </a:xfrm>
              <a:prstGeom prst="rect">
                <a:avLst/>
              </a:prstGeom>
              <a:noFill/>
              <a:ln w="9525">
                <a:noFill/>
                <a:miter lim="800000"/>
                <a:headEnd/>
                <a:tailEnd/>
              </a:ln>
            </p:spPr>
            <p:txBody>
              <a:bodyPr wrap="square" lIns="0" tIns="0" rIns="0" bIns="0">
                <a:spAutoFit/>
              </a:bodyPr>
              <a:lstStyle/>
              <a:p>
                <a:pPr defTabSz="814388" eaLnBrk="1" hangingPunct="1">
                  <a:lnSpc>
                    <a:spcPts val="1400"/>
                  </a:lnSpc>
                  <a:buClr>
                    <a:schemeClr val="tx1"/>
                  </a:buClr>
                  <a:buSzPct val="100000"/>
                </a:pPr>
                <a:r>
                  <a:rPr lang="en-US" sz="1300" dirty="0" smtClean="0">
                    <a:solidFill>
                      <a:schemeClr val="accent1"/>
                    </a:solidFill>
                    <a:cs typeface="Arial" pitchFamily="34" charset="0"/>
                  </a:rPr>
                  <a:t>October</a:t>
                </a:r>
                <a:endParaRPr lang="en-US" sz="1300" dirty="0">
                  <a:solidFill>
                    <a:schemeClr val="accent1"/>
                  </a:solidFill>
                  <a:cs typeface="Arial" pitchFamily="34" charset="0"/>
                </a:endParaRPr>
              </a:p>
              <a:p>
                <a:pPr defTabSz="814388" eaLnBrk="1" hangingPunct="1">
                  <a:lnSpc>
                    <a:spcPts val="1400"/>
                  </a:lnSpc>
                  <a:buClr>
                    <a:schemeClr val="tx1"/>
                  </a:buClr>
                  <a:buSzPct val="100000"/>
                </a:pPr>
                <a:r>
                  <a:rPr lang="en-US" sz="1200" dirty="0" smtClean="0">
                    <a:solidFill>
                      <a:srgbClr val="000000"/>
                    </a:solidFill>
                    <a:cs typeface="Arial" pitchFamily="34" charset="0"/>
                  </a:rPr>
                  <a:t>GRC Vendors Researched</a:t>
                </a:r>
              </a:p>
            </p:txBody>
          </p:sp>
        </p:grpSp>
      </p:grpSp>
      <p:sp>
        <p:nvSpPr>
          <p:cNvPr id="87" name="Rectangle 76"/>
          <p:cNvSpPr>
            <a:spLocks noChangeArrowheads="1"/>
          </p:cNvSpPr>
          <p:nvPr/>
        </p:nvSpPr>
        <p:spPr bwMode="gray">
          <a:xfrm>
            <a:off x="398463" y="6166076"/>
            <a:ext cx="7230636" cy="153695"/>
          </a:xfrm>
          <a:prstGeom prst="rect">
            <a:avLst/>
          </a:prstGeom>
          <a:noFill/>
          <a:ln w="9525">
            <a:noFill/>
            <a:miter lim="800000"/>
            <a:headEnd/>
            <a:tailEnd/>
          </a:ln>
        </p:spPr>
        <p:txBody>
          <a:bodyPr wrap="square" lIns="0" tIns="0" rIns="0" bIns="0">
            <a:spAutoFit/>
          </a:bodyPr>
          <a:lstStyle/>
          <a:p>
            <a:pPr defTabSz="814388" eaLnBrk="1" hangingPunct="1">
              <a:buClr>
                <a:schemeClr val="tx1"/>
              </a:buClr>
              <a:buSzPct val="100000"/>
            </a:pPr>
            <a:r>
              <a:rPr lang="en-US" sz="1000" dirty="0" smtClean="0">
                <a:solidFill>
                  <a:srgbClr val="000000"/>
                </a:solidFill>
                <a:cs typeface="Arial" pitchFamily="34" charset="0"/>
              </a:rPr>
              <a:t>NOTE: future dates are for planning purposes only</a:t>
            </a:r>
          </a:p>
        </p:txBody>
      </p:sp>
      <p:sp>
        <p:nvSpPr>
          <p:cNvPr id="165" name="Text Box 26"/>
          <p:cNvSpPr txBox="1">
            <a:spLocks noChangeArrowheads="1"/>
          </p:cNvSpPr>
          <p:nvPr/>
        </p:nvSpPr>
        <p:spPr bwMode="auto">
          <a:xfrm>
            <a:off x="6082039" y="1429305"/>
            <a:ext cx="1414461" cy="246221"/>
          </a:xfrm>
          <a:prstGeom prst="rect">
            <a:avLst/>
          </a:prstGeom>
          <a:noFill/>
          <a:ln w="9525" algn="ctr">
            <a:noFill/>
            <a:miter lim="800000"/>
            <a:headEnd/>
            <a:tailEnd/>
          </a:ln>
        </p:spPr>
        <p:txBody>
          <a:bodyPr wrap="square" lIns="0" tIns="0" rIns="0" bIns="0">
            <a:spAutoFit/>
          </a:bodyPr>
          <a:lstStyle/>
          <a:p>
            <a:pPr defTabSz="814388">
              <a:spcBef>
                <a:spcPct val="50000"/>
              </a:spcBef>
            </a:pPr>
            <a:r>
              <a:rPr lang="en-US" sz="1600" dirty="0" smtClean="0">
                <a:solidFill>
                  <a:srgbClr val="000000"/>
                </a:solidFill>
              </a:rPr>
              <a:t>What’s Next</a:t>
            </a:r>
            <a:endParaRPr lang="en-US" sz="1600" dirty="0">
              <a:solidFill>
                <a:srgbClr val="000000"/>
              </a:solidFill>
            </a:endParaRPr>
          </a:p>
        </p:txBody>
      </p:sp>
      <p:grpSp>
        <p:nvGrpSpPr>
          <p:cNvPr id="182" name="Group 181"/>
          <p:cNvGrpSpPr/>
          <p:nvPr/>
        </p:nvGrpSpPr>
        <p:grpSpPr>
          <a:xfrm>
            <a:off x="7462102" y="2689157"/>
            <a:ext cx="1123433" cy="2117699"/>
            <a:chOff x="7462102" y="2770182"/>
            <a:chExt cx="1123433" cy="2117699"/>
          </a:xfrm>
        </p:grpSpPr>
        <p:sp>
          <p:nvSpPr>
            <p:cNvPr id="177" name="AutoShape 74"/>
            <p:cNvSpPr>
              <a:spLocks noChangeArrowheads="1"/>
            </p:cNvSpPr>
            <p:nvPr/>
          </p:nvSpPr>
          <p:spPr bwMode="gray">
            <a:xfrm>
              <a:off x="7941426" y="3725957"/>
              <a:ext cx="213641" cy="211138"/>
            </a:xfrm>
            <a:prstGeom prst="triangle">
              <a:avLst>
                <a:gd name="adj" fmla="val 50000"/>
              </a:avLst>
            </a:prstGeom>
            <a:solidFill>
              <a:srgbClr val="165788"/>
            </a:solidFill>
            <a:ln w="0">
              <a:noFill/>
              <a:miter lim="800000"/>
              <a:headEnd/>
              <a:tailEnd/>
            </a:ln>
            <a:effectLst>
              <a:outerShdw blurRad="50800" dist="25400" dir="2700000" algn="tl" rotWithShape="0">
                <a:prstClr val="black">
                  <a:alpha val="40000"/>
                </a:prstClr>
              </a:outerShdw>
            </a:effectLst>
          </p:spPr>
          <p:txBody>
            <a:bodyPr/>
            <a:lstStyle/>
            <a:p>
              <a:pPr algn="ctr"/>
              <a:endParaRPr lang="en-US" sz="3400" b="0" dirty="0">
                <a:cs typeface="Arial" pitchFamily="34" charset="0"/>
              </a:endParaRPr>
            </a:p>
          </p:txBody>
        </p:sp>
        <p:sp>
          <p:nvSpPr>
            <p:cNvPr id="178" name="Rectangle 76"/>
            <p:cNvSpPr>
              <a:spLocks noChangeArrowheads="1"/>
            </p:cNvSpPr>
            <p:nvPr/>
          </p:nvSpPr>
          <p:spPr bwMode="gray">
            <a:xfrm>
              <a:off x="7716541" y="4006945"/>
              <a:ext cx="812800" cy="718145"/>
            </a:xfrm>
            <a:prstGeom prst="rect">
              <a:avLst/>
            </a:prstGeom>
            <a:noFill/>
            <a:ln w="9525">
              <a:noFill/>
              <a:miter lim="800000"/>
              <a:headEnd/>
              <a:tailEnd/>
            </a:ln>
          </p:spPr>
          <p:txBody>
            <a:bodyPr wrap="square" lIns="0" tIns="0" rIns="0" bIns="0">
              <a:spAutoFit/>
            </a:bodyPr>
            <a:lstStyle/>
            <a:p>
              <a:pPr defTabSz="814388" eaLnBrk="1" hangingPunct="1">
                <a:lnSpc>
                  <a:spcPts val="1400"/>
                </a:lnSpc>
                <a:buClr>
                  <a:schemeClr val="tx1"/>
                </a:buClr>
                <a:buSzPct val="100000"/>
              </a:pPr>
              <a:r>
                <a:rPr lang="en-US" sz="1300" dirty="0" smtClean="0">
                  <a:solidFill>
                    <a:srgbClr val="000000"/>
                  </a:solidFill>
                  <a:cs typeface="Arial" pitchFamily="34" charset="0"/>
                </a:rPr>
                <a:t>February</a:t>
              </a:r>
            </a:p>
            <a:p>
              <a:pPr defTabSz="814388" eaLnBrk="1" hangingPunct="1">
                <a:lnSpc>
                  <a:spcPts val="1400"/>
                </a:lnSpc>
                <a:buClr>
                  <a:schemeClr val="tx1"/>
                </a:buClr>
                <a:buSzPct val="100000"/>
              </a:pPr>
              <a:r>
                <a:rPr lang="en-US" sz="1200" dirty="0" smtClean="0">
                  <a:solidFill>
                    <a:srgbClr val="000000"/>
                  </a:solidFill>
                  <a:cs typeface="Arial" pitchFamily="34" charset="0"/>
                </a:rPr>
                <a:t>Map Policy &amp; </a:t>
              </a:r>
              <a:r>
                <a:rPr lang="en-US" sz="1200" dirty="0" err="1" smtClean="0">
                  <a:solidFill>
                    <a:srgbClr val="000000"/>
                  </a:solidFill>
                  <a:cs typeface="Arial" pitchFamily="34" charset="0"/>
                </a:rPr>
                <a:t>Vulns</a:t>
              </a:r>
              <a:r>
                <a:rPr lang="en-US" sz="1200" dirty="0" smtClean="0">
                  <a:solidFill>
                    <a:srgbClr val="000000"/>
                  </a:solidFill>
                  <a:cs typeface="Arial" pitchFamily="34" charset="0"/>
                </a:rPr>
                <a:t>. to Controls</a:t>
              </a:r>
              <a:endParaRPr lang="en-US" sz="1200" dirty="0">
                <a:solidFill>
                  <a:srgbClr val="000000"/>
                </a:solidFill>
                <a:cs typeface="Arial" pitchFamily="34" charset="0"/>
              </a:endParaRPr>
            </a:p>
          </p:txBody>
        </p:sp>
        <p:sp>
          <p:nvSpPr>
            <p:cNvPr id="175" name="AutoShape 74"/>
            <p:cNvSpPr>
              <a:spLocks noChangeArrowheads="1"/>
            </p:cNvSpPr>
            <p:nvPr/>
          </p:nvSpPr>
          <p:spPr bwMode="gray">
            <a:xfrm>
              <a:off x="8371894" y="4676743"/>
              <a:ext cx="213641" cy="211138"/>
            </a:xfrm>
            <a:prstGeom prst="triangle">
              <a:avLst>
                <a:gd name="adj" fmla="val 50000"/>
              </a:avLst>
            </a:prstGeom>
            <a:solidFill>
              <a:srgbClr val="165788"/>
            </a:solidFill>
            <a:ln w="0">
              <a:noFill/>
              <a:miter lim="800000"/>
              <a:headEnd/>
              <a:tailEnd/>
            </a:ln>
            <a:effectLst>
              <a:outerShdw blurRad="50800" dist="25400" dir="2700000" algn="tl" rotWithShape="0">
                <a:prstClr val="black">
                  <a:alpha val="40000"/>
                </a:prstClr>
              </a:outerShdw>
            </a:effectLst>
          </p:spPr>
          <p:txBody>
            <a:bodyPr/>
            <a:lstStyle/>
            <a:p>
              <a:pPr algn="ctr"/>
              <a:endParaRPr lang="en-US" sz="3400" b="0" dirty="0">
                <a:cs typeface="Arial" pitchFamily="34" charset="0"/>
              </a:endParaRPr>
            </a:p>
          </p:txBody>
        </p:sp>
        <p:grpSp>
          <p:nvGrpSpPr>
            <p:cNvPr id="172" name="Group 23"/>
            <p:cNvGrpSpPr>
              <a:grpSpLocks/>
            </p:cNvGrpSpPr>
            <p:nvPr/>
          </p:nvGrpSpPr>
          <p:grpSpPr bwMode="auto">
            <a:xfrm>
              <a:off x="7462102" y="2770182"/>
              <a:ext cx="1016803" cy="639764"/>
              <a:chOff x="1032" y="1232"/>
              <a:chExt cx="633" cy="403"/>
            </a:xfrm>
          </p:grpSpPr>
          <p:sp>
            <p:nvSpPr>
              <p:cNvPr id="173" name="AutoShape 74"/>
              <p:cNvSpPr>
                <a:spLocks noChangeArrowheads="1"/>
              </p:cNvSpPr>
              <p:nvPr/>
            </p:nvSpPr>
            <p:spPr bwMode="gray">
              <a:xfrm>
                <a:off x="1108" y="1232"/>
                <a:ext cx="133" cy="133"/>
              </a:xfrm>
              <a:prstGeom prst="triangle">
                <a:avLst>
                  <a:gd name="adj" fmla="val 50000"/>
                </a:avLst>
              </a:prstGeom>
              <a:solidFill>
                <a:srgbClr val="165788"/>
              </a:solidFill>
              <a:ln w="0">
                <a:noFill/>
                <a:miter lim="800000"/>
                <a:headEnd/>
                <a:tailEnd/>
              </a:ln>
              <a:effectLst>
                <a:outerShdw blurRad="50800" dist="25400" dir="2700000" algn="tl" rotWithShape="0">
                  <a:prstClr val="black">
                    <a:alpha val="40000"/>
                  </a:prstClr>
                </a:outerShdw>
              </a:effectLst>
            </p:spPr>
            <p:txBody>
              <a:bodyPr/>
              <a:lstStyle/>
              <a:p>
                <a:pPr algn="ctr">
                  <a:lnSpc>
                    <a:spcPts val="1400"/>
                  </a:lnSpc>
                </a:pPr>
                <a:endParaRPr lang="en-US" sz="3400" b="0" dirty="0">
                  <a:cs typeface="Arial" pitchFamily="34" charset="0"/>
                </a:endParaRPr>
              </a:p>
            </p:txBody>
          </p:sp>
          <p:sp>
            <p:nvSpPr>
              <p:cNvPr id="174" name="Rectangle 173"/>
              <p:cNvSpPr>
                <a:spLocks noChangeArrowheads="1"/>
              </p:cNvSpPr>
              <p:nvPr/>
            </p:nvSpPr>
            <p:spPr bwMode="gray">
              <a:xfrm>
                <a:off x="1032" y="1409"/>
                <a:ext cx="633" cy="226"/>
              </a:xfrm>
              <a:prstGeom prst="rect">
                <a:avLst/>
              </a:prstGeom>
              <a:noFill/>
              <a:ln w="9525">
                <a:noFill/>
                <a:miter lim="800000"/>
                <a:headEnd/>
                <a:tailEnd/>
              </a:ln>
            </p:spPr>
            <p:txBody>
              <a:bodyPr wrap="square" lIns="0" tIns="0" rIns="0" bIns="0">
                <a:spAutoFit/>
              </a:bodyPr>
              <a:lstStyle/>
              <a:p>
                <a:pPr defTabSz="814388" eaLnBrk="1" hangingPunct="1">
                  <a:lnSpc>
                    <a:spcPts val="1400"/>
                  </a:lnSpc>
                  <a:buClr>
                    <a:schemeClr val="tx1"/>
                  </a:buClr>
                  <a:buSzPct val="100000"/>
                </a:pPr>
                <a:r>
                  <a:rPr lang="en-US" sz="1300" dirty="0" smtClean="0">
                    <a:solidFill>
                      <a:srgbClr val="000000"/>
                    </a:solidFill>
                    <a:cs typeface="Arial" pitchFamily="34" charset="0"/>
                  </a:rPr>
                  <a:t>January</a:t>
                </a:r>
              </a:p>
              <a:p>
                <a:pPr defTabSz="814388" eaLnBrk="1" hangingPunct="1">
                  <a:lnSpc>
                    <a:spcPts val="1400"/>
                  </a:lnSpc>
                  <a:buClr>
                    <a:schemeClr val="tx1"/>
                  </a:buClr>
                  <a:buSzPct val="100000"/>
                </a:pPr>
                <a:r>
                  <a:rPr lang="en-US" sz="1200" dirty="0" smtClean="0">
                    <a:solidFill>
                      <a:srgbClr val="000000"/>
                    </a:solidFill>
                    <a:cs typeface="Arial" pitchFamily="34" charset="0"/>
                  </a:rPr>
                  <a:t>Vendor Mgmt.</a:t>
                </a:r>
              </a:p>
            </p:txBody>
          </p:sp>
        </p:grpSp>
      </p:grpSp>
      <p:grpSp>
        <p:nvGrpSpPr>
          <p:cNvPr id="183" name="Group 182"/>
          <p:cNvGrpSpPr/>
          <p:nvPr/>
        </p:nvGrpSpPr>
        <p:grpSpPr>
          <a:xfrm>
            <a:off x="7353300" y="4607642"/>
            <a:ext cx="1705415" cy="1225677"/>
            <a:chOff x="7705671" y="4748364"/>
            <a:chExt cx="1445644" cy="1038980"/>
          </a:xfrm>
        </p:grpSpPr>
        <p:pic>
          <p:nvPicPr>
            <p:cNvPr id="179" name="Picture 178" descr="cloud.png"/>
            <p:cNvPicPr>
              <a:picLocks noChangeAspect="1"/>
            </p:cNvPicPr>
            <p:nvPr/>
          </p:nvPicPr>
          <p:blipFill>
            <a:blip r:embed="rId5"/>
            <a:stretch>
              <a:fillRect/>
            </a:stretch>
          </p:blipFill>
          <p:spPr>
            <a:xfrm>
              <a:off x="7705671" y="4748364"/>
              <a:ext cx="1445644" cy="1038980"/>
            </a:xfrm>
            <a:prstGeom prst="rect">
              <a:avLst/>
            </a:prstGeom>
          </p:spPr>
        </p:pic>
        <p:sp>
          <p:nvSpPr>
            <p:cNvPr id="180" name="Rectangle 76"/>
            <p:cNvSpPr>
              <a:spLocks noChangeArrowheads="1"/>
            </p:cNvSpPr>
            <p:nvPr/>
          </p:nvSpPr>
          <p:spPr bwMode="gray">
            <a:xfrm>
              <a:off x="7986099" y="5161588"/>
              <a:ext cx="989904" cy="304378"/>
            </a:xfrm>
            <a:prstGeom prst="rect">
              <a:avLst/>
            </a:prstGeom>
            <a:noFill/>
            <a:ln w="9525">
              <a:noFill/>
              <a:miter lim="800000"/>
              <a:headEnd/>
              <a:tailEnd/>
            </a:ln>
          </p:spPr>
          <p:txBody>
            <a:bodyPr wrap="square" lIns="0" tIns="0" rIns="0" bIns="0">
              <a:spAutoFit/>
            </a:bodyPr>
            <a:lstStyle/>
            <a:p>
              <a:pPr defTabSz="814388" eaLnBrk="1" hangingPunct="1">
                <a:lnSpc>
                  <a:spcPts val="1400"/>
                </a:lnSpc>
                <a:buClr>
                  <a:schemeClr val="tx1"/>
                </a:buClr>
                <a:buSzPct val="100000"/>
              </a:pPr>
              <a:r>
                <a:rPr lang="en-US" sz="1400" dirty="0" smtClean="0">
                  <a:solidFill>
                    <a:srgbClr val="000000"/>
                  </a:solidFill>
                  <a:cs typeface="Arial" pitchFamily="34" charset="0"/>
                </a:rPr>
                <a:t>March</a:t>
              </a:r>
            </a:p>
            <a:p>
              <a:pPr defTabSz="814388" eaLnBrk="1" hangingPunct="1">
                <a:lnSpc>
                  <a:spcPts val="1400"/>
                </a:lnSpc>
                <a:buClr>
                  <a:schemeClr val="tx1"/>
                </a:buClr>
                <a:buSzPct val="100000"/>
              </a:pPr>
              <a:r>
                <a:rPr lang="en-US" sz="1200" dirty="0" smtClean="0">
                  <a:solidFill>
                    <a:srgbClr val="000000"/>
                  </a:solidFill>
                  <a:cs typeface="Arial" pitchFamily="34" charset="0"/>
                </a:rPr>
                <a:t>Risk Driven GRC</a:t>
              </a:r>
            </a:p>
          </p:txBody>
        </p:sp>
      </p:grpSp>
      <p:sp>
        <p:nvSpPr>
          <p:cNvPr id="186" name="Freeform 185"/>
          <p:cNvSpPr/>
          <p:nvPr/>
        </p:nvSpPr>
        <p:spPr bwMode="auto">
          <a:xfrm>
            <a:off x="5984122" y="1377385"/>
            <a:ext cx="0" cy="4664597"/>
          </a:xfrm>
          <a:custGeom>
            <a:avLst/>
            <a:gdLst>
              <a:gd name="connsiteX0" fmla="*/ 0 w 0"/>
              <a:gd name="connsiteY0" fmla="*/ 0 h 4664597"/>
              <a:gd name="connsiteX1" fmla="*/ 0 w 0"/>
              <a:gd name="connsiteY1" fmla="*/ 4664597 h 4664597"/>
            </a:gdLst>
            <a:ahLst/>
            <a:cxnLst>
              <a:cxn ang="0">
                <a:pos x="connsiteX0" y="connsiteY0"/>
              </a:cxn>
              <a:cxn ang="0">
                <a:pos x="connsiteX1" y="connsiteY1"/>
              </a:cxn>
            </a:cxnLst>
            <a:rect l="l" t="t" r="r" b="b"/>
            <a:pathLst>
              <a:path h="4664597">
                <a:moveTo>
                  <a:pt x="0" y="0"/>
                </a:moveTo>
                <a:lnTo>
                  <a:pt x="0" y="4664597"/>
                </a:lnTo>
              </a:path>
            </a:pathLst>
          </a:custGeom>
          <a:noFill/>
          <a:ln w="9525">
            <a:solidFill>
              <a:srgbClr val="808080"/>
            </a:solidFill>
            <a:prstDash val="sysDot"/>
            <a:round/>
            <a:headEnd/>
            <a:tailEnd/>
          </a:ln>
        </p:spPr>
        <p:txBody>
          <a:bodyPr wrap="none" lIns="82124" tIns="41061" rIns="82124" bIns="41061" anchor="ctr"/>
          <a:lstStyle/>
          <a:p>
            <a:pPr marL="0" marR="0" indent="0" defTabSz="914400" latinLnBrk="0">
              <a:lnSpc>
                <a:spcPct val="100000"/>
              </a:lnSpc>
              <a:buClrTx/>
              <a:buSzTx/>
              <a:buFontTx/>
              <a:buNone/>
              <a:tabLst/>
            </a:pPr>
            <a:endParaRPr lang="en-US"/>
          </a:p>
        </p:txBody>
      </p:sp>
      <p:sp>
        <p:nvSpPr>
          <p:cNvPr id="163" name="Rectangle 6"/>
          <p:cNvSpPr>
            <a:spLocks noChangeArrowheads="1"/>
          </p:cNvSpPr>
          <p:nvPr/>
        </p:nvSpPr>
        <p:spPr bwMode="auto">
          <a:xfrm>
            <a:off x="7369175" y="1911156"/>
            <a:ext cx="1406780" cy="290569"/>
          </a:xfrm>
          <a:prstGeom prst="rect">
            <a:avLst/>
          </a:prstGeom>
          <a:solidFill>
            <a:srgbClr val="393A3B"/>
          </a:solidFill>
          <a:ln w="9525">
            <a:noFill/>
            <a:miter lim="800000"/>
            <a:headEnd/>
            <a:tailEnd/>
          </a:ln>
          <a:scene3d>
            <a:camera prst="orthographicFront"/>
            <a:lightRig rig="threePt" dir="t"/>
          </a:scene3d>
          <a:sp3d>
            <a:bevelT w="38100" h="25400"/>
          </a:sp3d>
        </p:spPr>
        <p:txBody>
          <a:bodyPr wrap="none" lIns="411480" tIns="27432" rIns="27432" bIns="27432" anchor="ctr"/>
          <a:lstStyle/>
          <a:p>
            <a:pPr>
              <a:defRPr/>
            </a:pPr>
            <a:r>
              <a:rPr lang="en-US" sz="1400" dirty="0" smtClean="0">
                <a:solidFill>
                  <a:schemeClr val="accent3"/>
                </a:solidFill>
              </a:rPr>
              <a:t>Q1 ‘11</a:t>
            </a:r>
          </a:p>
        </p:txBody>
      </p:sp>
      <p:sp>
        <p:nvSpPr>
          <p:cNvPr id="164" name="Freeform 5"/>
          <p:cNvSpPr>
            <a:spLocks/>
          </p:cNvSpPr>
          <p:nvPr/>
        </p:nvSpPr>
        <p:spPr bwMode="auto">
          <a:xfrm>
            <a:off x="8439644" y="1744572"/>
            <a:ext cx="514114" cy="627671"/>
          </a:xfrm>
          <a:custGeom>
            <a:avLst/>
            <a:gdLst/>
            <a:ahLst/>
            <a:cxnLst>
              <a:cxn ang="0">
                <a:pos x="333" y="532"/>
              </a:cxn>
              <a:cxn ang="0">
                <a:pos x="0" y="825"/>
              </a:cxn>
              <a:cxn ang="0">
                <a:pos x="272" y="825"/>
              </a:cxn>
              <a:cxn ang="0">
                <a:pos x="746" y="413"/>
              </a:cxn>
              <a:cxn ang="0">
                <a:pos x="746" y="412"/>
              </a:cxn>
              <a:cxn ang="0">
                <a:pos x="272" y="0"/>
              </a:cxn>
              <a:cxn ang="0">
                <a:pos x="0" y="0"/>
              </a:cxn>
              <a:cxn ang="0">
                <a:pos x="475" y="410"/>
              </a:cxn>
              <a:cxn ang="0">
                <a:pos x="333" y="532"/>
              </a:cxn>
            </a:cxnLst>
            <a:rect l="0" t="0" r="r" b="b"/>
            <a:pathLst>
              <a:path w="746" h="825">
                <a:moveTo>
                  <a:pt x="333" y="532"/>
                </a:moveTo>
                <a:lnTo>
                  <a:pt x="0" y="825"/>
                </a:lnTo>
                <a:lnTo>
                  <a:pt x="272" y="825"/>
                </a:lnTo>
                <a:lnTo>
                  <a:pt x="746" y="413"/>
                </a:lnTo>
                <a:lnTo>
                  <a:pt x="746" y="412"/>
                </a:lnTo>
                <a:lnTo>
                  <a:pt x="272" y="0"/>
                </a:lnTo>
                <a:lnTo>
                  <a:pt x="0" y="0"/>
                </a:lnTo>
                <a:lnTo>
                  <a:pt x="475" y="410"/>
                </a:lnTo>
                <a:lnTo>
                  <a:pt x="333" y="532"/>
                </a:lnTo>
                <a:close/>
              </a:path>
            </a:pathLst>
          </a:custGeom>
          <a:gradFill flip="none" rotWithShape="1">
            <a:gsLst>
              <a:gs pos="0">
                <a:srgbClr val="165788"/>
              </a:gs>
              <a:gs pos="50000">
                <a:srgbClr val="1D74B5"/>
              </a:gs>
              <a:gs pos="100000">
                <a:srgbClr val="165788"/>
              </a:gs>
            </a:gsLst>
            <a:path path="circle">
              <a:fillToRect l="100000" t="100000"/>
            </a:path>
            <a:tileRect r="-100000" b="-100000"/>
          </a:gradFill>
          <a:ln w="9525">
            <a:noFill/>
            <a:miter lim="800000"/>
            <a:headEnd/>
            <a:tailEnd/>
          </a:ln>
          <a:effectLst>
            <a:outerShdw blurRad="50800" dist="38100" dir="2700000" algn="tl" rotWithShape="0">
              <a:prstClr val="black">
                <a:alpha val="40000"/>
              </a:prstClr>
            </a:outerShdw>
          </a:effectLst>
        </p:spPr>
        <p:txBody>
          <a:bodyPr wrap="none" anchor="ctr"/>
          <a:lstStyle/>
          <a:p>
            <a:pPr algn="ctr">
              <a:defRPr/>
            </a:pPr>
            <a:endParaRPr lang="en-US" sz="1400" b="1" dirty="0">
              <a:solidFill>
                <a:schemeClr val="accent3"/>
              </a:solidFill>
              <a:latin typeface="Arial" charset="0"/>
              <a:ea typeface="MS PGothic" pitchFamily="34" charset="-128"/>
              <a:cs typeface="MS PGothic" pitchFamily="34" charset="-128"/>
            </a:endParaRPr>
          </a:p>
        </p:txBody>
      </p:sp>
      <p:sp>
        <p:nvSpPr>
          <p:cNvPr id="161" name="Rectangle 6"/>
          <p:cNvSpPr>
            <a:spLocks noChangeArrowheads="1"/>
          </p:cNvSpPr>
          <p:nvPr/>
        </p:nvSpPr>
        <p:spPr bwMode="auto">
          <a:xfrm>
            <a:off x="5962650" y="1911156"/>
            <a:ext cx="1406780" cy="290569"/>
          </a:xfrm>
          <a:prstGeom prst="rect">
            <a:avLst/>
          </a:prstGeom>
          <a:solidFill>
            <a:srgbClr val="393A3B"/>
          </a:solidFill>
          <a:ln w="9525">
            <a:noFill/>
            <a:miter lim="800000"/>
            <a:headEnd/>
            <a:tailEnd/>
          </a:ln>
          <a:scene3d>
            <a:camera prst="orthographicFront"/>
            <a:lightRig rig="threePt" dir="t"/>
          </a:scene3d>
          <a:sp3d>
            <a:bevelT w="38100" h="25400"/>
          </a:sp3d>
        </p:spPr>
        <p:txBody>
          <a:bodyPr wrap="none" lIns="411480" tIns="27432" rIns="27432" bIns="27432" anchor="ctr"/>
          <a:lstStyle/>
          <a:p>
            <a:pPr>
              <a:defRPr/>
            </a:pPr>
            <a:r>
              <a:rPr lang="en-US" sz="1400" dirty="0" smtClean="0">
                <a:solidFill>
                  <a:schemeClr val="accent3"/>
                </a:solidFill>
              </a:rPr>
              <a:t>Q4 ‘10</a:t>
            </a:r>
          </a:p>
        </p:txBody>
      </p:sp>
      <p:sp>
        <p:nvSpPr>
          <p:cNvPr id="162" name="Freeform 5"/>
          <p:cNvSpPr>
            <a:spLocks/>
          </p:cNvSpPr>
          <p:nvPr/>
        </p:nvSpPr>
        <p:spPr bwMode="auto">
          <a:xfrm>
            <a:off x="7033119" y="1744572"/>
            <a:ext cx="514114" cy="627671"/>
          </a:xfrm>
          <a:custGeom>
            <a:avLst/>
            <a:gdLst/>
            <a:ahLst/>
            <a:cxnLst>
              <a:cxn ang="0">
                <a:pos x="333" y="532"/>
              </a:cxn>
              <a:cxn ang="0">
                <a:pos x="0" y="825"/>
              </a:cxn>
              <a:cxn ang="0">
                <a:pos x="272" y="825"/>
              </a:cxn>
              <a:cxn ang="0">
                <a:pos x="746" y="413"/>
              </a:cxn>
              <a:cxn ang="0">
                <a:pos x="746" y="412"/>
              </a:cxn>
              <a:cxn ang="0">
                <a:pos x="272" y="0"/>
              </a:cxn>
              <a:cxn ang="0">
                <a:pos x="0" y="0"/>
              </a:cxn>
              <a:cxn ang="0">
                <a:pos x="475" y="410"/>
              </a:cxn>
              <a:cxn ang="0">
                <a:pos x="333" y="532"/>
              </a:cxn>
            </a:cxnLst>
            <a:rect l="0" t="0" r="r" b="b"/>
            <a:pathLst>
              <a:path w="746" h="825">
                <a:moveTo>
                  <a:pt x="333" y="532"/>
                </a:moveTo>
                <a:lnTo>
                  <a:pt x="0" y="825"/>
                </a:lnTo>
                <a:lnTo>
                  <a:pt x="272" y="825"/>
                </a:lnTo>
                <a:lnTo>
                  <a:pt x="746" y="413"/>
                </a:lnTo>
                <a:lnTo>
                  <a:pt x="746" y="412"/>
                </a:lnTo>
                <a:lnTo>
                  <a:pt x="272" y="0"/>
                </a:lnTo>
                <a:lnTo>
                  <a:pt x="0" y="0"/>
                </a:lnTo>
                <a:lnTo>
                  <a:pt x="475" y="410"/>
                </a:lnTo>
                <a:lnTo>
                  <a:pt x="333" y="532"/>
                </a:lnTo>
                <a:close/>
              </a:path>
            </a:pathLst>
          </a:custGeom>
          <a:gradFill flip="none" rotWithShape="1">
            <a:gsLst>
              <a:gs pos="0">
                <a:srgbClr val="165788"/>
              </a:gs>
              <a:gs pos="50000">
                <a:srgbClr val="1D74B5"/>
              </a:gs>
              <a:gs pos="100000">
                <a:srgbClr val="165788"/>
              </a:gs>
            </a:gsLst>
            <a:path path="circle">
              <a:fillToRect l="100000" t="100000"/>
            </a:path>
            <a:tileRect r="-100000" b="-100000"/>
          </a:gradFill>
          <a:ln w="9525">
            <a:noFill/>
            <a:miter lim="800000"/>
            <a:headEnd/>
            <a:tailEnd/>
          </a:ln>
          <a:effectLst>
            <a:outerShdw blurRad="50800" dist="38100" dir="2700000" algn="tl" rotWithShape="0">
              <a:prstClr val="black">
                <a:alpha val="40000"/>
              </a:prstClr>
            </a:outerShdw>
          </a:effectLst>
        </p:spPr>
        <p:txBody>
          <a:bodyPr wrap="none" anchor="ctr"/>
          <a:lstStyle/>
          <a:p>
            <a:pPr algn="ctr">
              <a:defRPr/>
            </a:pPr>
            <a:endParaRPr lang="en-US" sz="1400" b="1" dirty="0">
              <a:solidFill>
                <a:schemeClr val="accent3"/>
              </a:solidFill>
              <a:latin typeface="Arial" charset="0"/>
              <a:ea typeface="MS PGothic" pitchFamily="34" charset="-128"/>
              <a:cs typeface="MS PGothic" pitchFamily="34" charset="-128"/>
            </a:endParaRPr>
          </a:p>
        </p:txBody>
      </p:sp>
      <p:sp>
        <p:nvSpPr>
          <p:cNvPr id="159" name="Rectangle 6"/>
          <p:cNvSpPr>
            <a:spLocks noChangeArrowheads="1"/>
          </p:cNvSpPr>
          <p:nvPr/>
        </p:nvSpPr>
        <p:spPr bwMode="auto">
          <a:xfrm>
            <a:off x="4549775" y="1911156"/>
            <a:ext cx="1406780" cy="290569"/>
          </a:xfrm>
          <a:prstGeom prst="rect">
            <a:avLst/>
          </a:prstGeom>
          <a:solidFill>
            <a:schemeClr val="tx1"/>
          </a:solidFill>
          <a:ln w="9525">
            <a:noFill/>
            <a:miter lim="800000"/>
            <a:headEnd/>
            <a:tailEnd/>
          </a:ln>
          <a:scene3d>
            <a:camera prst="orthographicFront"/>
            <a:lightRig rig="threePt" dir="t"/>
          </a:scene3d>
          <a:sp3d>
            <a:bevelT w="38100" h="25400"/>
          </a:sp3d>
        </p:spPr>
        <p:txBody>
          <a:bodyPr wrap="none" lIns="411480" tIns="27432" rIns="27432" bIns="27432" anchor="ctr"/>
          <a:lstStyle/>
          <a:p>
            <a:pPr>
              <a:defRPr/>
            </a:pPr>
            <a:r>
              <a:rPr lang="en-US" sz="1400" dirty="0" smtClean="0">
                <a:solidFill>
                  <a:schemeClr val="accent3"/>
                </a:solidFill>
              </a:rPr>
              <a:t>Q3 ‘10</a:t>
            </a:r>
          </a:p>
        </p:txBody>
      </p:sp>
      <p:sp>
        <p:nvSpPr>
          <p:cNvPr id="160" name="Freeform 5"/>
          <p:cNvSpPr>
            <a:spLocks/>
          </p:cNvSpPr>
          <p:nvPr/>
        </p:nvSpPr>
        <p:spPr bwMode="auto">
          <a:xfrm>
            <a:off x="5620244" y="1744572"/>
            <a:ext cx="514114" cy="627671"/>
          </a:xfrm>
          <a:custGeom>
            <a:avLst/>
            <a:gdLst/>
            <a:ahLst/>
            <a:cxnLst>
              <a:cxn ang="0">
                <a:pos x="333" y="532"/>
              </a:cxn>
              <a:cxn ang="0">
                <a:pos x="0" y="825"/>
              </a:cxn>
              <a:cxn ang="0">
                <a:pos x="272" y="825"/>
              </a:cxn>
              <a:cxn ang="0">
                <a:pos x="746" y="413"/>
              </a:cxn>
              <a:cxn ang="0">
                <a:pos x="746" y="412"/>
              </a:cxn>
              <a:cxn ang="0">
                <a:pos x="272" y="0"/>
              </a:cxn>
              <a:cxn ang="0">
                <a:pos x="0" y="0"/>
              </a:cxn>
              <a:cxn ang="0">
                <a:pos x="475" y="410"/>
              </a:cxn>
              <a:cxn ang="0">
                <a:pos x="333" y="532"/>
              </a:cxn>
            </a:cxnLst>
            <a:rect l="0" t="0" r="r" b="b"/>
            <a:pathLst>
              <a:path w="746" h="825">
                <a:moveTo>
                  <a:pt x="333" y="532"/>
                </a:moveTo>
                <a:lnTo>
                  <a:pt x="0" y="825"/>
                </a:lnTo>
                <a:lnTo>
                  <a:pt x="272" y="825"/>
                </a:lnTo>
                <a:lnTo>
                  <a:pt x="746" y="413"/>
                </a:lnTo>
                <a:lnTo>
                  <a:pt x="746" y="412"/>
                </a:lnTo>
                <a:lnTo>
                  <a:pt x="272" y="0"/>
                </a:lnTo>
                <a:lnTo>
                  <a:pt x="0" y="0"/>
                </a:lnTo>
                <a:lnTo>
                  <a:pt x="475" y="410"/>
                </a:lnTo>
                <a:lnTo>
                  <a:pt x="333" y="532"/>
                </a:lnTo>
                <a:close/>
              </a:path>
            </a:pathLst>
          </a:custGeom>
          <a:gradFill flip="none" rotWithShape="1">
            <a:gsLst>
              <a:gs pos="0">
                <a:schemeClr val="accent1"/>
              </a:gs>
              <a:gs pos="50000">
                <a:srgbClr val="D9153F"/>
              </a:gs>
              <a:gs pos="100000">
                <a:schemeClr val="accent1"/>
              </a:gs>
            </a:gsLst>
            <a:path path="circle">
              <a:fillToRect l="100000" t="100000"/>
            </a:path>
            <a:tileRect r="-100000" b="-100000"/>
          </a:gradFill>
          <a:ln w="9525">
            <a:noFill/>
            <a:miter lim="800000"/>
            <a:headEnd/>
            <a:tailEnd/>
          </a:ln>
          <a:effectLst>
            <a:outerShdw blurRad="50800" dist="38100" dir="2700000" algn="tl" rotWithShape="0">
              <a:prstClr val="black">
                <a:alpha val="40000"/>
              </a:prstClr>
            </a:outerShdw>
          </a:effectLst>
        </p:spPr>
        <p:txBody>
          <a:bodyPr wrap="none" anchor="ctr"/>
          <a:lstStyle/>
          <a:p>
            <a:pPr algn="ctr">
              <a:defRPr/>
            </a:pPr>
            <a:endParaRPr lang="en-US" sz="1400" b="1" dirty="0">
              <a:solidFill>
                <a:schemeClr val="accent3"/>
              </a:solidFill>
              <a:latin typeface="Arial" charset="0"/>
              <a:ea typeface="MS PGothic" pitchFamily="34" charset="-128"/>
              <a:cs typeface="MS PGothic" pitchFamily="34" charset="-128"/>
            </a:endParaRPr>
          </a:p>
        </p:txBody>
      </p:sp>
      <p:sp>
        <p:nvSpPr>
          <p:cNvPr id="157" name="Rectangle 6"/>
          <p:cNvSpPr>
            <a:spLocks noChangeArrowheads="1"/>
          </p:cNvSpPr>
          <p:nvPr/>
        </p:nvSpPr>
        <p:spPr bwMode="auto">
          <a:xfrm>
            <a:off x="3133725" y="1911156"/>
            <a:ext cx="1406780" cy="290569"/>
          </a:xfrm>
          <a:prstGeom prst="rect">
            <a:avLst/>
          </a:prstGeom>
          <a:solidFill>
            <a:schemeClr val="tx1"/>
          </a:solidFill>
          <a:ln w="9525">
            <a:noFill/>
            <a:miter lim="800000"/>
            <a:headEnd/>
            <a:tailEnd/>
          </a:ln>
          <a:scene3d>
            <a:camera prst="orthographicFront"/>
            <a:lightRig rig="threePt" dir="t"/>
          </a:scene3d>
          <a:sp3d>
            <a:bevelT w="38100" h="25400"/>
          </a:sp3d>
        </p:spPr>
        <p:txBody>
          <a:bodyPr wrap="none" lIns="411480" tIns="27432" rIns="27432" bIns="27432" anchor="ctr"/>
          <a:lstStyle/>
          <a:p>
            <a:pPr>
              <a:defRPr/>
            </a:pPr>
            <a:r>
              <a:rPr lang="en-US" sz="1400" dirty="0" smtClean="0">
                <a:solidFill>
                  <a:schemeClr val="accent3"/>
                </a:solidFill>
              </a:rPr>
              <a:t>Q2 ‘10</a:t>
            </a:r>
          </a:p>
        </p:txBody>
      </p:sp>
      <p:sp>
        <p:nvSpPr>
          <p:cNvPr id="158" name="Freeform 5"/>
          <p:cNvSpPr>
            <a:spLocks/>
          </p:cNvSpPr>
          <p:nvPr/>
        </p:nvSpPr>
        <p:spPr bwMode="auto">
          <a:xfrm>
            <a:off x="4204194" y="1744572"/>
            <a:ext cx="514114" cy="627671"/>
          </a:xfrm>
          <a:custGeom>
            <a:avLst/>
            <a:gdLst/>
            <a:ahLst/>
            <a:cxnLst>
              <a:cxn ang="0">
                <a:pos x="333" y="532"/>
              </a:cxn>
              <a:cxn ang="0">
                <a:pos x="0" y="825"/>
              </a:cxn>
              <a:cxn ang="0">
                <a:pos x="272" y="825"/>
              </a:cxn>
              <a:cxn ang="0">
                <a:pos x="746" y="413"/>
              </a:cxn>
              <a:cxn ang="0">
                <a:pos x="746" y="412"/>
              </a:cxn>
              <a:cxn ang="0">
                <a:pos x="272" y="0"/>
              </a:cxn>
              <a:cxn ang="0">
                <a:pos x="0" y="0"/>
              </a:cxn>
              <a:cxn ang="0">
                <a:pos x="475" y="410"/>
              </a:cxn>
              <a:cxn ang="0">
                <a:pos x="333" y="532"/>
              </a:cxn>
            </a:cxnLst>
            <a:rect l="0" t="0" r="r" b="b"/>
            <a:pathLst>
              <a:path w="746" h="825">
                <a:moveTo>
                  <a:pt x="333" y="532"/>
                </a:moveTo>
                <a:lnTo>
                  <a:pt x="0" y="825"/>
                </a:lnTo>
                <a:lnTo>
                  <a:pt x="272" y="825"/>
                </a:lnTo>
                <a:lnTo>
                  <a:pt x="746" y="413"/>
                </a:lnTo>
                <a:lnTo>
                  <a:pt x="746" y="412"/>
                </a:lnTo>
                <a:lnTo>
                  <a:pt x="272" y="0"/>
                </a:lnTo>
                <a:lnTo>
                  <a:pt x="0" y="0"/>
                </a:lnTo>
                <a:lnTo>
                  <a:pt x="475" y="410"/>
                </a:lnTo>
                <a:lnTo>
                  <a:pt x="333" y="532"/>
                </a:lnTo>
                <a:close/>
              </a:path>
            </a:pathLst>
          </a:custGeom>
          <a:gradFill flip="none" rotWithShape="1">
            <a:gsLst>
              <a:gs pos="0">
                <a:schemeClr val="accent1"/>
              </a:gs>
              <a:gs pos="50000">
                <a:srgbClr val="D9153F"/>
              </a:gs>
              <a:gs pos="100000">
                <a:schemeClr val="accent1"/>
              </a:gs>
            </a:gsLst>
            <a:path path="circle">
              <a:fillToRect l="100000" t="100000"/>
            </a:path>
            <a:tileRect r="-100000" b="-100000"/>
          </a:gradFill>
          <a:ln w="9525">
            <a:noFill/>
            <a:miter lim="800000"/>
            <a:headEnd/>
            <a:tailEnd/>
          </a:ln>
          <a:effectLst>
            <a:outerShdw blurRad="50800" dist="38100" dir="2700000" algn="tl" rotWithShape="0">
              <a:prstClr val="black">
                <a:alpha val="40000"/>
              </a:prstClr>
            </a:outerShdw>
          </a:effectLst>
        </p:spPr>
        <p:txBody>
          <a:bodyPr wrap="none" anchor="ctr"/>
          <a:lstStyle/>
          <a:p>
            <a:pPr algn="ctr">
              <a:defRPr/>
            </a:pPr>
            <a:endParaRPr lang="en-US" sz="1400" b="1" dirty="0">
              <a:solidFill>
                <a:schemeClr val="accent3"/>
              </a:solidFill>
              <a:latin typeface="Arial" charset="0"/>
              <a:ea typeface="MS PGothic" pitchFamily="34" charset="-128"/>
              <a:cs typeface="MS PGothic" pitchFamily="34" charset="-128"/>
            </a:endParaRPr>
          </a:p>
        </p:txBody>
      </p:sp>
      <p:sp>
        <p:nvSpPr>
          <p:cNvPr id="155" name="Rectangle 6"/>
          <p:cNvSpPr>
            <a:spLocks noChangeArrowheads="1"/>
          </p:cNvSpPr>
          <p:nvPr/>
        </p:nvSpPr>
        <p:spPr bwMode="auto">
          <a:xfrm>
            <a:off x="1719263" y="1911156"/>
            <a:ext cx="1406780" cy="290569"/>
          </a:xfrm>
          <a:prstGeom prst="rect">
            <a:avLst/>
          </a:prstGeom>
          <a:solidFill>
            <a:schemeClr val="tx1"/>
          </a:solidFill>
          <a:ln w="9525">
            <a:noFill/>
            <a:miter lim="800000"/>
            <a:headEnd/>
            <a:tailEnd/>
          </a:ln>
          <a:scene3d>
            <a:camera prst="orthographicFront"/>
            <a:lightRig rig="threePt" dir="t"/>
          </a:scene3d>
          <a:sp3d>
            <a:bevelT w="38100" h="25400"/>
          </a:sp3d>
        </p:spPr>
        <p:txBody>
          <a:bodyPr wrap="none" lIns="411480" tIns="27432" rIns="27432" bIns="27432" anchor="ctr"/>
          <a:lstStyle/>
          <a:p>
            <a:pPr>
              <a:defRPr/>
            </a:pPr>
            <a:r>
              <a:rPr lang="en-US" sz="1400" dirty="0" smtClean="0">
                <a:solidFill>
                  <a:schemeClr val="accent3"/>
                </a:solidFill>
              </a:rPr>
              <a:t>Q1 ‘10</a:t>
            </a:r>
          </a:p>
        </p:txBody>
      </p:sp>
      <p:sp>
        <p:nvSpPr>
          <p:cNvPr id="156" name="Freeform 5"/>
          <p:cNvSpPr>
            <a:spLocks/>
          </p:cNvSpPr>
          <p:nvPr/>
        </p:nvSpPr>
        <p:spPr bwMode="auto">
          <a:xfrm>
            <a:off x="2789732" y="1744572"/>
            <a:ext cx="514114" cy="627671"/>
          </a:xfrm>
          <a:custGeom>
            <a:avLst/>
            <a:gdLst/>
            <a:ahLst/>
            <a:cxnLst>
              <a:cxn ang="0">
                <a:pos x="333" y="532"/>
              </a:cxn>
              <a:cxn ang="0">
                <a:pos x="0" y="825"/>
              </a:cxn>
              <a:cxn ang="0">
                <a:pos x="272" y="825"/>
              </a:cxn>
              <a:cxn ang="0">
                <a:pos x="746" y="413"/>
              </a:cxn>
              <a:cxn ang="0">
                <a:pos x="746" y="412"/>
              </a:cxn>
              <a:cxn ang="0">
                <a:pos x="272" y="0"/>
              </a:cxn>
              <a:cxn ang="0">
                <a:pos x="0" y="0"/>
              </a:cxn>
              <a:cxn ang="0">
                <a:pos x="475" y="410"/>
              </a:cxn>
              <a:cxn ang="0">
                <a:pos x="333" y="532"/>
              </a:cxn>
            </a:cxnLst>
            <a:rect l="0" t="0" r="r" b="b"/>
            <a:pathLst>
              <a:path w="746" h="825">
                <a:moveTo>
                  <a:pt x="333" y="532"/>
                </a:moveTo>
                <a:lnTo>
                  <a:pt x="0" y="825"/>
                </a:lnTo>
                <a:lnTo>
                  <a:pt x="272" y="825"/>
                </a:lnTo>
                <a:lnTo>
                  <a:pt x="746" y="413"/>
                </a:lnTo>
                <a:lnTo>
                  <a:pt x="746" y="412"/>
                </a:lnTo>
                <a:lnTo>
                  <a:pt x="272" y="0"/>
                </a:lnTo>
                <a:lnTo>
                  <a:pt x="0" y="0"/>
                </a:lnTo>
                <a:lnTo>
                  <a:pt x="475" y="410"/>
                </a:lnTo>
                <a:lnTo>
                  <a:pt x="333" y="532"/>
                </a:lnTo>
                <a:close/>
              </a:path>
            </a:pathLst>
          </a:custGeom>
          <a:gradFill flip="none" rotWithShape="1">
            <a:gsLst>
              <a:gs pos="0">
                <a:schemeClr val="accent1"/>
              </a:gs>
              <a:gs pos="50000">
                <a:srgbClr val="D9153F"/>
              </a:gs>
              <a:gs pos="100000">
                <a:schemeClr val="accent1"/>
              </a:gs>
            </a:gsLst>
            <a:path path="circle">
              <a:fillToRect l="100000" t="100000"/>
            </a:path>
            <a:tileRect r="-100000" b="-100000"/>
          </a:gradFill>
          <a:ln w="9525">
            <a:noFill/>
            <a:miter lim="800000"/>
            <a:headEnd/>
            <a:tailEnd/>
          </a:ln>
          <a:effectLst>
            <a:outerShdw blurRad="50800" dist="38100" dir="2700000" algn="tl" rotWithShape="0">
              <a:prstClr val="black">
                <a:alpha val="40000"/>
              </a:prstClr>
            </a:outerShdw>
          </a:effectLst>
        </p:spPr>
        <p:txBody>
          <a:bodyPr wrap="none" anchor="ctr"/>
          <a:lstStyle/>
          <a:p>
            <a:pPr algn="ctr">
              <a:defRPr/>
            </a:pPr>
            <a:endParaRPr lang="en-US" sz="1400" b="1" dirty="0">
              <a:solidFill>
                <a:schemeClr val="accent3"/>
              </a:solidFill>
              <a:latin typeface="Arial" charset="0"/>
              <a:ea typeface="MS PGothic" pitchFamily="34" charset="-128"/>
              <a:cs typeface="MS PGothic" pitchFamily="34" charset="-128"/>
            </a:endParaRPr>
          </a:p>
        </p:txBody>
      </p:sp>
      <p:sp>
        <p:nvSpPr>
          <p:cNvPr id="133" name="Rectangle 6"/>
          <p:cNvSpPr>
            <a:spLocks noChangeArrowheads="1"/>
          </p:cNvSpPr>
          <p:nvPr/>
        </p:nvSpPr>
        <p:spPr bwMode="auto">
          <a:xfrm>
            <a:off x="398463" y="1911156"/>
            <a:ext cx="1318438" cy="290569"/>
          </a:xfrm>
          <a:prstGeom prst="rect">
            <a:avLst/>
          </a:prstGeom>
          <a:solidFill>
            <a:schemeClr val="tx1"/>
          </a:solidFill>
          <a:ln w="9525">
            <a:noFill/>
            <a:miter lim="800000"/>
            <a:headEnd/>
            <a:tailEnd/>
          </a:ln>
          <a:scene3d>
            <a:camera prst="orthographicFront"/>
            <a:lightRig rig="threePt" dir="t"/>
          </a:scene3d>
          <a:sp3d>
            <a:bevelT w="38100" h="25400"/>
          </a:sp3d>
        </p:spPr>
        <p:txBody>
          <a:bodyPr wrap="none" lIns="365760" tIns="27432" rIns="27432" bIns="27432" anchor="ctr"/>
          <a:lstStyle/>
          <a:p>
            <a:pPr>
              <a:defRPr/>
            </a:pPr>
            <a:r>
              <a:rPr lang="en-US" sz="1400" dirty="0" smtClean="0">
                <a:solidFill>
                  <a:schemeClr val="accent3"/>
                </a:solidFill>
              </a:rPr>
              <a:t>Q4 ‘09</a:t>
            </a:r>
          </a:p>
        </p:txBody>
      </p:sp>
      <p:sp>
        <p:nvSpPr>
          <p:cNvPr id="140" name="Freeform 5"/>
          <p:cNvSpPr>
            <a:spLocks/>
          </p:cNvSpPr>
          <p:nvPr/>
        </p:nvSpPr>
        <p:spPr bwMode="auto">
          <a:xfrm>
            <a:off x="1380590" y="1744572"/>
            <a:ext cx="514114" cy="627671"/>
          </a:xfrm>
          <a:custGeom>
            <a:avLst/>
            <a:gdLst/>
            <a:ahLst/>
            <a:cxnLst>
              <a:cxn ang="0">
                <a:pos x="333" y="532"/>
              </a:cxn>
              <a:cxn ang="0">
                <a:pos x="0" y="825"/>
              </a:cxn>
              <a:cxn ang="0">
                <a:pos x="272" y="825"/>
              </a:cxn>
              <a:cxn ang="0">
                <a:pos x="746" y="413"/>
              </a:cxn>
              <a:cxn ang="0">
                <a:pos x="746" y="412"/>
              </a:cxn>
              <a:cxn ang="0">
                <a:pos x="272" y="0"/>
              </a:cxn>
              <a:cxn ang="0">
                <a:pos x="0" y="0"/>
              </a:cxn>
              <a:cxn ang="0">
                <a:pos x="475" y="410"/>
              </a:cxn>
              <a:cxn ang="0">
                <a:pos x="333" y="532"/>
              </a:cxn>
            </a:cxnLst>
            <a:rect l="0" t="0" r="r" b="b"/>
            <a:pathLst>
              <a:path w="746" h="825">
                <a:moveTo>
                  <a:pt x="333" y="532"/>
                </a:moveTo>
                <a:lnTo>
                  <a:pt x="0" y="825"/>
                </a:lnTo>
                <a:lnTo>
                  <a:pt x="272" y="825"/>
                </a:lnTo>
                <a:lnTo>
                  <a:pt x="746" y="413"/>
                </a:lnTo>
                <a:lnTo>
                  <a:pt x="746" y="412"/>
                </a:lnTo>
                <a:lnTo>
                  <a:pt x="272" y="0"/>
                </a:lnTo>
                <a:lnTo>
                  <a:pt x="0" y="0"/>
                </a:lnTo>
                <a:lnTo>
                  <a:pt x="475" y="410"/>
                </a:lnTo>
                <a:lnTo>
                  <a:pt x="333" y="532"/>
                </a:lnTo>
                <a:close/>
              </a:path>
            </a:pathLst>
          </a:custGeom>
          <a:gradFill flip="none" rotWithShape="1">
            <a:gsLst>
              <a:gs pos="0">
                <a:schemeClr val="accent1"/>
              </a:gs>
              <a:gs pos="50000">
                <a:srgbClr val="D9153F"/>
              </a:gs>
              <a:gs pos="100000">
                <a:schemeClr val="accent1"/>
              </a:gs>
            </a:gsLst>
            <a:path path="circle">
              <a:fillToRect l="100000" t="100000"/>
            </a:path>
            <a:tileRect r="-100000" b="-100000"/>
          </a:gradFill>
          <a:ln w="9525">
            <a:noFill/>
            <a:miter lim="800000"/>
            <a:headEnd/>
            <a:tailEnd/>
          </a:ln>
          <a:effectLst>
            <a:outerShdw blurRad="50800" dist="38100" dir="2700000" algn="tl" rotWithShape="0">
              <a:prstClr val="black">
                <a:alpha val="40000"/>
              </a:prstClr>
            </a:outerShdw>
          </a:effectLst>
        </p:spPr>
        <p:txBody>
          <a:bodyPr wrap="none" anchor="ctr"/>
          <a:lstStyle/>
          <a:p>
            <a:pPr algn="ctr">
              <a:defRPr/>
            </a:pPr>
            <a:endParaRPr lang="en-US" sz="1400" b="1" dirty="0">
              <a:solidFill>
                <a:schemeClr val="accent3"/>
              </a:solidFill>
              <a:latin typeface="Arial" charset="0"/>
              <a:ea typeface="MS PGothic" pitchFamily="34" charset="-128"/>
              <a:cs typeface="MS PGothic" pitchFamily="34" charset="-128"/>
            </a:endParaRPr>
          </a:p>
        </p:txBody>
      </p:sp>
      <p:sp>
        <p:nvSpPr>
          <p:cNvPr id="187" name="Freeform 186"/>
          <p:cNvSpPr/>
          <p:nvPr/>
        </p:nvSpPr>
        <p:spPr bwMode="auto">
          <a:xfrm>
            <a:off x="1788713" y="1377385"/>
            <a:ext cx="0" cy="4664597"/>
          </a:xfrm>
          <a:custGeom>
            <a:avLst/>
            <a:gdLst>
              <a:gd name="connsiteX0" fmla="*/ 0 w 0"/>
              <a:gd name="connsiteY0" fmla="*/ 0 h 4664597"/>
              <a:gd name="connsiteX1" fmla="*/ 0 w 0"/>
              <a:gd name="connsiteY1" fmla="*/ 4664597 h 4664597"/>
            </a:gdLst>
            <a:ahLst/>
            <a:cxnLst>
              <a:cxn ang="0">
                <a:pos x="connsiteX0" y="connsiteY0"/>
              </a:cxn>
              <a:cxn ang="0">
                <a:pos x="connsiteX1" y="connsiteY1"/>
              </a:cxn>
            </a:cxnLst>
            <a:rect l="l" t="t" r="r" b="b"/>
            <a:pathLst>
              <a:path h="4664597">
                <a:moveTo>
                  <a:pt x="0" y="0"/>
                </a:moveTo>
                <a:lnTo>
                  <a:pt x="0" y="4664597"/>
                </a:lnTo>
              </a:path>
            </a:pathLst>
          </a:custGeom>
          <a:noFill/>
          <a:ln w="9525">
            <a:solidFill>
              <a:srgbClr val="808080"/>
            </a:solidFill>
            <a:prstDash val="sysDot"/>
            <a:round/>
            <a:headEnd/>
            <a:tailEnd/>
          </a:ln>
        </p:spPr>
        <p:txBody>
          <a:bodyPr wrap="none" lIns="82124" tIns="41061" rIns="82124" bIns="41061" anchor="ctr"/>
          <a:lstStyle/>
          <a:p>
            <a:pPr marL="0" marR="0" indent="0" defTabSz="914400" latinLnBrk="0">
              <a:lnSpc>
                <a:spcPct val="100000"/>
              </a:lnSpc>
              <a:buClrTx/>
              <a:buSzTx/>
              <a:buFontTx/>
              <a:buNone/>
              <a:tabLst/>
            </a:pPr>
            <a:endParaRPr lang="en-US"/>
          </a:p>
        </p:txBody>
      </p:sp>
      <p:sp>
        <p:nvSpPr>
          <p:cNvPr id="188" name="Slide Number Placeholder 187"/>
          <p:cNvSpPr>
            <a:spLocks noGrp="1"/>
          </p:cNvSpPr>
          <p:nvPr>
            <p:ph type="sldNum" sz="quarter" idx="12"/>
          </p:nvPr>
        </p:nvSpPr>
        <p:spPr/>
        <p:txBody>
          <a:bodyPr/>
          <a:lstStyle/>
          <a:p>
            <a:fld id="{D240FB7D-A644-6540-97E3-CEE4645AA965}" type="slidenum">
              <a:rPr lang="en-US" smtClean="0"/>
              <a:pPr/>
              <a:t>9</a:t>
            </a:fld>
            <a:endParaRPr lang="en-US"/>
          </a:p>
        </p:txBody>
      </p:sp>
      <p:sp>
        <p:nvSpPr>
          <p:cNvPr id="190" name="Date Placeholder 189"/>
          <p:cNvSpPr>
            <a:spLocks noGrp="1"/>
          </p:cNvSpPr>
          <p:nvPr>
            <p:ph type="dt" sz="half" idx="10"/>
          </p:nvPr>
        </p:nvSpPr>
        <p:spPr/>
        <p:txBody>
          <a:bodyPr/>
          <a:lstStyle/>
          <a:p>
            <a:fld id="{CC4AA1CD-D623-4048-B6A5-E5EFC1C83F5D}" type="datetime4">
              <a:rPr lang="en-US" smtClean="0"/>
              <a:pPr/>
              <a:t>October 14, 2010</a:t>
            </a:fld>
            <a:endParaRPr 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2"/>
                                        </p:tgtEl>
                                        <p:attrNameLst>
                                          <p:attrName>style.visibility</p:attrName>
                                        </p:attrNameLst>
                                      </p:cBhvr>
                                      <p:to>
                                        <p:strVal val="visible"/>
                                      </p:to>
                                    </p:set>
                                    <p:animEffect transition="in" filter="fade">
                                      <p:cBhvr>
                                        <p:cTn id="27" dur="500"/>
                                        <p:tgtEl>
                                          <p:spTgt spid="182"/>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183"/>
                                        </p:tgtEl>
                                        <p:attrNameLst>
                                          <p:attrName>style.visibility</p:attrName>
                                        </p:attrNameLst>
                                      </p:cBhvr>
                                      <p:to>
                                        <p:strVal val="visible"/>
                                      </p:to>
                                    </p:set>
                                    <p:anim calcmode="lin" valueType="num">
                                      <p:cBhvr>
                                        <p:cTn id="32" dur="500" fill="hold"/>
                                        <p:tgtEl>
                                          <p:spTgt spid="183"/>
                                        </p:tgtEl>
                                        <p:attrNameLst>
                                          <p:attrName>ppt_w</p:attrName>
                                        </p:attrNameLst>
                                      </p:cBhvr>
                                      <p:tavLst>
                                        <p:tav tm="0">
                                          <p:val>
                                            <p:fltVal val="0"/>
                                          </p:val>
                                        </p:tav>
                                        <p:tav tm="100000">
                                          <p:val>
                                            <p:strVal val="#ppt_w"/>
                                          </p:val>
                                        </p:tav>
                                      </p:tavLst>
                                    </p:anim>
                                    <p:anim calcmode="lin" valueType="num">
                                      <p:cBhvr>
                                        <p:cTn id="33" dur="500" fill="hold"/>
                                        <p:tgtEl>
                                          <p:spTgt spid="18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
      <a:dk1>
        <a:srgbClr val="4C4D4F"/>
      </a:dk1>
      <a:lt1>
        <a:srgbClr val="FFFFFF"/>
      </a:lt1>
      <a:dk2>
        <a:srgbClr val="000000"/>
      </a:dk2>
      <a:lt2>
        <a:srgbClr val="D4D5D6"/>
      </a:lt2>
      <a:accent1>
        <a:srgbClr val="A80030"/>
      </a:accent1>
      <a:accent2>
        <a:srgbClr val="325B7B"/>
      </a:accent2>
      <a:accent3>
        <a:srgbClr val="FFFFFF"/>
      </a:accent3>
      <a:accent4>
        <a:srgbClr val="404042"/>
      </a:accent4>
      <a:accent5>
        <a:srgbClr val="D1AAAD"/>
      </a:accent5>
      <a:accent6>
        <a:srgbClr val="2C526F"/>
      </a:accent6>
      <a:hlink>
        <a:srgbClr val="8080A6"/>
      </a:hlink>
      <a:folHlink>
        <a:srgbClr val="E1D059"/>
      </a:folHlink>
    </a:clrScheme>
    <a:fontScheme name="Office Theme">
      <a:majorFont>
        <a:latin typeface="Arial"/>
        <a:ea typeface="MS PGothic"/>
        <a:cs typeface="MS PGothic"/>
      </a:majorFont>
      <a:minorFont>
        <a:latin typeface="Arial"/>
        <a:ea typeface="MS PGothic"/>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4C4D4F"/>
      </a:dk1>
      <a:lt1>
        <a:srgbClr val="FFFFFF"/>
      </a:lt1>
      <a:dk2>
        <a:srgbClr val="000000"/>
      </a:dk2>
      <a:lt2>
        <a:srgbClr val="D4D5D6"/>
      </a:lt2>
      <a:accent1>
        <a:srgbClr val="A80030"/>
      </a:accent1>
      <a:accent2>
        <a:srgbClr val="325B7B"/>
      </a:accent2>
      <a:accent3>
        <a:srgbClr val="FFFFFF"/>
      </a:accent3>
      <a:accent4>
        <a:srgbClr val="404042"/>
      </a:accent4>
      <a:accent5>
        <a:srgbClr val="D1AAAD"/>
      </a:accent5>
      <a:accent6>
        <a:srgbClr val="2C526F"/>
      </a:accent6>
      <a:hlink>
        <a:srgbClr val="8080A6"/>
      </a:hlink>
      <a:folHlink>
        <a:srgbClr val="E1D059"/>
      </a:folHlink>
    </a:clrScheme>
    <a:fontScheme name="Office Theme">
      <a:majorFont>
        <a:latin typeface="Arial"/>
        <a:ea typeface="MS PGothic"/>
        <a:cs typeface="MS PGothic"/>
      </a:majorFont>
      <a:minorFont>
        <a:latin typeface="Arial"/>
        <a:ea typeface="MS PGothic"/>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BrandingDocLib" ma:contentTypeID="0x010100456D0A85A40C6C439F567F85BE750BE10046F32E2218DD494EBC107FCDFDE33D9C" ma:contentTypeVersion="44" ma:contentTypeDescription="" ma:contentTypeScope="" ma:versionID="147136be5f32a137688ec1468280ad2a">
  <xsd:schema xmlns:xsd="http://www.w3.org/2001/XMLSchema" xmlns:p="http://schemas.microsoft.com/office/2006/metadata/properties" xmlns:ns1="d227788e-d28b-49e7-a494-c4cadc725e74" xmlns:ns3="http://schemas.microsoft.com/sharepoint/v3/fields" targetNamespace="http://schemas.microsoft.com/office/2006/metadata/properties" ma:root="true" ma:fieldsID="35bd412e042c139477f4dbd3b909c8b9" ns1:_="" ns3:_="">
    <xsd:import namespace="d227788e-d28b-49e7-a494-c4cadc725e74"/>
    <xsd:import namespace="http://schemas.microsoft.com/sharepoint/v3/fields"/>
    <xsd:element name="properties">
      <xsd:complexType>
        <xsd:sequence>
          <xsd:element name="documentManagement">
            <xsd:complexType>
              <xsd:all>
                <xsd:element ref="ns1:ProjectType2" minOccurs="0"/>
                <xsd:element ref="ns1:Page_x0020_count" minOccurs="0"/>
                <xsd:element ref="ns1:Languages" minOccurs="0"/>
                <xsd:element ref="ns1:ProductName" minOccurs="0"/>
                <xsd:element ref="ns1:CampaignName" minOccurs="0"/>
                <xsd:element ref="ns3:_Status" minOccurs="0"/>
                <xsd:element ref="ns1:FileName" minOccurs="0"/>
                <xsd:element ref="ns1:GlobalProgramManager" minOccurs="0"/>
                <xsd:element ref="ns1:AgencyName" minOccurs="0"/>
                <xsd:element ref="ns1:DigitalAssetID" minOccurs="0"/>
                <xsd:element ref="ns1:FolderLocations" minOccurs="0"/>
                <xsd:element ref="ns1:JobCode" minOccurs="0"/>
                <xsd:element ref="ns1:GMR_x0020__x0023__x0020__x0028_old_x0020_site_x0029_" minOccurs="0"/>
              </xsd:all>
            </xsd:complexType>
          </xsd:element>
        </xsd:sequence>
      </xsd:complexType>
    </xsd:element>
  </xsd:schema>
  <xsd:schema xmlns:xsd="http://www.w3.org/2001/XMLSchema" xmlns:dms="http://schemas.microsoft.com/office/2006/documentManagement/types" targetNamespace="d227788e-d28b-49e7-a494-c4cadc725e74" elementFormDefault="qualified">
    <xsd:import namespace="http://schemas.microsoft.com/office/2006/documentManagement/types"/>
    <xsd:element name="ProjectType2" ma:index="0" nillable="true" ma:displayName="Project Type" ma:default="Select one from below" ma:format="Dropdown" ma:internalName="ProjectType2">
      <xsd:simpleType>
        <xsd:restriction base="dms:Choice">
          <xsd:enumeration value="Select one from below"/>
          <xsd:enumeration value="Ad"/>
          <xsd:enumeration value="Alert"/>
          <xsd:enumeration value="Banner—tradeshow"/>
          <xsd:enumeration value="Banner—web"/>
          <xsd:enumeration value="Battlecard"/>
          <xsd:enumeration value="Bi-fold"/>
          <xsd:enumeration value="Booth—tradeshow"/>
          <xsd:enumeration value="Box shot"/>
          <xsd:enumeration value="Brief"/>
          <xsd:enumeration value="Brochure"/>
          <xsd:enumeration value="Case Study"/>
          <xsd:enumeration value="CD/DVD face artwork"/>
          <xsd:enumeration value="Certificate"/>
          <xsd:enumeration value="Competitive analysis"/>
          <xsd:enumeration value="Data Sheet"/>
          <xsd:enumeration value="Demo"/>
          <xsd:enumeration value="Desktop reference guide"/>
          <xsd:enumeration value="Diagram"/>
          <xsd:enumeration value="Direct mail"/>
          <xsd:enumeration value="eGuide"/>
          <xsd:enumeration value="Email blast/invitation"/>
          <xsd:enumeration value="Factsheet"/>
          <xsd:enumeration value="FAQ"/>
          <xsd:enumeration value="Flyer"/>
          <xsd:enumeration value="Folder"/>
          <xsd:enumeration value="HTML email"/>
          <xsd:enumeration value="Insert"/>
          <xsd:enumeration value="Journal"/>
          <xsd:enumeration value="Landing page"/>
          <xsd:enumeration value="Leaflet"/>
          <xsd:enumeration value="Letter"/>
          <xsd:enumeration value="Logo/identity"/>
          <xsd:enumeration value="Manual"/>
          <xsd:enumeration value="Newsletter"/>
          <xsd:enumeration value="Other"/>
          <xsd:enumeration value="Outdoor"/>
          <xsd:enumeration value="Photography"/>
          <xsd:enumeration value="Podcast"/>
          <xsd:enumeration value="POP"/>
          <xsd:enumeration value="Poster"/>
          <xsd:enumeration value="Presentation"/>
          <xsd:enumeration value="Product box—full"/>
          <xsd:enumeration value="Product box—mini"/>
          <xsd:enumeration value="Product directory"/>
          <xsd:enumeration value="Promotional item"/>
          <xsd:enumeration value="Quick start guide"/>
          <xsd:enumeration value="Report"/>
          <xsd:enumeration value="Seminar"/>
          <xsd:enumeration value="Singage—general"/>
          <xsd:enumeration value="Signature"/>
          <xsd:enumeration value="Slipsheet"/>
          <xsd:enumeration value="Splash screen"/>
          <xsd:enumeration value="Stationery"/>
          <xsd:enumeration value="Sticker"/>
          <xsd:enumeration value="Style guide"/>
          <xsd:enumeration value="Symbol"/>
          <xsd:enumeration value="Tabletop"/>
          <xsd:enumeration value="Template"/>
          <xsd:enumeration value="UPC"/>
          <xsd:enumeration value="User interface"/>
          <xsd:enumeration value="Video"/>
          <xsd:enumeration value="Web page"/>
          <xsd:enumeration value="Web site"/>
          <xsd:enumeration value="White paper"/>
        </xsd:restriction>
      </xsd:simpleType>
    </xsd:element>
    <xsd:element name="Page_x0020_count" ma:index="3" nillable="true" ma:displayName="Page count" ma:format="Dropdown" ma:internalName="Page_x0020_count">
      <xsd:simpleType>
        <xsd:union memberTypes="dms:Text">
          <xsd:simpleType>
            <xsd:restriction base="dms:Choice">
              <xsd:enumeration value="2"/>
              <xsd:enumeration value="4"/>
              <xsd:enumeration value="8"/>
              <xsd:enumeration value="12"/>
              <xsd:enumeration value="16"/>
              <xsd:enumeration value="20"/>
              <xsd:enumeration value="24"/>
            </xsd:restriction>
          </xsd:simpleType>
        </xsd:union>
      </xsd:simpleType>
    </xsd:element>
    <xsd:element name="Languages" ma:index="4" nillable="true" ma:displayName="Language(s)" ma:default="English (en-us)" ma:format="Dropdown" ma:internalName="Languages" ma:readOnly="false">
      <xsd:simpleType>
        <xsd:restriction base="dms:Choice">
          <xsd:enumeration value="Simplified Chinese (zh-cn)"/>
          <xsd:enumeration value="Traditional Chinese (zh-tw)"/>
          <xsd:enumeration value="Dutch—Netherlands (nl)"/>
          <xsd:enumeration value="English (en-us)"/>
          <xsd:enumeration value="English—UK (en-gb)"/>
          <xsd:enumeration value="English—Australia (en-au)"/>
          <xsd:enumeration value="English—Canada (en-ca)"/>
          <xsd:enumeration value="French (fr)"/>
          <xsd:enumeration value="French—Canada (fr-ca)"/>
          <xsd:enumeration value="German (de)"/>
          <xsd:enumeration value="Italian (it)"/>
          <xsd:enumeration value="Japan (ja)"/>
          <xsd:enumeration value="Korean (kr)"/>
          <xsd:enumeration value="Polish (pl)"/>
          <xsd:enumeration value="Portuguese (pt)"/>
          <xsd:enumeration value="Portuguese—Brazil (pt-br)"/>
          <xsd:enumeration value="Spanish (es)"/>
          <xsd:enumeration value="Spanish—Chile (es-cl)"/>
        </xsd:restriction>
      </xsd:simpleType>
    </xsd:element>
    <xsd:element name="ProductName" ma:index="5" nillable="true" ma:displayName="Product Name(s)" ma:format="Dropdown" ma:internalName="ProductName" ma:readOnly="false">
      <xsd:simpleType>
        <xsd:union memberTypes="dms:Text">
          <xsd:simpleType>
            <xsd:restriction base="dms:Choice">
              <xsd:enumeration value="Acitve Protection"/>
              <xsd:enumeration value="Anti-Malware, Web Gateway Edt."/>
              <xsd:enumeration value="Anti-spam"/>
              <xsd:enumeration value="Anti-spyware Enterprise"/>
              <xsd:enumeration value="Anti-Theft File Protection"/>
              <xsd:enumeration value="Anti-Virus, Web Gateway Edt."/>
              <xsd:enumeration value="Appication Control"/>
              <xsd:enumeration value="Artemis"/>
              <xsd:enumeration value="Change Control"/>
              <xsd:enumeration value="Change Reconciliation"/>
              <xsd:enumeration value="Content Security Blade Server"/>
              <xsd:enumeration value="Data Loss Prevention Appliance"/>
              <xsd:enumeration value="Device Control"/>
              <xsd:enumeration value="E-Business Server"/>
              <xsd:enumeration value="Email and Web Security Appliance"/>
              <xsd:enumeration value="Email and Web Security—Virtual Appliance"/>
              <xsd:enumeration value="Email Anti-virus"/>
              <xsd:enumeration value="Email Edge Gateway"/>
              <xsd:enumeration value="Email Encryption, Gateway Edt."/>
              <xsd:enumeration value="Email Gateway (IronMail)"/>
              <xsd:enumeration value="Email Secruity Message Profile"/>
              <xsd:enumeration value="Email Security Appliance"/>
              <xsd:enumeration value="Email Security Service for Enterprise"/>
              <xsd:enumeration value="Email Security Service for SMB"/>
              <xsd:enumeration value="Encrypted USB"/>
              <xsd:enumeration value="Endpoint Encryption"/>
              <xsd:enumeration value="Endpoint Encryption for Files and Folders"/>
              <xsd:enumeration value="ePolicy Orchestrator"/>
              <xsd:enumeration value="Family Protection (Consumer only)"/>
              <xsd:enumeration value="Firewall  (Consumer only)"/>
              <xsd:enumeration value="Firewall Enterprise Control Center (CommandCenter)"/>
              <xsd:enumeration value="Firewall Reporter (fw-rp)"/>
              <xsd:enumeration value="Firewall Enterprise (Sidewinder)"/>
              <xsd:enumeration value="Firewall Enterprise Profiler"/>
              <xsd:enumeration value="Foundstone Professional Services"/>
              <xsd:enumeration value="Host Data Loss Prevention"/>
              <xsd:enumeration value="Host Intrusion Prevention"/>
              <xsd:enumeration value="Integrity Monitor"/>
              <xsd:enumeration value="Internet Security (Consumer only)"/>
              <xsd:enumeration value="LinuxShield"/>
              <xsd:enumeration value="McAfee SECURE"/>
              <xsd:enumeration value="Mobile Anti-Theft Protection"/>
              <xsd:enumeration value="Mobile Okay"/>
              <xsd:enumeration value="Mobile VirusScan"/>
              <xsd:enumeration value="Monitoring Signature Service"/>
              <xsd:enumeration value="NetShield for Netware"/>
              <xsd:enumeration value="Network Access Control"/>
              <xsd:enumeration value="Network Security Central Manager"/>
              <xsd:enumeration value="Network Security Manager"/>
              <xsd:enumeration value="Network Security Platform"/>
              <xsd:enumeration value="Network Security Platform—I-Series Appliances"/>
              <xsd:enumeration value="Network Security Platform—M-Series Appliances"/>
              <xsd:enumeration value="Network User Behavior Analysis"/>
              <xsd:enumeration value="Network User Behavior Analysis Control Center"/>
              <xsd:enumeration value="Network User Behavior Analysis Monitor"/>
              <xsd:enumeration value="Network User Behavior Analysis Reporter"/>
              <xsd:enumeration value="Network User Behavior Analysis Studio"/>
              <xsd:enumeration value="Online Backup (Consumer only)"/>
              <xsd:enumeration value="Policy and Remediation Manager"/>
              <xsd:enumeration value="Policy Auditor"/>
              <xsd:enumeration value="Port Control"/>
              <xsd:enumeration value="Privacy Service (Consumer only)"/>
              <xsd:enumeration value="Professional Services"/>
              <xsd:enumeration value="Remediation Manager"/>
              <xsd:enumeration value="Risk and Compliance Manager"/>
              <xsd:enumeration value="Security for Lotus Domino"/>
              <xsd:enumeration value="Security for Microsoft Exchange"/>
              <xsd:enumeration value="Security for Microsoft ISA Server"/>
              <xsd:enumeration value="Security for Microsoft SharePoint"/>
              <xsd:enumeration value="Security Innovation Alliance"/>
              <xsd:enumeration value="Security Journal"/>
              <xsd:enumeration value="Security Suite (Consumer only)"/>
              <xsd:enumeration value="SecurityCenter (Consumer only)"/>
              <xsd:enumeration value="SiteAdvisor Enterprise"/>
              <xsd:enumeration value="SiteAdvisor Plus (Consumer only)"/>
              <xsd:enumeration value="SmartFilter"/>
              <xsd:enumeration value="SmartFilter, Education Edt."/>
              <xsd:enumeration value="SmartReporter"/>
              <xsd:enumeration value="Total Protection (ToPS) for Compliance"/>
              <xsd:enumeration value="Total Protection (ToPS) for Data"/>
              <xsd:enumeration value="Total Protection (ToPS) for Endpoint"/>
              <xsd:enumeration value="Total Protection (ToPS) Service"/>
              <xsd:enumeration value="Total Protection (tops-c)  (Consumer only)"/>
              <xsd:enumeration value="Total Protection for Secure Business"/>
              <xsd:enumeration value="Total Protection—Essential"/>
              <xsd:enumeration value="TrustedSource SDK"/>
              <xsd:enumeration value="UTM Firewall (SnapGear)"/>
              <xsd:enumeration value="UTM Firewall Control Center"/>
              <xsd:enumeration value="VirusScan Enterprise"/>
              <xsd:enumeration value="VirusScan Enterprise for Linux"/>
              <xsd:enumeration value="VirusScan for Mac"/>
              <xsd:enumeration value="VirusScan for NetApp"/>
              <xsd:enumeration value="VirusScan Mobile Enterprise"/>
              <xsd:enumeration value="VirusScan Plus (Consumer only)"/>
              <xsd:enumeration value="Vulnerability Management Service"/>
              <xsd:enumeration value="Vulnerability Manager"/>
              <xsd:enumeration value="Web Content Reporter"/>
              <xsd:enumeration value="Web Filter"/>
              <xsd:enumeration value="Web Gateway"/>
              <xsd:enumeration value="Web Reporter Basic"/>
              <xsd:enumeration value="Web Reporter Premium, Gateway edt"/>
              <xsd:enumeration value="Web Security Appliance"/>
              <xsd:enumeration value="Web Security On Demand"/>
            </xsd:restriction>
          </xsd:simpleType>
        </xsd:union>
      </xsd:simpleType>
    </xsd:element>
    <xsd:element name="CampaignName" ma:index="6" nillable="true" ma:displayName="Campaign Name" ma:default="NA" ma:format="Dropdown" ma:internalName="CampaignName" ma:readOnly="false">
      <xsd:simpleType>
        <xsd:union memberTypes="dms:Text">
          <xsd:simpleType>
            <xsd:restriction base="dms:Choice">
              <xsd:enumeration value="McAfee in the Enteprise"/>
              <xsd:enumeration value="Midmarket"/>
              <xsd:enumeration value="Network"/>
              <xsd:enumeration value="NA"/>
            </xsd:restriction>
          </xsd:simpleType>
        </xsd:union>
      </xsd:simpleType>
    </xsd:element>
    <xsd:element name="FileName" ma:index="8" nillable="true" ma:displayName="Audience" ma:default="Business" ma:internalName="FileName">
      <xsd:complexType>
        <xsd:complexContent>
          <xsd:extension base="dms:MultiChoice">
            <xsd:sequence>
              <xsd:element name="Value" maxOccurs="unbounded" minOccurs="0" nillable="true">
                <xsd:simpleType>
                  <xsd:restriction base="dms:Choice">
                    <xsd:enumeration value="Business"/>
                    <xsd:enumeration value="Consumer"/>
                  </xsd:restriction>
                </xsd:simpleType>
              </xsd:element>
            </xsd:sequence>
          </xsd:extension>
        </xsd:complexContent>
      </xsd:complexType>
    </xsd:element>
    <xsd:element name="GlobalProgramManager" ma:index="9" nillable="true" ma:displayName="Owner" ma:default="*Program Manager" ma:format="Dropdown" ma:internalName="GlobalProgramManager">
      <xsd:simpleType>
        <xsd:union memberTypes="dms:Text">
          <xsd:simpleType>
            <xsd:restriction base="dms:Choice">
              <xsd:enumeration value="*Program Manager"/>
              <xsd:enumeration value="Paula Alvarez"/>
              <xsd:enumeration value="Susan Gibson"/>
              <xsd:enumeration value="Bob Kennedy"/>
              <xsd:enumeration value="Michael Maceri"/>
              <xsd:enumeration value="Jennifer Natwick"/>
              <xsd:enumeration value="Shari Schoenfeld"/>
            </xsd:restriction>
          </xsd:simpleType>
        </xsd:union>
      </xsd:simpleType>
    </xsd:element>
    <xsd:element name="AgencyName" ma:index="10" nillable="true" ma:displayName="Agency Name" ma:format="Dropdown" ma:internalName="AgencyName" ma:readOnly="false">
      <xsd:simpleType>
        <xsd:union memberTypes="dms:Text">
          <xsd:simpleType>
            <xsd:restriction base="dms:Choice">
              <xsd:enumeration value="Enivision"/>
              <xsd:enumeration value="IdeaBlast"/>
              <xsd:enumeration value="Level Studios"/>
              <xsd:enumeration value="Loomis"/>
              <xsd:enumeration value="McCann"/>
              <xsd:enumeration value="Meta Design"/>
              <xsd:enumeration value="NMatis"/>
              <xsd:enumeration value="Pair Design"/>
              <xsd:enumeration value="Tribal"/>
              <xsd:enumeration value="3 Marketeers"/>
            </xsd:restriction>
          </xsd:simpleType>
        </xsd:union>
      </xsd:simpleType>
    </xsd:element>
    <xsd:element name="DigitalAssetID" ma:index="11" nillable="true" ma:displayName="Digital Asset ID" ma:internalName="DigitalAssetID">
      <xsd:simpleType>
        <xsd:restriction base="dms:Text">
          <xsd:maxLength value="255"/>
        </xsd:restriction>
      </xsd:simpleType>
    </xsd:element>
    <xsd:element name="FolderLocations" ma:index="12" nillable="true" ma:displayName="Folder Locations" ma:format="Hyperlink" ma:internalName="FolderLocations">
      <xsd:complexType>
        <xsd:complexContent>
          <xsd:extension base="dms:URL">
            <xsd:sequence>
              <xsd:element name="Url" type="dms:ValidUrl" minOccurs="0" nillable="true"/>
              <xsd:element name="Description" type="xsd:string" nillable="true"/>
            </xsd:sequence>
          </xsd:extension>
        </xsd:complexContent>
      </xsd:complexType>
    </xsd:element>
    <xsd:element name="JobCode" ma:index="18" nillable="true" ma:displayName="JobCode" ma:hidden="true" ma:internalName="JobCode" ma:readOnly="false">
      <xsd:simpleType>
        <xsd:restriction base="dms:Text">
          <xsd:maxLength value="255"/>
        </xsd:restriction>
      </xsd:simpleType>
    </xsd:element>
    <xsd:element name="GMR_x0020__x0023__x0020__x0028_old_x0020_site_x0029_" ma:index="20" nillable="true" ma:displayName="GMR # (old site)" ma:internalName="GMR_x0020__x0023__x0020__x0028_old_x0020_site_x0029_">
      <xsd:simpleType>
        <xsd:restriction base="dms:Number"/>
      </xsd:simpleType>
    </xsd:element>
  </xsd:schema>
  <xsd:schema xmlns:xsd="http://www.w3.org/2001/XMLSchema" xmlns:dms="http://schemas.microsoft.com/office/2006/documentManagement/types" targetNamespace="http://schemas.microsoft.com/sharepoint/v3/fields" elementFormDefault="qualified">
    <xsd:import namespace="http://schemas.microsoft.com/office/2006/documentManagement/types"/>
    <xsd:element name="_Status" ma:index="7" nillable="true" ma:displayName="Status" ma:default="Final" ma:format="Dropdown" ma:hidden="true" ma:internalName="_Status" ma:readOnly="false">
      <xsd:simpleType>
        <xsd:restriction base="dms:Choice">
          <xsd:enumeration value="Not Started"/>
          <xsd:enumeration value="Draft"/>
          <xsd:enumeration value="Reviewed"/>
          <xsd:enumeration value="Scheduled"/>
          <xsd:enumeration value="Published"/>
          <xsd:enumeration value="Final"/>
          <xsd:enumeration value="Expired"/>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7"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C4751000-08B8-4FB5-8388-27DA83A82C58}">
  <ds:schemaRefs>
    <ds:schemaRef ds:uri="http://schemas.microsoft.com/sharepoint/v3/contenttype/forms"/>
  </ds:schemaRefs>
</ds:datastoreItem>
</file>

<file path=customXml/itemProps2.xml><?xml version="1.0" encoding="utf-8"?>
<ds:datastoreItem xmlns:ds="http://schemas.openxmlformats.org/officeDocument/2006/customXml" ds:itemID="{B26F8DF2-4AEB-493E-93BD-9C9D7D5EBC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27788e-d28b-49e7-a494-c4cadc725e74"/>
    <ds:schemaRef ds:uri="http://schemas.microsoft.com/sharepoint/v3/fields"/>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5902</TotalTime>
  <Words>3037</Words>
  <Application>Microsoft Office PowerPoint</Application>
  <PresentationFormat>On-screen Show (4:3)</PresentationFormat>
  <Paragraphs>955</Paragraphs>
  <Slides>36</Slides>
  <Notes>33</Notes>
  <HiddenSlides>1</HiddenSlides>
  <MMClips>0</MMClips>
  <ScaleCrop>false</ScaleCrop>
  <HeadingPairs>
    <vt:vector size="6" baseType="variant">
      <vt:variant>
        <vt:lpstr>Theme</vt:lpstr>
      </vt:variant>
      <vt:variant>
        <vt:i4>2</vt:i4>
      </vt:variant>
      <vt:variant>
        <vt:lpstr>Embedded OLE Servers</vt:lpstr>
      </vt:variant>
      <vt:variant>
        <vt:i4>0</vt:i4>
      </vt:variant>
      <vt:variant>
        <vt:lpstr>Slide Titles</vt:lpstr>
      </vt:variant>
      <vt:variant>
        <vt:i4>36</vt:i4>
      </vt:variant>
    </vt:vector>
  </HeadingPairs>
  <TitlesOfParts>
    <vt:vector size="38" baseType="lpstr">
      <vt:lpstr>Office Theme</vt:lpstr>
      <vt:lpstr>Office Theme</vt:lpstr>
      <vt:lpstr> McAfee Governance, Risk and Compliance (GRC) Portal: Implementing a Policy, Compliance, Risk and Security  Awareness Program</vt:lpstr>
      <vt:lpstr>Agenda</vt:lpstr>
      <vt:lpstr>Agenda</vt:lpstr>
      <vt:lpstr>The McAfee Environment </vt:lpstr>
      <vt:lpstr>McAfee Global Security Services (GSS) FY10 Initiatives</vt:lpstr>
      <vt:lpstr>Impact on McAfee and Our Customers</vt:lpstr>
      <vt:lpstr>Agenda</vt:lpstr>
      <vt:lpstr>McAfee’s GRC Portal</vt:lpstr>
      <vt:lpstr>GRC Portal – Timeline</vt:lpstr>
      <vt:lpstr>Key GRC Components</vt:lpstr>
      <vt:lpstr>Policy Management Maturity</vt:lpstr>
      <vt:lpstr>McAfee Security Policy Architecture</vt:lpstr>
      <vt:lpstr>Policy Workflow in the GRC Portal</vt:lpstr>
      <vt:lpstr>Slide 14</vt:lpstr>
      <vt:lpstr>Key GRC Component #2</vt:lpstr>
      <vt:lpstr>The Compliance Spectrum</vt:lpstr>
      <vt:lpstr>Compliance Automation Process</vt:lpstr>
      <vt:lpstr>Compliance Workflow for PCI Self Assessment</vt:lpstr>
      <vt:lpstr>Slide 19</vt:lpstr>
      <vt:lpstr>Key GRC Component #3</vt:lpstr>
      <vt:lpstr>Common Controls and Risk-driven Policy</vt:lpstr>
      <vt:lpstr>Connectors</vt:lpstr>
      <vt:lpstr>McAfee Vulnerability Manager Connector (Foundstone)</vt:lpstr>
      <vt:lpstr>McAfee® ePolicy Orchestrator® Platform</vt:lpstr>
      <vt:lpstr>People, Processes, Technology</vt:lpstr>
      <vt:lpstr>Key GRC Component #4</vt:lpstr>
      <vt:lpstr>Security Awareness PCI 12.6, ISO 27001 A.8.2.2</vt:lpstr>
      <vt:lpstr>Acknowledgement</vt:lpstr>
      <vt:lpstr>Agenda</vt:lpstr>
      <vt:lpstr>Systems Approach to Security</vt:lpstr>
      <vt:lpstr>McAfee “Security Connected”</vt:lpstr>
      <vt:lpstr>Maturity Model of Enterprise Security</vt:lpstr>
      <vt:lpstr>GRC Portal Benefits</vt:lpstr>
      <vt:lpstr>Closing Thoughts</vt:lpstr>
      <vt:lpstr>Questions?</vt:lpstr>
      <vt:lpstr>Slide 36</vt:lpstr>
    </vt:vector>
  </TitlesOfParts>
  <Company>Siegel+Gale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Siegel+Gale</dc:creator>
  <cp:lastModifiedBy>McAfee</cp:lastModifiedBy>
  <cp:revision>807</cp:revision>
  <cp:lastPrinted>2008-10-13T18:49:49Z</cp:lastPrinted>
  <dcterms:created xsi:type="dcterms:W3CDTF">2010-03-25T16:03:46Z</dcterms:created>
  <dcterms:modified xsi:type="dcterms:W3CDTF">2010-10-14T20:40:43Z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-1576724917</vt:i4>
  </property>
  <property fmtid="{D5CDD505-2E9C-101B-9397-08002B2CF9AE}" pid="3" name="_NewReviewCycle">
    <vt:lpwstr/>
  </property>
  <property fmtid="{D5CDD505-2E9C-101B-9397-08002B2CF9AE}" pid="4" name="_EmailSubject">
    <vt:lpwstr>focus preso</vt:lpwstr>
  </property>
  <property fmtid="{D5CDD505-2E9C-101B-9397-08002B2CF9AE}" pid="5" name="_AuthorEmail">
    <vt:lpwstr>Bill_DalrympleJr@McAfee.com</vt:lpwstr>
  </property>
  <property fmtid="{D5CDD505-2E9C-101B-9397-08002B2CF9AE}" pid="6" name="_AuthorEmailDisplayName">
    <vt:lpwstr>Dalrymple, Bill</vt:lpwstr>
  </property>
  <property fmtid="{D5CDD505-2E9C-101B-9397-08002B2CF9AE}" pid="7" name="_PreviousAdHocReviewCycleID">
    <vt:i4>675824764</vt:i4>
  </property>
</Properties>
</file>