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91"/>
  </p:notesMasterIdLst>
  <p:handoutMasterIdLst>
    <p:handoutMasterId r:id="rId92"/>
  </p:handoutMasterIdLst>
  <p:sldIdLst>
    <p:sldId id="295" r:id="rId6"/>
    <p:sldId id="535" r:id="rId7"/>
    <p:sldId id="536" r:id="rId8"/>
    <p:sldId id="537" r:id="rId9"/>
    <p:sldId id="538" r:id="rId10"/>
    <p:sldId id="539" r:id="rId11"/>
    <p:sldId id="540" r:id="rId12"/>
    <p:sldId id="541" r:id="rId13"/>
    <p:sldId id="588" r:id="rId14"/>
    <p:sldId id="571" r:id="rId15"/>
    <p:sldId id="543" r:id="rId16"/>
    <p:sldId id="582" r:id="rId17"/>
    <p:sldId id="583" r:id="rId18"/>
    <p:sldId id="584" r:id="rId19"/>
    <p:sldId id="585" r:id="rId20"/>
    <p:sldId id="586" r:id="rId21"/>
    <p:sldId id="587" r:id="rId22"/>
    <p:sldId id="589" r:id="rId23"/>
    <p:sldId id="544" r:id="rId24"/>
    <p:sldId id="604" r:id="rId25"/>
    <p:sldId id="545" r:id="rId26"/>
    <p:sldId id="546" r:id="rId27"/>
    <p:sldId id="572" r:id="rId28"/>
    <p:sldId id="547" r:id="rId29"/>
    <p:sldId id="548" r:id="rId30"/>
    <p:sldId id="549" r:id="rId31"/>
    <p:sldId id="590" r:id="rId32"/>
    <p:sldId id="550" r:id="rId33"/>
    <p:sldId id="605" r:id="rId34"/>
    <p:sldId id="551" r:id="rId35"/>
    <p:sldId id="552" r:id="rId36"/>
    <p:sldId id="553" r:id="rId37"/>
    <p:sldId id="574" r:id="rId38"/>
    <p:sldId id="554" r:id="rId39"/>
    <p:sldId id="555" r:id="rId40"/>
    <p:sldId id="575" r:id="rId41"/>
    <p:sldId id="576" r:id="rId42"/>
    <p:sldId id="577" r:id="rId43"/>
    <p:sldId id="578" r:id="rId44"/>
    <p:sldId id="556" r:id="rId45"/>
    <p:sldId id="579" r:id="rId46"/>
    <p:sldId id="557" r:id="rId47"/>
    <p:sldId id="558" r:id="rId48"/>
    <p:sldId id="592" r:id="rId49"/>
    <p:sldId id="559" r:id="rId50"/>
    <p:sldId id="580" r:id="rId51"/>
    <p:sldId id="591" r:id="rId52"/>
    <p:sldId id="560" r:id="rId53"/>
    <p:sldId id="561" r:id="rId54"/>
    <p:sldId id="562" r:id="rId55"/>
    <p:sldId id="563" r:id="rId56"/>
    <p:sldId id="564" r:id="rId57"/>
    <p:sldId id="565" r:id="rId58"/>
    <p:sldId id="566" r:id="rId59"/>
    <p:sldId id="567" r:id="rId60"/>
    <p:sldId id="568" r:id="rId61"/>
    <p:sldId id="569" r:id="rId62"/>
    <p:sldId id="602" r:id="rId63"/>
    <p:sldId id="423" r:id="rId64"/>
    <p:sldId id="384" r:id="rId65"/>
    <p:sldId id="385" r:id="rId66"/>
    <p:sldId id="389" r:id="rId67"/>
    <p:sldId id="466" r:id="rId68"/>
    <p:sldId id="431" r:id="rId69"/>
    <p:sldId id="439" r:id="rId70"/>
    <p:sldId id="427" r:id="rId71"/>
    <p:sldId id="486" r:id="rId72"/>
    <p:sldId id="487" r:id="rId73"/>
    <p:sldId id="594" r:id="rId74"/>
    <p:sldId id="494" r:id="rId75"/>
    <p:sldId id="492" r:id="rId76"/>
    <p:sldId id="601" r:id="rId77"/>
    <p:sldId id="603" r:id="rId78"/>
    <p:sldId id="500" r:id="rId79"/>
    <p:sldId id="513" r:id="rId80"/>
    <p:sldId id="501" r:id="rId81"/>
    <p:sldId id="503" r:id="rId82"/>
    <p:sldId id="509" r:id="rId83"/>
    <p:sldId id="510" r:id="rId84"/>
    <p:sldId id="595" r:id="rId85"/>
    <p:sldId id="598" r:id="rId86"/>
    <p:sldId id="597" r:id="rId87"/>
    <p:sldId id="596" r:id="rId88"/>
    <p:sldId id="430" r:id="rId89"/>
    <p:sldId id="350" r:id="rId9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3">
          <p15:clr>
            <a:srgbClr val="A4A3A4"/>
          </p15:clr>
        </p15:guide>
        <p15:guide id="2" orient="horz" pos="520">
          <p15:clr>
            <a:srgbClr val="A4A3A4"/>
          </p15:clr>
        </p15:guide>
        <p15:guide id="3" orient="horz" pos="753">
          <p15:clr>
            <a:srgbClr val="A4A3A4"/>
          </p15:clr>
        </p15:guide>
        <p15:guide id="4" orient="horz" pos="4152">
          <p15:clr>
            <a:srgbClr val="A4A3A4"/>
          </p15:clr>
        </p15:guide>
        <p15:guide id="5" orient="horz" pos="2648">
          <p15:clr>
            <a:srgbClr val="A4A3A4"/>
          </p15:clr>
        </p15:guide>
        <p15:guide id="6" orient="horz" pos="2256">
          <p15:clr>
            <a:srgbClr val="A4A3A4"/>
          </p15:clr>
        </p15:guide>
        <p15:guide id="7" orient="horz" pos="3648">
          <p15:clr>
            <a:srgbClr val="A4A3A4"/>
          </p15:clr>
        </p15:guide>
        <p15:guide id="8" pos="2880">
          <p15:clr>
            <a:srgbClr val="A4A3A4"/>
          </p15:clr>
        </p15:guide>
        <p15:guide id="9" pos="288">
          <p15:clr>
            <a:srgbClr val="A4A3A4"/>
          </p15:clr>
        </p15:guide>
        <p15:guide id="10" pos="5472">
          <p15:clr>
            <a:srgbClr val="A4A3A4"/>
          </p15:clr>
        </p15:guide>
        <p15:guide id="11" pos="1188">
          <p15:clr>
            <a:srgbClr val="A4A3A4"/>
          </p15:clr>
        </p15:guide>
        <p15:guide id="12" pos="1344">
          <p15:clr>
            <a:srgbClr val="A4A3A4"/>
          </p15:clr>
        </p15:guide>
        <p15:guide id="13" pos="2258">
          <p15:clr>
            <a:srgbClr val="A4A3A4"/>
          </p15:clr>
        </p15:guide>
        <p15:guide id="14" pos="2430">
          <p15:clr>
            <a:srgbClr val="A4A3A4"/>
          </p15:clr>
        </p15:guide>
        <p15:guide id="15" pos="3329">
          <p15:clr>
            <a:srgbClr val="A4A3A4"/>
          </p15:clr>
        </p15:guide>
        <p15:guide id="16" pos="3502">
          <p15:clr>
            <a:srgbClr val="A4A3A4"/>
          </p15:clr>
        </p15:guide>
        <p15:guide id="17" pos="4395">
          <p15:clr>
            <a:srgbClr val="A4A3A4"/>
          </p15:clr>
        </p15:guide>
        <p15:guide id="18" pos="457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5"/>
    <a:srgbClr val="0000CC"/>
    <a:srgbClr val="FF669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0" autoAdjust="0"/>
    <p:restoredTop sz="78744" autoAdjust="0"/>
  </p:normalViewPr>
  <p:slideViewPr>
    <p:cSldViewPr snapToGrid="0" snapToObjects="1">
      <p:cViewPr varScale="1">
        <p:scale>
          <a:sx n="92" d="100"/>
          <a:sy n="92" d="100"/>
        </p:scale>
        <p:origin x="1794" y="84"/>
      </p:cViewPr>
      <p:guideLst>
        <p:guide orient="horz" pos="983"/>
        <p:guide orient="horz" pos="520"/>
        <p:guide orient="horz" pos="753"/>
        <p:guide orient="horz" pos="4152"/>
        <p:guide orient="horz" pos="2648"/>
        <p:guide orient="horz" pos="2256"/>
        <p:guide orient="horz" pos="3648"/>
        <p:guide pos="2880"/>
        <p:guide pos="288"/>
        <p:guide pos="5472"/>
        <p:guide pos="1188"/>
        <p:guide pos="1344"/>
        <p:guide pos="2258"/>
        <p:guide pos="2430"/>
        <p:guide pos="3329"/>
        <p:guide pos="3502"/>
        <p:guide pos="4395"/>
        <p:guide pos="4574"/>
      </p:guideLst>
    </p:cSldViewPr>
  </p:slideViewPr>
  <p:outlineViewPr>
    <p:cViewPr>
      <p:scale>
        <a:sx n="33" d="100"/>
        <a:sy n="33" d="100"/>
      </p:scale>
      <p:origin x="0" y="29850"/>
    </p:cViewPr>
  </p:outlineViewPr>
  <p:notesTextViewPr>
    <p:cViewPr>
      <p:scale>
        <a:sx n="3" d="2"/>
        <a:sy n="3" d="2"/>
      </p:scale>
      <p:origin x="0" y="0"/>
    </p:cViewPr>
  </p:notesTextViewPr>
  <p:sorterViewPr>
    <p:cViewPr>
      <p:scale>
        <a:sx n="160" d="100"/>
        <a:sy n="160" d="100"/>
      </p:scale>
      <p:origin x="0" y="-4002"/>
    </p:cViewPr>
  </p:sorterViewPr>
  <p:notesViewPr>
    <p:cSldViewPr snapToGrid="0" snapToObjects="1">
      <p:cViewPr varScale="1">
        <p:scale>
          <a:sx n="93" d="100"/>
          <a:sy n="93" d="100"/>
        </p:scale>
        <p:origin x="-3510"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0038BD-0EB1-4BA0-9590-2273587DC01D}"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0AFEB266-7EE5-4B69-B7EF-34EE7E77A8D0}">
      <dgm:prSet phldrT="[Text]" custT="1"/>
      <dgm:spPr>
        <a:solidFill>
          <a:srgbClr val="C00000"/>
        </a:solidFill>
        <a:scene3d>
          <a:camera prst="orthographicFront"/>
          <a:lightRig rig="threePt" dir="t"/>
        </a:scene3d>
        <a:sp3d>
          <a:bevelT/>
        </a:sp3d>
      </dgm:spPr>
      <dgm:t>
        <a:bodyPr/>
        <a:lstStyle/>
        <a:p>
          <a:r>
            <a:rPr lang="en-US" sz="2000" b="1" dirty="0" smtClean="0">
              <a:solidFill>
                <a:schemeClr val="bg1"/>
              </a:solidFill>
              <a:effectLst>
                <a:outerShdw blurRad="38100" dist="38100" dir="2700000" algn="tl">
                  <a:srgbClr val="000000">
                    <a:alpha val="43137"/>
                  </a:srgbClr>
                </a:outerShdw>
              </a:effectLst>
            </a:rPr>
            <a:t>Quality</a:t>
          </a:r>
          <a:endParaRPr lang="en-US" sz="1600" b="1" dirty="0" smtClean="0">
            <a:solidFill>
              <a:schemeClr val="bg1"/>
            </a:solidFill>
            <a:effectLst>
              <a:outerShdw blurRad="38100" dist="38100" dir="2700000" algn="tl">
                <a:srgbClr val="000000">
                  <a:alpha val="43137"/>
                </a:srgbClr>
              </a:outerShdw>
            </a:effectLst>
          </a:endParaRPr>
        </a:p>
        <a:p>
          <a:r>
            <a:rPr lang="en-US" sz="1800" b="1" dirty="0" smtClean="0">
              <a:solidFill>
                <a:schemeClr val="bg1"/>
              </a:solidFill>
              <a:effectLst>
                <a:outerShdw blurRad="38100" dist="38100" dir="2700000" algn="tl">
                  <a:srgbClr val="000000">
                    <a:alpha val="43137"/>
                  </a:srgbClr>
                </a:outerShdw>
              </a:effectLst>
            </a:rPr>
            <a:t>(SDLC)</a:t>
          </a:r>
          <a:endParaRPr lang="en-US" sz="2000" b="1" dirty="0">
            <a:solidFill>
              <a:schemeClr val="bg1"/>
            </a:solidFill>
            <a:effectLst>
              <a:outerShdw blurRad="38100" dist="38100" dir="2700000" algn="tl">
                <a:srgbClr val="000000">
                  <a:alpha val="43137"/>
                </a:srgbClr>
              </a:outerShdw>
            </a:effectLst>
          </a:endParaRPr>
        </a:p>
      </dgm:t>
    </dgm:pt>
    <dgm:pt modelId="{AC5C67A3-6A91-4230-95FE-6F8E787897D3}" type="parTrans" cxnId="{AD98F08A-840D-4A6D-B826-7CA92E0850A3}">
      <dgm:prSet/>
      <dgm:spPr/>
      <dgm:t>
        <a:bodyPr/>
        <a:lstStyle/>
        <a:p>
          <a:endParaRPr lang="en-US"/>
        </a:p>
      </dgm:t>
    </dgm:pt>
    <dgm:pt modelId="{CE8AB02E-797D-43AD-A4B1-1687F3F5CC6D}" type="sibTrans" cxnId="{AD98F08A-840D-4A6D-B826-7CA92E0850A3}">
      <dgm:prSet/>
      <dgm:spPr>
        <a:solidFill>
          <a:srgbClr val="F66708"/>
        </a:solidFill>
        <a:scene3d>
          <a:camera prst="orthographicFront"/>
          <a:lightRig rig="threePt" dir="t"/>
        </a:scene3d>
        <a:sp3d>
          <a:bevelT/>
        </a:sp3d>
      </dgm:spPr>
      <dgm:t>
        <a:bodyPr/>
        <a:lstStyle/>
        <a:p>
          <a:endParaRPr lang="en-US" dirty="0"/>
        </a:p>
      </dgm:t>
    </dgm:pt>
    <dgm:pt modelId="{8056E1BB-97FE-4ADD-B75B-955FF05F6EC1}">
      <dgm:prSet phldrT="[Text]" custT="1"/>
      <dgm:spPr>
        <a:solidFill>
          <a:srgbClr val="C00000"/>
        </a:solidFill>
        <a:scene3d>
          <a:camera prst="orthographicFront"/>
          <a:lightRig rig="threePt" dir="t"/>
        </a:scene3d>
        <a:sp3d>
          <a:bevelT/>
        </a:sp3d>
      </dgm:spPr>
      <dgm:t>
        <a:bodyPr/>
        <a:lstStyle/>
        <a:p>
          <a:r>
            <a:rPr lang="en-US" sz="1800" b="1" dirty="0" smtClean="0">
              <a:solidFill>
                <a:schemeClr val="bg1"/>
              </a:solidFill>
              <a:effectLst>
                <a:outerShdw blurRad="38100" dist="38100" dir="2700000" algn="tl">
                  <a:srgbClr val="000000">
                    <a:alpha val="43137"/>
                  </a:srgbClr>
                </a:outerShdw>
              </a:effectLst>
            </a:rPr>
            <a:t>Security</a:t>
          </a:r>
          <a:endParaRPr lang="en-US" sz="1800" b="1" dirty="0">
            <a:solidFill>
              <a:schemeClr val="bg1"/>
            </a:solidFill>
            <a:effectLst>
              <a:outerShdw blurRad="38100" dist="38100" dir="2700000" algn="tl">
                <a:srgbClr val="000000">
                  <a:alpha val="43137"/>
                </a:srgbClr>
              </a:outerShdw>
            </a:effectLst>
          </a:endParaRPr>
        </a:p>
      </dgm:t>
    </dgm:pt>
    <dgm:pt modelId="{E70E505C-D51C-4735-9BED-B7672A992F7A}" type="parTrans" cxnId="{3BEC447C-57B3-4C85-AAFD-4A9FDA27FEAF}">
      <dgm:prSet/>
      <dgm:spPr/>
      <dgm:t>
        <a:bodyPr/>
        <a:lstStyle/>
        <a:p>
          <a:endParaRPr lang="en-US"/>
        </a:p>
      </dgm:t>
    </dgm:pt>
    <dgm:pt modelId="{55E1F78E-C03E-4287-B299-B1E2E07A3A33}" type="sibTrans" cxnId="{3BEC447C-57B3-4C85-AAFD-4A9FDA27FEAF}">
      <dgm:prSet/>
      <dgm:spPr>
        <a:solidFill>
          <a:srgbClr val="F66708"/>
        </a:solidFill>
        <a:scene3d>
          <a:camera prst="orthographicFront"/>
          <a:lightRig rig="threePt" dir="t"/>
        </a:scene3d>
        <a:sp3d>
          <a:bevelT/>
        </a:sp3d>
      </dgm:spPr>
      <dgm:t>
        <a:bodyPr/>
        <a:lstStyle/>
        <a:p>
          <a:endParaRPr lang="en-US" dirty="0"/>
        </a:p>
      </dgm:t>
    </dgm:pt>
    <dgm:pt modelId="{B33EFDAB-CE31-4DF7-835D-062D251F0DEC}">
      <dgm:prSet phldrT="[Text]" custT="1"/>
      <dgm:spPr>
        <a:solidFill>
          <a:srgbClr val="C00000"/>
        </a:solidFill>
        <a:scene3d>
          <a:camera prst="orthographicFront"/>
          <a:lightRig rig="threePt" dir="t"/>
        </a:scene3d>
        <a:sp3d>
          <a:bevelT/>
        </a:sp3d>
      </dgm:spPr>
      <dgm:t>
        <a:bodyPr/>
        <a:lstStyle/>
        <a:p>
          <a:r>
            <a:rPr lang="en-US" sz="2400" b="1" dirty="0" smtClean="0">
              <a:solidFill>
                <a:schemeClr val="bg1"/>
              </a:solidFill>
              <a:effectLst>
                <a:outerShdw blurRad="38100" dist="38100" dir="2700000" algn="tl">
                  <a:srgbClr val="000000">
                    <a:alpha val="43137"/>
                  </a:srgbClr>
                </a:outerShdw>
              </a:effectLst>
            </a:rPr>
            <a:t>SDL</a:t>
          </a:r>
          <a:endParaRPr lang="en-US" sz="2000" b="1" dirty="0">
            <a:solidFill>
              <a:schemeClr val="bg1"/>
            </a:solidFill>
            <a:effectLst>
              <a:outerShdw blurRad="38100" dist="38100" dir="2700000" algn="tl">
                <a:srgbClr val="000000">
                  <a:alpha val="43137"/>
                </a:srgbClr>
              </a:outerShdw>
            </a:effectLst>
          </a:endParaRPr>
        </a:p>
      </dgm:t>
    </dgm:pt>
    <dgm:pt modelId="{A19AD44E-4C6B-4B5B-AA62-E34B925BF9AD}" type="parTrans" cxnId="{8F4F4225-0B13-4089-870F-6167E77D58BC}">
      <dgm:prSet/>
      <dgm:spPr/>
      <dgm:t>
        <a:bodyPr/>
        <a:lstStyle/>
        <a:p>
          <a:endParaRPr lang="en-US"/>
        </a:p>
      </dgm:t>
    </dgm:pt>
    <dgm:pt modelId="{81D86282-52B6-4A82-95F4-AB65F59E7AC6}" type="sibTrans" cxnId="{8F4F4225-0B13-4089-870F-6167E77D58BC}">
      <dgm:prSet/>
      <dgm:spPr/>
      <dgm:t>
        <a:bodyPr/>
        <a:lstStyle/>
        <a:p>
          <a:endParaRPr lang="en-US"/>
        </a:p>
      </dgm:t>
    </dgm:pt>
    <dgm:pt modelId="{785C213E-83B5-420A-8967-8B257268A929}">
      <dgm:prSet phldrT="[Text]"/>
      <dgm:spPr>
        <a:solidFill>
          <a:srgbClr val="C00000"/>
        </a:solidFill>
        <a:scene3d>
          <a:camera prst="orthographicFront"/>
          <a:lightRig rig="threePt" dir="t"/>
        </a:scene3d>
        <a:sp3d>
          <a:bevelT/>
        </a:sp3d>
      </dgm:spPr>
      <dgm:t>
        <a:bodyPr/>
        <a:lstStyle/>
        <a:p>
          <a:r>
            <a:rPr lang="en-US" b="1" dirty="0" smtClean="0">
              <a:solidFill>
                <a:schemeClr val="bg1"/>
              </a:solidFill>
              <a:effectLst>
                <a:outerShdw blurRad="38100" dist="38100" dir="2700000" algn="tl">
                  <a:srgbClr val="000000">
                    <a:alpha val="43137"/>
                  </a:srgbClr>
                </a:outerShdw>
              </a:effectLst>
            </a:rPr>
            <a:t>Privacy</a:t>
          </a:r>
          <a:endParaRPr lang="en-US" b="1" dirty="0">
            <a:solidFill>
              <a:schemeClr val="bg1"/>
            </a:solidFill>
            <a:effectLst>
              <a:outerShdw blurRad="38100" dist="38100" dir="2700000" algn="tl">
                <a:srgbClr val="000000">
                  <a:alpha val="43137"/>
                </a:srgbClr>
              </a:outerShdw>
            </a:effectLst>
          </a:endParaRPr>
        </a:p>
      </dgm:t>
    </dgm:pt>
    <dgm:pt modelId="{27F63D0B-73F5-4F11-9378-FA2790FF74D2}" type="parTrans" cxnId="{F81DEC47-BEC5-4B03-AC3C-AEE8A1022A1C}">
      <dgm:prSet/>
      <dgm:spPr/>
      <dgm:t>
        <a:bodyPr/>
        <a:lstStyle/>
        <a:p>
          <a:endParaRPr lang="en-US"/>
        </a:p>
      </dgm:t>
    </dgm:pt>
    <dgm:pt modelId="{E2B879A6-20FC-4DC5-8193-134AD6678669}" type="sibTrans" cxnId="{F81DEC47-BEC5-4B03-AC3C-AEE8A1022A1C}">
      <dgm:prSet/>
      <dgm:spPr>
        <a:solidFill>
          <a:srgbClr val="F66708"/>
        </a:solidFill>
        <a:scene3d>
          <a:camera prst="orthographicFront"/>
          <a:lightRig rig="threePt" dir="t"/>
        </a:scene3d>
        <a:sp3d>
          <a:bevelT/>
        </a:sp3d>
      </dgm:spPr>
      <dgm:t>
        <a:bodyPr/>
        <a:lstStyle/>
        <a:p>
          <a:endParaRPr lang="en-US"/>
        </a:p>
      </dgm:t>
    </dgm:pt>
    <dgm:pt modelId="{06FE4806-2F45-4F82-8653-644B174F28D3}" type="pres">
      <dgm:prSet presAssocID="{D00038BD-0EB1-4BA0-9590-2273587DC01D}" presName="linearFlow" presStyleCnt="0">
        <dgm:presLayoutVars>
          <dgm:dir/>
          <dgm:resizeHandles val="exact"/>
        </dgm:presLayoutVars>
      </dgm:prSet>
      <dgm:spPr/>
      <dgm:t>
        <a:bodyPr/>
        <a:lstStyle/>
        <a:p>
          <a:endParaRPr lang="en-US"/>
        </a:p>
      </dgm:t>
    </dgm:pt>
    <dgm:pt modelId="{6D234608-9E51-4E48-B377-764006F62561}" type="pres">
      <dgm:prSet presAssocID="{0AFEB266-7EE5-4B69-B7EF-34EE7E77A8D0}" presName="node" presStyleLbl="node1" presStyleIdx="0" presStyleCnt="4">
        <dgm:presLayoutVars>
          <dgm:bulletEnabled val="1"/>
        </dgm:presLayoutVars>
      </dgm:prSet>
      <dgm:spPr/>
      <dgm:t>
        <a:bodyPr/>
        <a:lstStyle/>
        <a:p>
          <a:endParaRPr lang="en-US"/>
        </a:p>
      </dgm:t>
    </dgm:pt>
    <dgm:pt modelId="{B4B36690-0EC0-4F0C-90FC-FEDE38D5B648}" type="pres">
      <dgm:prSet presAssocID="{CE8AB02E-797D-43AD-A4B1-1687F3F5CC6D}" presName="spacerL" presStyleCnt="0"/>
      <dgm:spPr/>
    </dgm:pt>
    <dgm:pt modelId="{D3D0612D-AD7B-459D-9955-4502BF4EB484}" type="pres">
      <dgm:prSet presAssocID="{CE8AB02E-797D-43AD-A4B1-1687F3F5CC6D}" presName="sibTrans" presStyleLbl="sibTrans2D1" presStyleIdx="0" presStyleCnt="3"/>
      <dgm:spPr/>
      <dgm:t>
        <a:bodyPr/>
        <a:lstStyle/>
        <a:p>
          <a:endParaRPr lang="en-US"/>
        </a:p>
      </dgm:t>
    </dgm:pt>
    <dgm:pt modelId="{750AF98C-6896-422B-B72C-F82127C949D4}" type="pres">
      <dgm:prSet presAssocID="{CE8AB02E-797D-43AD-A4B1-1687F3F5CC6D}" presName="spacerR" presStyleCnt="0"/>
      <dgm:spPr/>
    </dgm:pt>
    <dgm:pt modelId="{6FCF777B-920D-4CB2-B874-572CB703EA99}" type="pres">
      <dgm:prSet presAssocID="{8056E1BB-97FE-4ADD-B75B-955FF05F6EC1}" presName="node" presStyleLbl="node1" presStyleIdx="1" presStyleCnt="4">
        <dgm:presLayoutVars>
          <dgm:bulletEnabled val="1"/>
        </dgm:presLayoutVars>
      </dgm:prSet>
      <dgm:spPr/>
      <dgm:t>
        <a:bodyPr/>
        <a:lstStyle/>
        <a:p>
          <a:endParaRPr lang="en-US"/>
        </a:p>
      </dgm:t>
    </dgm:pt>
    <dgm:pt modelId="{4C07F1D4-7236-43D5-BA19-BF84773E80AD}" type="pres">
      <dgm:prSet presAssocID="{55E1F78E-C03E-4287-B299-B1E2E07A3A33}" presName="spacerL" presStyleCnt="0"/>
      <dgm:spPr/>
    </dgm:pt>
    <dgm:pt modelId="{AD3EE1AF-7EED-454D-BA76-8635CA8CB5F0}" type="pres">
      <dgm:prSet presAssocID="{55E1F78E-C03E-4287-B299-B1E2E07A3A33}" presName="sibTrans" presStyleLbl="sibTrans2D1" presStyleIdx="1" presStyleCnt="3"/>
      <dgm:spPr/>
      <dgm:t>
        <a:bodyPr/>
        <a:lstStyle/>
        <a:p>
          <a:endParaRPr lang="en-US"/>
        </a:p>
      </dgm:t>
    </dgm:pt>
    <dgm:pt modelId="{D6173CD2-8C61-42F9-ACCE-02CCCFA36290}" type="pres">
      <dgm:prSet presAssocID="{55E1F78E-C03E-4287-B299-B1E2E07A3A33}" presName="spacerR" presStyleCnt="0"/>
      <dgm:spPr/>
    </dgm:pt>
    <dgm:pt modelId="{01BBB6C4-AD32-4DD6-882D-26F866CDAD67}" type="pres">
      <dgm:prSet presAssocID="{785C213E-83B5-420A-8967-8B257268A929}" presName="node" presStyleLbl="node1" presStyleIdx="2" presStyleCnt="4">
        <dgm:presLayoutVars>
          <dgm:bulletEnabled val="1"/>
        </dgm:presLayoutVars>
      </dgm:prSet>
      <dgm:spPr/>
      <dgm:t>
        <a:bodyPr/>
        <a:lstStyle/>
        <a:p>
          <a:endParaRPr lang="en-US"/>
        </a:p>
      </dgm:t>
    </dgm:pt>
    <dgm:pt modelId="{4D7F41E4-1191-4544-9D8D-3F9F796E03A8}" type="pres">
      <dgm:prSet presAssocID="{E2B879A6-20FC-4DC5-8193-134AD6678669}" presName="spacerL" presStyleCnt="0"/>
      <dgm:spPr/>
    </dgm:pt>
    <dgm:pt modelId="{9FA1BD52-5191-4E46-88EE-B3E2E6E07BA6}" type="pres">
      <dgm:prSet presAssocID="{E2B879A6-20FC-4DC5-8193-134AD6678669}" presName="sibTrans" presStyleLbl="sibTrans2D1" presStyleIdx="2" presStyleCnt="3"/>
      <dgm:spPr/>
      <dgm:t>
        <a:bodyPr/>
        <a:lstStyle/>
        <a:p>
          <a:endParaRPr lang="en-US"/>
        </a:p>
      </dgm:t>
    </dgm:pt>
    <dgm:pt modelId="{0CD53BE1-2A1A-4BA1-8A58-2724A500B6DB}" type="pres">
      <dgm:prSet presAssocID="{E2B879A6-20FC-4DC5-8193-134AD6678669}" presName="spacerR" presStyleCnt="0"/>
      <dgm:spPr/>
    </dgm:pt>
    <dgm:pt modelId="{A6803464-07CF-40E4-93A3-4AA8FCEA0B88}" type="pres">
      <dgm:prSet presAssocID="{B33EFDAB-CE31-4DF7-835D-062D251F0DEC}" presName="node" presStyleLbl="node1" presStyleIdx="3" presStyleCnt="4" custScaleX="95918" custScaleY="102657" custLinFactNeighborY="0">
        <dgm:presLayoutVars>
          <dgm:bulletEnabled val="1"/>
        </dgm:presLayoutVars>
      </dgm:prSet>
      <dgm:spPr/>
      <dgm:t>
        <a:bodyPr/>
        <a:lstStyle/>
        <a:p>
          <a:endParaRPr lang="en-US"/>
        </a:p>
      </dgm:t>
    </dgm:pt>
  </dgm:ptLst>
  <dgm:cxnLst>
    <dgm:cxn modelId="{AD98F08A-840D-4A6D-B826-7CA92E0850A3}" srcId="{D00038BD-0EB1-4BA0-9590-2273587DC01D}" destId="{0AFEB266-7EE5-4B69-B7EF-34EE7E77A8D0}" srcOrd="0" destOrd="0" parTransId="{AC5C67A3-6A91-4230-95FE-6F8E787897D3}" sibTransId="{CE8AB02E-797D-43AD-A4B1-1687F3F5CC6D}"/>
    <dgm:cxn modelId="{542660C5-0C84-402D-92DC-F090C659703D}" type="presOf" srcId="{55E1F78E-C03E-4287-B299-B1E2E07A3A33}" destId="{AD3EE1AF-7EED-454D-BA76-8635CA8CB5F0}" srcOrd="0" destOrd="0" presId="urn:microsoft.com/office/officeart/2005/8/layout/equation1"/>
    <dgm:cxn modelId="{F81DEC47-BEC5-4B03-AC3C-AEE8A1022A1C}" srcId="{D00038BD-0EB1-4BA0-9590-2273587DC01D}" destId="{785C213E-83B5-420A-8967-8B257268A929}" srcOrd="2" destOrd="0" parTransId="{27F63D0B-73F5-4F11-9378-FA2790FF74D2}" sibTransId="{E2B879A6-20FC-4DC5-8193-134AD6678669}"/>
    <dgm:cxn modelId="{D71B941F-EAF5-4B0D-B242-2156629A97C5}" type="presOf" srcId="{8056E1BB-97FE-4ADD-B75B-955FF05F6EC1}" destId="{6FCF777B-920D-4CB2-B874-572CB703EA99}" srcOrd="0" destOrd="0" presId="urn:microsoft.com/office/officeart/2005/8/layout/equation1"/>
    <dgm:cxn modelId="{51A6728E-1473-4402-9C7C-C159AA7F8884}" type="presOf" srcId="{D00038BD-0EB1-4BA0-9590-2273587DC01D}" destId="{06FE4806-2F45-4F82-8653-644B174F28D3}" srcOrd="0" destOrd="0" presId="urn:microsoft.com/office/officeart/2005/8/layout/equation1"/>
    <dgm:cxn modelId="{E7AEF64C-C471-4095-AF84-C4749190DD8D}" type="presOf" srcId="{785C213E-83B5-420A-8967-8B257268A929}" destId="{01BBB6C4-AD32-4DD6-882D-26F866CDAD67}" srcOrd="0" destOrd="0" presId="urn:microsoft.com/office/officeart/2005/8/layout/equation1"/>
    <dgm:cxn modelId="{1FEEC233-ED2D-4DB2-868B-6009547C5677}" type="presOf" srcId="{0AFEB266-7EE5-4B69-B7EF-34EE7E77A8D0}" destId="{6D234608-9E51-4E48-B377-764006F62561}" srcOrd="0" destOrd="0" presId="urn:microsoft.com/office/officeart/2005/8/layout/equation1"/>
    <dgm:cxn modelId="{8F4F4225-0B13-4089-870F-6167E77D58BC}" srcId="{D00038BD-0EB1-4BA0-9590-2273587DC01D}" destId="{B33EFDAB-CE31-4DF7-835D-062D251F0DEC}" srcOrd="3" destOrd="0" parTransId="{A19AD44E-4C6B-4B5B-AA62-E34B925BF9AD}" sibTransId="{81D86282-52B6-4A82-95F4-AB65F59E7AC6}"/>
    <dgm:cxn modelId="{6323817A-B12C-42E2-9D73-39A07CB5584B}" type="presOf" srcId="{CE8AB02E-797D-43AD-A4B1-1687F3F5CC6D}" destId="{D3D0612D-AD7B-459D-9955-4502BF4EB484}" srcOrd="0" destOrd="0" presId="urn:microsoft.com/office/officeart/2005/8/layout/equation1"/>
    <dgm:cxn modelId="{3BEC447C-57B3-4C85-AAFD-4A9FDA27FEAF}" srcId="{D00038BD-0EB1-4BA0-9590-2273587DC01D}" destId="{8056E1BB-97FE-4ADD-B75B-955FF05F6EC1}" srcOrd="1" destOrd="0" parTransId="{E70E505C-D51C-4735-9BED-B7672A992F7A}" sibTransId="{55E1F78E-C03E-4287-B299-B1E2E07A3A33}"/>
    <dgm:cxn modelId="{7E294166-9507-4BDF-86FB-F0AF6527DA71}" type="presOf" srcId="{E2B879A6-20FC-4DC5-8193-134AD6678669}" destId="{9FA1BD52-5191-4E46-88EE-B3E2E6E07BA6}" srcOrd="0" destOrd="0" presId="urn:microsoft.com/office/officeart/2005/8/layout/equation1"/>
    <dgm:cxn modelId="{FD7D23D3-330C-491B-BA6A-DB956790D37A}" type="presOf" srcId="{B33EFDAB-CE31-4DF7-835D-062D251F0DEC}" destId="{A6803464-07CF-40E4-93A3-4AA8FCEA0B88}" srcOrd="0" destOrd="0" presId="urn:microsoft.com/office/officeart/2005/8/layout/equation1"/>
    <dgm:cxn modelId="{294BA148-62B8-4F18-9D6C-5650DB2CC774}" type="presParOf" srcId="{06FE4806-2F45-4F82-8653-644B174F28D3}" destId="{6D234608-9E51-4E48-B377-764006F62561}" srcOrd="0" destOrd="0" presId="urn:microsoft.com/office/officeart/2005/8/layout/equation1"/>
    <dgm:cxn modelId="{4B3F3F0A-18A1-40BD-93D1-C8D5F01E6D08}" type="presParOf" srcId="{06FE4806-2F45-4F82-8653-644B174F28D3}" destId="{B4B36690-0EC0-4F0C-90FC-FEDE38D5B648}" srcOrd="1" destOrd="0" presId="urn:microsoft.com/office/officeart/2005/8/layout/equation1"/>
    <dgm:cxn modelId="{FA55B59C-62B4-4496-B51B-9C9028491E0F}" type="presParOf" srcId="{06FE4806-2F45-4F82-8653-644B174F28D3}" destId="{D3D0612D-AD7B-459D-9955-4502BF4EB484}" srcOrd="2" destOrd="0" presId="urn:microsoft.com/office/officeart/2005/8/layout/equation1"/>
    <dgm:cxn modelId="{E5B7E973-C075-4A2C-BCAD-54D360365EFA}" type="presParOf" srcId="{06FE4806-2F45-4F82-8653-644B174F28D3}" destId="{750AF98C-6896-422B-B72C-F82127C949D4}" srcOrd="3" destOrd="0" presId="urn:microsoft.com/office/officeart/2005/8/layout/equation1"/>
    <dgm:cxn modelId="{3079536C-B30A-4A05-B596-B6DC16529234}" type="presParOf" srcId="{06FE4806-2F45-4F82-8653-644B174F28D3}" destId="{6FCF777B-920D-4CB2-B874-572CB703EA99}" srcOrd="4" destOrd="0" presId="urn:microsoft.com/office/officeart/2005/8/layout/equation1"/>
    <dgm:cxn modelId="{273337EF-3167-44E8-94D4-CE519E705413}" type="presParOf" srcId="{06FE4806-2F45-4F82-8653-644B174F28D3}" destId="{4C07F1D4-7236-43D5-BA19-BF84773E80AD}" srcOrd="5" destOrd="0" presId="urn:microsoft.com/office/officeart/2005/8/layout/equation1"/>
    <dgm:cxn modelId="{9F2DF102-3708-416E-8910-E3013E2222D4}" type="presParOf" srcId="{06FE4806-2F45-4F82-8653-644B174F28D3}" destId="{AD3EE1AF-7EED-454D-BA76-8635CA8CB5F0}" srcOrd="6" destOrd="0" presId="urn:microsoft.com/office/officeart/2005/8/layout/equation1"/>
    <dgm:cxn modelId="{A6F42C20-BED4-44FA-8725-9F4CA213E3FF}" type="presParOf" srcId="{06FE4806-2F45-4F82-8653-644B174F28D3}" destId="{D6173CD2-8C61-42F9-ACCE-02CCCFA36290}" srcOrd="7" destOrd="0" presId="urn:microsoft.com/office/officeart/2005/8/layout/equation1"/>
    <dgm:cxn modelId="{1B773842-5707-42D5-AFD9-CE42EDF6F738}" type="presParOf" srcId="{06FE4806-2F45-4F82-8653-644B174F28D3}" destId="{01BBB6C4-AD32-4DD6-882D-26F866CDAD67}" srcOrd="8" destOrd="0" presId="urn:microsoft.com/office/officeart/2005/8/layout/equation1"/>
    <dgm:cxn modelId="{41F71A55-E7BD-4AC5-BC25-AB2000F0788D}" type="presParOf" srcId="{06FE4806-2F45-4F82-8653-644B174F28D3}" destId="{4D7F41E4-1191-4544-9D8D-3F9F796E03A8}" srcOrd="9" destOrd="0" presId="urn:microsoft.com/office/officeart/2005/8/layout/equation1"/>
    <dgm:cxn modelId="{7D9A1131-B893-4406-B88F-01C63529B017}" type="presParOf" srcId="{06FE4806-2F45-4F82-8653-644B174F28D3}" destId="{9FA1BD52-5191-4E46-88EE-B3E2E6E07BA6}" srcOrd="10" destOrd="0" presId="urn:microsoft.com/office/officeart/2005/8/layout/equation1"/>
    <dgm:cxn modelId="{60DB4168-1D65-4205-BEBF-224EA507ECA0}" type="presParOf" srcId="{06FE4806-2F45-4F82-8653-644B174F28D3}" destId="{0CD53BE1-2A1A-4BA1-8A58-2724A500B6DB}" srcOrd="11" destOrd="0" presId="urn:microsoft.com/office/officeart/2005/8/layout/equation1"/>
    <dgm:cxn modelId="{5C322713-F047-41D7-A45C-4A6564259A63}" type="presParOf" srcId="{06FE4806-2F45-4F82-8653-644B174F28D3}" destId="{A6803464-07CF-40E4-93A3-4AA8FCEA0B88}"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E479A8-09EB-4CDD-85FA-FC8FC42AE27A}" type="doc">
      <dgm:prSet loTypeId="urn:microsoft.com/office/officeart/2005/8/layout/pyramid1" loCatId="pyramid" qsTypeId="urn:microsoft.com/office/officeart/2005/8/quickstyle/simple1" qsCatId="simple" csTypeId="urn:microsoft.com/office/officeart/2005/8/colors/accent1_2" csCatId="accent1" phldr="1"/>
      <dgm:spPr/>
    </dgm:pt>
    <dgm:pt modelId="{A3DFDEE9-EB3A-49E1-83CF-7AD29180BD63}">
      <dgm:prSet phldrT="[Text]" custT="1"/>
      <dgm:spPr>
        <a:solidFill>
          <a:srgbClr val="FF0000"/>
        </a:solidFill>
        <a:scene3d>
          <a:camera prst="orthographicFront"/>
          <a:lightRig rig="threePt" dir="t"/>
        </a:scene3d>
        <a:sp3d>
          <a:bevelT/>
        </a:sp3d>
      </dgm:spPr>
      <dgm:t>
        <a:bodyPr/>
        <a:lstStyle/>
        <a:p>
          <a:endParaRPr lang="en-US" sz="1400" dirty="0" smtClean="0">
            <a:solidFill>
              <a:schemeClr val="bg1"/>
            </a:solidFill>
          </a:endParaRPr>
        </a:p>
        <a:p>
          <a:endParaRPr lang="en-US" sz="1200" dirty="0" smtClean="0">
            <a:solidFill>
              <a:schemeClr val="bg1"/>
            </a:solidFill>
          </a:endParaRPr>
        </a:p>
        <a:p>
          <a:r>
            <a:rPr lang="en-US" sz="1600" dirty="0" smtClean="0">
              <a:solidFill>
                <a:schemeClr val="bg1"/>
              </a:solidFill>
            </a:rPr>
            <a:t>Incident</a:t>
          </a:r>
          <a:endParaRPr lang="en-US" sz="2400" dirty="0">
            <a:solidFill>
              <a:schemeClr val="bg1"/>
            </a:solidFill>
          </a:endParaRPr>
        </a:p>
      </dgm:t>
    </dgm:pt>
    <dgm:pt modelId="{BF66F159-3B32-4A5F-973F-226AF7AF6B5E}" type="parTrans" cxnId="{2B1849D9-7957-49F4-8326-8AA40E3F9465}">
      <dgm:prSet/>
      <dgm:spPr/>
      <dgm:t>
        <a:bodyPr/>
        <a:lstStyle/>
        <a:p>
          <a:endParaRPr lang="en-US"/>
        </a:p>
      </dgm:t>
    </dgm:pt>
    <dgm:pt modelId="{70B77638-2E7D-4A5B-A778-AE427082CCF3}" type="sibTrans" cxnId="{2B1849D9-7957-49F4-8326-8AA40E3F9465}">
      <dgm:prSet/>
      <dgm:spPr/>
      <dgm:t>
        <a:bodyPr/>
        <a:lstStyle/>
        <a:p>
          <a:endParaRPr lang="en-US"/>
        </a:p>
      </dgm:t>
    </dgm:pt>
    <dgm:pt modelId="{9850134D-9755-4534-9A33-844098DC6D53}">
      <dgm:prSet phldrT="[Text]" custT="1"/>
      <dgm:spPr>
        <a:solidFill>
          <a:srgbClr val="F66708"/>
        </a:solidFill>
        <a:scene3d>
          <a:camera prst="orthographicFront"/>
          <a:lightRig rig="threePt" dir="t"/>
        </a:scene3d>
        <a:sp3d>
          <a:bevelT/>
        </a:sp3d>
      </dgm:spPr>
      <dgm:t>
        <a:bodyPr/>
        <a:lstStyle/>
        <a:p>
          <a:r>
            <a:rPr lang="en-US" sz="1800" dirty="0" smtClean="0"/>
            <a:t>Attack / Exploit</a:t>
          </a:r>
          <a:endParaRPr lang="en-US" sz="1800" dirty="0"/>
        </a:p>
      </dgm:t>
    </dgm:pt>
    <dgm:pt modelId="{A9FF9D35-B912-4D01-A679-7342CE90EE35}" type="parTrans" cxnId="{2CFF8D9E-8002-4EAD-8A06-6B96E92664D7}">
      <dgm:prSet/>
      <dgm:spPr/>
      <dgm:t>
        <a:bodyPr/>
        <a:lstStyle/>
        <a:p>
          <a:endParaRPr lang="en-US"/>
        </a:p>
      </dgm:t>
    </dgm:pt>
    <dgm:pt modelId="{C2B15F02-F847-4B2F-9D90-96156B367C52}" type="sibTrans" cxnId="{2CFF8D9E-8002-4EAD-8A06-6B96E92664D7}">
      <dgm:prSet/>
      <dgm:spPr/>
      <dgm:t>
        <a:bodyPr/>
        <a:lstStyle/>
        <a:p>
          <a:endParaRPr lang="en-US"/>
        </a:p>
      </dgm:t>
    </dgm:pt>
    <dgm:pt modelId="{9B8C9C4C-FFD1-4AD7-9DAB-CD4B4B6505C4}">
      <dgm:prSet phldrT="[Text]" custT="1"/>
      <dgm:spPr>
        <a:solidFill>
          <a:srgbClr val="FFFF00"/>
        </a:solidFill>
        <a:scene3d>
          <a:camera prst="orthographicFront"/>
          <a:lightRig rig="threePt" dir="t"/>
        </a:scene3d>
        <a:sp3d>
          <a:bevelT/>
        </a:sp3d>
      </dgm:spPr>
      <dgm:t>
        <a:bodyPr/>
        <a:lstStyle/>
        <a:p>
          <a:r>
            <a:rPr lang="en-US" sz="2000" dirty="0" smtClean="0"/>
            <a:t>Vulnerability</a:t>
          </a:r>
          <a:endParaRPr lang="en-US" sz="2000" dirty="0"/>
        </a:p>
      </dgm:t>
    </dgm:pt>
    <dgm:pt modelId="{E29DBF59-AC51-4336-8D21-D06059B4BE16}" type="parTrans" cxnId="{411A0CE7-2ACE-4F0D-8D32-7290C5909CD5}">
      <dgm:prSet/>
      <dgm:spPr/>
      <dgm:t>
        <a:bodyPr/>
        <a:lstStyle/>
        <a:p>
          <a:endParaRPr lang="en-US"/>
        </a:p>
      </dgm:t>
    </dgm:pt>
    <dgm:pt modelId="{23C29F39-E28F-4930-A16B-61C557311149}" type="sibTrans" cxnId="{411A0CE7-2ACE-4F0D-8D32-7290C5909CD5}">
      <dgm:prSet/>
      <dgm:spPr/>
      <dgm:t>
        <a:bodyPr/>
        <a:lstStyle/>
        <a:p>
          <a:endParaRPr lang="en-US"/>
        </a:p>
      </dgm:t>
    </dgm:pt>
    <dgm:pt modelId="{FA51679E-FE1C-451C-AB81-0494FC333A78}">
      <dgm:prSet phldrT="[Text]" custT="1"/>
      <dgm:spPr>
        <a:solidFill>
          <a:srgbClr val="00B050"/>
        </a:solidFill>
        <a:scene3d>
          <a:camera prst="orthographicFront"/>
          <a:lightRig rig="threePt" dir="t"/>
        </a:scene3d>
        <a:sp3d>
          <a:bevelT/>
        </a:sp3d>
      </dgm:spPr>
      <dgm:t>
        <a:bodyPr/>
        <a:lstStyle/>
        <a:p>
          <a:r>
            <a:rPr lang="en-US" sz="2000" dirty="0" smtClean="0">
              <a:solidFill>
                <a:schemeClr val="bg1"/>
              </a:solidFill>
            </a:rPr>
            <a:t>Error</a:t>
          </a:r>
          <a:endParaRPr lang="en-US" sz="2000" dirty="0">
            <a:solidFill>
              <a:schemeClr val="bg1"/>
            </a:solidFill>
          </a:endParaRPr>
        </a:p>
      </dgm:t>
    </dgm:pt>
    <dgm:pt modelId="{E9BFE7B3-3EAF-48EE-8020-1DA25621A08B}" type="parTrans" cxnId="{7DD88A64-4245-4001-8392-9A09990046B8}">
      <dgm:prSet/>
      <dgm:spPr/>
      <dgm:t>
        <a:bodyPr/>
        <a:lstStyle/>
        <a:p>
          <a:endParaRPr lang="en-US"/>
        </a:p>
      </dgm:t>
    </dgm:pt>
    <dgm:pt modelId="{AC05C400-B601-4D97-A772-AA8CA3CDD722}" type="sibTrans" cxnId="{7DD88A64-4245-4001-8392-9A09990046B8}">
      <dgm:prSet/>
      <dgm:spPr/>
      <dgm:t>
        <a:bodyPr/>
        <a:lstStyle/>
        <a:p>
          <a:endParaRPr lang="en-US"/>
        </a:p>
      </dgm:t>
    </dgm:pt>
    <dgm:pt modelId="{98A0C8E3-BA16-4A95-9E95-82D8EC38AC6A}">
      <dgm:prSet phldrT="[Text]" custT="1"/>
      <dgm:spPr>
        <a:solidFill>
          <a:srgbClr val="006600"/>
        </a:solidFill>
        <a:scene3d>
          <a:camera prst="orthographicFront"/>
          <a:lightRig rig="threePt" dir="t"/>
        </a:scene3d>
        <a:sp3d>
          <a:bevelT/>
        </a:sp3d>
      </dgm:spPr>
      <dgm:t>
        <a:bodyPr/>
        <a:lstStyle/>
        <a:p>
          <a:r>
            <a:rPr lang="en-US" sz="2000" dirty="0" smtClean="0">
              <a:solidFill>
                <a:schemeClr val="bg1"/>
              </a:solidFill>
            </a:rPr>
            <a:t>Defect</a:t>
          </a:r>
          <a:endParaRPr lang="en-US" sz="2000" dirty="0">
            <a:solidFill>
              <a:schemeClr val="bg1"/>
            </a:solidFill>
          </a:endParaRPr>
        </a:p>
      </dgm:t>
    </dgm:pt>
    <dgm:pt modelId="{13C4B59F-72D9-4AE5-9ACD-596268B81AC2}" type="parTrans" cxnId="{88DD1676-E9E1-4325-83B2-F8A5628CC62B}">
      <dgm:prSet/>
      <dgm:spPr/>
      <dgm:t>
        <a:bodyPr/>
        <a:lstStyle/>
        <a:p>
          <a:endParaRPr lang="en-US"/>
        </a:p>
      </dgm:t>
    </dgm:pt>
    <dgm:pt modelId="{5F242A44-5973-4888-8592-AF2A7D3FD843}" type="sibTrans" cxnId="{88DD1676-E9E1-4325-83B2-F8A5628CC62B}">
      <dgm:prSet/>
      <dgm:spPr/>
      <dgm:t>
        <a:bodyPr/>
        <a:lstStyle/>
        <a:p>
          <a:endParaRPr lang="en-US"/>
        </a:p>
      </dgm:t>
    </dgm:pt>
    <dgm:pt modelId="{05964B6A-1385-484E-8CC2-DD37FB569C2C}">
      <dgm:prSet phldrT="[Text]" custT="1"/>
      <dgm:spPr>
        <a:solidFill>
          <a:srgbClr val="0070C0"/>
        </a:solidFill>
        <a:scene3d>
          <a:camera prst="orthographicFront"/>
          <a:lightRig rig="threePt" dir="t"/>
        </a:scene3d>
        <a:sp3d>
          <a:bevelT/>
        </a:sp3d>
      </dgm:spPr>
      <dgm:t>
        <a:bodyPr/>
        <a:lstStyle/>
        <a:p>
          <a:r>
            <a:rPr lang="en-US" sz="2000" dirty="0" smtClean="0">
              <a:solidFill>
                <a:schemeClr val="bg1"/>
              </a:solidFill>
            </a:rPr>
            <a:t>Insecure Coding</a:t>
          </a:r>
          <a:endParaRPr lang="en-US" sz="2000" dirty="0">
            <a:solidFill>
              <a:schemeClr val="bg1"/>
            </a:solidFill>
          </a:endParaRPr>
        </a:p>
      </dgm:t>
    </dgm:pt>
    <dgm:pt modelId="{DA0351FA-FAF4-432F-B85D-53A167C4916A}" type="parTrans" cxnId="{978C64DD-E842-4D13-9C11-1DB49B1DCB2E}">
      <dgm:prSet/>
      <dgm:spPr/>
      <dgm:t>
        <a:bodyPr/>
        <a:lstStyle/>
        <a:p>
          <a:endParaRPr lang="en-US"/>
        </a:p>
      </dgm:t>
    </dgm:pt>
    <dgm:pt modelId="{0E9817F0-38F0-4FCB-8E10-F2E8BC092626}" type="sibTrans" cxnId="{978C64DD-E842-4D13-9C11-1DB49B1DCB2E}">
      <dgm:prSet/>
      <dgm:spPr/>
      <dgm:t>
        <a:bodyPr/>
        <a:lstStyle/>
        <a:p>
          <a:endParaRPr lang="en-US"/>
        </a:p>
      </dgm:t>
    </dgm:pt>
    <dgm:pt modelId="{8817FF64-8A79-4EF9-8BFA-5DF4C81AB221}" type="pres">
      <dgm:prSet presAssocID="{6EE479A8-09EB-4CDD-85FA-FC8FC42AE27A}" presName="Name0" presStyleCnt="0">
        <dgm:presLayoutVars>
          <dgm:dir/>
          <dgm:animLvl val="lvl"/>
          <dgm:resizeHandles val="exact"/>
        </dgm:presLayoutVars>
      </dgm:prSet>
      <dgm:spPr/>
    </dgm:pt>
    <dgm:pt modelId="{C19F5149-DD9A-4803-980C-A9A412A1F5E7}" type="pres">
      <dgm:prSet presAssocID="{A3DFDEE9-EB3A-49E1-83CF-7AD29180BD63}" presName="Name8" presStyleCnt="0"/>
      <dgm:spPr>
        <a:scene3d>
          <a:camera prst="orthographicFront"/>
          <a:lightRig rig="threePt" dir="t"/>
        </a:scene3d>
        <a:sp3d>
          <a:bevelT/>
        </a:sp3d>
      </dgm:spPr>
    </dgm:pt>
    <dgm:pt modelId="{8FB59BEC-846F-469C-B627-31A67D2A5499}" type="pres">
      <dgm:prSet presAssocID="{A3DFDEE9-EB3A-49E1-83CF-7AD29180BD63}" presName="level" presStyleLbl="node1" presStyleIdx="0" presStyleCnt="6">
        <dgm:presLayoutVars>
          <dgm:chMax val="1"/>
          <dgm:bulletEnabled val="1"/>
        </dgm:presLayoutVars>
      </dgm:prSet>
      <dgm:spPr/>
      <dgm:t>
        <a:bodyPr/>
        <a:lstStyle/>
        <a:p>
          <a:endParaRPr lang="en-US"/>
        </a:p>
      </dgm:t>
    </dgm:pt>
    <dgm:pt modelId="{9015497B-BAC1-45A7-AB51-B1699AF65B5A}" type="pres">
      <dgm:prSet presAssocID="{A3DFDEE9-EB3A-49E1-83CF-7AD29180BD63}" presName="levelTx" presStyleLbl="revTx" presStyleIdx="0" presStyleCnt="0">
        <dgm:presLayoutVars>
          <dgm:chMax val="1"/>
          <dgm:bulletEnabled val="1"/>
        </dgm:presLayoutVars>
      </dgm:prSet>
      <dgm:spPr/>
      <dgm:t>
        <a:bodyPr/>
        <a:lstStyle/>
        <a:p>
          <a:endParaRPr lang="en-US"/>
        </a:p>
      </dgm:t>
    </dgm:pt>
    <dgm:pt modelId="{8227E89D-D63E-4468-A1E9-DEB19F5B0087}" type="pres">
      <dgm:prSet presAssocID="{9850134D-9755-4534-9A33-844098DC6D53}" presName="Name8" presStyleCnt="0"/>
      <dgm:spPr>
        <a:scene3d>
          <a:camera prst="orthographicFront"/>
          <a:lightRig rig="threePt" dir="t"/>
        </a:scene3d>
        <a:sp3d>
          <a:bevelT/>
        </a:sp3d>
      </dgm:spPr>
    </dgm:pt>
    <dgm:pt modelId="{1214D1D5-7B4F-4D01-B0CD-309028E63DE6}" type="pres">
      <dgm:prSet presAssocID="{9850134D-9755-4534-9A33-844098DC6D53}" presName="level" presStyleLbl="node1" presStyleIdx="1" presStyleCnt="6">
        <dgm:presLayoutVars>
          <dgm:chMax val="1"/>
          <dgm:bulletEnabled val="1"/>
        </dgm:presLayoutVars>
      </dgm:prSet>
      <dgm:spPr/>
      <dgm:t>
        <a:bodyPr/>
        <a:lstStyle/>
        <a:p>
          <a:endParaRPr lang="en-US"/>
        </a:p>
      </dgm:t>
    </dgm:pt>
    <dgm:pt modelId="{3077CBD0-32CD-4947-B615-1CB478F77975}" type="pres">
      <dgm:prSet presAssocID="{9850134D-9755-4534-9A33-844098DC6D53}" presName="levelTx" presStyleLbl="revTx" presStyleIdx="0" presStyleCnt="0">
        <dgm:presLayoutVars>
          <dgm:chMax val="1"/>
          <dgm:bulletEnabled val="1"/>
        </dgm:presLayoutVars>
      </dgm:prSet>
      <dgm:spPr/>
      <dgm:t>
        <a:bodyPr/>
        <a:lstStyle/>
        <a:p>
          <a:endParaRPr lang="en-US"/>
        </a:p>
      </dgm:t>
    </dgm:pt>
    <dgm:pt modelId="{485D8316-82A5-4E73-9998-D1E236401FD2}" type="pres">
      <dgm:prSet presAssocID="{9B8C9C4C-FFD1-4AD7-9DAB-CD4B4B6505C4}" presName="Name8" presStyleCnt="0"/>
      <dgm:spPr>
        <a:scene3d>
          <a:camera prst="orthographicFront"/>
          <a:lightRig rig="threePt" dir="t"/>
        </a:scene3d>
        <a:sp3d>
          <a:bevelT/>
        </a:sp3d>
      </dgm:spPr>
    </dgm:pt>
    <dgm:pt modelId="{B83F82BA-2ED8-40BC-A6EA-1B980996D661}" type="pres">
      <dgm:prSet presAssocID="{9B8C9C4C-FFD1-4AD7-9DAB-CD4B4B6505C4}" presName="level" presStyleLbl="node1" presStyleIdx="2" presStyleCnt="6">
        <dgm:presLayoutVars>
          <dgm:chMax val="1"/>
          <dgm:bulletEnabled val="1"/>
        </dgm:presLayoutVars>
      </dgm:prSet>
      <dgm:spPr/>
      <dgm:t>
        <a:bodyPr/>
        <a:lstStyle/>
        <a:p>
          <a:endParaRPr lang="en-US"/>
        </a:p>
      </dgm:t>
    </dgm:pt>
    <dgm:pt modelId="{5CB2AD80-531C-4812-AE86-C5FCB65DCCCD}" type="pres">
      <dgm:prSet presAssocID="{9B8C9C4C-FFD1-4AD7-9DAB-CD4B4B6505C4}" presName="levelTx" presStyleLbl="revTx" presStyleIdx="0" presStyleCnt="0">
        <dgm:presLayoutVars>
          <dgm:chMax val="1"/>
          <dgm:bulletEnabled val="1"/>
        </dgm:presLayoutVars>
      </dgm:prSet>
      <dgm:spPr/>
      <dgm:t>
        <a:bodyPr/>
        <a:lstStyle/>
        <a:p>
          <a:endParaRPr lang="en-US"/>
        </a:p>
      </dgm:t>
    </dgm:pt>
    <dgm:pt modelId="{5D93216B-3F45-44FA-89EE-6BCD69CD8B1A}" type="pres">
      <dgm:prSet presAssocID="{FA51679E-FE1C-451C-AB81-0494FC333A78}" presName="Name8" presStyleCnt="0"/>
      <dgm:spPr>
        <a:scene3d>
          <a:camera prst="orthographicFront"/>
          <a:lightRig rig="threePt" dir="t"/>
        </a:scene3d>
        <a:sp3d>
          <a:bevelT/>
        </a:sp3d>
      </dgm:spPr>
    </dgm:pt>
    <dgm:pt modelId="{3D6C53DE-BB49-4AC9-AC54-A5135733B850}" type="pres">
      <dgm:prSet presAssocID="{FA51679E-FE1C-451C-AB81-0494FC333A78}" presName="level" presStyleLbl="node1" presStyleIdx="3" presStyleCnt="6">
        <dgm:presLayoutVars>
          <dgm:chMax val="1"/>
          <dgm:bulletEnabled val="1"/>
        </dgm:presLayoutVars>
      </dgm:prSet>
      <dgm:spPr/>
      <dgm:t>
        <a:bodyPr/>
        <a:lstStyle/>
        <a:p>
          <a:endParaRPr lang="en-US"/>
        </a:p>
      </dgm:t>
    </dgm:pt>
    <dgm:pt modelId="{A63F502C-125D-459D-B0C9-6B69AD8DBE9D}" type="pres">
      <dgm:prSet presAssocID="{FA51679E-FE1C-451C-AB81-0494FC333A78}" presName="levelTx" presStyleLbl="revTx" presStyleIdx="0" presStyleCnt="0">
        <dgm:presLayoutVars>
          <dgm:chMax val="1"/>
          <dgm:bulletEnabled val="1"/>
        </dgm:presLayoutVars>
      </dgm:prSet>
      <dgm:spPr/>
      <dgm:t>
        <a:bodyPr/>
        <a:lstStyle/>
        <a:p>
          <a:endParaRPr lang="en-US"/>
        </a:p>
      </dgm:t>
    </dgm:pt>
    <dgm:pt modelId="{ED959E76-81E8-4407-827A-3B1B9000776C}" type="pres">
      <dgm:prSet presAssocID="{98A0C8E3-BA16-4A95-9E95-82D8EC38AC6A}" presName="Name8" presStyleCnt="0"/>
      <dgm:spPr>
        <a:scene3d>
          <a:camera prst="orthographicFront"/>
          <a:lightRig rig="threePt" dir="t"/>
        </a:scene3d>
        <a:sp3d>
          <a:bevelT/>
        </a:sp3d>
      </dgm:spPr>
    </dgm:pt>
    <dgm:pt modelId="{E3F184ED-8AC6-496F-B3EC-3ACB70E561B7}" type="pres">
      <dgm:prSet presAssocID="{98A0C8E3-BA16-4A95-9E95-82D8EC38AC6A}" presName="level" presStyleLbl="node1" presStyleIdx="4" presStyleCnt="6">
        <dgm:presLayoutVars>
          <dgm:chMax val="1"/>
          <dgm:bulletEnabled val="1"/>
        </dgm:presLayoutVars>
      </dgm:prSet>
      <dgm:spPr/>
      <dgm:t>
        <a:bodyPr/>
        <a:lstStyle/>
        <a:p>
          <a:endParaRPr lang="en-US"/>
        </a:p>
      </dgm:t>
    </dgm:pt>
    <dgm:pt modelId="{5E070EAC-AF8C-4D13-9D93-309FC262A3F1}" type="pres">
      <dgm:prSet presAssocID="{98A0C8E3-BA16-4A95-9E95-82D8EC38AC6A}" presName="levelTx" presStyleLbl="revTx" presStyleIdx="0" presStyleCnt="0">
        <dgm:presLayoutVars>
          <dgm:chMax val="1"/>
          <dgm:bulletEnabled val="1"/>
        </dgm:presLayoutVars>
      </dgm:prSet>
      <dgm:spPr/>
      <dgm:t>
        <a:bodyPr/>
        <a:lstStyle/>
        <a:p>
          <a:endParaRPr lang="en-US"/>
        </a:p>
      </dgm:t>
    </dgm:pt>
    <dgm:pt modelId="{A8DEE381-E102-4522-B852-A5B29B0959BE}" type="pres">
      <dgm:prSet presAssocID="{05964B6A-1385-484E-8CC2-DD37FB569C2C}" presName="Name8" presStyleCnt="0"/>
      <dgm:spPr>
        <a:scene3d>
          <a:camera prst="orthographicFront"/>
          <a:lightRig rig="threePt" dir="t"/>
        </a:scene3d>
        <a:sp3d>
          <a:bevelT/>
        </a:sp3d>
      </dgm:spPr>
    </dgm:pt>
    <dgm:pt modelId="{987EB787-5C18-4334-A9F8-E659D0BDCCDE}" type="pres">
      <dgm:prSet presAssocID="{05964B6A-1385-484E-8CC2-DD37FB569C2C}" presName="level" presStyleLbl="node1" presStyleIdx="5" presStyleCnt="6">
        <dgm:presLayoutVars>
          <dgm:chMax val="1"/>
          <dgm:bulletEnabled val="1"/>
        </dgm:presLayoutVars>
      </dgm:prSet>
      <dgm:spPr/>
      <dgm:t>
        <a:bodyPr/>
        <a:lstStyle/>
        <a:p>
          <a:endParaRPr lang="en-US"/>
        </a:p>
      </dgm:t>
    </dgm:pt>
    <dgm:pt modelId="{4E564884-E735-41C5-A2D5-2A819CA7F30A}" type="pres">
      <dgm:prSet presAssocID="{05964B6A-1385-484E-8CC2-DD37FB569C2C}" presName="levelTx" presStyleLbl="revTx" presStyleIdx="0" presStyleCnt="0">
        <dgm:presLayoutVars>
          <dgm:chMax val="1"/>
          <dgm:bulletEnabled val="1"/>
        </dgm:presLayoutVars>
      </dgm:prSet>
      <dgm:spPr/>
      <dgm:t>
        <a:bodyPr/>
        <a:lstStyle/>
        <a:p>
          <a:endParaRPr lang="en-US"/>
        </a:p>
      </dgm:t>
    </dgm:pt>
  </dgm:ptLst>
  <dgm:cxnLst>
    <dgm:cxn modelId="{9AEA5D5F-0FFE-4185-8DC0-1BFBC08A6533}" type="presOf" srcId="{6EE479A8-09EB-4CDD-85FA-FC8FC42AE27A}" destId="{8817FF64-8A79-4EF9-8BFA-5DF4C81AB221}" srcOrd="0" destOrd="0" presId="urn:microsoft.com/office/officeart/2005/8/layout/pyramid1"/>
    <dgm:cxn modelId="{6A805B30-6527-4C52-BAB8-D29F7D459281}" type="presOf" srcId="{98A0C8E3-BA16-4A95-9E95-82D8EC38AC6A}" destId="{5E070EAC-AF8C-4D13-9D93-309FC262A3F1}" srcOrd="1" destOrd="0" presId="urn:microsoft.com/office/officeart/2005/8/layout/pyramid1"/>
    <dgm:cxn modelId="{36B72EB7-A74A-4D51-A81A-A66E846C9DB4}" type="presOf" srcId="{9850134D-9755-4534-9A33-844098DC6D53}" destId="{3077CBD0-32CD-4947-B615-1CB478F77975}" srcOrd="1" destOrd="0" presId="urn:microsoft.com/office/officeart/2005/8/layout/pyramid1"/>
    <dgm:cxn modelId="{411A0CE7-2ACE-4F0D-8D32-7290C5909CD5}" srcId="{6EE479A8-09EB-4CDD-85FA-FC8FC42AE27A}" destId="{9B8C9C4C-FFD1-4AD7-9DAB-CD4B4B6505C4}" srcOrd="2" destOrd="0" parTransId="{E29DBF59-AC51-4336-8D21-D06059B4BE16}" sibTransId="{23C29F39-E28F-4930-A16B-61C557311149}"/>
    <dgm:cxn modelId="{86A91BC9-3F79-4E8C-B53F-1CD56F503F7C}" type="presOf" srcId="{A3DFDEE9-EB3A-49E1-83CF-7AD29180BD63}" destId="{9015497B-BAC1-45A7-AB51-B1699AF65B5A}" srcOrd="1" destOrd="0" presId="urn:microsoft.com/office/officeart/2005/8/layout/pyramid1"/>
    <dgm:cxn modelId="{EBC2AAA6-BA81-4BAF-881B-D3D5A3FD72C9}" type="presOf" srcId="{05964B6A-1385-484E-8CC2-DD37FB569C2C}" destId="{987EB787-5C18-4334-A9F8-E659D0BDCCDE}" srcOrd="0" destOrd="0" presId="urn:microsoft.com/office/officeart/2005/8/layout/pyramid1"/>
    <dgm:cxn modelId="{30C2B8A5-9CFA-4F02-9EA7-985E28F5C6CC}" type="presOf" srcId="{9B8C9C4C-FFD1-4AD7-9DAB-CD4B4B6505C4}" destId="{B83F82BA-2ED8-40BC-A6EA-1B980996D661}" srcOrd="0" destOrd="0" presId="urn:microsoft.com/office/officeart/2005/8/layout/pyramid1"/>
    <dgm:cxn modelId="{FA19DD50-380C-4B5B-95D1-FDED08C26EA1}" type="presOf" srcId="{98A0C8E3-BA16-4A95-9E95-82D8EC38AC6A}" destId="{E3F184ED-8AC6-496F-B3EC-3ACB70E561B7}" srcOrd="0" destOrd="0" presId="urn:microsoft.com/office/officeart/2005/8/layout/pyramid1"/>
    <dgm:cxn modelId="{978C64DD-E842-4D13-9C11-1DB49B1DCB2E}" srcId="{6EE479A8-09EB-4CDD-85FA-FC8FC42AE27A}" destId="{05964B6A-1385-484E-8CC2-DD37FB569C2C}" srcOrd="5" destOrd="0" parTransId="{DA0351FA-FAF4-432F-B85D-53A167C4916A}" sibTransId="{0E9817F0-38F0-4FCB-8E10-F2E8BC092626}"/>
    <dgm:cxn modelId="{BC1048BD-5454-41BA-9E14-B25648B962DF}" type="presOf" srcId="{FA51679E-FE1C-451C-AB81-0494FC333A78}" destId="{A63F502C-125D-459D-B0C9-6B69AD8DBE9D}" srcOrd="1" destOrd="0" presId="urn:microsoft.com/office/officeart/2005/8/layout/pyramid1"/>
    <dgm:cxn modelId="{7079A9D8-4403-4815-A782-F17BE9167B9F}" type="presOf" srcId="{FA51679E-FE1C-451C-AB81-0494FC333A78}" destId="{3D6C53DE-BB49-4AC9-AC54-A5135733B850}" srcOrd="0" destOrd="0" presId="urn:microsoft.com/office/officeart/2005/8/layout/pyramid1"/>
    <dgm:cxn modelId="{2CFF8D9E-8002-4EAD-8A06-6B96E92664D7}" srcId="{6EE479A8-09EB-4CDD-85FA-FC8FC42AE27A}" destId="{9850134D-9755-4534-9A33-844098DC6D53}" srcOrd="1" destOrd="0" parTransId="{A9FF9D35-B912-4D01-A679-7342CE90EE35}" sibTransId="{C2B15F02-F847-4B2F-9D90-96156B367C52}"/>
    <dgm:cxn modelId="{7DD88A64-4245-4001-8392-9A09990046B8}" srcId="{6EE479A8-09EB-4CDD-85FA-FC8FC42AE27A}" destId="{FA51679E-FE1C-451C-AB81-0494FC333A78}" srcOrd="3" destOrd="0" parTransId="{E9BFE7B3-3EAF-48EE-8020-1DA25621A08B}" sibTransId="{AC05C400-B601-4D97-A772-AA8CA3CDD722}"/>
    <dgm:cxn modelId="{97BB849A-35B4-40FD-9197-49B833F471B7}" type="presOf" srcId="{05964B6A-1385-484E-8CC2-DD37FB569C2C}" destId="{4E564884-E735-41C5-A2D5-2A819CA7F30A}" srcOrd="1" destOrd="0" presId="urn:microsoft.com/office/officeart/2005/8/layout/pyramid1"/>
    <dgm:cxn modelId="{7B0393B4-3106-4382-B88F-06B740595A53}" type="presOf" srcId="{9B8C9C4C-FFD1-4AD7-9DAB-CD4B4B6505C4}" destId="{5CB2AD80-531C-4812-AE86-C5FCB65DCCCD}" srcOrd="1" destOrd="0" presId="urn:microsoft.com/office/officeart/2005/8/layout/pyramid1"/>
    <dgm:cxn modelId="{2B1849D9-7957-49F4-8326-8AA40E3F9465}" srcId="{6EE479A8-09EB-4CDD-85FA-FC8FC42AE27A}" destId="{A3DFDEE9-EB3A-49E1-83CF-7AD29180BD63}" srcOrd="0" destOrd="0" parTransId="{BF66F159-3B32-4A5F-973F-226AF7AF6B5E}" sibTransId="{70B77638-2E7D-4A5B-A778-AE427082CCF3}"/>
    <dgm:cxn modelId="{5A52DBDF-286B-47D2-BFE3-5332E863726C}" type="presOf" srcId="{A3DFDEE9-EB3A-49E1-83CF-7AD29180BD63}" destId="{8FB59BEC-846F-469C-B627-31A67D2A5499}" srcOrd="0" destOrd="0" presId="urn:microsoft.com/office/officeart/2005/8/layout/pyramid1"/>
    <dgm:cxn modelId="{62A82C99-F96A-4C39-834E-9EDABA9FF7C4}" type="presOf" srcId="{9850134D-9755-4534-9A33-844098DC6D53}" destId="{1214D1D5-7B4F-4D01-B0CD-309028E63DE6}" srcOrd="0" destOrd="0" presId="urn:microsoft.com/office/officeart/2005/8/layout/pyramid1"/>
    <dgm:cxn modelId="{88DD1676-E9E1-4325-83B2-F8A5628CC62B}" srcId="{6EE479A8-09EB-4CDD-85FA-FC8FC42AE27A}" destId="{98A0C8E3-BA16-4A95-9E95-82D8EC38AC6A}" srcOrd="4" destOrd="0" parTransId="{13C4B59F-72D9-4AE5-9ACD-596268B81AC2}" sibTransId="{5F242A44-5973-4888-8592-AF2A7D3FD843}"/>
    <dgm:cxn modelId="{8B21C0B8-0399-40DB-A233-0CCA184EA5AD}" type="presParOf" srcId="{8817FF64-8A79-4EF9-8BFA-5DF4C81AB221}" destId="{C19F5149-DD9A-4803-980C-A9A412A1F5E7}" srcOrd="0" destOrd="0" presId="urn:microsoft.com/office/officeart/2005/8/layout/pyramid1"/>
    <dgm:cxn modelId="{25F40A0F-2425-4D2B-9DEF-9990A5480980}" type="presParOf" srcId="{C19F5149-DD9A-4803-980C-A9A412A1F5E7}" destId="{8FB59BEC-846F-469C-B627-31A67D2A5499}" srcOrd="0" destOrd="0" presId="urn:microsoft.com/office/officeart/2005/8/layout/pyramid1"/>
    <dgm:cxn modelId="{F589D5FF-FF27-4057-8257-A973B2FFB2BC}" type="presParOf" srcId="{C19F5149-DD9A-4803-980C-A9A412A1F5E7}" destId="{9015497B-BAC1-45A7-AB51-B1699AF65B5A}" srcOrd="1" destOrd="0" presId="urn:microsoft.com/office/officeart/2005/8/layout/pyramid1"/>
    <dgm:cxn modelId="{3312DF64-A4B4-4B96-9D54-41B347A3B385}" type="presParOf" srcId="{8817FF64-8A79-4EF9-8BFA-5DF4C81AB221}" destId="{8227E89D-D63E-4468-A1E9-DEB19F5B0087}" srcOrd="1" destOrd="0" presId="urn:microsoft.com/office/officeart/2005/8/layout/pyramid1"/>
    <dgm:cxn modelId="{B2190DEE-8FA8-40D2-98D7-E03F20CC0F75}" type="presParOf" srcId="{8227E89D-D63E-4468-A1E9-DEB19F5B0087}" destId="{1214D1D5-7B4F-4D01-B0CD-309028E63DE6}" srcOrd="0" destOrd="0" presId="urn:microsoft.com/office/officeart/2005/8/layout/pyramid1"/>
    <dgm:cxn modelId="{71928DEB-95FC-4A61-A527-61D4CACB40E8}" type="presParOf" srcId="{8227E89D-D63E-4468-A1E9-DEB19F5B0087}" destId="{3077CBD0-32CD-4947-B615-1CB478F77975}" srcOrd="1" destOrd="0" presId="urn:microsoft.com/office/officeart/2005/8/layout/pyramid1"/>
    <dgm:cxn modelId="{9305FBE0-0C3E-4352-84FB-3D385BB00E2C}" type="presParOf" srcId="{8817FF64-8A79-4EF9-8BFA-5DF4C81AB221}" destId="{485D8316-82A5-4E73-9998-D1E236401FD2}" srcOrd="2" destOrd="0" presId="urn:microsoft.com/office/officeart/2005/8/layout/pyramid1"/>
    <dgm:cxn modelId="{DF13F8BB-660B-4BBD-A229-C9F0DD51E417}" type="presParOf" srcId="{485D8316-82A5-4E73-9998-D1E236401FD2}" destId="{B83F82BA-2ED8-40BC-A6EA-1B980996D661}" srcOrd="0" destOrd="0" presId="urn:microsoft.com/office/officeart/2005/8/layout/pyramid1"/>
    <dgm:cxn modelId="{25E6494F-9D3E-4BF9-AB53-31F6E5DF91A0}" type="presParOf" srcId="{485D8316-82A5-4E73-9998-D1E236401FD2}" destId="{5CB2AD80-531C-4812-AE86-C5FCB65DCCCD}" srcOrd="1" destOrd="0" presId="urn:microsoft.com/office/officeart/2005/8/layout/pyramid1"/>
    <dgm:cxn modelId="{0D8994D8-EE6B-407A-A6FE-5CFCC25A852B}" type="presParOf" srcId="{8817FF64-8A79-4EF9-8BFA-5DF4C81AB221}" destId="{5D93216B-3F45-44FA-89EE-6BCD69CD8B1A}" srcOrd="3" destOrd="0" presId="urn:microsoft.com/office/officeart/2005/8/layout/pyramid1"/>
    <dgm:cxn modelId="{A4122E7D-FF39-4FEC-9931-459DB630BB74}" type="presParOf" srcId="{5D93216B-3F45-44FA-89EE-6BCD69CD8B1A}" destId="{3D6C53DE-BB49-4AC9-AC54-A5135733B850}" srcOrd="0" destOrd="0" presId="urn:microsoft.com/office/officeart/2005/8/layout/pyramid1"/>
    <dgm:cxn modelId="{AB1B5F75-5C88-4A72-9F28-F130C11167D9}" type="presParOf" srcId="{5D93216B-3F45-44FA-89EE-6BCD69CD8B1A}" destId="{A63F502C-125D-459D-B0C9-6B69AD8DBE9D}" srcOrd="1" destOrd="0" presId="urn:microsoft.com/office/officeart/2005/8/layout/pyramid1"/>
    <dgm:cxn modelId="{5590BFBF-D384-4C5B-BB97-14A5B92BF242}" type="presParOf" srcId="{8817FF64-8A79-4EF9-8BFA-5DF4C81AB221}" destId="{ED959E76-81E8-4407-827A-3B1B9000776C}" srcOrd="4" destOrd="0" presId="urn:microsoft.com/office/officeart/2005/8/layout/pyramid1"/>
    <dgm:cxn modelId="{6166343B-2770-4740-AC32-EE0BEF07420E}" type="presParOf" srcId="{ED959E76-81E8-4407-827A-3B1B9000776C}" destId="{E3F184ED-8AC6-496F-B3EC-3ACB70E561B7}" srcOrd="0" destOrd="0" presId="urn:microsoft.com/office/officeart/2005/8/layout/pyramid1"/>
    <dgm:cxn modelId="{56DAE3F0-CEAF-4DB2-8D8B-406168C6694F}" type="presParOf" srcId="{ED959E76-81E8-4407-827A-3B1B9000776C}" destId="{5E070EAC-AF8C-4D13-9D93-309FC262A3F1}" srcOrd="1" destOrd="0" presId="urn:microsoft.com/office/officeart/2005/8/layout/pyramid1"/>
    <dgm:cxn modelId="{92E80F84-256B-4C82-A7BE-C2D7E3E863B9}" type="presParOf" srcId="{8817FF64-8A79-4EF9-8BFA-5DF4C81AB221}" destId="{A8DEE381-E102-4522-B852-A5B29B0959BE}" srcOrd="5" destOrd="0" presId="urn:microsoft.com/office/officeart/2005/8/layout/pyramid1"/>
    <dgm:cxn modelId="{778FAD73-A473-4A10-87DB-F1251DB3C93A}" type="presParOf" srcId="{A8DEE381-E102-4522-B852-A5B29B0959BE}" destId="{987EB787-5C18-4334-A9F8-E659D0BDCCDE}" srcOrd="0" destOrd="0" presId="urn:microsoft.com/office/officeart/2005/8/layout/pyramid1"/>
    <dgm:cxn modelId="{D97D8183-76B3-4B57-9206-991A0143270D}" type="presParOf" srcId="{A8DEE381-E102-4522-B852-A5B29B0959BE}" destId="{4E564884-E735-41C5-A2D5-2A819CA7F30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0764E9-0676-4322-9AF1-A18455FF679D}" type="doc">
      <dgm:prSet loTypeId="urn:microsoft.com/office/officeart/2005/8/layout/bProcess3" loCatId="process" qsTypeId="urn:microsoft.com/office/officeart/2005/8/quickstyle/3d1" qsCatId="3D" csTypeId="urn:microsoft.com/office/officeart/2005/8/colors/accent1_2" csCatId="accent1" phldr="1"/>
      <dgm:spPr/>
      <dgm:t>
        <a:bodyPr/>
        <a:lstStyle/>
        <a:p>
          <a:endParaRPr lang="en-US"/>
        </a:p>
      </dgm:t>
    </dgm:pt>
    <dgm:pt modelId="{7E09C680-CBA7-48DF-8D93-0AC622020400}">
      <dgm:prSet custT="1"/>
      <dgm:spPr>
        <a:solidFill>
          <a:srgbClr val="C00000"/>
        </a:solidFill>
      </dgm:spPr>
      <dgm:t>
        <a:bodyPr/>
        <a:lstStyle/>
        <a:p>
          <a:pPr rtl="0"/>
          <a:r>
            <a:rPr lang="en-US" sz="1400" b="1" dirty="0" smtClean="0">
              <a:latin typeface="Calibri"/>
              <a:cs typeface="Calibri"/>
            </a:rPr>
            <a:t>①</a:t>
          </a:r>
          <a:endParaRPr lang="en-US" sz="1300" b="1" dirty="0" smtClean="0">
            <a:latin typeface="Calibri"/>
            <a:cs typeface="Calibri"/>
          </a:endParaRPr>
        </a:p>
        <a:p>
          <a:pPr rtl="0"/>
          <a:r>
            <a:rPr lang="en-US" sz="1300" b="1" dirty="0" smtClean="0"/>
            <a:t>PSIRT receives product vulnerability report from external source</a:t>
          </a:r>
          <a:endParaRPr lang="en-US" sz="1300" b="1" dirty="0"/>
        </a:p>
      </dgm:t>
    </dgm:pt>
    <dgm:pt modelId="{45CBDC25-7BBD-467F-843E-5636C80F4AB9}" type="parTrans" cxnId="{C866FFDC-DF81-47D1-A8AB-60555F2BD58F}">
      <dgm:prSet/>
      <dgm:spPr/>
      <dgm:t>
        <a:bodyPr/>
        <a:lstStyle/>
        <a:p>
          <a:endParaRPr lang="en-US"/>
        </a:p>
      </dgm:t>
    </dgm:pt>
    <dgm:pt modelId="{765784BA-C98B-4937-A413-54F062874D28}" type="sibTrans" cxnId="{C866FFDC-DF81-47D1-A8AB-60555F2BD58F}">
      <dgm:prSet/>
      <dgm:spPr>
        <a:ln w="28575"/>
      </dgm:spPr>
      <dgm:t>
        <a:bodyPr/>
        <a:lstStyle/>
        <a:p>
          <a:endParaRPr lang="en-US"/>
        </a:p>
      </dgm:t>
    </dgm:pt>
    <dgm:pt modelId="{1DFC9FA5-4B7F-42D1-845F-5E4D1841E5EE}">
      <dgm:prSet custT="1"/>
      <dgm:spPr>
        <a:solidFill>
          <a:srgbClr val="C00000"/>
        </a:solidFill>
      </dgm:spPr>
      <dgm:t>
        <a:bodyPr/>
        <a:lstStyle/>
        <a:p>
          <a:pPr rtl="0"/>
          <a:r>
            <a:rPr lang="en-US" sz="1400" b="1" dirty="0" smtClean="0">
              <a:latin typeface="Calibri"/>
              <a:cs typeface="Calibri"/>
            </a:rPr>
            <a:t>②</a:t>
          </a:r>
        </a:p>
        <a:p>
          <a:pPr rtl="0"/>
          <a:r>
            <a:rPr lang="en-US" sz="1400" b="1" dirty="0" smtClean="0"/>
            <a:t>Case opened with report details</a:t>
          </a:r>
          <a:endParaRPr lang="en-US" sz="1400" b="1" dirty="0"/>
        </a:p>
      </dgm:t>
    </dgm:pt>
    <dgm:pt modelId="{CE26552A-539F-472F-8BE3-C727C88EA3A4}" type="parTrans" cxnId="{2F43115A-4BDF-4C3F-AF0A-485D37AEA870}">
      <dgm:prSet/>
      <dgm:spPr/>
      <dgm:t>
        <a:bodyPr/>
        <a:lstStyle/>
        <a:p>
          <a:endParaRPr lang="en-US"/>
        </a:p>
      </dgm:t>
    </dgm:pt>
    <dgm:pt modelId="{2869FEBA-F2C2-4A8D-8417-6AEBB1862C7F}" type="sibTrans" cxnId="{2F43115A-4BDF-4C3F-AF0A-485D37AEA870}">
      <dgm:prSet/>
      <dgm:spPr>
        <a:ln w="28575"/>
      </dgm:spPr>
      <dgm:t>
        <a:bodyPr/>
        <a:lstStyle/>
        <a:p>
          <a:endParaRPr lang="en-US"/>
        </a:p>
      </dgm:t>
    </dgm:pt>
    <dgm:pt modelId="{4BBA77FF-39C1-477B-9ACD-547B19F1AE1E}">
      <dgm:prSet custT="1"/>
      <dgm:spPr>
        <a:solidFill>
          <a:srgbClr val="C00000"/>
        </a:solidFill>
      </dgm:spPr>
      <dgm:t>
        <a:bodyPr/>
        <a:lstStyle/>
        <a:p>
          <a:pPr rtl="0"/>
          <a:r>
            <a:rPr lang="en-US" sz="1400" b="1" dirty="0" smtClean="0">
              <a:latin typeface="Calibri"/>
              <a:cs typeface="Calibri"/>
            </a:rPr>
            <a:t>③</a:t>
          </a:r>
          <a:endParaRPr lang="en-US" sz="1400" b="1" dirty="0" smtClean="0"/>
        </a:p>
        <a:p>
          <a:pPr rtl="0"/>
          <a:r>
            <a:rPr lang="en-US" sz="1300" b="1" dirty="0" smtClean="0"/>
            <a:t>PSA, Product Security Champions (PSCs), and Tier III SME assigned to the case</a:t>
          </a:r>
          <a:endParaRPr lang="en-US" sz="1300" b="1" dirty="0"/>
        </a:p>
      </dgm:t>
    </dgm:pt>
    <dgm:pt modelId="{2145FBC7-725D-4C38-BE4A-A79CE94989E8}" type="parTrans" cxnId="{927388C1-28A2-49F6-AB54-A35777C34279}">
      <dgm:prSet/>
      <dgm:spPr/>
      <dgm:t>
        <a:bodyPr/>
        <a:lstStyle/>
        <a:p>
          <a:endParaRPr lang="en-US"/>
        </a:p>
      </dgm:t>
    </dgm:pt>
    <dgm:pt modelId="{D6E69F94-DA55-4AEE-B096-E069DB6172A7}" type="sibTrans" cxnId="{927388C1-28A2-49F6-AB54-A35777C34279}">
      <dgm:prSet/>
      <dgm:spPr>
        <a:ln w="28575"/>
      </dgm:spPr>
      <dgm:t>
        <a:bodyPr/>
        <a:lstStyle/>
        <a:p>
          <a:endParaRPr lang="en-US"/>
        </a:p>
      </dgm:t>
    </dgm:pt>
    <dgm:pt modelId="{CC1BE5D2-2B16-4A40-A4A6-A5A34E85AD37}">
      <dgm:prSet custT="1"/>
      <dgm:spPr>
        <a:solidFill>
          <a:srgbClr val="C00000"/>
        </a:solidFill>
      </dgm:spPr>
      <dgm:t>
        <a:bodyPr/>
        <a:lstStyle/>
        <a:p>
          <a:pPr rtl="0"/>
          <a:r>
            <a:rPr lang="en-US" sz="1400" b="1" dirty="0" smtClean="0">
              <a:latin typeface="Calibri"/>
              <a:cs typeface="Calibri"/>
            </a:rPr>
            <a:t>④</a:t>
          </a:r>
          <a:endParaRPr lang="en-US" sz="1400" b="1" dirty="0" smtClean="0"/>
        </a:p>
        <a:p>
          <a:pPr rtl="0"/>
          <a:r>
            <a:rPr lang="en-US" sz="1300" b="1" dirty="0" smtClean="0"/>
            <a:t>Product vulnerability verified with engineering, scored and ranked</a:t>
          </a:r>
          <a:endParaRPr lang="en-US" sz="1300" b="1" dirty="0"/>
        </a:p>
      </dgm:t>
    </dgm:pt>
    <dgm:pt modelId="{7D270AAD-1061-4D55-B7F5-705AFCA74F36}" type="parTrans" cxnId="{5640AC3C-5254-42B5-ABF9-769882F0F356}">
      <dgm:prSet/>
      <dgm:spPr/>
      <dgm:t>
        <a:bodyPr/>
        <a:lstStyle/>
        <a:p>
          <a:endParaRPr lang="en-US"/>
        </a:p>
      </dgm:t>
    </dgm:pt>
    <dgm:pt modelId="{FC8406A0-FB9A-4E86-9AA0-895CAF4B45B7}" type="sibTrans" cxnId="{5640AC3C-5254-42B5-ABF9-769882F0F356}">
      <dgm:prSet/>
      <dgm:spPr>
        <a:ln w="28575"/>
      </dgm:spPr>
      <dgm:t>
        <a:bodyPr/>
        <a:lstStyle/>
        <a:p>
          <a:endParaRPr lang="en-US"/>
        </a:p>
      </dgm:t>
    </dgm:pt>
    <dgm:pt modelId="{53BD4657-7625-4C1F-A93A-D380E177B145}">
      <dgm:prSet custT="1"/>
      <dgm:spPr>
        <a:solidFill>
          <a:srgbClr val="C00000"/>
        </a:solidFill>
      </dgm:spPr>
      <dgm:t>
        <a:bodyPr/>
        <a:lstStyle/>
        <a:p>
          <a:pPr rtl="0"/>
          <a:r>
            <a:rPr lang="en-US" sz="1400" b="1" dirty="0" smtClean="0">
              <a:latin typeface="Calibri"/>
              <a:cs typeface="Calibri"/>
            </a:rPr>
            <a:t>⑤</a:t>
          </a:r>
          <a:endParaRPr lang="en-US" sz="1400" b="1" dirty="0" smtClean="0"/>
        </a:p>
        <a:p>
          <a:pPr rtl="0"/>
          <a:r>
            <a:rPr lang="en-US" sz="1400" b="1" dirty="0" smtClean="0"/>
            <a:t>Communication mechanism determined</a:t>
          </a:r>
          <a:endParaRPr lang="en-US" sz="1400" b="1" dirty="0"/>
        </a:p>
      </dgm:t>
    </dgm:pt>
    <dgm:pt modelId="{883524D0-AD2F-4D70-B522-748D3C192235}" type="parTrans" cxnId="{87F5B77C-C3F9-4AB3-8FC1-CA1125E04ECB}">
      <dgm:prSet/>
      <dgm:spPr/>
      <dgm:t>
        <a:bodyPr/>
        <a:lstStyle/>
        <a:p>
          <a:endParaRPr lang="en-US"/>
        </a:p>
      </dgm:t>
    </dgm:pt>
    <dgm:pt modelId="{C1AA18BE-A560-4D27-BF2D-13D4741294B3}" type="sibTrans" cxnId="{87F5B77C-C3F9-4AB3-8FC1-CA1125E04ECB}">
      <dgm:prSet/>
      <dgm:spPr>
        <a:ln w="28575"/>
      </dgm:spPr>
      <dgm:t>
        <a:bodyPr/>
        <a:lstStyle/>
        <a:p>
          <a:endParaRPr lang="en-US"/>
        </a:p>
      </dgm:t>
    </dgm:pt>
    <dgm:pt modelId="{93ED3E03-C763-443D-978D-08A4AA14DDBA}">
      <dgm:prSet custT="1"/>
      <dgm:spPr>
        <a:solidFill>
          <a:srgbClr val="C00000"/>
        </a:solidFill>
      </dgm:spPr>
      <dgm:t>
        <a:bodyPr/>
        <a:lstStyle/>
        <a:p>
          <a:pPr rtl="0"/>
          <a:r>
            <a:rPr lang="en-US" sz="1400" b="1" dirty="0" smtClean="0">
              <a:latin typeface="Calibri"/>
              <a:cs typeface="Calibri"/>
            </a:rPr>
            <a:t>⑥</a:t>
          </a:r>
          <a:endParaRPr lang="en-US" sz="1400" b="1" dirty="0" smtClean="0"/>
        </a:p>
        <a:p>
          <a:pPr rtl="0"/>
          <a:r>
            <a:rPr lang="en-US" sz="1300" b="1" dirty="0" smtClean="0"/>
            <a:t>Out-of-cycle fix or workaround developed, tested, and released</a:t>
          </a:r>
          <a:endParaRPr lang="en-US" sz="1300" b="1" dirty="0"/>
        </a:p>
      </dgm:t>
    </dgm:pt>
    <dgm:pt modelId="{02AC7AE9-7C8B-4267-803C-59455B9D885A}" type="parTrans" cxnId="{E270E07A-8C97-40A1-AB40-747AE6DC067C}">
      <dgm:prSet/>
      <dgm:spPr/>
      <dgm:t>
        <a:bodyPr/>
        <a:lstStyle/>
        <a:p>
          <a:endParaRPr lang="en-US"/>
        </a:p>
      </dgm:t>
    </dgm:pt>
    <dgm:pt modelId="{EC1DD89F-9133-4012-AFFA-7E596F4C3EE1}" type="sibTrans" cxnId="{E270E07A-8C97-40A1-AB40-747AE6DC067C}">
      <dgm:prSet/>
      <dgm:spPr>
        <a:ln w="28575"/>
      </dgm:spPr>
      <dgm:t>
        <a:bodyPr/>
        <a:lstStyle/>
        <a:p>
          <a:endParaRPr lang="en-US"/>
        </a:p>
      </dgm:t>
    </dgm:pt>
    <dgm:pt modelId="{5CC35B16-CD17-4CE4-968B-3692EC5E6E0B}">
      <dgm:prSet custT="1"/>
      <dgm:spPr>
        <a:solidFill>
          <a:srgbClr val="C00000"/>
        </a:solidFill>
      </dgm:spPr>
      <dgm:t>
        <a:bodyPr/>
        <a:lstStyle/>
        <a:p>
          <a:pPr rtl="0"/>
          <a:r>
            <a:rPr lang="en-US" sz="1400" b="1" dirty="0" smtClean="0">
              <a:latin typeface="Calibri"/>
              <a:cs typeface="Calibri"/>
            </a:rPr>
            <a:t>⑦</a:t>
          </a:r>
          <a:endParaRPr lang="en-US" sz="1400" b="1" dirty="0" smtClean="0"/>
        </a:p>
        <a:p>
          <a:pPr rtl="0"/>
          <a:r>
            <a:rPr lang="en-US" sz="1300" b="1" dirty="0" smtClean="0"/>
            <a:t>Platinum Support prepares KBs and </a:t>
          </a:r>
          <a:r>
            <a:rPr lang="en-US" sz="1300" b="1" dirty="0" smtClean="0"/>
            <a:t>SMS </a:t>
          </a:r>
          <a:r>
            <a:rPr lang="en-US" sz="1300" b="1" dirty="0" smtClean="0"/>
            <a:t>Alerts</a:t>
          </a:r>
          <a:endParaRPr lang="en-US" sz="1300" b="1" dirty="0"/>
        </a:p>
      </dgm:t>
    </dgm:pt>
    <dgm:pt modelId="{81F68A2A-0813-4A41-8A96-757BC6E40123}" type="parTrans" cxnId="{4A240DBE-A5D2-450C-8DE4-B9403269FA97}">
      <dgm:prSet/>
      <dgm:spPr/>
      <dgm:t>
        <a:bodyPr/>
        <a:lstStyle/>
        <a:p>
          <a:endParaRPr lang="en-US"/>
        </a:p>
      </dgm:t>
    </dgm:pt>
    <dgm:pt modelId="{C855921F-9078-404E-8FF1-B69BA45381C2}" type="sibTrans" cxnId="{4A240DBE-A5D2-450C-8DE4-B9403269FA97}">
      <dgm:prSet/>
      <dgm:spPr>
        <a:ln w="28575"/>
      </dgm:spPr>
      <dgm:t>
        <a:bodyPr/>
        <a:lstStyle/>
        <a:p>
          <a:endParaRPr lang="en-US"/>
        </a:p>
      </dgm:t>
    </dgm:pt>
    <dgm:pt modelId="{6A252CBF-3A26-4833-9702-F34F7664BF21}">
      <dgm:prSet custT="1"/>
      <dgm:spPr>
        <a:solidFill>
          <a:srgbClr val="C00000"/>
        </a:solidFill>
      </dgm:spPr>
      <dgm:t>
        <a:bodyPr/>
        <a:lstStyle/>
        <a:p>
          <a:pPr rtl="0"/>
          <a:r>
            <a:rPr lang="en-US" sz="1400" b="1" dirty="0" smtClean="0">
              <a:latin typeface="Calibri"/>
              <a:cs typeface="Calibri"/>
            </a:rPr>
            <a:t>⑧</a:t>
          </a:r>
          <a:r>
            <a:rPr lang="en-US" sz="1400" b="1" dirty="0" smtClean="0"/>
            <a:t> </a:t>
          </a:r>
          <a:r>
            <a:rPr lang="en-US" sz="1300" b="1" dirty="0" smtClean="0"/>
            <a:t>Communication mechanism published, acknowledging issue, providing patch and CVSS score, and recognizing discoverer</a:t>
          </a:r>
          <a:endParaRPr lang="en-US" sz="1300" b="1" dirty="0"/>
        </a:p>
      </dgm:t>
    </dgm:pt>
    <dgm:pt modelId="{54457DE6-BE37-4149-8B70-AA5781BDE3F6}" type="parTrans" cxnId="{1CC11802-3DFA-44F5-A5D5-74004B73AEEF}">
      <dgm:prSet/>
      <dgm:spPr/>
      <dgm:t>
        <a:bodyPr/>
        <a:lstStyle/>
        <a:p>
          <a:endParaRPr lang="en-US"/>
        </a:p>
      </dgm:t>
    </dgm:pt>
    <dgm:pt modelId="{64F54CA9-F843-4484-A283-E5A8AC82905C}" type="sibTrans" cxnId="{1CC11802-3DFA-44F5-A5D5-74004B73AEEF}">
      <dgm:prSet/>
      <dgm:spPr>
        <a:ln w="28575"/>
      </dgm:spPr>
      <dgm:t>
        <a:bodyPr/>
        <a:lstStyle/>
        <a:p>
          <a:endParaRPr lang="en-US"/>
        </a:p>
      </dgm:t>
    </dgm:pt>
    <dgm:pt modelId="{B55A6D6F-9E3B-4CD8-8730-F9C746F4C721}">
      <dgm:prSet custT="1"/>
      <dgm:spPr>
        <a:solidFill>
          <a:srgbClr val="C00000"/>
        </a:solidFill>
      </dgm:spPr>
      <dgm:t>
        <a:bodyPr/>
        <a:lstStyle/>
        <a:p>
          <a:pPr rtl="0"/>
          <a:r>
            <a:rPr lang="en-US" sz="1400" b="1" dirty="0" smtClean="0">
              <a:latin typeface="Calibri"/>
              <a:cs typeface="Calibri"/>
            </a:rPr>
            <a:t>⑨</a:t>
          </a:r>
        </a:p>
        <a:p>
          <a:pPr rtl="0"/>
          <a:r>
            <a:rPr lang="en-US" sz="1400" b="1" dirty="0" smtClean="0"/>
            <a:t>Appropriate stakeholders notified</a:t>
          </a:r>
          <a:endParaRPr lang="en-US" sz="1400" b="1" dirty="0"/>
        </a:p>
      </dgm:t>
    </dgm:pt>
    <dgm:pt modelId="{FAB15A02-F572-4D42-9B9F-D938B2835D18}" type="parTrans" cxnId="{2D68A0E3-FF21-4560-B437-259E86298DEC}">
      <dgm:prSet/>
      <dgm:spPr/>
      <dgm:t>
        <a:bodyPr/>
        <a:lstStyle/>
        <a:p>
          <a:endParaRPr lang="en-US"/>
        </a:p>
      </dgm:t>
    </dgm:pt>
    <dgm:pt modelId="{2320FBC5-2C0D-43AC-BBCF-160C207E52BA}" type="sibTrans" cxnId="{2D68A0E3-FF21-4560-B437-259E86298DEC}">
      <dgm:prSet/>
      <dgm:spPr/>
      <dgm:t>
        <a:bodyPr/>
        <a:lstStyle/>
        <a:p>
          <a:endParaRPr lang="en-US"/>
        </a:p>
      </dgm:t>
    </dgm:pt>
    <dgm:pt modelId="{ACC8DFB7-530D-43AC-9461-CED13E293C58}" type="pres">
      <dgm:prSet presAssocID="{B80764E9-0676-4322-9AF1-A18455FF679D}" presName="Name0" presStyleCnt="0">
        <dgm:presLayoutVars>
          <dgm:dir/>
          <dgm:resizeHandles val="exact"/>
        </dgm:presLayoutVars>
      </dgm:prSet>
      <dgm:spPr/>
      <dgm:t>
        <a:bodyPr/>
        <a:lstStyle/>
        <a:p>
          <a:endParaRPr lang="en-US"/>
        </a:p>
      </dgm:t>
    </dgm:pt>
    <dgm:pt modelId="{7750BBF8-9B8D-4D1C-B213-F9B2CCC79616}" type="pres">
      <dgm:prSet presAssocID="{7E09C680-CBA7-48DF-8D93-0AC622020400}" presName="node" presStyleLbl="node1" presStyleIdx="0" presStyleCnt="9">
        <dgm:presLayoutVars>
          <dgm:bulletEnabled val="1"/>
        </dgm:presLayoutVars>
      </dgm:prSet>
      <dgm:spPr/>
      <dgm:t>
        <a:bodyPr/>
        <a:lstStyle/>
        <a:p>
          <a:endParaRPr lang="en-US"/>
        </a:p>
      </dgm:t>
    </dgm:pt>
    <dgm:pt modelId="{D14BA65C-1FE9-4F70-85BA-612641E9A4BB}" type="pres">
      <dgm:prSet presAssocID="{765784BA-C98B-4937-A413-54F062874D28}" presName="sibTrans" presStyleLbl="sibTrans1D1" presStyleIdx="0" presStyleCnt="8"/>
      <dgm:spPr/>
      <dgm:t>
        <a:bodyPr/>
        <a:lstStyle/>
        <a:p>
          <a:endParaRPr lang="en-US"/>
        </a:p>
      </dgm:t>
    </dgm:pt>
    <dgm:pt modelId="{C1B002FE-56B8-47DE-A528-26003972A5A5}" type="pres">
      <dgm:prSet presAssocID="{765784BA-C98B-4937-A413-54F062874D28}" presName="connectorText" presStyleLbl="sibTrans1D1" presStyleIdx="0" presStyleCnt="8"/>
      <dgm:spPr/>
      <dgm:t>
        <a:bodyPr/>
        <a:lstStyle/>
        <a:p>
          <a:endParaRPr lang="en-US"/>
        </a:p>
      </dgm:t>
    </dgm:pt>
    <dgm:pt modelId="{5140313F-949A-4A3E-9D8D-319B562B79D7}" type="pres">
      <dgm:prSet presAssocID="{1DFC9FA5-4B7F-42D1-845F-5E4D1841E5EE}" presName="node" presStyleLbl="node1" presStyleIdx="1" presStyleCnt="9">
        <dgm:presLayoutVars>
          <dgm:bulletEnabled val="1"/>
        </dgm:presLayoutVars>
      </dgm:prSet>
      <dgm:spPr/>
      <dgm:t>
        <a:bodyPr/>
        <a:lstStyle/>
        <a:p>
          <a:endParaRPr lang="en-US"/>
        </a:p>
      </dgm:t>
    </dgm:pt>
    <dgm:pt modelId="{49CC9080-AFED-4FBC-89B7-DF908F6DBBD1}" type="pres">
      <dgm:prSet presAssocID="{2869FEBA-F2C2-4A8D-8417-6AEBB1862C7F}" presName="sibTrans" presStyleLbl="sibTrans1D1" presStyleIdx="1" presStyleCnt="8"/>
      <dgm:spPr/>
      <dgm:t>
        <a:bodyPr/>
        <a:lstStyle/>
        <a:p>
          <a:endParaRPr lang="en-US"/>
        </a:p>
      </dgm:t>
    </dgm:pt>
    <dgm:pt modelId="{CD30E496-DFFF-4113-9AA8-0147F9CD1E23}" type="pres">
      <dgm:prSet presAssocID="{2869FEBA-F2C2-4A8D-8417-6AEBB1862C7F}" presName="connectorText" presStyleLbl="sibTrans1D1" presStyleIdx="1" presStyleCnt="8"/>
      <dgm:spPr/>
      <dgm:t>
        <a:bodyPr/>
        <a:lstStyle/>
        <a:p>
          <a:endParaRPr lang="en-US"/>
        </a:p>
      </dgm:t>
    </dgm:pt>
    <dgm:pt modelId="{7A0EAE0B-8383-4ADA-ABBB-6AF0A54FDA75}" type="pres">
      <dgm:prSet presAssocID="{4BBA77FF-39C1-477B-9ACD-547B19F1AE1E}" presName="node" presStyleLbl="node1" presStyleIdx="2" presStyleCnt="9">
        <dgm:presLayoutVars>
          <dgm:bulletEnabled val="1"/>
        </dgm:presLayoutVars>
      </dgm:prSet>
      <dgm:spPr/>
      <dgm:t>
        <a:bodyPr/>
        <a:lstStyle/>
        <a:p>
          <a:endParaRPr lang="en-US"/>
        </a:p>
      </dgm:t>
    </dgm:pt>
    <dgm:pt modelId="{7AE8DBA0-5C43-43B4-B519-028B5DC85C70}" type="pres">
      <dgm:prSet presAssocID="{D6E69F94-DA55-4AEE-B096-E069DB6172A7}" presName="sibTrans" presStyleLbl="sibTrans1D1" presStyleIdx="2" presStyleCnt="8"/>
      <dgm:spPr/>
      <dgm:t>
        <a:bodyPr/>
        <a:lstStyle/>
        <a:p>
          <a:endParaRPr lang="en-US"/>
        </a:p>
      </dgm:t>
    </dgm:pt>
    <dgm:pt modelId="{C2CF31FB-DE78-498B-933B-6CF3528434C0}" type="pres">
      <dgm:prSet presAssocID="{D6E69F94-DA55-4AEE-B096-E069DB6172A7}" presName="connectorText" presStyleLbl="sibTrans1D1" presStyleIdx="2" presStyleCnt="8"/>
      <dgm:spPr/>
      <dgm:t>
        <a:bodyPr/>
        <a:lstStyle/>
        <a:p>
          <a:endParaRPr lang="en-US"/>
        </a:p>
      </dgm:t>
    </dgm:pt>
    <dgm:pt modelId="{588A3E37-EB3D-4F57-A09E-AD6380DCD076}" type="pres">
      <dgm:prSet presAssocID="{CC1BE5D2-2B16-4A40-A4A6-A5A34E85AD37}" presName="node" presStyleLbl="node1" presStyleIdx="3" presStyleCnt="9">
        <dgm:presLayoutVars>
          <dgm:bulletEnabled val="1"/>
        </dgm:presLayoutVars>
      </dgm:prSet>
      <dgm:spPr/>
      <dgm:t>
        <a:bodyPr/>
        <a:lstStyle/>
        <a:p>
          <a:endParaRPr lang="en-US"/>
        </a:p>
      </dgm:t>
    </dgm:pt>
    <dgm:pt modelId="{32567F45-3F08-4EE5-82AF-6655CC885A22}" type="pres">
      <dgm:prSet presAssocID="{FC8406A0-FB9A-4E86-9AA0-895CAF4B45B7}" presName="sibTrans" presStyleLbl="sibTrans1D1" presStyleIdx="3" presStyleCnt="8"/>
      <dgm:spPr/>
      <dgm:t>
        <a:bodyPr/>
        <a:lstStyle/>
        <a:p>
          <a:endParaRPr lang="en-US"/>
        </a:p>
      </dgm:t>
    </dgm:pt>
    <dgm:pt modelId="{FFB4E1AD-151B-438D-8D32-A9B89E385A84}" type="pres">
      <dgm:prSet presAssocID="{FC8406A0-FB9A-4E86-9AA0-895CAF4B45B7}" presName="connectorText" presStyleLbl="sibTrans1D1" presStyleIdx="3" presStyleCnt="8"/>
      <dgm:spPr/>
      <dgm:t>
        <a:bodyPr/>
        <a:lstStyle/>
        <a:p>
          <a:endParaRPr lang="en-US"/>
        </a:p>
      </dgm:t>
    </dgm:pt>
    <dgm:pt modelId="{993A6F98-C5B9-4C4B-AE9F-9E22E3CCCB2D}" type="pres">
      <dgm:prSet presAssocID="{53BD4657-7625-4C1F-A93A-D380E177B145}" presName="node" presStyleLbl="node1" presStyleIdx="4" presStyleCnt="9">
        <dgm:presLayoutVars>
          <dgm:bulletEnabled val="1"/>
        </dgm:presLayoutVars>
      </dgm:prSet>
      <dgm:spPr/>
      <dgm:t>
        <a:bodyPr/>
        <a:lstStyle/>
        <a:p>
          <a:endParaRPr lang="en-US"/>
        </a:p>
      </dgm:t>
    </dgm:pt>
    <dgm:pt modelId="{487FFE44-A123-4346-9E6D-016341204DAF}" type="pres">
      <dgm:prSet presAssocID="{C1AA18BE-A560-4D27-BF2D-13D4741294B3}" presName="sibTrans" presStyleLbl="sibTrans1D1" presStyleIdx="4" presStyleCnt="8"/>
      <dgm:spPr/>
      <dgm:t>
        <a:bodyPr/>
        <a:lstStyle/>
        <a:p>
          <a:endParaRPr lang="en-US"/>
        </a:p>
      </dgm:t>
    </dgm:pt>
    <dgm:pt modelId="{38A21216-51F1-4938-BB5B-2F2548373F4D}" type="pres">
      <dgm:prSet presAssocID="{C1AA18BE-A560-4D27-BF2D-13D4741294B3}" presName="connectorText" presStyleLbl="sibTrans1D1" presStyleIdx="4" presStyleCnt="8"/>
      <dgm:spPr/>
      <dgm:t>
        <a:bodyPr/>
        <a:lstStyle/>
        <a:p>
          <a:endParaRPr lang="en-US"/>
        </a:p>
      </dgm:t>
    </dgm:pt>
    <dgm:pt modelId="{240EF5C0-B052-4D99-AE26-1D3948DBC84D}" type="pres">
      <dgm:prSet presAssocID="{93ED3E03-C763-443D-978D-08A4AA14DDBA}" presName="node" presStyleLbl="node1" presStyleIdx="5" presStyleCnt="9">
        <dgm:presLayoutVars>
          <dgm:bulletEnabled val="1"/>
        </dgm:presLayoutVars>
      </dgm:prSet>
      <dgm:spPr/>
      <dgm:t>
        <a:bodyPr/>
        <a:lstStyle/>
        <a:p>
          <a:endParaRPr lang="en-US"/>
        </a:p>
      </dgm:t>
    </dgm:pt>
    <dgm:pt modelId="{71350645-E51F-4D33-8C11-F3B1838DB2C5}" type="pres">
      <dgm:prSet presAssocID="{EC1DD89F-9133-4012-AFFA-7E596F4C3EE1}" presName="sibTrans" presStyleLbl="sibTrans1D1" presStyleIdx="5" presStyleCnt="8"/>
      <dgm:spPr/>
      <dgm:t>
        <a:bodyPr/>
        <a:lstStyle/>
        <a:p>
          <a:endParaRPr lang="en-US"/>
        </a:p>
      </dgm:t>
    </dgm:pt>
    <dgm:pt modelId="{94A4335A-C441-4429-9B27-9A96DCA3EB9C}" type="pres">
      <dgm:prSet presAssocID="{EC1DD89F-9133-4012-AFFA-7E596F4C3EE1}" presName="connectorText" presStyleLbl="sibTrans1D1" presStyleIdx="5" presStyleCnt="8"/>
      <dgm:spPr/>
      <dgm:t>
        <a:bodyPr/>
        <a:lstStyle/>
        <a:p>
          <a:endParaRPr lang="en-US"/>
        </a:p>
      </dgm:t>
    </dgm:pt>
    <dgm:pt modelId="{C4BC5A0B-71B3-4B5E-BA45-F49309114268}" type="pres">
      <dgm:prSet presAssocID="{5CC35B16-CD17-4CE4-968B-3692EC5E6E0B}" presName="node" presStyleLbl="node1" presStyleIdx="6" presStyleCnt="9">
        <dgm:presLayoutVars>
          <dgm:bulletEnabled val="1"/>
        </dgm:presLayoutVars>
      </dgm:prSet>
      <dgm:spPr/>
      <dgm:t>
        <a:bodyPr/>
        <a:lstStyle/>
        <a:p>
          <a:endParaRPr lang="en-US"/>
        </a:p>
      </dgm:t>
    </dgm:pt>
    <dgm:pt modelId="{258090B1-82D2-4516-AADB-584A5A837858}" type="pres">
      <dgm:prSet presAssocID="{C855921F-9078-404E-8FF1-B69BA45381C2}" presName="sibTrans" presStyleLbl="sibTrans1D1" presStyleIdx="6" presStyleCnt="8"/>
      <dgm:spPr/>
      <dgm:t>
        <a:bodyPr/>
        <a:lstStyle/>
        <a:p>
          <a:endParaRPr lang="en-US"/>
        </a:p>
      </dgm:t>
    </dgm:pt>
    <dgm:pt modelId="{815EF31F-E042-4DBA-BB8F-3ACC428D6893}" type="pres">
      <dgm:prSet presAssocID="{C855921F-9078-404E-8FF1-B69BA45381C2}" presName="connectorText" presStyleLbl="sibTrans1D1" presStyleIdx="6" presStyleCnt="8"/>
      <dgm:spPr/>
      <dgm:t>
        <a:bodyPr/>
        <a:lstStyle/>
        <a:p>
          <a:endParaRPr lang="en-US"/>
        </a:p>
      </dgm:t>
    </dgm:pt>
    <dgm:pt modelId="{C4295D23-18C5-4D9E-A017-7D67F0FC1099}" type="pres">
      <dgm:prSet presAssocID="{6A252CBF-3A26-4833-9702-F34F7664BF21}" presName="node" presStyleLbl="node1" presStyleIdx="7" presStyleCnt="9">
        <dgm:presLayoutVars>
          <dgm:bulletEnabled val="1"/>
        </dgm:presLayoutVars>
      </dgm:prSet>
      <dgm:spPr/>
      <dgm:t>
        <a:bodyPr/>
        <a:lstStyle/>
        <a:p>
          <a:endParaRPr lang="en-US"/>
        </a:p>
      </dgm:t>
    </dgm:pt>
    <dgm:pt modelId="{8A71E749-4BC0-4F21-B680-CDA504AA0021}" type="pres">
      <dgm:prSet presAssocID="{64F54CA9-F843-4484-A283-E5A8AC82905C}" presName="sibTrans" presStyleLbl="sibTrans1D1" presStyleIdx="7" presStyleCnt="8"/>
      <dgm:spPr/>
      <dgm:t>
        <a:bodyPr/>
        <a:lstStyle/>
        <a:p>
          <a:endParaRPr lang="en-US"/>
        </a:p>
      </dgm:t>
    </dgm:pt>
    <dgm:pt modelId="{44BBF81D-4A63-44DB-902E-F27482FE445F}" type="pres">
      <dgm:prSet presAssocID="{64F54CA9-F843-4484-A283-E5A8AC82905C}" presName="connectorText" presStyleLbl="sibTrans1D1" presStyleIdx="7" presStyleCnt="8"/>
      <dgm:spPr/>
      <dgm:t>
        <a:bodyPr/>
        <a:lstStyle/>
        <a:p>
          <a:endParaRPr lang="en-US"/>
        </a:p>
      </dgm:t>
    </dgm:pt>
    <dgm:pt modelId="{10563DF8-F6DF-4C03-B342-99DDE3560314}" type="pres">
      <dgm:prSet presAssocID="{B55A6D6F-9E3B-4CD8-8730-F9C746F4C721}" presName="node" presStyleLbl="node1" presStyleIdx="8" presStyleCnt="9">
        <dgm:presLayoutVars>
          <dgm:bulletEnabled val="1"/>
        </dgm:presLayoutVars>
      </dgm:prSet>
      <dgm:spPr/>
      <dgm:t>
        <a:bodyPr/>
        <a:lstStyle/>
        <a:p>
          <a:endParaRPr lang="en-US"/>
        </a:p>
      </dgm:t>
    </dgm:pt>
  </dgm:ptLst>
  <dgm:cxnLst>
    <dgm:cxn modelId="{932C903C-BB82-4D6E-B808-1B9E55453D20}" type="presOf" srcId="{93ED3E03-C763-443D-978D-08A4AA14DDBA}" destId="{240EF5C0-B052-4D99-AE26-1D3948DBC84D}" srcOrd="0" destOrd="0" presId="urn:microsoft.com/office/officeart/2005/8/layout/bProcess3"/>
    <dgm:cxn modelId="{6D3A7032-9EF1-4BA9-8D9D-DF12BBFCA977}" type="presOf" srcId="{C1AA18BE-A560-4D27-BF2D-13D4741294B3}" destId="{487FFE44-A123-4346-9E6D-016341204DAF}" srcOrd="0" destOrd="0" presId="urn:microsoft.com/office/officeart/2005/8/layout/bProcess3"/>
    <dgm:cxn modelId="{FC4A4F13-6039-41F3-A86E-DDA6D415E018}" type="presOf" srcId="{EC1DD89F-9133-4012-AFFA-7E596F4C3EE1}" destId="{94A4335A-C441-4429-9B27-9A96DCA3EB9C}" srcOrd="1" destOrd="0" presId="urn:microsoft.com/office/officeart/2005/8/layout/bProcess3"/>
    <dgm:cxn modelId="{831ADF44-6187-4CD9-AFC5-EFA808F37242}" type="presOf" srcId="{765784BA-C98B-4937-A413-54F062874D28}" destId="{C1B002FE-56B8-47DE-A528-26003972A5A5}" srcOrd="1" destOrd="0" presId="urn:microsoft.com/office/officeart/2005/8/layout/bProcess3"/>
    <dgm:cxn modelId="{CAA5661C-2E4F-4705-9AE1-7CD977564250}" type="presOf" srcId="{64F54CA9-F843-4484-A283-E5A8AC82905C}" destId="{8A71E749-4BC0-4F21-B680-CDA504AA0021}" srcOrd="0" destOrd="0" presId="urn:microsoft.com/office/officeart/2005/8/layout/bProcess3"/>
    <dgm:cxn modelId="{111F2644-51DF-4E82-AEEA-3C3A4030CAFF}" type="presOf" srcId="{EC1DD89F-9133-4012-AFFA-7E596F4C3EE1}" destId="{71350645-E51F-4D33-8C11-F3B1838DB2C5}" srcOrd="0" destOrd="0" presId="urn:microsoft.com/office/officeart/2005/8/layout/bProcess3"/>
    <dgm:cxn modelId="{4906005C-179A-4A12-8F02-555CD7F7F0AE}" type="presOf" srcId="{64F54CA9-F843-4484-A283-E5A8AC82905C}" destId="{44BBF81D-4A63-44DB-902E-F27482FE445F}" srcOrd="1" destOrd="0" presId="urn:microsoft.com/office/officeart/2005/8/layout/bProcess3"/>
    <dgm:cxn modelId="{87F5B77C-C3F9-4AB3-8FC1-CA1125E04ECB}" srcId="{B80764E9-0676-4322-9AF1-A18455FF679D}" destId="{53BD4657-7625-4C1F-A93A-D380E177B145}" srcOrd="4" destOrd="0" parTransId="{883524D0-AD2F-4D70-B522-748D3C192235}" sibTransId="{C1AA18BE-A560-4D27-BF2D-13D4741294B3}"/>
    <dgm:cxn modelId="{927388C1-28A2-49F6-AB54-A35777C34279}" srcId="{B80764E9-0676-4322-9AF1-A18455FF679D}" destId="{4BBA77FF-39C1-477B-9ACD-547B19F1AE1E}" srcOrd="2" destOrd="0" parTransId="{2145FBC7-725D-4C38-BE4A-A79CE94989E8}" sibTransId="{D6E69F94-DA55-4AEE-B096-E069DB6172A7}"/>
    <dgm:cxn modelId="{7433C80C-7C95-4DF9-9C4C-4CD38B4DD56B}" type="presOf" srcId="{7E09C680-CBA7-48DF-8D93-0AC622020400}" destId="{7750BBF8-9B8D-4D1C-B213-F9B2CCC79616}" srcOrd="0" destOrd="0" presId="urn:microsoft.com/office/officeart/2005/8/layout/bProcess3"/>
    <dgm:cxn modelId="{C866FFDC-DF81-47D1-A8AB-60555F2BD58F}" srcId="{B80764E9-0676-4322-9AF1-A18455FF679D}" destId="{7E09C680-CBA7-48DF-8D93-0AC622020400}" srcOrd="0" destOrd="0" parTransId="{45CBDC25-7BBD-467F-843E-5636C80F4AB9}" sibTransId="{765784BA-C98B-4937-A413-54F062874D28}"/>
    <dgm:cxn modelId="{2D68A0E3-FF21-4560-B437-259E86298DEC}" srcId="{B80764E9-0676-4322-9AF1-A18455FF679D}" destId="{B55A6D6F-9E3B-4CD8-8730-F9C746F4C721}" srcOrd="8" destOrd="0" parTransId="{FAB15A02-F572-4D42-9B9F-D938B2835D18}" sibTransId="{2320FBC5-2C0D-43AC-BBCF-160C207E52BA}"/>
    <dgm:cxn modelId="{96377A24-5FCD-4870-A270-BBA05A96F185}" type="presOf" srcId="{2869FEBA-F2C2-4A8D-8417-6AEBB1862C7F}" destId="{CD30E496-DFFF-4113-9AA8-0147F9CD1E23}" srcOrd="1" destOrd="0" presId="urn:microsoft.com/office/officeart/2005/8/layout/bProcess3"/>
    <dgm:cxn modelId="{1B8909D3-EF4A-41AD-946B-86B611DDF3D5}" type="presOf" srcId="{6A252CBF-3A26-4833-9702-F34F7664BF21}" destId="{C4295D23-18C5-4D9E-A017-7D67F0FC1099}" srcOrd="0" destOrd="0" presId="urn:microsoft.com/office/officeart/2005/8/layout/bProcess3"/>
    <dgm:cxn modelId="{5802C9BB-0FF4-480B-8297-9BA6CA9E00AA}" type="presOf" srcId="{2869FEBA-F2C2-4A8D-8417-6AEBB1862C7F}" destId="{49CC9080-AFED-4FBC-89B7-DF908F6DBBD1}" srcOrd="0" destOrd="0" presId="urn:microsoft.com/office/officeart/2005/8/layout/bProcess3"/>
    <dgm:cxn modelId="{61140559-7B07-4D63-BFC9-3ED250773046}" type="presOf" srcId="{1DFC9FA5-4B7F-42D1-845F-5E4D1841E5EE}" destId="{5140313F-949A-4A3E-9D8D-319B562B79D7}" srcOrd="0" destOrd="0" presId="urn:microsoft.com/office/officeart/2005/8/layout/bProcess3"/>
    <dgm:cxn modelId="{8F917FFB-488B-483D-A94C-CBB32E612995}" type="presOf" srcId="{CC1BE5D2-2B16-4A40-A4A6-A5A34E85AD37}" destId="{588A3E37-EB3D-4F57-A09E-AD6380DCD076}" srcOrd="0" destOrd="0" presId="urn:microsoft.com/office/officeart/2005/8/layout/bProcess3"/>
    <dgm:cxn modelId="{2821AA1E-65B0-43B5-863F-DDF3AAEC1A79}" type="presOf" srcId="{B55A6D6F-9E3B-4CD8-8730-F9C746F4C721}" destId="{10563DF8-F6DF-4C03-B342-99DDE3560314}" srcOrd="0" destOrd="0" presId="urn:microsoft.com/office/officeart/2005/8/layout/bProcess3"/>
    <dgm:cxn modelId="{147BAD53-81A7-4FA6-9EC2-F8EECD7CB774}" type="presOf" srcId="{D6E69F94-DA55-4AEE-B096-E069DB6172A7}" destId="{7AE8DBA0-5C43-43B4-B519-028B5DC85C70}" srcOrd="0" destOrd="0" presId="urn:microsoft.com/office/officeart/2005/8/layout/bProcess3"/>
    <dgm:cxn modelId="{C13A2A45-41D7-4B19-A3D6-620FB87B3D59}" type="presOf" srcId="{C1AA18BE-A560-4D27-BF2D-13D4741294B3}" destId="{38A21216-51F1-4938-BB5B-2F2548373F4D}" srcOrd="1" destOrd="0" presId="urn:microsoft.com/office/officeart/2005/8/layout/bProcess3"/>
    <dgm:cxn modelId="{ED62F638-B578-4ED5-874F-05B41372548F}" type="presOf" srcId="{765784BA-C98B-4937-A413-54F062874D28}" destId="{D14BA65C-1FE9-4F70-85BA-612641E9A4BB}" srcOrd="0" destOrd="0" presId="urn:microsoft.com/office/officeart/2005/8/layout/bProcess3"/>
    <dgm:cxn modelId="{AA16A7FE-5A17-4084-9903-AD8C50FEC79A}" type="presOf" srcId="{B80764E9-0676-4322-9AF1-A18455FF679D}" destId="{ACC8DFB7-530D-43AC-9461-CED13E293C58}" srcOrd="0" destOrd="0" presId="urn:microsoft.com/office/officeart/2005/8/layout/bProcess3"/>
    <dgm:cxn modelId="{4A240DBE-A5D2-450C-8DE4-B9403269FA97}" srcId="{B80764E9-0676-4322-9AF1-A18455FF679D}" destId="{5CC35B16-CD17-4CE4-968B-3692EC5E6E0B}" srcOrd="6" destOrd="0" parTransId="{81F68A2A-0813-4A41-8A96-757BC6E40123}" sibTransId="{C855921F-9078-404E-8FF1-B69BA45381C2}"/>
    <dgm:cxn modelId="{899BABFA-FA29-4314-B403-28C3FB85C05B}" type="presOf" srcId="{FC8406A0-FB9A-4E86-9AA0-895CAF4B45B7}" destId="{32567F45-3F08-4EE5-82AF-6655CC885A22}" srcOrd="0" destOrd="0" presId="urn:microsoft.com/office/officeart/2005/8/layout/bProcess3"/>
    <dgm:cxn modelId="{49F75B64-F602-4938-A6B6-15F1C428B969}" type="presOf" srcId="{C855921F-9078-404E-8FF1-B69BA45381C2}" destId="{815EF31F-E042-4DBA-BB8F-3ACC428D6893}" srcOrd="1" destOrd="0" presId="urn:microsoft.com/office/officeart/2005/8/layout/bProcess3"/>
    <dgm:cxn modelId="{1CC11802-3DFA-44F5-A5D5-74004B73AEEF}" srcId="{B80764E9-0676-4322-9AF1-A18455FF679D}" destId="{6A252CBF-3A26-4833-9702-F34F7664BF21}" srcOrd="7" destOrd="0" parTransId="{54457DE6-BE37-4149-8B70-AA5781BDE3F6}" sibTransId="{64F54CA9-F843-4484-A283-E5A8AC82905C}"/>
    <dgm:cxn modelId="{02FE5081-1C2A-4D8B-AE9E-4E6533658087}" type="presOf" srcId="{5CC35B16-CD17-4CE4-968B-3692EC5E6E0B}" destId="{C4BC5A0B-71B3-4B5E-BA45-F49309114268}" srcOrd="0" destOrd="0" presId="urn:microsoft.com/office/officeart/2005/8/layout/bProcess3"/>
    <dgm:cxn modelId="{46F5413A-22F0-42B0-B6A3-D8A43FB084EB}" type="presOf" srcId="{D6E69F94-DA55-4AEE-B096-E069DB6172A7}" destId="{C2CF31FB-DE78-498B-933B-6CF3528434C0}" srcOrd="1" destOrd="0" presId="urn:microsoft.com/office/officeart/2005/8/layout/bProcess3"/>
    <dgm:cxn modelId="{E270E07A-8C97-40A1-AB40-747AE6DC067C}" srcId="{B80764E9-0676-4322-9AF1-A18455FF679D}" destId="{93ED3E03-C763-443D-978D-08A4AA14DDBA}" srcOrd="5" destOrd="0" parTransId="{02AC7AE9-7C8B-4267-803C-59455B9D885A}" sibTransId="{EC1DD89F-9133-4012-AFFA-7E596F4C3EE1}"/>
    <dgm:cxn modelId="{EE2E0E3F-A6C3-43B3-A5E3-F71191F28C3C}" type="presOf" srcId="{C855921F-9078-404E-8FF1-B69BA45381C2}" destId="{258090B1-82D2-4516-AADB-584A5A837858}" srcOrd="0" destOrd="0" presId="urn:microsoft.com/office/officeart/2005/8/layout/bProcess3"/>
    <dgm:cxn modelId="{CB6D7407-2A24-408F-B806-26D137DAD697}" type="presOf" srcId="{4BBA77FF-39C1-477B-9ACD-547B19F1AE1E}" destId="{7A0EAE0B-8383-4ADA-ABBB-6AF0A54FDA75}" srcOrd="0" destOrd="0" presId="urn:microsoft.com/office/officeart/2005/8/layout/bProcess3"/>
    <dgm:cxn modelId="{2F43115A-4BDF-4C3F-AF0A-485D37AEA870}" srcId="{B80764E9-0676-4322-9AF1-A18455FF679D}" destId="{1DFC9FA5-4B7F-42D1-845F-5E4D1841E5EE}" srcOrd="1" destOrd="0" parTransId="{CE26552A-539F-472F-8BE3-C727C88EA3A4}" sibTransId="{2869FEBA-F2C2-4A8D-8417-6AEBB1862C7F}"/>
    <dgm:cxn modelId="{30E5F719-E30D-4FFA-8374-8F461A224B20}" type="presOf" srcId="{53BD4657-7625-4C1F-A93A-D380E177B145}" destId="{993A6F98-C5B9-4C4B-AE9F-9E22E3CCCB2D}" srcOrd="0" destOrd="0" presId="urn:microsoft.com/office/officeart/2005/8/layout/bProcess3"/>
    <dgm:cxn modelId="{D1A7BBCB-C941-430E-94C3-F8F195F6FED1}" type="presOf" srcId="{FC8406A0-FB9A-4E86-9AA0-895CAF4B45B7}" destId="{FFB4E1AD-151B-438D-8D32-A9B89E385A84}" srcOrd="1" destOrd="0" presId="urn:microsoft.com/office/officeart/2005/8/layout/bProcess3"/>
    <dgm:cxn modelId="{5640AC3C-5254-42B5-ABF9-769882F0F356}" srcId="{B80764E9-0676-4322-9AF1-A18455FF679D}" destId="{CC1BE5D2-2B16-4A40-A4A6-A5A34E85AD37}" srcOrd="3" destOrd="0" parTransId="{7D270AAD-1061-4D55-B7F5-705AFCA74F36}" sibTransId="{FC8406A0-FB9A-4E86-9AA0-895CAF4B45B7}"/>
    <dgm:cxn modelId="{AFD91570-B5E6-4A6F-8AAD-1407EAA3E7D0}" type="presParOf" srcId="{ACC8DFB7-530D-43AC-9461-CED13E293C58}" destId="{7750BBF8-9B8D-4D1C-B213-F9B2CCC79616}" srcOrd="0" destOrd="0" presId="urn:microsoft.com/office/officeart/2005/8/layout/bProcess3"/>
    <dgm:cxn modelId="{1C10A373-2BE0-4DBA-AE4E-33755818ABAE}" type="presParOf" srcId="{ACC8DFB7-530D-43AC-9461-CED13E293C58}" destId="{D14BA65C-1FE9-4F70-85BA-612641E9A4BB}" srcOrd="1" destOrd="0" presId="urn:microsoft.com/office/officeart/2005/8/layout/bProcess3"/>
    <dgm:cxn modelId="{3971D948-C41C-458B-8C0D-F3BF6928AE42}" type="presParOf" srcId="{D14BA65C-1FE9-4F70-85BA-612641E9A4BB}" destId="{C1B002FE-56B8-47DE-A528-26003972A5A5}" srcOrd="0" destOrd="0" presId="urn:microsoft.com/office/officeart/2005/8/layout/bProcess3"/>
    <dgm:cxn modelId="{8CCC5F6B-8E89-41BF-AFC6-2EDB1969FE33}" type="presParOf" srcId="{ACC8DFB7-530D-43AC-9461-CED13E293C58}" destId="{5140313F-949A-4A3E-9D8D-319B562B79D7}" srcOrd="2" destOrd="0" presId="urn:microsoft.com/office/officeart/2005/8/layout/bProcess3"/>
    <dgm:cxn modelId="{CDB4CD06-B416-4D10-9FCD-C3ABEB9493D2}" type="presParOf" srcId="{ACC8DFB7-530D-43AC-9461-CED13E293C58}" destId="{49CC9080-AFED-4FBC-89B7-DF908F6DBBD1}" srcOrd="3" destOrd="0" presId="urn:microsoft.com/office/officeart/2005/8/layout/bProcess3"/>
    <dgm:cxn modelId="{A81B38F0-4C6D-4EA4-B724-27DE0E18D047}" type="presParOf" srcId="{49CC9080-AFED-4FBC-89B7-DF908F6DBBD1}" destId="{CD30E496-DFFF-4113-9AA8-0147F9CD1E23}" srcOrd="0" destOrd="0" presId="urn:microsoft.com/office/officeart/2005/8/layout/bProcess3"/>
    <dgm:cxn modelId="{92EC9D59-2C01-40C0-8AE7-31FB50DF8760}" type="presParOf" srcId="{ACC8DFB7-530D-43AC-9461-CED13E293C58}" destId="{7A0EAE0B-8383-4ADA-ABBB-6AF0A54FDA75}" srcOrd="4" destOrd="0" presId="urn:microsoft.com/office/officeart/2005/8/layout/bProcess3"/>
    <dgm:cxn modelId="{C1FD65FF-56A0-442F-9A07-3386753D09BA}" type="presParOf" srcId="{ACC8DFB7-530D-43AC-9461-CED13E293C58}" destId="{7AE8DBA0-5C43-43B4-B519-028B5DC85C70}" srcOrd="5" destOrd="0" presId="urn:microsoft.com/office/officeart/2005/8/layout/bProcess3"/>
    <dgm:cxn modelId="{E9971EB5-F7E5-412B-9FAE-97800DBCB48A}" type="presParOf" srcId="{7AE8DBA0-5C43-43B4-B519-028B5DC85C70}" destId="{C2CF31FB-DE78-498B-933B-6CF3528434C0}" srcOrd="0" destOrd="0" presId="urn:microsoft.com/office/officeart/2005/8/layout/bProcess3"/>
    <dgm:cxn modelId="{0B77D2AC-7D1B-4264-9261-69F1AC4665C1}" type="presParOf" srcId="{ACC8DFB7-530D-43AC-9461-CED13E293C58}" destId="{588A3E37-EB3D-4F57-A09E-AD6380DCD076}" srcOrd="6" destOrd="0" presId="urn:microsoft.com/office/officeart/2005/8/layout/bProcess3"/>
    <dgm:cxn modelId="{89B7249B-1292-4505-AE36-333E3A2B7064}" type="presParOf" srcId="{ACC8DFB7-530D-43AC-9461-CED13E293C58}" destId="{32567F45-3F08-4EE5-82AF-6655CC885A22}" srcOrd="7" destOrd="0" presId="urn:microsoft.com/office/officeart/2005/8/layout/bProcess3"/>
    <dgm:cxn modelId="{1DE41A49-1FC5-4374-B0F2-8CB39A96EC3B}" type="presParOf" srcId="{32567F45-3F08-4EE5-82AF-6655CC885A22}" destId="{FFB4E1AD-151B-438D-8D32-A9B89E385A84}" srcOrd="0" destOrd="0" presId="urn:microsoft.com/office/officeart/2005/8/layout/bProcess3"/>
    <dgm:cxn modelId="{51A78C0A-C5F4-4C69-8A54-621272ED0EFD}" type="presParOf" srcId="{ACC8DFB7-530D-43AC-9461-CED13E293C58}" destId="{993A6F98-C5B9-4C4B-AE9F-9E22E3CCCB2D}" srcOrd="8" destOrd="0" presId="urn:microsoft.com/office/officeart/2005/8/layout/bProcess3"/>
    <dgm:cxn modelId="{F4B972CF-4A7F-4AC7-A8F7-9FF4B5AF9DD1}" type="presParOf" srcId="{ACC8DFB7-530D-43AC-9461-CED13E293C58}" destId="{487FFE44-A123-4346-9E6D-016341204DAF}" srcOrd="9" destOrd="0" presId="urn:microsoft.com/office/officeart/2005/8/layout/bProcess3"/>
    <dgm:cxn modelId="{9E06AE4F-5171-4976-83DA-F55AAE1598FF}" type="presParOf" srcId="{487FFE44-A123-4346-9E6D-016341204DAF}" destId="{38A21216-51F1-4938-BB5B-2F2548373F4D}" srcOrd="0" destOrd="0" presId="urn:microsoft.com/office/officeart/2005/8/layout/bProcess3"/>
    <dgm:cxn modelId="{9E05DF5B-5635-4475-AB90-4CAF24C38963}" type="presParOf" srcId="{ACC8DFB7-530D-43AC-9461-CED13E293C58}" destId="{240EF5C0-B052-4D99-AE26-1D3948DBC84D}" srcOrd="10" destOrd="0" presId="urn:microsoft.com/office/officeart/2005/8/layout/bProcess3"/>
    <dgm:cxn modelId="{5BD9B5B1-D515-4138-8BF4-E1B867C0CE58}" type="presParOf" srcId="{ACC8DFB7-530D-43AC-9461-CED13E293C58}" destId="{71350645-E51F-4D33-8C11-F3B1838DB2C5}" srcOrd="11" destOrd="0" presId="urn:microsoft.com/office/officeart/2005/8/layout/bProcess3"/>
    <dgm:cxn modelId="{DF2CCEA5-3F4F-47F6-A5F2-6F60B6C003CA}" type="presParOf" srcId="{71350645-E51F-4D33-8C11-F3B1838DB2C5}" destId="{94A4335A-C441-4429-9B27-9A96DCA3EB9C}" srcOrd="0" destOrd="0" presId="urn:microsoft.com/office/officeart/2005/8/layout/bProcess3"/>
    <dgm:cxn modelId="{D4E10E2B-D312-48AB-8406-E47AD92C6F6A}" type="presParOf" srcId="{ACC8DFB7-530D-43AC-9461-CED13E293C58}" destId="{C4BC5A0B-71B3-4B5E-BA45-F49309114268}" srcOrd="12" destOrd="0" presId="urn:microsoft.com/office/officeart/2005/8/layout/bProcess3"/>
    <dgm:cxn modelId="{EA1C1DB8-BB34-4E23-AA67-45C1F3CADE90}" type="presParOf" srcId="{ACC8DFB7-530D-43AC-9461-CED13E293C58}" destId="{258090B1-82D2-4516-AADB-584A5A837858}" srcOrd="13" destOrd="0" presId="urn:microsoft.com/office/officeart/2005/8/layout/bProcess3"/>
    <dgm:cxn modelId="{EB52977C-6D5D-4C34-8455-CC0454C7460A}" type="presParOf" srcId="{258090B1-82D2-4516-AADB-584A5A837858}" destId="{815EF31F-E042-4DBA-BB8F-3ACC428D6893}" srcOrd="0" destOrd="0" presId="urn:microsoft.com/office/officeart/2005/8/layout/bProcess3"/>
    <dgm:cxn modelId="{78E5A0FA-FEA5-4745-B46F-7F355C0BD1F9}" type="presParOf" srcId="{ACC8DFB7-530D-43AC-9461-CED13E293C58}" destId="{C4295D23-18C5-4D9E-A017-7D67F0FC1099}" srcOrd="14" destOrd="0" presId="urn:microsoft.com/office/officeart/2005/8/layout/bProcess3"/>
    <dgm:cxn modelId="{4557B6B1-EDDF-4F93-9501-7731904535E6}" type="presParOf" srcId="{ACC8DFB7-530D-43AC-9461-CED13E293C58}" destId="{8A71E749-4BC0-4F21-B680-CDA504AA0021}" srcOrd="15" destOrd="0" presId="urn:microsoft.com/office/officeart/2005/8/layout/bProcess3"/>
    <dgm:cxn modelId="{6E733C7A-EE04-4C3A-B952-23EFF80A8559}" type="presParOf" srcId="{8A71E749-4BC0-4F21-B680-CDA504AA0021}" destId="{44BBF81D-4A63-44DB-902E-F27482FE445F}" srcOrd="0" destOrd="0" presId="urn:microsoft.com/office/officeart/2005/8/layout/bProcess3"/>
    <dgm:cxn modelId="{C388FABE-D2F5-4305-9054-B6E3C4D07603}" type="presParOf" srcId="{ACC8DFB7-530D-43AC-9461-CED13E293C58}" destId="{10563DF8-F6DF-4C03-B342-99DDE3560314}"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4608-9E51-4E48-B377-764006F62561}">
      <dsp:nvSpPr>
        <dsp:cNvPr id="0" name=""/>
        <dsp:cNvSpPr/>
      </dsp:nvSpPr>
      <dsp:spPr>
        <a:xfrm>
          <a:off x="636" y="460519"/>
          <a:ext cx="1367023" cy="1367023"/>
        </a:xfrm>
        <a:prstGeom prst="ellipse">
          <a:avLst/>
        </a:prstGeom>
        <a:solidFill>
          <a:srgbClr val="C0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Quality</a:t>
          </a:r>
          <a:endParaRPr lang="en-US" sz="1600" b="1" kern="1200" dirty="0" smtClean="0">
            <a:solidFill>
              <a:schemeClr val="bg1"/>
            </a:solidFill>
            <a:effectLst>
              <a:outerShdw blurRad="38100" dist="38100" dir="2700000" algn="tl">
                <a:srgbClr val="000000">
                  <a:alpha val="43137"/>
                </a:srgbClr>
              </a:outerShdw>
            </a:effectLst>
          </a:endParaRPr>
        </a:p>
        <a:p>
          <a:pPr lvl="0" algn="ctr" defTabSz="889000">
            <a:lnSpc>
              <a:spcPct val="90000"/>
            </a:lnSpc>
            <a:spcBef>
              <a:spcPct val="0"/>
            </a:spcBef>
            <a:spcAft>
              <a:spcPct val="35000"/>
            </a:spcAft>
          </a:pPr>
          <a:r>
            <a:rPr lang="en-US" sz="1800" b="1" kern="1200" dirty="0" smtClean="0">
              <a:solidFill>
                <a:schemeClr val="bg1"/>
              </a:solidFill>
              <a:effectLst>
                <a:outerShdw blurRad="38100" dist="38100" dir="2700000" algn="tl">
                  <a:srgbClr val="000000">
                    <a:alpha val="43137"/>
                  </a:srgbClr>
                </a:outerShdw>
              </a:effectLst>
            </a:rPr>
            <a:t>(SDLC)</a:t>
          </a:r>
          <a:endParaRPr lang="en-US" sz="2000" b="1" kern="1200" dirty="0">
            <a:solidFill>
              <a:schemeClr val="bg1"/>
            </a:solidFill>
            <a:effectLst>
              <a:outerShdw blurRad="38100" dist="38100" dir="2700000" algn="tl">
                <a:srgbClr val="000000">
                  <a:alpha val="43137"/>
                </a:srgbClr>
              </a:outerShdw>
            </a:effectLst>
          </a:endParaRPr>
        </a:p>
      </dsp:txBody>
      <dsp:txXfrm>
        <a:off x="200832" y="660715"/>
        <a:ext cx="966631" cy="966631"/>
      </dsp:txXfrm>
    </dsp:sp>
    <dsp:sp modelId="{D3D0612D-AD7B-459D-9955-4502BF4EB484}">
      <dsp:nvSpPr>
        <dsp:cNvPr id="0" name=""/>
        <dsp:cNvSpPr/>
      </dsp:nvSpPr>
      <dsp:spPr>
        <a:xfrm>
          <a:off x="1478662" y="747594"/>
          <a:ext cx="792873" cy="792873"/>
        </a:xfrm>
        <a:prstGeom prst="mathPlus">
          <a:avLst/>
        </a:prstGeom>
        <a:solidFill>
          <a:srgbClr val="F66708"/>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583757" y="1050789"/>
        <a:ext cx="582683" cy="186483"/>
      </dsp:txXfrm>
    </dsp:sp>
    <dsp:sp modelId="{6FCF777B-920D-4CB2-B874-572CB703EA99}">
      <dsp:nvSpPr>
        <dsp:cNvPr id="0" name=""/>
        <dsp:cNvSpPr/>
      </dsp:nvSpPr>
      <dsp:spPr>
        <a:xfrm>
          <a:off x="2382537" y="460519"/>
          <a:ext cx="1367023" cy="1367023"/>
        </a:xfrm>
        <a:prstGeom prst="ellipse">
          <a:avLst/>
        </a:prstGeom>
        <a:solidFill>
          <a:srgbClr val="C0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effectLst>
                <a:outerShdw blurRad="38100" dist="38100" dir="2700000" algn="tl">
                  <a:srgbClr val="000000">
                    <a:alpha val="43137"/>
                  </a:srgbClr>
                </a:outerShdw>
              </a:effectLst>
            </a:rPr>
            <a:t>Security</a:t>
          </a:r>
          <a:endParaRPr lang="en-US" sz="1800" b="1" kern="1200" dirty="0">
            <a:solidFill>
              <a:schemeClr val="bg1"/>
            </a:solidFill>
            <a:effectLst>
              <a:outerShdw blurRad="38100" dist="38100" dir="2700000" algn="tl">
                <a:srgbClr val="000000">
                  <a:alpha val="43137"/>
                </a:srgbClr>
              </a:outerShdw>
            </a:effectLst>
          </a:endParaRPr>
        </a:p>
      </dsp:txBody>
      <dsp:txXfrm>
        <a:off x="2582733" y="660715"/>
        <a:ext cx="966631" cy="966631"/>
      </dsp:txXfrm>
    </dsp:sp>
    <dsp:sp modelId="{AD3EE1AF-7EED-454D-BA76-8635CA8CB5F0}">
      <dsp:nvSpPr>
        <dsp:cNvPr id="0" name=""/>
        <dsp:cNvSpPr/>
      </dsp:nvSpPr>
      <dsp:spPr>
        <a:xfrm>
          <a:off x="3860563" y="747594"/>
          <a:ext cx="792873" cy="792873"/>
        </a:xfrm>
        <a:prstGeom prst="mathPlus">
          <a:avLst/>
        </a:prstGeom>
        <a:solidFill>
          <a:srgbClr val="F66708"/>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965658" y="1050789"/>
        <a:ext cx="582683" cy="186483"/>
      </dsp:txXfrm>
    </dsp:sp>
    <dsp:sp modelId="{01BBB6C4-AD32-4DD6-882D-26F866CDAD67}">
      <dsp:nvSpPr>
        <dsp:cNvPr id="0" name=""/>
        <dsp:cNvSpPr/>
      </dsp:nvSpPr>
      <dsp:spPr>
        <a:xfrm>
          <a:off x="4764439" y="460519"/>
          <a:ext cx="1367023" cy="1367023"/>
        </a:xfrm>
        <a:prstGeom prst="ellipse">
          <a:avLst/>
        </a:prstGeom>
        <a:solidFill>
          <a:srgbClr val="C0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effectLst>
                <a:outerShdw blurRad="38100" dist="38100" dir="2700000" algn="tl">
                  <a:srgbClr val="000000">
                    <a:alpha val="43137"/>
                  </a:srgbClr>
                </a:outerShdw>
              </a:effectLst>
            </a:rPr>
            <a:t>Privacy</a:t>
          </a:r>
          <a:endParaRPr lang="en-US" sz="2100" b="1" kern="1200" dirty="0">
            <a:solidFill>
              <a:schemeClr val="bg1"/>
            </a:solidFill>
            <a:effectLst>
              <a:outerShdw blurRad="38100" dist="38100" dir="2700000" algn="tl">
                <a:srgbClr val="000000">
                  <a:alpha val="43137"/>
                </a:srgbClr>
              </a:outerShdw>
            </a:effectLst>
          </a:endParaRPr>
        </a:p>
      </dsp:txBody>
      <dsp:txXfrm>
        <a:off x="4964635" y="660715"/>
        <a:ext cx="966631" cy="966631"/>
      </dsp:txXfrm>
    </dsp:sp>
    <dsp:sp modelId="{9FA1BD52-5191-4E46-88EE-B3E2E6E07BA6}">
      <dsp:nvSpPr>
        <dsp:cNvPr id="0" name=""/>
        <dsp:cNvSpPr/>
      </dsp:nvSpPr>
      <dsp:spPr>
        <a:xfrm>
          <a:off x="6242465" y="747594"/>
          <a:ext cx="792873" cy="792873"/>
        </a:xfrm>
        <a:prstGeom prst="mathEqual">
          <a:avLst/>
        </a:prstGeom>
        <a:solidFill>
          <a:srgbClr val="F66708"/>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a:p>
      </dsp:txBody>
      <dsp:txXfrm>
        <a:off x="6347560" y="910926"/>
        <a:ext cx="582683" cy="466209"/>
      </dsp:txXfrm>
    </dsp:sp>
    <dsp:sp modelId="{A6803464-07CF-40E4-93A3-4AA8FCEA0B88}">
      <dsp:nvSpPr>
        <dsp:cNvPr id="0" name=""/>
        <dsp:cNvSpPr/>
      </dsp:nvSpPr>
      <dsp:spPr>
        <a:xfrm>
          <a:off x="7146341" y="442358"/>
          <a:ext cx="1311221" cy="1403345"/>
        </a:xfrm>
        <a:prstGeom prst="ellipse">
          <a:avLst/>
        </a:prstGeom>
        <a:solidFill>
          <a:srgbClr val="C0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SDL</a:t>
          </a:r>
          <a:endParaRPr lang="en-US" sz="2000" b="1" kern="1200" dirty="0">
            <a:solidFill>
              <a:schemeClr val="bg1"/>
            </a:solidFill>
            <a:effectLst>
              <a:outerShdw blurRad="38100" dist="38100" dir="2700000" algn="tl">
                <a:srgbClr val="000000">
                  <a:alpha val="43137"/>
                </a:srgbClr>
              </a:outerShdw>
            </a:effectLst>
          </a:endParaRPr>
        </a:p>
      </dsp:txBody>
      <dsp:txXfrm>
        <a:off x="7338365" y="647873"/>
        <a:ext cx="927173" cy="992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59BEC-846F-469C-B627-31A67D2A5499}">
      <dsp:nvSpPr>
        <dsp:cNvPr id="0" name=""/>
        <dsp:cNvSpPr/>
      </dsp:nvSpPr>
      <dsp:spPr>
        <a:xfrm>
          <a:off x="2540000" y="0"/>
          <a:ext cx="1016000" cy="677333"/>
        </a:xfrm>
        <a:prstGeom prst="trapezoid">
          <a:avLst>
            <a:gd name="adj" fmla="val 75000"/>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smtClean="0">
            <a:solidFill>
              <a:schemeClr val="bg1"/>
            </a:solidFill>
          </a:endParaRPr>
        </a:p>
        <a:p>
          <a:pPr lvl="0" algn="ctr" defTabSz="622300">
            <a:lnSpc>
              <a:spcPct val="90000"/>
            </a:lnSpc>
            <a:spcBef>
              <a:spcPct val="0"/>
            </a:spcBef>
            <a:spcAft>
              <a:spcPct val="35000"/>
            </a:spcAft>
          </a:pPr>
          <a:endParaRPr lang="en-US" sz="1200" kern="1200" dirty="0" smtClean="0">
            <a:solidFill>
              <a:schemeClr val="bg1"/>
            </a:solidFill>
          </a:endParaRPr>
        </a:p>
        <a:p>
          <a:pPr lvl="0" algn="ctr" defTabSz="622300">
            <a:lnSpc>
              <a:spcPct val="90000"/>
            </a:lnSpc>
            <a:spcBef>
              <a:spcPct val="0"/>
            </a:spcBef>
            <a:spcAft>
              <a:spcPct val="35000"/>
            </a:spcAft>
          </a:pPr>
          <a:r>
            <a:rPr lang="en-US" sz="1600" kern="1200" dirty="0" smtClean="0">
              <a:solidFill>
                <a:schemeClr val="bg1"/>
              </a:solidFill>
            </a:rPr>
            <a:t>Incident</a:t>
          </a:r>
          <a:endParaRPr lang="en-US" sz="2400" kern="1200" dirty="0">
            <a:solidFill>
              <a:schemeClr val="bg1"/>
            </a:solidFill>
          </a:endParaRPr>
        </a:p>
      </dsp:txBody>
      <dsp:txXfrm>
        <a:off x="2540000" y="0"/>
        <a:ext cx="1016000" cy="677333"/>
      </dsp:txXfrm>
    </dsp:sp>
    <dsp:sp modelId="{1214D1D5-7B4F-4D01-B0CD-309028E63DE6}">
      <dsp:nvSpPr>
        <dsp:cNvPr id="0" name=""/>
        <dsp:cNvSpPr/>
      </dsp:nvSpPr>
      <dsp:spPr>
        <a:xfrm>
          <a:off x="2032000" y="677333"/>
          <a:ext cx="2032000" cy="677333"/>
        </a:xfrm>
        <a:prstGeom prst="trapezoid">
          <a:avLst>
            <a:gd name="adj" fmla="val 75000"/>
          </a:avLst>
        </a:prstGeom>
        <a:solidFill>
          <a:srgbClr val="F66708"/>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Attack / Exploit</a:t>
          </a:r>
          <a:endParaRPr lang="en-US" sz="1800" kern="1200" dirty="0"/>
        </a:p>
      </dsp:txBody>
      <dsp:txXfrm>
        <a:off x="2387600" y="677333"/>
        <a:ext cx="1320800" cy="677333"/>
      </dsp:txXfrm>
    </dsp:sp>
    <dsp:sp modelId="{B83F82BA-2ED8-40BC-A6EA-1B980996D661}">
      <dsp:nvSpPr>
        <dsp:cNvPr id="0" name=""/>
        <dsp:cNvSpPr/>
      </dsp:nvSpPr>
      <dsp:spPr>
        <a:xfrm>
          <a:off x="1523999" y="1354666"/>
          <a:ext cx="3048000" cy="677333"/>
        </a:xfrm>
        <a:prstGeom prst="trapezoid">
          <a:avLst>
            <a:gd name="adj" fmla="val 75000"/>
          </a:avLst>
        </a:prstGeom>
        <a:solidFill>
          <a:srgbClr val="FFFF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Vulnerability</a:t>
          </a:r>
          <a:endParaRPr lang="en-US" sz="2000" kern="1200" dirty="0"/>
        </a:p>
      </dsp:txBody>
      <dsp:txXfrm>
        <a:off x="2057399" y="1354666"/>
        <a:ext cx="1981200" cy="677333"/>
      </dsp:txXfrm>
    </dsp:sp>
    <dsp:sp modelId="{3D6C53DE-BB49-4AC9-AC54-A5135733B850}">
      <dsp:nvSpPr>
        <dsp:cNvPr id="0" name=""/>
        <dsp:cNvSpPr/>
      </dsp:nvSpPr>
      <dsp:spPr>
        <a:xfrm>
          <a:off x="1015999" y="2032000"/>
          <a:ext cx="4064000" cy="677333"/>
        </a:xfrm>
        <a:prstGeom prst="trapezoid">
          <a:avLst>
            <a:gd name="adj" fmla="val 75000"/>
          </a:avLst>
        </a:prstGeom>
        <a:solidFill>
          <a:srgbClr val="00B05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Error</a:t>
          </a:r>
          <a:endParaRPr lang="en-US" sz="2000" kern="1200" dirty="0">
            <a:solidFill>
              <a:schemeClr val="bg1"/>
            </a:solidFill>
          </a:endParaRPr>
        </a:p>
      </dsp:txBody>
      <dsp:txXfrm>
        <a:off x="1727199" y="2032000"/>
        <a:ext cx="2641600" cy="677333"/>
      </dsp:txXfrm>
    </dsp:sp>
    <dsp:sp modelId="{E3F184ED-8AC6-496F-B3EC-3ACB70E561B7}">
      <dsp:nvSpPr>
        <dsp:cNvPr id="0" name=""/>
        <dsp:cNvSpPr/>
      </dsp:nvSpPr>
      <dsp:spPr>
        <a:xfrm>
          <a:off x="507999" y="2709333"/>
          <a:ext cx="5080000" cy="677333"/>
        </a:xfrm>
        <a:prstGeom prst="trapezoid">
          <a:avLst>
            <a:gd name="adj" fmla="val 75000"/>
          </a:avLst>
        </a:prstGeom>
        <a:solidFill>
          <a:srgbClr val="0066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Defect</a:t>
          </a:r>
          <a:endParaRPr lang="en-US" sz="2000" kern="1200" dirty="0">
            <a:solidFill>
              <a:schemeClr val="bg1"/>
            </a:solidFill>
          </a:endParaRPr>
        </a:p>
      </dsp:txBody>
      <dsp:txXfrm>
        <a:off x="1396999" y="2709333"/>
        <a:ext cx="3302000" cy="677333"/>
      </dsp:txXfrm>
    </dsp:sp>
    <dsp:sp modelId="{987EB787-5C18-4334-A9F8-E659D0BDCCDE}">
      <dsp:nvSpPr>
        <dsp:cNvPr id="0" name=""/>
        <dsp:cNvSpPr/>
      </dsp:nvSpPr>
      <dsp:spPr>
        <a:xfrm>
          <a:off x="0" y="3386666"/>
          <a:ext cx="6096000" cy="677333"/>
        </a:xfrm>
        <a:prstGeom prst="trapezoid">
          <a:avLst>
            <a:gd name="adj" fmla="val 75000"/>
          </a:avLst>
        </a:prstGeom>
        <a:solidFill>
          <a:srgbClr val="0070C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Insecure Coding</a:t>
          </a:r>
          <a:endParaRPr lang="en-US" sz="2000" kern="1200" dirty="0">
            <a:solidFill>
              <a:schemeClr val="bg1"/>
            </a:solidFill>
          </a:endParaRPr>
        </a:p>
      </dsp:txBody>
      <dsp:txXfrm>
        <a:off x="1066799" y="3386666"/>
        <a:ext cx="3962400" cy="677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BA65C-1FE9-4F70-85BA-612641E9A4BB}">
      <dsp:nvSpPr>
        <dsp:cNvPr id="0" name=""/>
        <dsp:cNvSpPr/>
      </dsp:nvSpPr>
      <dsp:spPr>
        <a:xfrm>
          <a:off x="2632366" y="582230"/>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44712" y="625551"/>
        <a:ext cx="23962" cy="4797"/>
      </dsp:txXfrm>
    </dsp:sp>
    <dsp:sp modelId="{7750BBF8-9B8D-4D1C-B213-F9B2CCC79616}">
      <dsp:nvSpPr>
        <dsp:cNvPr id="0" name=""/>
        <dsp:cNvSpPr/>
      </dsp:nvSpPr>
      <dsp:spPr>
        <a:xfrm>
          <a:off x="550446" y="2834"/>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①</a:t>
          </a:r>
          <a:endParaRPr lang="en-US" sz="1300" b="1" kern="1200" dirty="0" smtClean="0">
            <a:latin typeface="Calibri"/>
            <a:cs typeface="Calibri"/>
          </a:endParaRPr>
        </a:p>
        <a:p>
          <a:pPr lvl="0" algn="ctr" defTabSz="622300" rtl="0">
            <a:lnSpc>
              <a:spcPct val="90000"/>
            </a:lnSpc>
            <a:spcBef>
              <a:spcPct val="0"/>
            </a:spcBef>
            <a:spcAft>
              <a:spcPct val="35000"/>
            </a:spcAft>
          </a:pPr>
          <a:r>
            <a:rPr lang="en-US" sz="1300" b="1" kern="1200" dirty="0" smtClean="0"/>
            <a:t>PSIRT receives product vulnerability report from external source</a:t>
          </a:r>
          <a:endParaRPr lang="en-US" sz="1300" b="1" kern="1200" dirty="0"/>
        </a:p>
      </dsp:txBody>
      <dsp:txXfrm>
        <a:off x="550446" y="2834"/>
        <a:ext cx="2083719" cy="1250231"/>
      </dsp:txXfrm>
    </dsp:sp>
    <dsp:sp modelId="{49CC9080-AFED-4FBC-89B7-DF908F6DBBD1}">
      <dsp:nvSpPr>
        <dsp:cNvPr id="0" name=""/>
        <dsp:cNvSpPr/>
      </dsp:nvSpPr>
      <dsp:spPr>
        <a:xfrm>
          <a:off x="5195341" y="582230"/>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07687" y="625551"/>
        <a:ext cx="23962" cy="4797"/>
      </dsp:txXfrm>
    </dsp:sp>
    <dsp:sp modelId="{5140313F-949A-4A3E-9D8D-319B562B79D7}">
      <dsp:nvSpPr>
        <dsp:cNvPr id="0" name=""/>
        <dsp:cNvSpPr/>
      </dsp:nvSpPr>
      <dsp:spPr>
        <a:xfrm>
          <a:off x="3113421" y="2834"/>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②</a:t>
          </a:r>
        </a:p>
        <a:p>
          <a:pPr lvl="0" algn="ctr" defTabSz="622300" rtl="0">
            <a:lnSpc>
              <a:spcPct val="90000"/>
            </a:lnSpc>
            <a:spcBef>
              <a:spcPct val="0"/>
            </a:spcBef>
            <a:spcAft>
              <a:spcPct val="35000"/>
            </a:spcAft>
          </a:pPr>
          <a:r>
            <a:rPr lang="en-US" sz="1400" b="1" kern="1200" dirty="0" smtClean="0"/>
            <a:t>Case opened with report details</a:t>
          </a:r>
          <a:endParaRPr lang="en-US" sz="1400" b="1" kern="1200" dirty="0"/>
        </a:p>
      </dsp:txBody>
      <dsp:txXfrm>
        <a:off x="3113421" y="2834"/>
        <a:ext cx="2083719" cy="1250231"/>
      </dsp:txXfrm>
    </dsp:sp>
    <dsp:sp modelId="{7AE8DBA0-5C43-43B4-B519-028B5DC85C70}">
      <dsp:nvSpPr>
        <dsp:cNvPr id="0" name=""/>
        <dsp:cNvSpPr/>
      </dsp:nvSpPr>
      <dsp:spPr>
        <a:xfrm>
          <a:off x="1592306" y="1251266"/>
          <a:ext cx="5125950" cy="448655"/>
        </a:xfrm>
        <a:custGeom>
          <a:avLst/>
          <a:gdLst/>
          <a:ahLst/>
          <a:cxnLst/>
          <a:rect l="0" t="0" r="0" b="0"/>
          <a:pathLst>
            <a:path>
              <a:moveTo>
                <a:pt x="5125950" y="0"/>
              </a:moveTo>
              <a:lnTo>
                <a:pt x="5125950" y="241427"/>
              </a:lnTo>
              <a:lnTo>
                <a:pt x="0" y="241427"/>
              </a:lnTo>
              <a:lnTo>
                <a:pt x="0" y="448655"/>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26573" y="1473195"/>
        <a:ext cx="257415" cy="4797"/>
      </dsp:txXfrm>
    </dsp:sp>
    <dsp:sp modelId="{7A0EAE0B-8383-4ADA-ABBB-6AF0A54FDA75}">
      <dsp:nvSpPr>
        <dsp:cNvPr id="0" name=""/>
        <dsp:cNvSpPr/>
      </dsp:nvSpPr>
      <dsp:spPr>
        <a:xfrm>
          <a:off x="5676396" y="2834"/>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③</a:t>
          </a:r>
          <a:endParaRPr lang="en-US" sz="1400" b="1" kern="1200" dirty="0" smtClean="0"/>
        </a:p>
        <a:p>
          <a:pPr lvl="0" algn="ctr" defTabSz="622300" rtl="0">
            <a:lnSpc>
              <a:spcPct val="90000"/>
            </a:lnSpc>
            <a:spcBef>
              <a:spcPct val="0"/>
            </a:spcBef>
            <a:spcAft>
              <a:spcPct val="35000"/>
            </a:spcAft>
          </a:pPr>
          <a:r>
            <a:rPr lang="en-US" sz="1300" b="1" kern="1200" dirty="0" smtClean="0"/>
            <a:t>PSA, Product Security Champions (PSCs), and Tier III SME assigned to the case</a:t>
          </a:r>
          <a:endParaRPr lang="en-US" sz="1300" b="1" kern="1200" dirty="0"/>
        </a:p>
      </dsp:txBody>
      <dsp:txXfrm>
        <a:off x="5676396" y="2834"/>
        <a:ext cx="2083719" cy="1250231"/>
      </dsp:txXfrm>
    </dsp:sp>
    <dsp:sp modelId="{32567F45-3F08-4EE5-82AF-6655CC885A22}">
      <dsp:nvSpPr>
        <dsp:cNvPr id="0" name=""/>
        <dsp:cNvSpPr/>
      </dsp:nvSpPr>
      <dsp:spPr>
        <a:xfrm>
          <a:off x="2632366" y="2311717"/>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44712" y="2355038"/>
        <a:ext cx="23962" cy="4797"/>
      </dsp:txXfrm>
    </dsp:sp>
    <dsp:sp modelId="{588A3E37-EB3D-4F57-A09E-AD6380DCD076}">
      <dsp:nvSpPr>
        <dsp:cNvPr id="0" name=""/>
        <dsp:cNvSpPr/>
      </dsp:nvSpPr>
      <dsp:spPr>
        <a:xfrm>
          <a:off x="550446" y="1732321"/>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④</a:t>
          </a:r>
          <a:endParaRPr lang="en-US" sz="1400" b="1" kern="1200" dirty="0" smtClean="0"/>
        </a:p>
        <a:p>
          <a:pPr lvl="0" algn="ctr" defTabSz="622300" rtl="0">
            <a:lnSpc>
              <a:spcPct val="90000"/>
            </a:lnSpc>
            <a:spcBef>
              <a:spcPct val="0"/>
            </a:spcBef>
            <a:spcAft>
              <a:spcPct val="35000"/>
            </a:spcAft>
          </a:pPr>
          <a:r>
            <a:rPr lang="en-US" sz="1300" b="1" kern="1200" dirty="0" smtClean="0"/>
            <a:t>Product vulnerability verified with engineering, scored and ranked</a:t>
          </a:r>
          <a:endParaRPr lang="en-US" sz="1300" b="1" kern="1200" dirty="0"/>
        </a:p>
      </dsp:txBody>
      <dsp:txXfrm>
        <a:off x="550446" y="1732321"/>
        <a:ext cx="2083719" cy="1250231"/>
      </dsp:txXfrm>
    </dsp:sp>
    <dsp:sp modelId="{487FFE44-A123-4346-9E6D-016341204DAF}">
      <dsp:nvSpPr>
        <dsp:cNvPr id="0" name=""/>
        <dsp:cNvSpPr/>
      </dsp:nvSpPr>
      <dsp:spPr>
        <a:xfrm>
          <a:off x="5195341" y="2311717"/>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07687" y="2355038"/>
        <a:ext cx="23962" cy="4797"/>
      </dsp:txXfrm>
    </dsp:sp>
    <dsp:sp modelId="{993A6F98-C5B9-4C4B-AE9F-9E22E3CCCB2D}">
      <dsp:nvSpPr>
        <dsp:cNvPr id="0" name=""/>
        <dsp:cNvSpPr/>
      </dsp:nvSpPr>
      <dsp:spPr>
        <a:xfrm>
          <a:off x="3113421" y="1732321"/>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⑤</a:t>
          </a:r>
          <a:endParaRPr lang="en-US" sz="1400" b="1" kern="1200" dirty="0" smtClean="0"/>
        </a:p>
        <a:p>
          <a:pPr lvl="0" algn="ctr" defTabSz="622300" rtl="0">
            <a:lnSpc>
              <a:spcPct val="90000"/>
            </a:lnSpc>
            <a:spcBef>
              <a:spcPct val="0"/>
            </a:spcBef>
            <a:spcAft>
              <a:spcPct val="35000"/>
            </a:spcAft>
          </a:pPr>
          <a:r>
            <a:rPr lang="en-US" sz="1400" b="1" kern="1200" dirty="0" smtClean="0"/>
            <a:t>Communication mechanism determined</a:t>
          </a:r>
          <a:endParaRPr lang="en-US" sz="1400" b="1" kern="1200" dirty="0"/>
        </a:p>
      </dsp:txBody>
      <dsp:txXfrm>
        <a:off x="3113421" y="1732321"/>
        <a:ext cx="2083719" cy="1250231"/>
      </dsp:txXfrm>
    </dsp:sp>
    <dsp:sp modelId="{71350645-E51F-4D33-8C11-F3B1838DB2C5}">
      <dsp:nvSpPr>
        <dsp:cNvPr id="0" name=""/>
        <dsp:cNvSpPr/>
      </dsp:nvSpPr>
      <dsp:spPr>
        <a:xfrm>
          <a:off x="1592306" y="2980753"/>
          <a:ext cx="5125950" cy="448655"/>
        </a:xfrm>
        <a:custGeom>
          <a:avLst/>
          <a:gdLst/>
          <a:ahLst/>
          <a:cxnLst/>
          <a:rect l="0" t="0" r="0" b="0"/>
          <a:pathLst>
            <a:path>
              <a:moveTo>
                <a:pt x="5125950" y="0"/>
              </a:moveTo>
              <a:lnTo>
                <a:pt x="5125950" y="241427"/>
              </a:lnTo>
              <a:lnTo>
                <a:pt x="0" y="241427"/>
              </a:lnTo>
              <a:lnTo>
                <a:pt x="0" y="448655"/>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26573" y="3202682"/>
        <a:ext cx="257415" cy="4797"/>
      </dsp:txXfrm>
    </dsp:sp>
    <dsp:sp modelId="{240EF5C0-B052-4D99-AE26-1D3948DBC84D}">
      <dsp:nvSpPr>
        <dsp:cNvPr id="0" name=""/>
        <dsp:cNvSpPr/>
      </dsp:nvSpPr>
      <dsp:spPr>
        <a:xfrm>
          <a:off x="5676396" y="1732321"/>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⑥</a:t>
          </a:r>
          <a:endParaRPr lang="en-US" sz="1400" b="1" kern="1200" dirty="0" smtClean="0"/>
        </a:p>
        <a:p>
          <a:pPr lvl="0" algn="ctr" defTabSz="622300" rtl="0">
            <a:lnSpc>
              <a:spcPct val="90000"/>
            </a:lnSpc>
            <a:spcBef>
              <a:spcPct val="0"/>
            </a:spcBef>
            <a:spcAft>
              <a:spcPct val="35000"/>
            </a:spcAft>
          </a:pPr>
          <a:r>
            <a:rPr lang="en-US" sz="1300" b="1" kern="1200" dirty="0" smtClean="0"/>
            <a:t>Out-of-cycle fix or workaround developed, tested, and released</a:t>
          </a:r>
          <a:endParaRPr lang="en-US" sz="1300" b="1" kern="1200" dirty="0"/>
        </a:p>
      </dsp:txBody>
      <dsp:txXfrm>
        <a:off x="5676396" y="1732321"/>
        <a:ext cx="2083719" cy="1250231"/>
      </dsp:txXfrm>
    </dsp:sp>
    <dsp:sp modelId="{258090B1-82D2-4516-AADB-584A5A837858}">
      <dsp:nvSpPr>
        <dsp:cNvPr id="0" name=""/>
        <dsp:cNvSpPr/>
      </dsp:nvSpPr>
      <dsp:spPr>
        <a:xfrm>
          <a:off x="2632366" y="4041204"/>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44712" y="4084526"/>
        <a:ext cx="23962" cy="4797"/>
      </dsp:txXfrm>
    </dsp:sp>
    <dsp:sp modelId="{C4BC5A0B-71B3-4B5E-BA45-F49309114268}">
      <dsp:nvSpPr>
        <dsp:cNvPr id="0" name=""/>
        <dsp:cNvSpPr/>
      </dsp:nvSpPr>
      <dsp:spPr>
        <a:xfrm>
          <a:off x="550446" y="3461808"/>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⑦</a:t>
          </a:r>
          <a:endParaRPr lang="en-US" sz="1400" b="1" kern="1200" dirty="0" smtClean="0"/>
        </a:p>
        <a:p>
          <a:pPr lvl="0" algn="ctr" defTabSz="622300" rtl="0">
            <a:lnSpc>
              <a:spcPct val="90000"/>
            </a:lnSpc>
            <a:spcBef>
              <a:spcPct val="0"/>
            </a:spcBef>
            <a:spcAft>
              <a:spcPct val="35000"/>
            </a:spcAft>
          </a:pPr>
          <a:r>
            <a:rPr lang="en-US" sz="1300" b="1" kern="1200" dirty="0" smtClean="0"/>
            <a:t>Platinum Support prepares KBs and </a:t>
          </a:r>
          <a:r>
            <a:rPr lang="en-US" sz="1300" b="1" kern="1200" dirty="0" smtClean="0"/>
            <a:t>SMS </a:t>
          </a:r>
          <a:r>
            <a:rPr lang="en-US" sz="1300" b="1" kern="1200" dirty="0" smtClean="0"/>
            <a:t>Alerts</a:t>
          </a:r>
          <a:endParaRPr lang="en-US" sz="1300" b="1" kern="1200" dirty="0"/>
        </a:p>
      </dsp:txBody>
      <dsp:txXfrm>
        <a:off x="550446" y="3461808"/>
        <a:ext cx="2083719" cy="1250231"/>
      </dsp:txXfrm>
    </dsp:sp>
    <dsp:sp modelId="{8A71E749-4BC0-4F21-B680-CDA504AA0021}">
      <dsp:nvSpPr>
        <dsp:cNvPr id="0" name=""/>
        <dsp:cNvSpPr/>
      </dsp:nvSpPr>
      <dsp:spPr>
        <a:xfrm>
          <a:off x="5195341" y="4041204"/>
          <a:ext cx="448655" cy="91440"/>
        </a:xfrm>
        <a:custGeom>
          <a:avLst/>
          <a:gdLst/>
          <a:ahLst/>
          <a:cxnLst/>
          <a:rect l="0" t="0" r="0" b="0"/>
          <a:pathLst>
            <a:path>
              <a:moveTo>
                <a:pt x="0" y="45720"/>
              </a:moveTo>
              <a:lnTo>
                <a:pt x="448655" y="45720"/>
              </a:lnTo>
            </a:path>
          </a:pathLst>
        </a:custGeom>
        <a:noFill/>
        <a:ln w="28575" cap="flat" cmpd="sng" algn="ctr">
          <a:solidFill>
            <a:scrgbClr r="0" g="0" b="0">
              <a:shade val="95000"/>
              <a:satMod val="105000"/>
            </a:scrgb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07687" y="4084526"/>
        <a:ext cx="23962" cy="4797"/>
      </dsp:txXfrm>
    </dsp:sp>
    <dsp:sp modelId="{C4295D23-18C5-4D9E-A017-7D67F0FC1099}">
      <dsp:nvSpPr>
        <dsp:cNvPr id="0" name=""/>
        <dsp:cNvSpPr/>
      </dsp:nvSpPr>
      <dsp:spPr>
        <a:xfrm>
          <a:off x="3113421" y="3461808"/>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⑧</a:t>
          </a:r>
          <a:r>
            <a:rPr lang="en-US" sz="1400" b="1" kern="1200" dirty="0" smtClean="0"/>
            <a:t> </a:t>
          </a:r>
          <a:r>
            <a:rPr lang="en-US" sz="1300" b="1" kern="1200" dirty="0" smtClean="0"/>
            <a:t>Communication mechanism published, acknowledging issue, providing patch and CVSS score, and recognizing discoverer</a:t>
          </a:r>
          <a:endParaRPr lang="en-US" sz="1300" b="1" kern="1200" dirty="0"/>
        </a:p>
      </dsp:txBody>
      <dsp:txXfrm>
        <a:off x="3113421" y="3461808"/>
        <a:ext cx="2083719" cy="1250231"/>
      </dsp:txXfrm>
    </dsp:sp>
    <dsp:sp modelId="{10563DF8-F6DF-4C03-B342-99DDE3560314}">
      <dsp:nvSpPr>
        <dsp:cNvPr id="0" name=""/>
        <dsp:cNvSpPr/>
      </dsp:nvSpPr>
      <dsp:spPr>
        <a:xfrm>
          <a:off x="5676396" y="3461808"/>
          <a:ext cx="2083719" cy="1250231"/>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cs typeface="Calibri"/>
            </a:rPr>
            <a:t>⑨</a:t>
          </a:r>
        </a:p>
        <a:p>
          <a:pPr lvl="0" algn="ctr" defTabSz="622300" rtl="0">
            <a:lnSpc>
              <a:spcPct val="90000"/>
            </a:lnSpc>
            <a:spcBef>
              <a:spcPct val="0"/>
            </a:spcBef>
            <a:spcAft>
              <a:spcPct val="35000"/>
            </a:spcAft>
          </a:pPr>
          <a:r>
            <a:rPr lang="en-US" sz="1400" b="1" kern="1200" dirty="0" smtClean="0"/>
            <a:t>Appropriate stakeholders notified</a:t>
          </a:r>
          <a:endParaRPr lang="en-US" sz="1400" b="1" kern="1200" dirty="0"/>
        </a:p>
      </dsp:txBody>
      <dsp:txXfrm>
        <a:off x="5676396" y="3461808"/>
        <a:ext cx="2083719" cy="125023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483306" tIns="193322" rIns="96661" bIns="48331" rtlCol="0"/>
          <a:lstStyle>
            <a:lvl1pPr algn="l">
              <a:defRPr sz="1300"/>
            </a:lvl1pPr>
          </a:lstStyle>
          <a:p>
            <a:endParaRPr lang="en-US" dirty="0">
              <a:solidFill>
                <a:schemeClr val="accent5"/>
              </a:solidFill>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193322" rIns="483306" bIns="48331" rtlCol="0"/>
          <a:lstStyle>
            <a:lvl1pPr algn="r">
              <a:defRPr sz="1300"/>
            </a:lvl1pPr>
          </a:lstStyle>
          <a:p>
            <a:fld id="{6B4CC5C0-2635-4E8A-A9B8-2C7FCB410F85}" type="datetimeFigureOut">
              <a:rPr lang="en-US" smtClean="0">
                <a:solidFill>
                  <a:schemeClr val="accent5"/>
                </a:solidFill>
              </a:rPr>
              <a:pPr/>
              <a:t>9/27/2014</a:t>
            </a:fld>
            <a:endParaRPr lang="en-US" dirty="0">
              <a:solidFill>
                <a:schemeClr val="accent5"/>
              </a:solidFill>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483306" tIns="48331" rIns="96661" bIns="193322" rtlCol="0" anchor="b"/>
          <a:lstStyle>
            <a:lvl1pPr algn="l">
              <a:defRPr sz="1300"/>
            </a:lvl1pPr>
          </a:lstStyle>
          <a:p>
            <a:endParaRPr lang="en-US" dirty="0">
              <a:solidFill>
                <a:schemeClr val="bg2"/>
              </a:solidFill>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483306" bIns="193322" rtlCol="0" anchor="b"/>
          <a:lstStyle>
            <a:lvl1pPr algn="r">
              <a:defRPr sz="1300"/>
            </a:lvl1pPr>
          </a:lstStyle>
          <a:p>
            <a:fld id="{A12B65F9-8A01-464F-8A06-590911EEC58F}" type="slidenum">
              <a:rPr lang="en-US" smtClean="0"/>
              <a:pPr/>
              <a:t>‹#›</a:t>
            </a:fld>
            <a:endParaRPr lang="en-US" dirty="0"/>
          </a:p>
        </p:txBody>
      </p:sp>
    </p:spTree>
    <p:extLst>
      <p:ext uri="{BB962C8B-B14F-4D97-AF65-F5344CB8AC3E}">
        <p14:creationId xmlns:p14="http://schemas.microsoft.com/office/powerpoint/2010/main" val="1119367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386645" tIns="193322" rIns="96661" bIns="48331" rtlCol="0"/>
          <a:lstStyle>
            <a:lvl1pPr algn="l">
              <a:defRPr sz="1300">
                <a:solidFill>
                  <a:schemeClr val="accent5"/>
                </a:solidFill>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193322" rIns="386645" bIns="48331" rtlCol="0"/>
          <a:lstStyle>
            <a:lvl1pPr algn="r">
              <a:defRPr sz="1300">
                <a:solidFill>
                  <a:schemeClr val="accent5"/>
                </a:solidFill>
              </a:defRPr>
            </a:lvl1pPr>
          </a:lstStyle>
          <a:p>
            <a:fld id="{FE603B08-BE9D-4F83-A313-64DFD92C296C}" type="datetimeFigureOut">
              <a:rPr lang="en-US" smtClean="0"/>
              <a:pPr/>
              <a:t>9/27/2014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386645" tIns="96661" rIns="96661" bIns="193322" rtlCol="0" anchor="b"/>
          <a:lstStyle>
            <a:lvl1pPr algn="l">
              <a:defRPr sz="1300">
                <a:solidFill>
                  <a:schemeClr val="bg2"/>
                </a:solidFill>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386645" bIns="193322" rtlCol="0" anchor="b"/>
          <a:lstStyle>
            <a:lvl1pPr algn="r">
              <a:defRPr sz="1300">
                <a:solidFill>
                  <a:schemeClr val="bg2"/>
                </a:solidFill>
              </a:defRPr>
            </a:lvl1pPr>
          </a:lstStyle>
          <a:p>
            <a:fld id="{A15F23BC-A11C-4520-A18F-B68B3BDFC4E5}" type="slidenum">
              <a:rPr lang="en-US" smtClean="0"/>
              <a:pPr/>
              <a:t>‹#›</a:t>
            </a:fld>
            <a:endParaRPr lang="en-US" dirty="0"/>
          </a:p>
        </p:txBody>
      </p:sp>
    </p:spTree>
    <p:extLst>
      <p:ext uri="{BB962C8B-B14F-4D97-AF65-F5344CB8AC3E}">
        <p14:creationId xmlns:p14="http://schemas.microsoft.com/office/powerpoint/2010/main" val="196779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etworkworld.com/news/2010/111510-free-security.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msdn.microsoft.com/en-us/library/d3bbz7tz.aspx" TargetMode="External"/><Relationship Id="rId4" Type="http://schemas.openxmlformats.org/officeDocument/2006/relationships/hyperlink" Target="http://msdn.microsoft.com/en-us/library/ms173498.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Wilson_Kipsang"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en.wikipedia.org/wiki/Berlin_Marathon" TargetMode="External"/><Relationship Id="rId4" Type="http://schemas.openxmlformats.org/officeDocument/2006/relationships/hyperlink" Target="http://en.wikipedia.org/wiki/Keny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a:t>
            </a:fld>
            <a:endParaRPr lang="en-US" dirty="0"/>
          </a:p>
        </p:txBody>
      </p:sp>
    </p:spTree>
    <p:extLst>
      <p:ext uri="{BB962C8B-B14F-4D97-AF65-F5344CB8AC3E}">
        <p14:creationId xmlns:p14="http://schemas.microsoft.com/office/powerpoint/2010/main" val="14877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16</a:t>
            </a:fld>
            <a:endParaRPr lang="en-US" dirty="0"/>
          </a:p>
        </p:txBody>
      </p:sp>
    </p:spTree>
    <p:extLst>
      <p:ext uri="{BB962C8B-B14F-4D97-AF65-F5344CB8AC3E}">
        <p14:creationId xmlns:p14="http://schemas.microsoft.com/office/powerpoint/2010/main" val="384687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17</a:t>
            </a:fld>
            <a:endParaRPr lang="en-US" dirty="0"/>
          </a:p>
        </p:txBody>
      </p:sp>
    </p:spTree>
    <p:extLst>
      <p:ext uri="{BB962C8B-B14F-4D97-AF65-F5344CB8AC3E}">
        <p14:creationId xmlns:p14="http://schemas.microsoft.com/office/powerpoint/2010/main" val="180258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18</a:t>
            </a:fld>
            <a:endParaRPr lang="en-US" dirty="0"/>
          </a:p>
        </p:txBody>
      </p:sp>
    </p:spTree>
    <p:extLst>
      <p:ext uri="{BB962C8B-B14F-4D97-AF65-F5344CB8AC3E}">
        <p14:creationId xmlns:p14="http://schemas.microsoft.com/office/powerpoint/2010/main" val="10445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pPr marL="0" lvl="0" indent="-7164">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22</a:t>
            </a:fld>
            <a:endParaRPr lang="en-US" dirty="0"/>
          </a:p>
        </p:txBody>
      </p:sp>
    </p:spTree>
    <p:extLst>
      <p:ext uri="{BB962C8B-B14F-4D97-AF65-F5344CB8AC3E}">
        <p14:creationId xmlns:p14="http://schemas.microsoft.com/office/powerpoint/2010/main" val="3690984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normAutofit/>
          </a:bodyPr>
          <a:lstStyle/>
          <a:p>
            <a:endParaRPr lang="en-US" dirty="0">
              <a:solidFill>
                <a:schemeClr val="accent1"/>
              </a:solidFill>
            </a:endParaRPr>
          </a:p>
        </p:txBody>
      </p:sp>
      <p:sp>
        <p:nvSpPr>
          <p:cNvPr id="4" name="Slide Number Placeholder 3"/>
          <p:cNvSpPr>
            <a:spLocks noGrp="1"/>
          </p:cNvSpPr>
          <p:nvPr>
            <p:ph type="sldNum" sz="quarter" idx="10"/>
          </p:nvPr>
        </p:nvSpPr>
        <p:spPr/>
        <p:txBody>
          <a:bodyPr/>
          <a:lstStyle/>
          <a:p>
            <a:fld id="{E448BC11-D99D-455E-829A-A71CBE6E46B4}" type="slidenum">
              <a:rPr lang="en-US" smtClean="0"/>
              <a:pPr/>
              <a:t>24</a:t>
            </a:fld>
            <a:endParaRPr lang="en-US"/>
          </a:p>
        </p:txBody>
      </p:sp>
    </p:spTree>
    <p:extLst>
      <p:ext uri="{BB962C8B-B14F-4D97-AF65-F5344CB8AC3E}">
        <p14:creationId xmlns:p14="http://schemas.microsoft.com/office/powerpoint/2010/main" val="3270607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1718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911737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27</a:t>
            </a:fld>
            <a:endParaRPr lang="en-US" dirty="0"/>
          </a:p>
        </p:txBody>
      </p:sp>
    </p:spTree>
    <p:extLst>
      <p:ext uri="{BB962C8B-B14F-4D97-AF65-F5344CB8AC3E}">
        <p14:creationId xmlns:p14="http://schemas.microsoft.com/office/powerpoint/2010/main" val="275126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5">
              <a:defRPr sz="2400">
                <a:solidFill>
                  <a:schemeClr val="tx1"/>
                </a:solidFill>
                <a:latin typeface="Arial" pitchFamily="34" charset="0"/>
                <a:ea typeface="MS PGothic" pitchFamily="34" charset="-128"/>
              </a:defRPr>
            </a:lvl1pPr>
            <a:lvl2pPr marL="729016" indent="-280390" defTabSz="914385">
              <a:defRPr sz="2400">
                <a:solidFill>
                  <a:schemeClr val="tx1"/>
                </a:solidFill>
                <a:latin typeface="Arial" pitchFamily="34" charset="0"/>
                <a:ea typeface="MS PGothic" pitchFamily="34" charset="-128"/>
              </a:defRPr>
            </a:lvl2pPr>
            <a:lvl3pPr marL="1121563" indent="-224312" defTabSz="914385">
              <a:defRPr sz="2400">
                <a:solidFill>
                  <a:schemeClr val="tx1"/>
                </a:solidFill>
                <a:latin typeface="Arial" pitchFamily="34" charset="0"/>
                <a:ea typeface="MS PGothic" pitchFamily="34" charset="-128"/>
              </a:defRPr>
            </a:lvl3pPr>
            <a:lvl4pPr marL="1570188" indent="-224312" defTabSz="914385">
              <a:defRPr sz="2400">
                <a:solidFill>
                  <a:schemeClr val="tx1"/>
                </a:solidFill>
                <a:latin typeface="Arial" pitchFamily="34" charset="0"/>
                <a:ea typeface="MS PGothic" pitchFamily="34" charset="-128"/>
              </a:defRPr>
            </a:lvl4pPr>
            <a:lvl5pPr marL="2018812" indent="-224312" defTabSz="914385">
              <a:defRPr sz="2400">
                <a:solidFill>
                  <a:schemeClr val="tx1"/>
                </a:solidFill>
                <a:latin typeface="Arial" pitchFamily="34" charset="0"/>
                <a:ea typeface="MS PGothic" pitchFamily="34" charset="-128"/>
              </a:defRPr>
            </a:lvl5pPr>
            <a:lvl6pPr marL="2467437" indent="-224312" defTabSz="914385" eaLnBrk="0" fontAlgn="base" hangingPunct="0">
              <a:spcBef>
                <a:spcPct val="0"/>
              </a:spcBef>
              <a:spcAft>
                <a:spcPct val="0"/>
              </a:spcAft>
              <a:defRPr sz="2400">
                <a:solidFill>
                  <a:schemeClr val="tx1"/>
                </a:solidFill>
                <a:latin typeface="Arial" pitchFamily="34" charset="0"/>
                <a:ea typeface="MS PGothic" pitchFamily="34" charset="-128"/>
              </a:defRPr>
            </a:lvl6pPr>
            <a:lvl7pPr marL="2916062" indent="-224312" defTabSz="914385" eaLnBrk="0" fontAlgn="base" hangingPunct="0">
              <a:spcBef>
                <a:spcPct val="0"/>
              </a:spcBef>
              <a:spcAft>
                <a:spcPct val="0"/>
              </a:spcAft>
              <a:defRPr sz="2400">
                <a:solidFill>
                  <a:schemeClr val="tx1"/>
                </a:solidFill>
                <a:latin typeface="Arial" pitchFamily="34" charset="0"/>
                <a:ea typeface="MS PGothic" pitchFamily="34" charset="-128"/>
              </a:defRPr>
            </a:lvl7pPr>
            <a:lvl8pPr marL="3364688" indent="-224312" defTabSz="914385" eaLnBrk="0" fontAlgn="base" hangingPunct="0">
              <a:spcBef>
                <a:spcPct val="0"/>
              </a:spcBef>
              <a:spcAft>
                <a:spcPct val="0"/>
              </a:spcAft>
              <a:defRPr sz="2400">
                <a:solidFill>
                  <a:schemeClr val="tx1"/>
                </a:solidFill>
                <a:latin typeface="Arial" pitchFamily="34" charset="0"/>
                <a:ea typeface="MS PGothic" pitchFamily="34" charset="-128"/>
              </a:defRPr>
            </a:lvl8pPr>
            <a:lvl9pPr marL="3813313" indent="-224312" defTabSz="91438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8BC98D4-079F-4690-BE51-CF8BD0651797}" type="slidenum">
              <a:rPr lang="en-US" sz="1200"/>
              <a:pPr/>
              <a:t>31</a:t>
            </a:fld>
            <a:endParaRPr lang="en-US" sz="1200"/>
          </a:p>
        </p:txBody>
      </p:sp>
      <p:sp>
        <p:nvSpPr>
          <p:cNvPr id="17411" name="Rectangle 2"/>
          <p:cNvSpPr>
            <a:spLocks noGrp="1" noRot="1" noChangeAspect="1" noChangeArrowheads="1" noTextEdit="1"/>
          </p:cNvSpPr>
          <p:nvPr>
            <p:ph type="sldImg"/>
          </p:nvPr>
        </p:nvSpPr>
        <p:spPr>
          <a:xfrm>
            <a:off x="1125538" y="690563"/>
            <a:ext cx="4608512" cy="3457575"/>
          </a:xfrm>
          <a:ln/>
        </p:spPr>
      </p:sp>
      <p:sp>
        <p:nvSpPr>
          <p:cNvPr id="17412" name="Rectangle 3"/>
          <p:cNvSpPr>
            <a:spLocks noGrp="1" noChangeArrowheads="1"/>
          </p:cNvSpPr>
          <p:nvPr>
            <p:ph type="body" idx="1"/>
          </p:nvPr>
        </p:nvSpPr>
        <p:spPr>
          <a:xfrm>
            <a:off x="914712" y="4378971"/>
            <a:ext cx="5028578" cy="4150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345755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Tool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URL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BackTrack 5</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Linux penetration testing arsenal</a:t>
            </a:r>
          </a:p>
          <a:p>
            <a:r>
              <a:rPr lang="en-US" sz="1200" kern="1200" dirty="0" smtClean="0">
                <a:solidFill>
                  <a:schemeClr val="tx1"/>
                </a:solidFill>
                <a:effectLst/>
                <a:latin typeface="+mn-lt"/>
                <a:ea typeface="+mn-ea"/>
                <a:cs typeface="+mn-cs"/>
              </a:rPr>
              <a:t>http://www.backtrack-linux.org/wiki/index.php/Main_Page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Burp Suite Pro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Web Vuln Scanner</a:t>
            </a:r>
          </a:p>
          <a:p>
            <a:r>
              <a:rPr lang="en-US" sz="1200" kern="1200" dirty="0" smtClean="0">
                <a:solidFill>
                  <a:schemeClr val="tx1"/>
                </a:solidFill>
                <a:effectLst/>
                <a:latin typeface="+mn-lt"/>
                <a:ea typeface="+mn-ea"/>
                <a:cs typeface="+mn-cs"/>
              </a:rPr>
              <a:t>(some fuzzing)</a:t>
            </a:r>
          </a:p>
          <a:p>
            <a:r>
              <a:rPr lang="en-US" sz="1200" kern="1200" dirty="0" smtClean="0">
                <a:solidFill>
                  <a:schemeClr val="tx1"/>
                </a:solidFill>
                <a:effectLst/>
                <a:latin typeface="+mn-lt"/>
                <a:ea typeface="+mn-ea"/>
                <a:cs typeface="+mn-cs"/>
              </a:rPr>
              <a:t>http://portswigger.net/burp/</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COMRaider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ActiveX Fuzzing</a:t>
            </a:r>
          </a:p>
          <a:p>
            <a:r>
              <a:rPr lang="en-US" sz="1200" kern="1200" dirty="0" smtClean="0">
                <a:solidFill>
                  <a:schemeClr val="tx1"/>
                </a:solidFill>
                <a:effectLst/>
                <a:latin typeface="+mn-lt"/>
                <a:ea typeface="+mn-ea"/>
                <a:cs typeface="+mn-cs"/>
              </a:rPr>
              <a:t>https://github.com/dzzie/COMRaider</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Coverity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Static analyzer</a:t>
            </a:r>
          </a:p>
          <a:p>
            <a:r>
              <a:rPr lang="en-US" sz="1200" kern="1200" dirty="0" smtClean="0">
                <a:solidFill>
                  <a:schemeClr val="tx1"/>
                </a:solidFill>
                <a:effectLst/>
                <a:latin typeface="+mn-lt"/>
                <a:ea typeface="+mn-ea"/>
                <a:cs typeface="+mn-cs"/>
              </a:rPr>
              <a:t>http://beaappcov1:8080/docs/en/cov_checker_ref.pdf</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Dranzer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ActiveX Fuzzing</a:t>
            </a:r>
          </a:p>
          <a:p>
            <a:r>
              <a:rPr lang="en-US" sz="1200" kern="1200" dirty="0" smtClean="0">
                <a:solidFill>
                  <a:schemeClr val="tx1"/>
                </a:solidFill>
                <a:effectLst/>
                <a:latin typeface="+mn-lt"/>
                <a:ea typeface="+mn-ea"/>
                <a:cs typeface="+mn-cs"/>
              </a:rPr>
              <a:t>http://www.cert.org/vulnerability-analysis/tools/dranzer.cfm?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DUH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could only find a black hat </a:t>
            </a:r>
            <a:r>
              <a:rPr lang="en-US" sz="1200" kern="1200" dirty="0" err="1" smtClean="0">
                <a:solidFill>
                  <a:schemeClr val="tx1"/>
                </a:solidFill>
                <a:effectLst/>
                <a:latin typeface="+mn-lt"/>
                <a:ea typeface="+mn-ea"/>
                <a:cs typeface="+mn-cs"/>
              </a:rPr>
              <a:t>preso</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https://www.blackhat.com/presentations/bh-dc-08/McFeters-Rios-Carter/Whitepaper/bh-dc-mcfeters-rios-carter-WP.pdf</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Fortify Static Analysis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Static analyzer</a:t>
            </a:r>
          </a:p>
          <a:p>
            <a:r>
              <a:rPr lang="en-US" sz="1200" kern="1200" dirty="0" smtClean="0">
                <a:solidFill>
                  <a:schemeClr val="tx1"/>
                </a:solidFill>
                <a:effectLst/>
                <a:latin typeface="+mn-lt"/>
                <a:ea typeface="+mn-ea"/>
                <a:cs typeface="+mn-cs"/>
              </a:rPr>
              <a:t>http://www8.hp.com/us/en/software-solutions/application-security/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FxCop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.NET policy violation analyzer (C#)</a:t>
            </a:r>
          </a:p>
          <a:p>
            <a:r>
              <a:rPr lang="en-US" sz="1200" kern="1200" dirty="0" smtClean="0">
                <a:solidFill>
                  <a:schemeClr val="tx1"/>
                </a:solidFill>
                <a:effectLst/>
                <a:latin typeface="+mn-lt"/>
                <a:ea typeface="+mn-ea"/>
                <a:cs typeface="+mn-cs"/>
              </a:rPr>
              <a:t>http://msdn.microsoft.com/en-us/library/bb429476(v=vs.80).aspx</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“HackingWindowsInternals” </a:t>
            </a:r>
            <a:r>
              <a:rPr lang="en-US" sz="1200" kern="1200" dirty="0" smtClean="0">
                <a:solidFill>
                  <a:schemeClr val="tx1"/>
                </a:solidFill>
                <a:effectLst/>
                <a:latin typeface="+mn-lt"/>
                <a:ea typeface="+mn-ea"/>
                <a:cs typeface="+mn-cs"/>
              </a:rPr>
              <a:t>more properly should be: </a:t>
            </a:r>
            <a:r>
              <a:rPr lang="en-US" sz="1200" kern="1200" dirty="0" err="1" smtClean="0">
                <a:solidFill>
                  <a:schemeClr val="tx1"/>
                </a:solidFill>
                <a:effectLst/>
                <a:latin typeface="+mn-lt"/>
                <a:ea typeface="+mn-ea"/>
                <a:cs typeface="+mn-cs"/>
              </a:rPr>
              <a:t>Sysinternals</a:t>
            </a:r>
            <a:r>
              <a:rPr lang="en-US" sz="1200" kern="1200" dirty="0" smtClean="0">
                <a:solidFill>
                  <a:schemeClr val="tx1"/>
                </a:solidFill>
                <a:effectLst/>
                <a:latin typeface="+mn-lt"/>
                <a:ea typeface="+mn-ea"/>
                <a:cs typeface="+mn-cs"/>
              </a:rPr>
              <a:t> Suite</a:t>
            </a:r>
          </a:p>
          <a:p>
            <a:r>
              <a:rPr lang="en-US" sz="1200" kern="1200" dirty="0" smtClean="0">
                <a:solidFill>
                  <a:schemeClr val="tx1"/>
                </a:solidFill>
                <a:effectLst/>
                <a:latin typeface="+mn-lt"/>
                <a:ea typeface="+mn-ea"/>
                <a:cs typeface="+mn-cs"/>
              </a:rPr>
              <a:t>Windows debugging and analysis suite</a:t>
            </a:r>
          </a:p>
          <a:p>
            <a:r>
              <a:rPr lang="en-US" sz="1200" kern="1200" dirty="0" smtClean="0">
                <a:solidFill>
                  <a:schemeClr val="tx1"/>
                </a:solidFill>
                <a:effectLst/>
                <a:latin typeface="+mn-lt"/>
                <a:ea typeface="+mn-ea"/>
                <a:cs typeface="+mn-cs"/>
              </a:rPr>
              <a:t>http://technet.microsoft.com/en-us/sysinternals/bb842062</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Intel Inspector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Memory analyzer and debugger</a:t>
            </a:r>
          </a:p>
          <a:p>
            <a:r>
              <a:rPr lang="en-US" sz="1200" kern="1200" dirty="0" smtClean="0">
                <a:solidFill>
                  <a:schemeClr val="tx1"/>
                </a:solidFill>
                <a:effectLst/>
                <a:latin typeface="+mn-lt"/>
                <a:ea typeface="+mn-ea"/>
                <a:cs typeface="+mn-cs"/>
              </a:rPr>
              <a:t>Free for McAfee use</a:t>
            </a:r>
          </a:p>
          <a:p>
            <a:r>
              <a:rPr lang="en-US" sz="1200" kern="1200" dirty="0" smtClean="0">
                <a:solidFill>
                  <a:schemeClr val="tx1"/>
                </a:solidFill>
                <a:effectLst/>
                <a:latin typeface="+mn-lt"/>
                <a:ea typeface="+mn-ea"/>
                <a:cs typeface="+mn-cs"/>
              </a:rPr>
              <a:t>EKATERINA ANTAKOVA &lt;ekaterina.antakova@intel.com&gt;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Ioctlbf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Windows IOCTL fuzzer</a:t>
            </a:r>
          </a:p>
          <a:p>
            <a:r>
              <a:rPr lang="en-US" sz="1200" kern="1200" dirty="0" smtClean="0">
                <a:solidFill>
                  <a:schemeClr val="tx1"/>
                </a:solidFill>
                <a:effectLst/>
                <a:latin typeface="+mn-lt"/>
                <a:ea typeface="+mn-ea"/>
                <a:cs typeface="+mn-cs"/>
              </a:rPr>
              <a:t>http://code.google.com/p/ioctlbf/</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Kartoffel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Driver testing</a:t>
            </a:r>
          </a:p>
          <a:p>
            <a:r>
              <a:rPr lang="en-US" sz="1200" kern="1200" dirty="0" smtClean="0">
                <a:solidFill>
                  <a:schemeClr val="tx1"/>
                </a:solidFill>
                <a:effectLst/>
                <a:latin typeface="+mn-lt"/>
                <a:ea typeface="+mn-ea"/>
                <a:cs typeface="+mn-cs"/>
              </a:rPr>
              <a:t>http://kartoffel.reversemode.com</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Mallory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Transparent TCP and UDP Proxy</a:t>
            </a:r>
          </a:p>
          <a:p>
            <a:r>
              <a:rPr lang="en-US" sz="1200" kern="1200" dirty="0" smtClean="0">
                <a:solidFill>
                  <a:schemeClr val="tx1"/>
                </a:solidFill>
                <a:effectLst/>
                <a:latin typeface="+mn-lt"/>
                <a:ea typeface="+mn-ea"/>
                <a:cs typeface="+mn-cs"/>
              </a:rPr>
              <a:t>https://intrepidusgroup.com/insight/mallory/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McAfee Vulnerability Manager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Runtime Stack and Web vuln scanner (2 different scanners)</a:t>
            </a:r>
          </a:p>
          <a:p>
            <a:r>
              <a:rPr lang="en-US" sz="1200" kern="1200" dirty="0" smtClean="0">
                <a:solidFill>
                  <a:schemeClr val="tx1"/>
                </a:solidFill>
                <a:effectLst/>
                <a:latin typeface="+mn-lt"/>
                <a:ea typeface="+mn-ea"/>
                <a:cs typeface="+mn-cs"/>
              </a:rPr>
              <a:t>Free license for internal use</a:t>
            </a:r>
          </a:p>
          <a:p>
            <a:r>
              <a:rPr lang="en-US" sz="1200" kern="1200" dirty="0" smtClean="0">
                <a:solidFill>
                  <a:schemeClr val="tx1"/>
                </a:solidFill>
                <a:effectLst/>
                <a:latin typeface="+mn-lt"/>
                <a:ea typeface="+mn-ea"/>
                <a:cs typeface="+mn-cs"/>
              </a:rPr>
              <a:t>McAfee download site &amp; https://planet.mcafee.com/message/198941#198941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Memoryze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memory forensics</a:t>
            </a:r>
          </a:p>
          <a:p>
            <a:r>
              <a:rPr lang="en-US" sz="1200" kern="1200" dirty="0" smtClean="0">
                <a:solidFill>
                  <a:schemeClr val="tx1"/>
                </a:solidFill>
                <a:effectLst/>
                <a:latin typeface="+mn-lt"/>
                <a:ea typeface="+mn-ea"/>
                <a:cs typeface="+mn-cs"/>
              </a:rPr>
              <a:t>https://www.mandiant.com/resources/download/memoryze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Metasploit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Penetration testing platform. Includes many plugins for specific attack cases</a:t>
            </a:r>
          </a:p>
          <a:p>
            <a:r>
              <a:rPr lang="en-US" sz="1200" kern="1200" dirty="0" smtClean="0">
                <a:solidFill>
                  <a:schemeClr val="tx1"/>
                </a:solidFill>
                <a:effectLst/>
                <a:latin typeface="+mn-lt"/>
                <a:ea typeface="+mn-ea"/>
                <a:cs typeface="+mn-cs"/>
              </a:rPr>
              <a:t>http://www.metasploit.com</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Mobisec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Test mobile environments for vulnerabilities</a:t>
            </a:r>
          </a:p>
          <a:p>
            <a:r>
              <a:rPr lang="en-US" sz="1200" kern="1200" dirty="0" smtClean="0">
                <a:solidFill>
                  <a:schemeClr val="tx1"/>
                </a:solidFill>
                <a:effectLst/>
                <a:latin typeface="+mn-lt"/>
                <a:ea typeface="+mn-ea"/>
                <a:cs typeface="+mn-cs"/>
              </a:rPr>
              <a:t>http://mobisec.professionallyevil.com</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Nessus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Free: runtime stack scanner. Paid: + web vulnerability scanning, some fuzzing</a:t>
            </a:r>
          </a:p>
          <a:p>
            <a:r>
              <a:rPr lang="en-US" sz="1200" kern="1200" dirty="0" smtClean="0">
                <a:solidFill>
                  <a:schemeClr val="tx1"/>
                </a:solidFill>
                <a:effectLst/>
                <a:latin typeface="+mn-lt"/>
                <a:ea typeface="+mn-ea"/>
                <a:cs typeface="+mn-cs"/>
              </a:rPr>
              <a:t>http://www.tenable.com/products/nessus?gclid=Cj0KEQjwveufBRDlsNb3kb-twMIBEiQASNH0xr8KS8Hv595cEf6kMXSK17hfNFk6A7XVMqiOKeta2F8aAku38P8HAQ</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Peach Fuzzer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Fuzzing platform</a:t>
            </a:r>
          </a:p>
          <a:p>
            <a:r>
              <a:rPr lang="en-US" sz="1200" kern="1200" dirty="0" smtClean="0">
                <a:solidFill>
                  <a:schemeClr val="tx1"/>
                </a:solidFill>
                <a:effectLst/>
                <a:latin typeface="+mn-lt"/>
                <a:ea typeface="+mn-ea"/>
                <a:cs typeface="+mn-cs"/>
              </a:rPr>
              <a:t>Open source: basic templates. Paid: +templates</a:t>
            </a:r>
          </a:p>
          <a:p>
            <a:r>
              <a:rPr lang="en-US" sz="1200" kern="1200" dirty="0" smtClean="0">
                <a:solidFill>
                  <a:schemeClr val="tx1"/>
                </a:solidFill>
                <a:effectLst/>
                <a:latin typeface="+mn-lt"/>
                <a:ea typeface="+mn-ea"/>
                <a:cs typeface="+mn-cs"/>
              </a:rPr>
              <a:t>http://peachfuzzer.com</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PEBrowser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Windows executable disassembler</a:t>
            </a:r>
          </a:p>
          <a:p>
            <a:r>
              <a:rPr lang="en-US" sz="1200" kern="1200" dirty="0" smtClean="0">
                <a:solidFill>
                  <a:schemeClr val="tx1"/>
                </a:solidFill>
                <a:effectLst/>
                <a:latin typeface="+mn-lt"/>
                <a:ea typeface="+mn-ea"/>
                <a:cs typeface="+mn-cs"/>
              </a:rPr>
              <a:t>http://www.smidgeonsoft.prohosting.com/pebrowse-pro-file-viewer.html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PreFast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Windows static analyzer for small C/C++</a:t>
            </a:r>
          </a:p>
          <a:p>
            <a:r>
              <a:rPr lang="en-US" sz="1200" kern="1200" dirty="0" smtClean="0">
                <a:solidFill>
                  <a:schemeClr val="tx1"/>
                </a:solidFill>
                <a:effectLst/>
                <a:latin typeface="+mn-lt"/>
                <a:ea typeface="+mn-ea"/>
                <a:cs typeface="+mn-cs"/>
              </a:rPr>
              <a:t>Desktop format</a:t>
            </a:r>
          </a:p>
          <a:p>
            <a:r>
              <a:rPr lang="en-US" sz="1200" kern="1200" dirty="0" smtClean="0">
                <a:solidFill>
                  <a:schemeClr val="tx1"/>
                </a:solidFill>
                <a:effectLst/>
                <a:latin typeface="+mn-lt"/>
                <a:ea typeface="+mn-ea"/>
                <a:cs typeface="+mn-cs"/>
              </a:rPr>
              <a:t>http://msdn.microsoft.com/en-us/library/ms933794.aspx</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Rational Purify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dynamic memory analysis</a:t>
            </a:r>
          </a:p>
          <a:p>
            <a:r>
              <a:rPr lang="en-US" sz="1200" kern="1200" dirty="0" smtClean="0">
                <a:solidFill>
                  <a:schemeClr val="tx1"/>
                </a:solidFill>
                <a:effectLst/>
                <a:latin typeface="+mn-lt"/>
                <a:ea typeface="+mn-ea"/>
                <a:cs typeface="+mn-cs"/>
              </a:rPr>
              <a:t>http://www-03.ibm.com/software/products/en/rational-purify-family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QAInspect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Enterprise license is expired.</a:t>
            </a:r>
          </a:p>
          <a:p>
            <a:r>
              <a:rPr lang="en-US" sz="1200" kern="1200" dirty="0" smtClean="0">
                <a:solidFill>
                  <a:schemeClr val="tx1"/>
                </a:solidFill>
                <a:effectLst/>
                <a:latin typeface="+mn-lt"/>
                <a:ea typeface="+mn-ea"/>
                <a:cs typeface="+mn-cs"/>
              </a:rPr>
              <a:t>Web vuln scanner, essentially, WebInspect repackaged</a:t>
            </a:r>
          </a:p>
          <a:p>
            <a:r>
              <a:rPr lang="en-US" sz="1200" kern="1200" dirty="0" smtClean="0">
                <a:solidFill>
                  <a:schemeClr val="tx1"/>
                </a:solidFill>
                <a:effectLst/>
                <a:latin typeface="+mn-lt"/>
                <a:ea typeface="+mn-ea"/>
                <a:cs typeface="+mn-cs"/>
              </a:rPr>
              <a:t>http://www.ndm.net/sast/hp-qainspect?gclid=Cj0KEQjwveufBRDlsNb3kb-twMIBEiQASNH0xtVu_j0oqYDtc_QKB2PUWdb2idHwbFVkiYehsQLBgOUaAkk-8P8HAQ</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Samurai</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Visualize thread dumps</a:t>
            </a:r>
          </a:p>
          <a:p>
            <a:r>
              <a:rPr lang="en-US" sz="1200" kern="1200" dirty="0" smtClean="0">
                <a:solidFill>
                  <a:schemeClr val="tx1"/>
                </a:solidFill>
                <a:effectLst/>
                <a:latin typeface="+mn-lt"/>
                <a:ea typeface="+mn-ea"/>
                <a:cs typeface="+mn-cs"/>
              </a:rPr>
              <a:t>http://samuraism.jp/samurai/en/index.html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Sh5ark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HTML5 Assessment platform</a:t>
            </a:r>
          </a:p>
          <a:p>
            <a:r>
              <a:rPr lang="en-US" sz="1200" kern="1200" dirty="0" smtClean="0">
                <a:solidFill>
                  <a:schemeClr val="tx1"/>
                </a:solidFill>
                <a:effectLst/>
                <a:latin typeface="+mn-lt"/>
                <a:ea typeface="+mn-ea"/>
                <a:cs typeface="+mn-cs"/>
              </a:rPr>
              <a:t>http://sh5ark.professionallyevil.com</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ValGrind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dynamic memory analysis: </a:t>
            </a:r>
            <a:r>
              <a:rPr lang="en-US" sz="1200" kern="1200" dirty="0" err="1" smtClean="0">
                <a:solidFill>
                  <a:schemeClr val="tx1"/>
                </a:solidFill>
                <a:effectLst/>
                <a:latin typeface="+mn-lt"/>
                <a:ea typeface="+mn-ea"/>
                <a:cs typeface="+mn-cs"/>
              </a:rPr>
              <a:t>linux</a:t>
            </a:r>
            <a:r>
              <a:rPr lang="en-US" sz="1200" kern="1200" dirty="0" smtClean="0">
                <a:solidFill>
                  <a:schemeClr val="tx1"/>
                </a:solidFill>
                <a:effectLst/>
                <a:latin typeface="+mn-lt"/>
                <a:ea typeface="+mn-ea"/>
                <a:cs typeface="+mn-cs"/>
              </a:rPr>
              <a:t>, Android, Mac/Darwin</a:t>
            </a:r>
          </a:p>
          <a:p>
            <a:r>
              <a:rPr lang="en-US" sz="1200" kern="1200" dirty="0" smtClean="0">
                <a:solidFill>
                  <a:schemeClr val="tx1"/>
                </a:solidFill>
                <a:effectLst/>
                <a:latin typeface="+mn-lt"/>
                <a:ea typeface="+mn-ea"/>
                <a:cs typeface="+mn-cs"/>
              </a:rPr>
              <a:t>http://valgrind.org</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Volatility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Windows memory dumps</a:t>
            </a:r>
          </a:p>
          <a:p>
            <a:r>
              <a:rPr lang="en-US" sz="1200" kern="1200" dirty="0" smtClean="0">
                <a:solidFill>
                  <a:schemeClr val="tx1"/>
                </a:solidFill>
                <a:effectLst/>
                <a:latin typeface="+mn-lt"/>
                <a:ea typeface="+mn-ea"/>
                <a:cs typeface="+mn-cs"/>
              </a:rPr>
              <a:t>http://code.google.com/p/volatility/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5F23BC-A11C-4520-A18F-B68B3BDFC4E5}" type="slidenum">
              <a:rPr lang="en-US" smtClean="0"/>
              <a:pPr/>
              <a:t>33</a:t>
            </a:fld>
            <a:endParaRPr lang="en-US" dirty="0"/>
          </a:p>
        </p:txBody>
      </p:sp>
    </p:spTree>
    <p:extLst>
      <p:ext uri="{BB962C8B-B14F-4D97-AF65-F5344CB8AC3E}">
        <p14:creationId xmlns:p14="http://schemas.microsoft.com/office/powerpoint/2010/main" val="193685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normAutofit fontScale="92500" lnSpcReduction="20000"/>
          </a:bodyPr>
          <a:lstStyle/>
          <a:p>
            <a:r>
              <a:rPr lang="en-US" b="1" dirty="0"/>
              <a:t>What is product Security?</a:t>
            </a:r>
          </a:p>
          <a:p>
            <a:pPr lvl="0"/>
            <a:r>
              <a:rPr lang="en-US" dirty="0"/>
              <a:t>Processes, technology, and activities aimed at ensuring that software products do not contain exploitable conditions. </a:t>
            </a:r>
          </a:p>
          <a:p>
            <a:endParaRPr lang="en-US" dirty="0"/>
          </a:p>
          <a:p>
            <a:r>
              <a:rPr lang="en-US" b="1" dirty="0"/>
              <a:t>Secure Code vs. Quality Code</a:t>
            </a:r>
          </a:p>
          <a:p>
            <a:r>
              <a:rPr lang="en-US" u="sng" dirty="0"/>
              <a:t>Secured code doesn’t mean quality code</a:t>
            </a:r>
          </a:p>
          <a:p>
            <a:pPr marL="168763" indent="-168763">
              <a:buFont typeface="Arial" pitchFamily="34" charset="0"/>
              <a:buChar char="•"/>
            </a:pPr>
            <a:r>
              <a:rPr lang="en-US" dirty="0"/>
              <a:t>You must know how to write quality code before you write secure code.</a:t>
            </a:r>
          </a:p>
          <a:p>
            <a:pPr marL="168763" indent="-168763">
              <a:buFont typeface="Arial" pitchFamily="34" charset="0"/>
              <a:buChar char="•"/>
            </a:pPr>
            <a:r>
              <a:rPr lang="en-US" dirty="0"/>
              <a:t>A developer can write very secure code that authorizes and  authenticates every user transaction, logs the transactions, and cancels out all unwanted requests; however, if that code does not return the expected results, then  this very secure code might never see the light of day. </a:t>
            </a:r>
          </a:p>
          <a:p>
            <a:endParaRPr lang="en-US" dirty="0"/>
          </a:p>
          <a:p>
            <a:r>
              <a:rPr lang="en-US" u="sng" dirty="0"/>
              <a:t>Quality code doesn’t mean secure code</a:t>
            </a:r>
          </a:p>
          <a:p>
            <a:pPr marL="168763" indent="-168763">
              <a:buFont typeface="Arial" pitchFamily="34" charset="0"/>
              <a:buChar char="•"/>
            </a:pPr>
            <a:r>
              <a:rPr lang="en-US" dirty="0"/>
              <a:t>A developer can write efficient code that is easy to maintain and reusable; however, if that code allows an unauthorized user to access the application’s assets, then that code is of no use   (Confidentiality, Integrity, and Availability). </a:t>
            </a:r>
          </a:p>
          <a:p>
            <a:pPr marL="168763" indent="-168763">
              <a:buFont typeface="Arial" pitchFamily="34" charset="0"/>
              <a:buChar char="•"/>
            </a:pPr>
            <a:r>
              <a:rPr lang="en-US" dirty="0"/>
              <a:t>Unlike software quality, software security tends to be less subjective.  Sensitive information is either exposed or it is not, and there is no second chance of getting it right. The foundation of software applications and the development processes that produce them are based on common best principles of quality code and secure code. </a:t>
            </a:r>
          </a:p>
          <a:p>
            <a:pPr marL="168763" indent="-168763">
              <a:buFont typeface="Arial" pitchFamily="34" charset="0"/>
              <a:buChar char="•"/>
            </a:pPr>
            <a:r>
              <a:rPr lang="en-US" dirty="0"/>
              <a:t>These two attributes complement each other very nicely, and both make the overall software product really great. </a:t>
            </a:r>
          </a:p>
          <a:p>
            <a:endParaRPr lang="en-US" sz="1300" dirty="0">
              <a:ea typeface="Calibri" pitchFamily="34" charset="0"/>
              <a:cs typeface="Arial" pitchFamily="34" charset="0"/>
            </a:endParaRPr>
          </a:p>
          <a:p>
            <a:r>
              <a:rPr lang="en-US" sz="1300" b="1" dirty="0">
                <a:ea typeface="Calibri" pitchFamily="34" charset="0"/>
                <a:cs typeface="Arial" pitchFamily="34" charset="0"/>
              </a:rPr>
              <a:t>The foundation of software applications and the development processes that produce</a:t>
            </a:r>
          </a:p>
          <a:p>
            <a:r>
              <a:rPr lang="en-US" sz="1300" b="1" dirty="0">
                <a:ea typeface="Calibri" pitchFamily="34" charset="0"/>
                <a:cs typeface="Arial" pitchFamily="34" charset="0"/>
              </a:rPr>
              <a:t>  them are based on common best principles of quality code and secure code. </a:t>
            </a:r>
          </a:p>
          <a:p>
            <a:endParaRPr lang="en-US" dirty="0">
              <a:ea typeface="Calibri" pitchFamily="34" charset="0"/>
              <a:cs typeface="Arial" pitchFamily="34" charset="0"/>
            </a:endParaRPr>
          </a:p>
          <a:p>
            <a:pPr>
              <a:buFont typeface="Arial" pitchFamily="34" charset="0"/>
              <a:buChar char="•"/>
            </a:pPr>
            <a:r>
              <a:rPr lang="en-US" sz="1300" b="1" dirty="0">
                <a:ea typeface="Calibri" pitchFamily="34" charset="0"/>
                <a:cs typeface="Arial" pitchFamily="34" charset="0"/>
              </a:rPr>
              <a:t>    </a:t>
            </a:r>
            <a:r>
              <a:rPr lang="en-US" dirty="0">
                <a:ea typeface="Calibri" pitchFamily="34" charset="0"/>
                <a:cs typeface="Arial" pitchFamily="34" charset="0"/>
              </a:rPr>
              <a:t>These two attributes complement each other very nicely, and both make the  overall software product</a:t>
            </a:r>
          </a:p>
          <a:p>
            <a:r>
              <a:rPr lang="en-US" dirty="0">
                <a:ea typeface="Calibri" pitchFamily="34" charset="0"/>
                <a:cs typeface="Arial" pitchFamily="34" charset="0"/>
              </a:rPr>
              <a:t>       really great. </a:t>
            </a:r>
          </a:p>
          <a:p>
            <a:pPr>
              <a:buFont typeface="Arial" pitchFamily="34" charset="0"/>
              <a:buChar char="•"/>
            </a:pPr>
            <a:endParaRPr lang="en-US" sz="1600" b="1" dirty="0">
              <a:ea typeface="Calibri"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955688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248163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Software Security Tool List</a:t>
            </a:r>
          </a:p>
          <a:p>
            <a:r>
              <a:rPr lang="en-US" sz="1300" dirty="0"/>
              <a:t/>
            </a:r>
            <a:br>
              <a:rPr lang="en-US" sz="1300" dirty="0"/>
            </a:br>
            <a:r>
              <a:rPr lang="en-US" sz="1300" dirty="0" err="1"/>
              <a:t>BackTrack</a:t>
            </a:r>
            <a:r>
              <a:rPr lang="en-US" sz="1300" dirty="0"/>
              <a:t> 5</a:t>
            </a:r>
          </a:p>
          <a:p>
            <a:r>
              <a:rPr lang="en-US" sz="1300" dirty="0"/>
              <a:t>Burp Suite Pro</a:t>
            </a:r>
          </a:p>
          <a:p>
            <a:r>
              <a:rPr lang="en-US" sz="1300" dirty="0" err="1"/>
              <a:t>COMRaider</a:t>
            </a:r>
            <a:endParaRPr lang="en-US" sz="1300" dirty="0"/>
          </a:p>
          <a:p>
            <a:r>
              <a:rPr lang="en-US" sz="1300" dirty="0"/>
              <a:t>Coverity</a:t>
            </a:r>
          </a:p>
          <a:p>
            <a:r>
              <a:rPr lang="en-US" sz="1300" dirty="0" err="1"/>
              <a:t>Dranzer</a:t>
            </a:r>
            <a:endParaRPr lang="en-US" sz="1300" dirty="0"/>
          </a:p>
          <a:p>
            <a:r>
              <a:rPr lang="en-US" sz="1300" dirty="0"/>
              <a:t>DUH</a:t>
            </a:r>
          </a:p>
          <a:p>
            <a:r>
              <a:rPr lang="en-US" sz="1300" dirty="0"/>
              <a:t>Fortify Static Analysis</a:t>
            </a:r>
          </a:p>
          <a:p>
            <a:r>
              <a:rPr lang="en-US" sz="1300" dirty="0" err="1"/>
              <a:t>FxCop</a:t>
            </a:r>
            <a:endParaRPr lang="en-US" sz="1300" dirty="0"/>
          </a:p>
          <a:p>
            <a:r>
              <a:rPr lang="en-US" sz="1300" dirty="0" err="1"/>
              <a:t>HackingWindowsInternals</a:t>
            </a:r>
            <a:endParaRPr lang="en-US" sz="1300" dirty="0"/>
          </a:p>
          <a:p>
            <a:r>
              <a:rPr lang="en-US" sz="1300" dirty="0" err="1"/>
              <a:t>Ioctlbf</a:t>
            </a:r>
            <a:endParaRPr lang="en-US" sz="1300" dirty="0"/>
          </a:p>
          <a:p>
            <a:r>
              <a:rPr lang="en-US" sz="1300" dirty="0" err="1"/>
              <a:t>Kartoffel</a:t>
            </a:r>
            <a:endParaRPr lang="en-US" sz="1300" dirty="0"/>
          </a:p>
          <a:p>
            <a:r>
              <a:rPr lang="en-US" sz="1300" dirty="0"/>
              <a:t>Mallory</a:t>
            </a:r>
          </a:p>
          <a:p>
            <a:r>
              <a:rPr lang="en-US" sz="1300" dirty="0"/>
              <a:t>McAfee Vulnerability Manager</a:t>
            </a:r>
          </a:p>
          <a:p>
            <a:r>
              <a:rPr lang="en-US" sz="1300" dirty="0" err="1"/>
              <a:t>Memoryze</a:t>
            </a:r>
            <a:endParaRPr lang="en-US" sz="1300" dirty="0"/>
          </a:p>
          <a:p>
            <a:r>
              <a:rPr lang="en-US" sz="1300" dirty="0"/>
              <a:t>Metasploit</a:t>
            </a:r>
          </a:p>
          <a:p>
            <a:r>
              <a:rPr lang="en-US" sz="1300" dirty="0" err="1"/>
              <a:t>Mobisec</a:t>
            </a:r>
            <a:endParaRPr lang="en-US" sz="1300" dirty="0"/>
          </a:p>
          <a:p>
            <a:r>
              <a:rPr lang="en-US" sz="1300" dirty="0"/>
              <a:t>Nessus</a:t>
            </a:r>
          </a:p>
          <a:p>
            <a:r>
              <a:rPr lang="en-US" sz="1300" dirty="0"/>
              <a:t>Peach </a:t>
            </a:r>
            <a:r>
              <a:rPr lang="en-US" sz="1300" dirty="0" err="1"/>
              <a:t>Fuzzer</a:t>
            </a:r>
            <a:endParaRPr lang="en-US" sz="1300" dirty="0"/>
          </a:p>
          <a:p>
            <a:r>
              <a:rPr lang="en-US" sz="1300" dirty="0" err="1"/>
              <a:t>PEBrowser</a:t>
            </a:r>
            <a:endParaRPr lang="en-US" sz="1300" dirty="0"/>
          </a:p>
          <a:p>
            <a:r>
              <a:rPr lang="en-US" sz="1300" dirty="0" err="1"/>
              <a:t>PreFast</a:t>
            </a:r>
            <a:endParaRPr lang="en-US" sz="1300" dirty="0"/>
          </a:p>
          <a:p>
            <a:r>
              <a:rPr lang="en-US" sz="1300" dirty="0"/>
              <a:t>QAInspect</a:t>
            </a:r>
          </a:p>
          <a:p>
            <a:r>
              <a:rPr lang="en-US" sz="1300" dirty="0" err="1"/>
              <a:t>Samura</a:t>
            </a:r>
            <a:endParaRPr lang="en-US" sz="1300" dirty="0"/>
          </a:p>
          <a:p>
            <a:r>
              <a:rPr lang="en-US" sz="1300" dirty="0"/>
              <a:t>Sh5ark</a:t>
            </a:r>
          </a:p>
          <a:p>
            <a:r>
              <a:rPr lang="en-US" sz="1300" dirty="0"/>
              <a:t>Volatility</a:t>
            </a:r>
          </a:p>
          <a:p>
            <a:endParaRPr lang="en-US" b="0" dirty="0" smtClean="0"/>
          </a:p>
          <a:p>
            <a:endParaRPr lang="en-US" b="1" dirty="0" smtClean="0"/>
          </a:p>
          <a:p>
            <a:endParaRPr lang="en-US" b="1" dirty="0" smtClean="0"/>
          </a:p>
          <a:p>
            <a:r>
              <a:rPr lang="en-US" b="1" dirty="0" smtClean="0"/>
              <a:t>Dynamic </a:t>
            </a:r>
            <a:r>
              <a:rPr lang="en-US" b="1" dirty="0"/>
              <a:t>Analysis Tools:</a:t>
            </a:r>
            <a:r>
              <a:rPr lang="en-US" dirty="0" smtClean="0"/>
              <a:t> </a:t>
            </a:r>
          </a:p>
          <a:p>
            <a:endParaRPr lang="en-US" dirty="0"/>
          </a:p>
          <a:p>
            <a:r>
              <a:rPr lang="en-US" u="sng" dirty="0"/>
              <a:t>AMP</a:t>
            </a:r>
          </a:p>
          <a:p>
            <a:r>
              <a:rPr lang="en-US" dirty="0"/>
              <a:t>Dynamic Analysis</a:t>
            </a:r>
          </a:p>
          <a:p>
            <a:endParaRPr lang="en-US" dirty="0"/>
          </a:p>
          <a:p>
            <a:r>
              <a:rPr lang="en-US" u="sng" dirty="0"/>
              <a:t>QAInspect</a:t>
            </a:r>
          </a:p>
          <a:p>
            <a:r>
              <a:rPr lang="en-US" dirty="0"/>
              <a:t>Dynamic Analysis</a:t>
            </a:r>
            <a:endParaRPr lang="en-US" dirty="0" smtClean="0"/>
          </a:p>
          <a:p>
            <a:r>
              <a:rPr lang="en-US" dirty="0"/>
              <a:t>DL Dynamic Analysis – QAInspect</a:t>
            </a:r>
          </a:p>
          <a:p>
            <a:r>
              <a:rPr lang="en-US" dirty="0"/>
              <a:t>DL Dynamic Analysis</a:t>
            </a:r>
            <a:endParaRPr lang="en-US" dirty="0" smtClean="0"/>
          </a:p>
          <a:p>
            <a:endParaRPr lang="en-US" dirty="0"/>
          </a:p>
          <a:p>
            <a:r>
              <a:rPr lang="en-US" u="sng" dirty="0"/>
              <a:t>WebInspect</a:t>
            </a:r>
          </a:p>
          <a:p>
            <a:r>
              <a:rPr lang="en-US" dirty="0"/>
              <a:t>Dynamic Analysis</a:t>
            </a:r>
            <a:endParaRPr lang="en-US" dirty="0" smtClean="0"/>
          </a:p>
          <a:p>
            <a:r>
              <a:rPr lang="en-US" dirty="0"/>
              <a:t>DL Dynamic Analysis – WebInspect</a:t>
            </a:r>
          </a:p>
          <a:p>
            <a:r>
              <a:rPr lang="en-US" dirty="0"/>
              <a:t>DL Dynamic Analysis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37</a:t>
            </a:fld>
            <a:endParaRPr lang="en-US" dirty="0"/>
          </a:p>
        </p:txBody>
      </p:sp>
    </p:spTree>
    <p:extLst>
      <p:ext uri="{BB962C8B-B14F-4D97-AF65-F5344CB8AC3E}">
        <p14:creationId xmlns:p14="http://schemas.microsoft.com/office/powerpoint/2010/main" val="378890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Fuzzing Tools:</a:t>
            </a:r>
            <a:r>
              <a:rPr lang="en-US" dirty="0" smtClean="0"/>
              <a:t> </a:t>
            </a:r>
          </a:p>
          <a:p>
            <a:endParaRPr lang="en-US" dirty="0"/>
          </a:p>
          <a:p>
            <a:r>
              <a:rPr lang="en-US" u="sng" dirty="0"/>
              <a:t>Codenomicon</a:t>
            </a:r>
          </a:p>
          <a:p>
            <a:r>
              <a:rPr lang="en-US" dirty="0"/>
              <a:t>Fuzzing Analysis</a:t>
            </a:r>
            <a:endParaRPr lang="en-US" dirty="0" smtClean="0"/>
          </a:p>
          <a:p>
            <a:r>
              <a:rPr lang="en-US" dirty="0"/>
              <a:t>DL Fuzzing Analysis – Codenomicon</a:t>
            </a:r>
          </a:p>
          <a:p>
            <a:r>
              <a:rPr lang="en-US" dirty="0"/>
              <a:t>DL Fuzzing Analysis</a:t>
            </a:r>
            <a:r>
              <a:rPr lang="en-US" dirty="0" smtClean="0"/>
              <a:t> </a:t>
            </a:r>
          </a:p>
          <a:p>
            <a:endParaRPr lang="en-US" dirty="0"/>
          </a:p>
          <a:p>
            <a:r>
              <a:rPr lang="en-US" u="sng" dirty="0"/>
              <a:t>Peach Fuzzing</a:t>
            </a:r>
          </a:p>
          <a:p>
            <a:r>
              <a:rPr lang="en-US" dirty="0"/>
              <a:t>Fuzzing Analysis</a:t>
            </a:r>
            <a:endParaRPr lang="en-US" dirty="0" smtClean="0"/>
          </a:p>
          <a:p>
            <a:r>
              <a:rPr lang="en-US" dirty="0"/>
              <a:t>DL Fuzzing Analysis – Peach</a:t>
            </a:r>
          </a:p>
          <a:p>
            <a:r>
              <a:rPr lang="en-US" dirty="0"/>
              <a:t>DL Fuzzing Analysis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38</a:t>
            </a:fld>
            <a:endParaRPr lang="en-US" dirty="0"/>
          </a:p>
        </p:txBody>
      </p:sp>
    </p:spTree>
    <p:extLst>
      <p:ext uri="{BB962C8B-B14F-4D97-AF65-F5344CB8AC3E}">
        <p14:creationId xmlns:p14="http://schemas.microsoft.com/office/powerpoint/2010/main" val="2372075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Code Review Tools:</a:t>
            </a:r>
            <a:endParaRPr lang="en-US" dirty="0" smtClean="0"/>
          </a:p>
          <a:p>
            <a:r>
              <a:rPr lang="en-US" u="sng" dirty="0"/>
              <a:t>Bugzilla</a:t>
            </a:r>
          </a:p>
          <a:p>
            <a:r>
              <a:rPr lang="en-US" dirty="0"/>
              <a:t>Bug Tracking Database</a:t>
            </a:r>
          </a:p>
          <a:p>
            <a:endParaRPr lang="en-US" dirty="0"/>
          </a:p>
          <a:p>
            <a:r>
              <a:rPr lang="en-US" u="sng" dirty="0"/>
              <a:t>CodeCollaborator</a:t>
            </a:r>
          </a:p>
          <a:p>
            <a:r>
              <a:rPr lang="en-US" dirty="0"/>
              <a:t>Source Code Review</a:t>
            </a:r>
          </a:p>
          <a:p>
            <a:r>
              <a:rPr lang="en-US" dirty="0"/>
              <a:t>DL CodeCollaborator</a:t>
            </a:r>
            <a:r>
              <a:rPr lang="en-US" i="0" dirty="0" smtClean="0"/>
              <a:t> </a:t>
            </a:r>
          </a:p>
          <a:p>
            <a:endParaRPr lang="en-US" dirty="0"/>
          </a:p>
          <a:p>
            <a:r>
              <a:rPr lang="en-US" u="sng" dirty="0"/>
              <a:t>SVN</a:t>
            </a:r>
          </a:p>
          <a:p>
            <a:r>
              <a:rPr lang="en-US" dirty="0"/>
              <a:t>Source Code Control (Subversion)</a:t>
            </a:r>
            <a:r>
              <a:rPr lang="en-US" dirty="0" smtClean="0"/>
              <a:t> </a:t>
            </a:r>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70292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pPr marL="0" marR="0" indent="0" algn="l" defTabSz="911225"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mn-cs"/>
              </a:rPr>
              <a:t>39 free security software tools</a:t>
            </a:r>
          </a:p>
          <a:p>
            <a:r>
              <a:rPr lang="en-US" dirty="0" smtClean="0">
                <a:hlinkClick r:id="rId3"/>
              </a:rPr>
              <a:t>http://www.networkworld.com/news/2010/111510-free-security.html</a:t>
            </a:r>
            <a:endParaRPr lang="en-US" dirty="0" smtClean="0"/>
          </a:p>
          <a:p>
            <a:endParaRPr lang="en-US" dirty="0" smtClean="0"/>
          </a:p>
          <a:p>
            <a:endParaRPr lang="en-US" dirty="0" smtClean="0"/>
          </a:p>
          <a:p>
            <a:r>
              <a:rPr lang="en-US" dirty="0" smtClean="0"/>
              <a:t>Microsoft</a:t>
            </a:r>
            <a:r>
              <a:rPr lang="en-US" baseline="0" dirty="0" smtClean="0"/>
              <a:t> Visual C++</a:t>
            </a:r>
          </a:p>
          <a:p>
            <a:pPr marL="0" marR="0" indent="0" algn="l" defTabSz="911225" rtl="0" eaLnBrk="0" fontAlgn="base" latinLnBrk="0" hangingPunct="0">
              <a:lnSpc>
                <a:spcPct val="100000"/>
              </a:lnSpc>
              <a:spcBef>
                <a:spcPct val="30000"/>
              </a:spcBef>
              <a:spcAft>
                <a:spcPct val="0"/>
              </a:spcAft>
              <a:buClrTx/>
              <a:buSzTx/>
              <a:buFontTx/>
              <a:buNone/>
              <a:tabLst/>
              <a:defRPr/>
            </a:pPr>
            <a:r>
              <a:rPr lang="en-US" sz="1200" u="none" strike="noStrike" kern="1200" dirty="0" smtClean="0">
                <a:solidFill>
                  <a:schemeClr val="tx1"/>
                </a:solidFill>
                <a:effectLst/>
                <a:latin typeface="Arial" charset="0"/>
                <a:ea typeface="+mn-ea"/>
                <a:cs typeface="+mn-cs"/>
                <a:hlinkClick r:id="rId4"/>
              </a:rPr>
              <a:t>/analyze (Code Analysis)</a:t>
            </a:r>
            <a:r>
              <a:rPr lang="en-US" sz="1200" kern="1200" dirty="0" smtClean="0">
                <a:solidFill>
                  <a:schemeClr val="tx1"/>
                </a:solidFill>
                <a:effectLst/>
                <a:latin typeface="Arial" charset="0"/>
                <a:ea typeface="+mn-ea"/>
                <a:cs typeface="+mn-cs"/>
              </a:rPr>
              <a:t>This compiler option activates code analysis that reports potential security issues such as buffer overrun, un-initialized memory, null pointer dereferencing, and memory leaks. By default, this option is off. For more information, see </a:t>
            </a:r>
            <a:r>
              <a:rPr lang="en-US" sz="1200" u="none" strike="noStrike" kern="1200" dirty="0" smtClean="0">
                <a:solidFill>
                  <a:schemeClr val="tx1"/>
                </a:solidFill>
                <a:effectLst/>
                <a:latin typeface="Arial" charset="0"/>
                <a:ea typeface="+mn-ea"/>
                <a:cs typeface="+mn-cs"/>
                <a:hlinkClick r:id="rId5"/>
              </a:rPr>
              <a:t>Code Analysis for C/C++ Overview</a:t>
            </a:r>
            <a:r>
              <a:rPr lang="en-US" sz="1200" kern="1200" dirty="0" smtClean="0">
                <a:solidFill>
                  <a:schemeClr val="tx1"/>
                </a:solidFill>
                <a:effectLst/>
                <a:latin typeface="Arial" charset="0"/>
                <a:ea typeface="+mn-ea"/>
                <a:cs typeface="+mn-cs"/>
              </a:rPr>
              <a:t>.</a:t>
            </a:r>
          </a:p>
          <a:p>
            <a:endParaRPr lang="en-US" dirty="0"/>
          </a:p>
        </p:txBody>
      </p:sp>
      <p:sp>
        <p:nvSpPr>
          <p:cNvPr id="4" name="Header Placeholder 3"/>
          <p:cNvSpPr>
            <a:spLocks noGrp="1"/>
          </p:cNvSpPr>
          <p:nvPr>
            <p:ph type="hdr" sz="quarter" idx="10"/>
          </p:nvPr>
        </p:nvSpPr>
        <p:spPr/>
        <p:txBody>
          <a:bodyPr/>
          <a:lstStyle/>
          <a:p>
            <a:pPr>
              <a:defRPr/>
            </a:pPr>
            <a:r>
              <a:rPr lang="en-US" smtClean="0"/>
              <a:t>Assurance and Advisory Business Services</a:t>
            </a:r>
            <a:endParaRPr lang="en-US"/>
          </a:p>
        </p:txBody>
      </p:sp>
      <p:sp>
        <p:nvSpPr>
          <p:cNvPr id="5" name="Date Placeholder 4"/>
          <p:cNvSpPr>
            <a:spLocks noGrp="1"/>
          </p:cNvSpPr>
          <p:nvPr>
            <p:ph type="dt" idx="11"/>
          </p:nvPr>
        </p:nvSpPr>
        <p:spPr/>
        <p:txBody>
          <a:bodyPr/>
          <a:lstStyle/>
          <a:p>
            <a:pPr>
              <a:defRPr/>
            </a:pPr>
            <a:fld id="{4D3C153E-05DE-42D8-B783-D347364814C7}" type="datetime4">
              <a:rPr lang="en-US" smtClean="0"/>
              <a:pPr>
                <a:defRPr/>
              </a:pPr>
              <a:t>September 27, 2014</a:t>
            </a:fld>
            <a:endParaRPr lang="en-US"/>
          </a:p>
        </p:txBody>
      </p:sp>
      <p:sp>
        <p:nvSpPr>
          <p:cNvPr id="6" name="Slide Number Placeholder 5"/>
          <p:cNvSpPr>
            <a:spLocks noGrp="1"/>
          </p:cNvSpPr>
          <p:nvPr>
            <p:ph type="sldNum" sz="quarter" idx="12"/>
          </p:nvPr>
        </p:nvSpPr>
        <p:spPr/>
        <p:txBody>
          <a:bodyPr/>
          <a:lstStyle/>
          <a:p>
            <a:pPr>
              <a:defRPr/>
            </a:pPr>
            <a:fld id="{BAE10C65-BE2E-469A-809C-CB142317CC3A}" type="slidenum">
              <a:rPr lang="en-US" smtClean="0"/>
              <a:pPr>
                <a:defRPr/>
              </a:pPr>
              <a:t>40</a:t>
            </a:fld>
            <a:endParaRPr lang="en-US"/>
          </a:p>
        </p:txBody>
      </p:sp>
    </p:spTree>
    <p:extLst>
      <p:ext uri="{BB962C8B-B14F-4D97-AF65-F5344CB8AC3E}">
        <p14:creationId xmlns:p14="http://schemas.microsoft.com/office/powerpoint/2010/main" val="3958987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41</a:t>
            </a:fld>
            <a:endParaRPr lang="en-US" dirty="0"/>
          </a:p>
        </p:txBody>
      </p:sp>
    </p:spTree>
    <p:extLst>
      <p:ext uri="{BB962C8B-B14F-4D97-AF65-F5344CB8AC3E}">
        <p14:creationId xmlns:p14="http://schemas.microsoft.com/office/powerpoint/2010/main" val="3443334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28 Sep 2014:  </a:t>
            </a:r>
          </a:p>
          <a:p>
            <a:r>
              <a:rPr lang="en-US" sz="1200" b="0" i="0" kern="1200" dirty="0" smtClean="0">
                <a:solidFill>
                  <a:schemeClr val="tx1"/>
                </a:solidFill>
                <a:effectLst/>
                <a:latin typeface="+mn-lt"/>
                <a:ea typeface="+mn-ea"/>
                <a:cs typeface="+mn-cs"/>
              </a:rPr>
              <a:t>Dennis </a:t>
            </a:r>
            <a:r>
              <a:rPr lang="en-US" sz="1200" b="0" i="0" kern="1200" dirty="0" err="1" smtClean="0">
                <a:solidFill>
                  <a:schemeClr val="tx1"/>
                </a:solidFill>
                <a:effectLst/>
                <a:latin typeface="+mn-lt"/>
                <a:ea typeface="+mn-ea"/>
                <a:cs typeface="+mn-cs"/>
              </a:rPr>
              <a:t>Kimetto</a:t>
            </a:r>
            <a:r>
              <a:rPr lang="en-US" sz="1200" b="0" i="0" kern="1200" dirty="0" smtClean="0">
                <a:solidFill>
                  <a:schemeClr val="tx1"/>
                </a:solidFill>
                <a:effectLst/>
                <a:latin typeface="+mn-lt"/>
                <a:ea typeface="+mn-ea"/>
                <a:cs typeface="+mn-cs"/>
              </a:rPr>
              <a:t> Breaks World Record at Berlin Marathon</a:t>
            </a:r>
          </a:p>
          <a:p>
            <a:r>
              <a:rPr lang="en-US" sz="1200" b="0" i="0" kern="1200" dirty="0" smtClean="0">
                <a:solidFill>
                  <a:schemeClr val="tx1"/>
                </a:solidFill>
                <a:effectLst/>
                <a:latin typeface="+mn-lt"/>
                <a:ea typeface="+mn-ea"/>
                <a:cs typeface="+mn-cs"/>
              </a:rPr>
              <a:t>Kenyan runs 2:02:57 to be the first to go under 2:03.</a:t>
            </a:r>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http://www.runnersworld.com/races/dennis-kimetto-breaks-world-record-at-berlin-marathon?cid=social32456356 </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29 Sep 2013:</a:t>
            </a:r>
          </a:p>
          <a:p>
            <a:r>
              <a:rPr lang="en-US" sz="1200" b="0" i="0" kern="1200" dirty="0" smtClean="0">
                <a:solidFill>
                  <a:schemeClr val="tx1"/>
                </a:solidFill>
                <a:effectLst/>
                <a:latin typeface="Arial" charset="0"/>
                <a:ea typeface="+mn-ea"/>
                <a:cs typeface="+mn-cs"/>
              </a:rPr>
              <a:t>The </a:t>
            </a:r>
            <a:r>
              <a:rPr lang="en-US" sz="1200" b="0" i="0" kern="1200" dirty="0" smtClean="0">
                <a:solidFill>
                  <a:schemeClr val="tx1"/>
                </a:solidFill>
                <a:effectLst/>
                <a:latin typeface="Arial" charset="0"/>
                <a:ea typeface="+mn-ea"/>
                <a:cs typeface="+mn-cs"/>
              </a:rPr>
              <a:t>IAAF world record for men, subject to ratification, is 2:03:23, set by </a:t>
            </a:r>
            <a:r>
              <a:rPr lang="en-US" sz="1200" b="0" i="0" u="none" strike="noStrike" kern="1200" dirty="0" smtClean="0">
                <a:solidFill>
                  <a:schemeClr val="tx1"/>
                </a:solidFill>
                <a:effectLst/>
                <a:latin typeface="Arial" charset="0"/>
                <a:ea typeface="+mn-ea"/>
                <a:cs typeface="+mn-cs"/>
                <a:hlinkClick r:id="rId3" tooltip="Wilson Kipsang"/>
              </a:rPr>
              <a:t>Wilson </a:t>
            </a:r>
            <a:r>
              <a:rPr lang="en-US" sz="1200" b="0" i="0" u="none" strike="noStrike" kern="1200" dirty="0" err="1" smtClean="0">
                <a:solidFill>
                  <a:schemeClr val="tx1"/>
                </a:solidFill>
                <a:effectLst/>
                <a:latin typeface="Arial" charset="0"/>
                <a:ea typeface="+mn-ea"/>
                <a:cs typeface="+mn-cs"/>
                <a:hlinkClick r:id="rId3" tooltip="Wilson Kipsang"/>
              </a:rPr>
              <a:t>Kipsang</a:t>
            </a:r>
            <a:r>
              <a:rPr lang="en-US" sz="1200" b="0" i="0" kern="1200" dirty="0" smtClean="0">
                <a:solidFill>
                  <a:schemeClr val="tx1"/>
                </a:solidFill>
                <a:effectLst/>
                <a:latin typeface="Arial" charset="0"/>
                <a:ea typeface="+mn-ea"/>
                <a:cs typeface="+mn-cs"/>
              </a:rPr>
              <a:t> of </a:t>
            </a:r>
            <a:r>
              <a:rPr lang="en-US" sz="1200" b="0" i="0" u="none" strike="noStrike" kern="1200" dirty="0" smtClean="0">
                <a:solidFill>
                  <a:schemeClr val="tx1"/>
                </a:solidFill>
                <a:effectLst/>
                <a:latin typeface="Arial" charset="0"/>
                <a:ea typeface="+mn-ea"/>
                <a:cs typeface="+mn-cs"/>
                <a:hlinkClick r:id="rId4" tooltip="Kenya"/>
              </a:rPr>
              <a:t>Kenya</a:t>
            </a:r>
            <a:r>
              <a:rPr lang="en-US" sz="1200" b="0" i="0" kern="1200" dirty="0" smtClean="0">
                <a:solidFill>
                  <a:schemeClr val="tx1"/>
                </a:solidFill>
                <a:effectLst/>
                <a:latin typeface="Arial" charset="0"/>
                <a:ea typeface="+mn-ea"/>
                <a:cs typeface="+mn-cs"/>
              </a:rPr>
              <a:t> on September 29, 2013 at the </a:t>
            </a:r>
            <a:r>
              <a:rPr lang="en-US" sz="1200" b="0" i="0" u="none" strike="noStrike" kern="1200" dirty="0" smtClean="0">
                <a:solidFill>
                  <a:schemeClr val="tx1"/>
                </a:solidFill>
                <a:effectLst/>
                <a:latin typeface="Arial" charset="0"/>
                <a:ea typeface="+mn-ea"/>
                <a:cs typeface="+mn-cs"/>
                <a:hlinkClick r:id="rId5" tooltip="Berlin Marathon"/>
              </a:rPr>
              <a:t>Berlin Marathon</a:t>
            </a:r>
            <a:r>
              <a:rPr lang="en-US" sz="1200" b="0" i="0" kern="1200" dirty="0" smtClean="0">
                <a:solidFill>
                  <a:schemeClr val="tx1"/>
                </a:solidFill>
                <a:effectLst/>
                <a:latin typeface="Arial" charset="0"/>
                <a:ea typeface="+mn-ea"/>
                <a:cs typeface="+mn-cs"/>
              </a:rPr>
              <a:t>.</a:t>
            </a:r>
            <a:endParaRPr lang="en-US" dirty="0"/>
          </a:p>
        </p:txBody>
      </p:sp>
      <p:sp>
        <p:nvSpPr>
          <p:cNvPr id="4" name="Header Placeholder 3"/>
          <p:cNvSpPr>
            <a:spLocks noGrp="1"/>
          </p:cNvSpPr>
          <p:nvPr>
            <p:ph type="hdr" sz="quarter" idx="10"/>
          </p:nvPr>
        </p:nvSpPr>
        <p:spPr/>
        <p:txBody>
          <a:bodyPr/>
          <a:lstStyle/>
          <a:p>
            <a:pPr>
              <a:defRPr/>
            </a:pPr>
            <a:r>
              <a:rPr lang="en-US" smtClean="0"/>
              <a:t>Assurance and Advisory Business Services</a:t>
            </a:r>
            <a:endParaRPr lang="en-US"/>
          </a:p>
        </p:txBody>
      </p:sp>
      <p:sp>
        <p:nvSpPr>
          <p:cNvPr id="5" name="Date Placeholder 4"/>
          <p:cNvSpPr>
            <a:spLocks noGrp="1"/>
          </p:cNvSpPr>
          <p:nvPr>
            <p:ph type="dt" idx="11"/>
          </p:nvPr>
        </p:nvSpPr>
        <p:spPr/>
        <p:txBody>
          <a:bodyPr/>
          <a:lstStyle/>
          <a:p>
            <a:pPr>
              <a:defRPr/>
            </a:pPr>
            <a:fld id="{4D3C153E-05DE-42D8-B783-D347364814C7}" type="datetime4">
              <a:rPr lang="en-US" smtClean="0"/>
              <a:pPr>
                <a:defRPr/>
              </a:pPr>
              <a:t>September 29, 2014</a:t>
            </a:fld>
            <a:endParaRPr lang="en-US"/>
          </a:p>
        </p:txBody>
      </p:sp>
      <p:sp>
        <p:nvSpPr>
          <p:cNvPr id="6" name="Slide Number Placeholder 5"/>
          <p:cNvSpPr>
            <a:spLocks noGrp="1"/>
          </p:cNvSpPr>
          <p:nvPr>
            <p:ph type="sldNum" sz="quarter" idx="12"/>
          </p:nvPr>
        </p:nvSpPr>
        <p:spPr/>
        <p:txBody>
          <a:bodyPr/>
          <a:lstStyle/>
          <a:p>
            <a:pPr>
              <a:defRPr/>
            </a:pPr>
            <a:fld id="{BAE10C65-BE2E-469A-809C-CB142317CC3A}" type="slidenum">
              <a:rPr lang="en-US" smtClean="0"/>
              <a:pPr>
                <a:defRPr/>
              </a:pPr>
              <a:t>42</a:t>
            </a:fld>
            <a:endParaRPr lang="en-US"/>
          </a:p>
        </p:txBody>
      </p:sp>
    </p:spTree>
    <p:extLst>
      <p:ext uri="{BB962C8B-B14F-4D97-AF65-F5344CB8AC3E}">
        <p14:creationId xmlns:p14="http://schemas.microsoft.com/office/powerpoint/2010/main" val="3679440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44</a:t>
            </a:fld>
            <a:endParaRPr lang="en-US" dirty="0"/>
          </a:p>
        </p:txBody>
      </p:sp>
    </p:spTree>
    <p:extLst>
      <p:ext uri="{BB962C8B-B14F-4D97-AF65-F5344CB8AC3E}">
        <p14:creationId xmlns:p14="http://schemas.microsoft.com/office/powerpoint/2010/main" val="3901866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r>
              <a:rPr lang="en-US" dirty="0" smtClean="0"/>
              <a:t>Metrics must be designed to drive positive change</a:t>
            </a:r>
          </a:p>
          <a:p>
            <a:r>
              <a:rPr lang="en-US" dirty="0" smtClean="0"/>
              <a:t>Metric reports must adapt to the audience</a:t>
            </a:r>
          </a:p>
          <a:p>
            <a:pPr lvl="1"/>
            <a:r>
              <a:rPr lang="en-US" dirty="0" smtClean="0"/>
              <a:t>Executive Management</a:t>
            </a:r>
          </a:p>
          <a:p>
            <a:pPr lvl="1"/>
            <a:r>
              <a:rPr lang="en-US" dirty="0" smtClean="0"/>
              <a:t>EVP of Engineering &amp; Staff</a:t>
            </a:r>
          </a:p>
          <a:p>
            <a:pPr lvl="1"/>
            <a:r>
              <a:rPr lang="en-US" dirty="0" smtClean="0"/>
              <a:t>VP Quality</a:t>
            </a:r>
          </a:p>
          <a:p>
            <a:pPr lvl="1"/>
            <a:r>
              <a:rPr lang="en-US" dirty="0" smtClean="0"/>
              <a:t>Product Security Champions (our virtual team)</a:t>
            </a:r>
          </a:p>
          <a:p>
            <a:r>
              <a:rPr lang="en-US" dirty="0" smtClean="0"/>
              <a:t>Metric creation should be </a:t>
            </a:r>
            <a:r>
              <a:rPr lang="en-US" u="sng" dirty="0" smtClean="0"/>
              <a:t>automated</a:t>
            </a:r>
          </a:p>
          <a:p>
            <a:pPr lvl="1"/>
            <a:r>
              <a:rPr lang="en-US" dirty="0" smtClean="0"/>
              <a:t>Currently automated in a spreadsheet</a:t>
            </a:r>
          </a:p>
          <a:p>
            <a:pPr lvl="1"/>
            <a:r>
              <a:rPr lang="en-US" dirty="0" smtClean="0"/>
              <a:t>Static analysis data collection partially automated</a:t>
            </a:r>
          </a:p>
          <a:p>
            <a:r>
              <a:rPr lang="en-US" dirty="0" smtClean="0"/>
              <a:t>Metric data entry and access should be distributed</a:t>
            </a:r>
          </a:p>
          <a:p>
            <a:pPr lvl="1"/>
            <a:r>
              <a:rPr lang="en-US" dirty="0" smtClean="0"/>
              <a:t>Was tracked in PPT 2 years ago</a:t>
            </a:r>
          </a:p>
          <a:p>
            <a:pPr lvl="1"/>
            <a:r>
              <a:rPr lang="en-US" dirty="0" smtClean="0"/>
              <a:t>Outgrowing the XLS</a:t>
            </a:r>
          </a:p>
          <a:p>
            <a:pPr lvl="1"/>
            <a:r>
              <a:rPr lang="en-US" dirty="0" smtClean="0"/>
              <a:t>Looking for a Web-based database to remove bottleneck</a:t>
            </a:r>
          </a:p>
          <a:p>
            <a:r>
              <a:rPr lang="en-US" dirty="0" smtClean="0"/>
              <a:t>Must constantly adapt and refine</a:t>
            </a:r>
          </a:p>
          <a:p>
            <a:r>
              <a:rPr lang="en-US" dirty="0" smtClean="0"/>
              <a:t>Leverage best practices (company, standards, etc.)</a:t>
            </a:r>
          </a:p>
          <a:p>
            <a:endParaRPr lang="en-US" dirty="0"/>
          </a:p>
        </p:txBody>
      </p:sp>
      <p:sp>
        <p:nvSpPr>
          <p:cNvPr id="4" name="Header Placeholder 3"/>
          <p:cNvSpPr>
            <a:spLocks noGrp="1"/>
          </p:cNvSpPr>
          <p:nvPr>
            <p:ph type="hdr" sz="quarter" idx="10"/>
          </p:nvPr>
        </p:nvSpPr>
        <p:spPr/>
        <p:txBody>
          <a:bodyPr/>
          <a:lstStyle/>
          <a:p>
            <a:pPr>
              <a:defRPr/>
            </a:pPr>
            <a:r>
              <a:rPr lang="en-US" smtClean="0"/>
              <a:t>Assurance and Advisory Business Services</a:t>
            </a:r>
            <a:endParaRPr lang="en-US"/>
          </a:p>
        </p:txBody>
      </p:sp>
      <p:sp>
        <p:nvSpPr>
          <p:cNvPr id="5" name="Date Placeholder 4"/>
          <p:cNvSpPr>
            <a:spLocks noGrp="1"/>
          </p:cNvSpPr>
          <p:nvPr>
            <p:ph type="dt" idx="11"/>
          </p:nvPr>
        </p:nvSpPr>
        <p:spPr/>
        <p:txBody>
          <a:bodyPr/>
          <a:lstStyle/>
          <a:p>
            <a:pPr>
              <a:defRPr/>
            </a:pPr>
            <a:fld id="{4D3C153E-05DE-42D8-B783-D347364814C7}" type="datetime4">
              <a:rPr lang="en-US" smtClean="0"/>
              <a:pPr>
                <a:defRPr/>
              </a:pPr>
              <a:t>September 27, 2014</a:t>
            </a:fld>
            <a:endParaRPr lang="en-US"/>
          </a:p>
        </p:txBody>
      </p:sp>
      <p:sp>
        <p:nvSpPr>
          <p:cNvPr id="6" name="Slide Number Placeholder 5"/>
          <p:cNvSpPr>
            <a:spLocks noGrp="1"/>
          </p:cNvSpPr>
          <p:nvPr>
            <p:ph type="sldNum" sz="quarter" idx="12"/>
          </p:nvPr>
        </p:nvSpPr>
        <p:spPr/>
        <p:txBody>
          <a:bodyPr/>
          <a:lstStyle/>
          <a:p>
            <a:pPr>
              <a:defRPr/>
            </a:pPr>
            <a:fld id="{BAE10C65-BE2E-469A-809C-CB142317CC3A}" type="slidenum">
              <a:rPr lang="en-US" smtClean="0"/>
              <a:pPr>
                <a:defRPr/>
              </a:pPr>
              <a:t>45</a:t>
            </a:fld>
            <a:endParaRPr lang="en-US"/>
          </a:p>
        </p:txBody>
      </p:sp>
    </p:spTree>
    <p:extLst>
      <p:ext uri="{BB962C8B-B14F-4D97-AF65-F5344CB8AC3E}">
        <p14:creationId xmlns:p14="http://schemas.microsoft.com/office/powerpoint/2010/main" val="3222070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C8A94-F62E-4072-B85F-8EC1A23AAB45}" type="slidenum">
              <a:rPr lang="en-US" smtClean="0"/>
              <a:pPr/>
              <a:t>48</a:t>
            </a:fld>
            <a:endParaRPr lang="en-US" dirty="0"/>
          </a:p>
        </p:txBody>
      </p:sp>
    </p:spTree>
    <p:extLst>
      <p:ext uri="{BB962C8B-B14F-4D97-AF65-F5344CB8AC3E}">
        <p14:creationId xmlns:p14="http://schemas.microsoft.com/office/powerpoint/2010/main" val="48822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9</a:t>
            </a:fld>
            <a:endParaRPr lang="en-US" dirty="0"/>
          </a:p>
        </p:txBody>
      </p:sp>
    </p:spTree>
    <p:extLst>
      <p:ext uri="{BB962C8B-B14F-4D97-AF65-F5344CB8AC3E}">
        <p14:creationId xmlns:p14="http://schemas.microsoft.com/office/powerpoint/2010/main" val="429803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r>
              <a:rPr lang="en-US" dirty="0" smtClean="0"/>
              <a:t>“</a:t>
            </a:r>
            <a:r>
              <a:rPr lang="en-US" sz="1200" b="0" i="0" kern="1200" dirty="0" smtClean="0">
                <a:solidFill>
                  <a:schemeClr val="tx1"/>
                </a:solidFill>
                <a:effectLst/>
                <a:latin typeface="+mn-lt"/>
                <a:ea typeface="+mn-ea"/>
                <a:cs typeface="+mn-cs"/>
              </a:rPr>
              <a:t>World's Biggest Data Breaches</a:t>
            </a:r>
            <a:r>
              <a:rPr lang="en-US" dirty="0" smtClean="0"/>
              <a:t>”</a:t>
            </a:r>
          </a:p>
          <a:p>
            <a:r>
              <a:rPr lang="en-US" dirty="0" smtClean="0"/>
              <a:t>http://www.informationisbeautiful.net/visualizations/worlds-biggest-data-breaches-hacks/</a:t>
            </a:r>
          </a:p>
          <a:p>
            <a:endParaRPr lang="en-US" dirty="0"/>
          </a:p>
        </p:txBody>
      </p:sp>
      <p:sp>
        <p:nvSpPr>
          <p:cNvPr id="4" name="Header Placeholder 3"/>
          <p:cNvSpPr>
            <a:spLocks noGrp="1"/>
          </p:cNvSpPr>
          <p:nvPr>
            <p:ph type="hdr" sz="quarter" idx="10"/>
          </p:nvPr>
        </p:nvSpPr>
        <p:spPr/>
        <p:txBody>
          <a:bodyPr/>
          <a:lstStyle/>
          <a:p>
            <a:pPr>
              <a:defRPr/>
            </a:pPr>
            <a:r>
              <a:rPr lang="en-US" smtClean="0"/>
              <a:t>Assurance and Advisory Business Services</a:t>
            </a:r>
            <a:endParaRPr lang="en-US"/>
          </a:p>
        </p:txBody>
      </p:sp>
      <p:sp>
        <p:nvSpPr>
          <p:cNvPr id="5" name="Date Placeholder 4"/>
          <p:cNvSpPr>
            <a:spLocks noGrp="1"/>
          </p:cNvSpPr>
          <p:nvPr>
            <p:ph type="dt" idx="11"/>
          </p:nvPr>
        </p:nvSpPr>
        <p:spPr/>
        <p:txBody>
          <a:bodyPr/>
          <a:lstStyle/>
          <a:p>
            <a:pPr>
              <a:defRPr/>
            </a:pPr>
            <a:fld id="{4D3C153E-05DE-42D8-B783-D347364814C7}" type="datetime4">
              <a:rPr lang="en-US" smtClean="0"/>
              <a:pPr>
                <a:defRPr/>
              </a:pPr>
              <a:t>September 29, 2014</a:t>
            </a:fld>
            <a:endParaRPr lang="en-US"/>
          </a:p>
        </p:txBody>
      </p:sp>
      <p:sp>
        <p:nvSpPr>
          <p:cNvPr id="6" name="Slide Number Placeholder 5"/>
          <p:cNvSpPr>
            <a:spLocks noGrp="1"/>
          </p:cNvSpPr>
          <p:nvPr>
            <p:ph type="sldNum" sz="quarter" idx="12"/>
          </p:nvPr>
        </p:nvSpPr>
        <p:spPr/>
        <p:txBody>
          <a:bodyPr/>
          <a:lstStyle/>
          <a:p>
            <a:pPr>
              <a:defRPr/>
            </a:pPr>
            <a:fld id="{BAE10C65-BE2E-469A-809C-CB142317CC3A}" type="slidenum">
              <a:rPr lang="en-US" smtClean="0"/>
              <a:pPr>
                <a:defRPr/>
              </a:pPr>
              <a:t>56</a:t>
            </a:fld>
            <a:endParaRPr lang="en-US"/>
          </a:p>
        </p:txBody>
      </p:sp>
    </p:spTree>
    <p:extLst>
      <p:ext uri="{BB962C8B-B14F-4D97-AF65-F5344CB8AC3E}">
        <p14:creationId xmlns:p14="http://schemas.microsoft.com/office/powerpoint/2010/main" val="52170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133475" y="698500"/>
            <a:ext cx="4591050" cy="3444875"/>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A8BB8261-271B-485B-985D-D032F25DAB67}" type="slidenum">
              <a:rPr lang="en-US" smtClean="0"/>
              <a:pPr>
                <a:defRPr/>
              </a:pPr>
              <a:t>57</a:t>
            </a:fld>
            <a:endParaRPr lang="en-US" dirty="0"/>
          </a:p>
        </p:txBody>
      </p:sp>
    </p:spTree>
    <p:extLst>
      <p:ext uri="{BB962C8B-B14F-4D97-AF65-F5344CB8AC3E}">
        <p14:creationId xmlns:p14="http://schemas.microsoft.com/office/powerpoint/2010/main" val="470614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58</a:t>
            </a:fld>
            <a:endParaRPr lang="en-US" dirty="0"/>
          </a:p>
        </p:txBody>
      </p:sp>
    </p:spTree>
    <p:extLst>
      <p:ext uri="{BB962C8B-B14F-4D97-AF65-F5344CB8AC3E}">
        <p14:creationId xmlns:p14="http://schemas.microsoft.com/office/powerpoint/2010/main" val="2748781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59</a:t>
            </a:fld>
            <a:endParaRPr lang="en-US" dirty="0"/>
          </a:p>
        </p:txBody>
      </p:sp>
    </p:spTree>
    <p:extLst>
      <p:ext uri="{BB962C8B-B14F-4D97-AF65-F5344CB8AC3E}">
        <p14:creationId xmlns:p14="http://schemas.microsoft.com/office/powerpoint/2010/main" val="2180581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DD09ED44-A613-2D49-BFA2-05F126C07DC0}" type="slidenum">
              <a:rPr lang="en-US" smtClean="0"/>
              <a:pPr/>
              <a:t>60</a:t>
            </a:fld>
            <a:endParaRPr lang="en-US"/>
          </a:p>
        </p:txBody>
      </p:sp>
    </p:spTree>
    <p:extLst>
      <p:ext uri="{BB962C8B-B14F-4D97-AF65-F5344CB8AC3E}">
        <p14:creationId xmlns:p14="http://schemas.microsoft.com/office/powerpoint/2010/main" val="624687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fontAlgn="base">
              <a:spcBef>
                <a:spcPct val="0"/>
              </a:spcBef>
              <a:spcAft>
                <a:spcPct val="0"/>
              </a:spcAft>
            </a:pPr>
            <a:r>
              <a:rPr lang="en-US" sz="1200" b="1" dirty="0" smtClean="0">
                <a:latin typeface="+mn-lt"/>
                <a:ea typeface="ＭＳ Ｐゴシック" charset="0"/>
              </a:rPr>
              <a:t>Portfolio Level</a:t>
            </a:r>
            <a:r>
              <a:rPr lang="en-US" sz="1200" dirty="0" smtClean="0">
                <a:latin typeface="+mn-lt"/>
                <a:ea typeface="ＭＳ Ｐゴシック" charset="0"/>
              </a:rPr>
              <a:t>: multiple release trains </a:t>
            </a:r>
          </a:p>
          <a:p>
            <a:pPr defTabSz="457200" fontAlgn="base">
              <a:spcBef>
                <a:spcPct val="0"/>
              </a:spcBef>
              <a:spcAft>
                <a:spcPct val="0"/>
              </a:spcAft>
            </a:pPr>
            <a:r>
              <a:rPr lang="en-US" sz="1200" dirty="0" smtClean="0">
                <a:latin typeface="+mn-lt"/>
                <a:ea typeface="ＭＳ Ｐゴシック" charset="0"/>
              </a:rPr>
              <a:t>(ex: cloud initiatives)</a:t>
            </a:r>
          </a:p>
          <a:p>
            <a:pPr marL="341312" indent="-285750">
              <a:buFont typeface="Arial" panose="020B0604020202020204" pitchFamily="34" charset="0"/>
              <a:buChar char="•"/>
            </a:pPr>
            <a:r>
              <a:rPr lang="en-US" sz="1200" i="1" dirty="0" smtClean="0"/>
              <a:t>Portfolio vision</a:t>
            </a:r>
            <a:r>
              <a:rPr lang="en-US" sz="1200" dirty="0" smtClean="0"/>
              <a:t> is aligned to business strategy, corporate vision, and investment intent (horizon planning)</a:t>
            </a:r>
          </a:p>
          <a:p>
            <a:pPr marL="341312" indent="-285750">
              <a:buFont typeface="Arial" panose="020B0604020202020204" pitchFamily="34" charset="0"/>
              <a:buChar char="•"/>
            </a:pPr>
            <a:r>
              <a:rPr lang="en-US" sz="1200" dirty="0" smtClean="0"/>
              <a:t>Portfolio vision is enhanced by </a:t>
            </a:r>
            <a:r>
              <a:rPr lang="en-US" sz="1200" i="1" dirty="0" smtClean="0"/>
              <a:t>business</a:t>
            </a:r>
            <a:r>
              <a:rPr lang="en-US" sz="1200" dirty="0" smtClean="0"/>
              <a:t> and </a:t>
            </a:r>
            <a:r>
              <a:rPr lang="en-US" sz="1200" i="1" dirty="0" smtClean="0"/>
              <a:t>architectural epics </a:t>
            </a:r>
            <a:r>
              <a:rPr lang="en-US" sz="1200" dirty="0" smtClean="0"/>
              <a:t>which are cross-cutting across one or more programs</a:t>
            </a:r>
          </a:p>
          <a:p>
            <a:pPr defTabSz="457200" fontAlgn="base">
              <a:spcBef>
                <a:spcPct val="0"/>
              </a:spcBef>
              <a:spcAft>
                <a:spcPct val="0"/>
              </a:spcAft>
            </a:pPr>
            <a:endParaRPr lang="en-US" sz="1200" dirty="0" smtClean="0">
              <a:latin typeface="+mn-lt"/>
              <a:ea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mn-lt"/>
                <a:ea typeface="ＭＳ Ｐゴシック" charset="0"/>
              </a:rPr>
              <a:t>Program Level</a:t>
            </a:r>
            <a:r>
              <a:rPr lang="en-US" sz="1200" dirty="0" smtClean="0">
                <a:latin typeface="+mn-lt"/>
                <a:ea typeface="ＭＳ Ｐゴシック" charset="0"/>
              </a:rPr>
              <a:t>: 5-15 Agile teams working on a single release train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a typeface="ＭＳ Ｐゴシック" charset="0"/>
            </a:endParaRPr>
          </a:p>
          <a:p>
            <a:pPr marL="171450" indent="-171450"/>
            <a:r>
              <a:rPr lang="en-US" sz="1200" i="1" kern="0" dirty="0" smtClean="0"/>
              <a:t>Program vision</a:t>
            </a:r>
            <a:r>
              <a:rPr lang="en-US" sz="1200" kern="0" dirty="0" smtClean="0"/>
              <a:t>  describes where the program is headed</a:t>
            </a:r>
          </a:p>
          <a:p>
            <a:pPr marL="171450" indent="-171450"/>
            <a:r>
              <a:rPr lang="en-US" sz="1200" i="1" kern="0" dirty="0" smtClean="0"/>
              <a:t>Program Plan of Intent </a:t>
            </a:r>
            <a:r>
              <a:rPr lang="en-US" sz="1200" kern="0" dirty="0" smtClean="0"/>
              <a:t>describes how the solution will evolve over time</a:t>
            </a:r>
          </a:p>
          <a:p>
            <a:pPr marL="171450" indent="-171450"/>
            <a:r>
              <a:rPr lang="en-US" sz="1200" i="1" kern="0" dirty="0" smtClean="0"/>
              <a:t>Program backlog</a:t>
            </a:r>
            <a:r>
              <a:rPr lang="en-US" sz="1200" kern="0" dirty="0" smtClean="0"/>
              <a:t> describes the features of the system</a:t>
            </a:r>
          </a:p>
          <a:p>
            <a:pPr marL="171450" indent="-171450"/>
            <a:r>
              <a:rPr lang="en-US" sz="1200" i="1" kern="0" dirty="0" smtClean="0"/>
              <a:t>Agile Release Trains (</a:t>
            </a:r>
            <a:r>
              <a:rPr lang="en-US" sz="1200" kern="0" dirty="0" smtClean="0"/>
              <a:t>long-lived team of Agile teams) </a:t>
            </a:r>
            <a:r>
              <a:rPr lang="en-US" sz="1100" kern="0" dirty="0" smtClean="0"/>
              <a:t>, </a:t>
            </a:r>
            <a:r>
              <a:rPr lang="en-US" sz="1200" kern="0" dirty="0" smtClean="0"/>
              <a:t>deliver value on a  common cadence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ea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mn-lt"/>
                <a:ea typeface="ＭＳ Ｐゴシック" charset="0"/>
              </a:rPr>
              <a:t>Team Level</a:t>
            </a:r>
            <a:r>
              <a:rPr lang="en-US" sz="1200" dirty="0" smtClean="0">
                <a:latin typeface="+mn-lt"/>
                <a:ea typeface="ＭＳ Ｐゴシック" charset="0"/>
              </a:rPr>
              <a:t>: 7 +/- 2 multi-disciplinary team- members (developers, testers, product owners, etc.)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0" dirty="0" smtClean="0"/>
              <a:t>Agile team fully capable of </a:t>
            </a:r>
            <a:r>
              <a:rPr lang="en-US" sz="1200" i="1" kern="0" dirty="0" smtClean="0"/>
              <a:t>defining, developing, testing, and delivering working and tested </a:t>
            </a:r>
            <a:r>
              <a:rPr lang="en-US" sz="1200" kern="0" dirty="0" smtClean="0"/>
              <a:t>software to the program</a:t>
            </a:r>
            <a:endParaRPr lang="en-US" dirty="0" smtClean="0"/>
          </a:p>
          <a:p>
            <a:endParaRPr lang="en-US" dirty="0" smtClean="0"/>
          </a:p>
          <a:p>
            <a:endParaRPr lang="en-US" dirty="0" smtClean="0"/>
          </a:p>
          <a:p>
            <a:r>
              <a:rPr lang="en-US" sz="1600" b="1" baseline="0" dirty="0" smtClean="0"/>
              <a:t>Continuous Flow Process:</a:t>
            </a:r>
          </a:p>
          <a:p>
            <a:r>
              <a:rPr lang="en-US" sz="1800" b="1" dirty="0" smtClean="0"/>
              <a:t>Sprint – is the smallest time-box (1 to 4 weeks)  </a:t>
            </a:r>
          </a:p>
          <a:p>
            <a:pPr lvl="2"/>
            <a:r>
              <a:rPr lang="en-US" sz="1600" dirty="0" smtClean="0">
                <a:solidFill>
                  <a:schemeClr val="tx1"/>
                </a:solidFill>
              </a:rPr>
              <a:t>Provides cadence and synchronization to facilitate planning, integration, and aggregation at the team level</a:t>
            </a:r>
          </a:p>
          <a:p>
            <a:pPr lvl="2"/>
            <a:r>
              <a:rPr lang="en-US" sz="1600" dirty="0" smtClean="0">
                <a:solidFill>
                  <a:schemeClr val="tx1"/>
                </a:solidFill>
              </a:rPr>
              <a:t>Sprint planning is the most detailed planning done at the individual Scrum-team level.</a:t>
            </a:r>
          </a:p>
          <a:p>
            <a:pPr lvl="2"/>
            <a:r>
              <a:rPr lang="en-US" sz="1600" dirty="0" smtClean="0">
                <a:solidFill>
                  <a:schemeClr val="tx1"/>
                </a:solidFill>
              </a:rPr>
              <a:t>Provides a quantum unit of thinking for the Program level considerations</a:t>
            </a:r>
          </a:p>
          <a:p>
            <a:r>
              <a:rPr lang="en-US" sz="1800" b="1" dirty="0" smtClean="0"/>
              <a:t>PSI (super-sprint) - is the next development time-box (2-4 Sprints)</a:t>
            </a:r>
          </a:p>
          <a:p>
            <a:pPr lvl="2"/>
            <a:r>
              <a:rPr lang="en-US" sz="1600" dirty="0" smtClean="0">
                <a:solidFill>
                  <a:schemeClr val="tx1"/>
                </a:solidFill>
              </a:rPr>
              <a:t>Provides cadence and synchronization to facilitate planning, integration, and aggregation at the program level</a:t>
            </a:r>
          </a:p>
          <a:p>
            <a:pPr lvl="2"/>
            <a:r>
              <a:rPr lang="en-US" sz="1600" dirty="0" smtClean="0">
                <a:solidFill>
                  <a:schemeClr val="tx1"/>
                </a:solidFill>
              </a:rPr>
              <a:t>Provides a quantum unit of thinking for Portfolio level considerations</a:t>
            </a:r>
          </a:p>
          <a:p>
            <a:r>
              <a:rPr lang="en-US" sz="1800" b="1" dirty="0" smtClean="0"/>
              <a:t>Release – Not time-boxed.  Driven by business and customer needs.</a:t>
            </a:r>
          </a:p>
          <a:p>
            <a:pPr lvl="2"/>
            <a:r>
              <a:rPr lang="en-US" sz="1600" dirty="0" smtClean="0">
                <a:solidFill>
                  <a:schemeClr val="tx1"/>
                </a:solidFill>
              </a:rPr>
              <a:t>Releases go to customers/external users.</a:t>
            </a:r>
          </a:p>
          <a:p>
            <a:pPr lvl="2"/>
            <a:r>
              <a:rPr lang="en-US" sz="1600" dirty="0" smtClean="0">
                <a:solidFill>
                  <a:schemeClr val="tx1"/>
                </a:solidFill>
              </a:rPr>
              <a:t>A regular release cadence is encouraged, but not required. </a:t>
            </a:r>
          </a:p>
          <a:p>
            <a:pPr lvl="2"/>
            <a:r>
              <a:rPr lang="en-US" sz="1600" dirty="0" smtClean="0">
                <a:solidFill>
                  <a:schemeClr val="tx1"/>
                </a:solidFill>
              </a:rPr>
              <a:t>Major releases usually align with a PSI boundary.  </a:t>
            </a:r>
          </a:p>
          <a:p>
            <a:endParaRPr lang="en-US" sz="1800" dirty="0" smtClean="0"/>
          </a:p>
          <a:p>
            <a:endParaRPr lang="en-US" dirty="0"/>
          </a:p>
        </p:txBody>
      </p:sp>
      <p:sp>
        <p:nvSpPr>
          <p:cNvPr id="4" name="Slide Number Placeholder 3"/>
          <p:cNvSpPr>
            <a:spLocks noGrp="1"/>
          </p:cNvSpPr>
          <p:nvPr>
            <p:ph type="sldNum" sz="quarter" idx="10"/>
          </p:nvPr>
        </p:nvSpPr>
        <p:spPr/>
        <p:txBody>
          <a:bodyPr/>
          <a:lstStyle/>
          <a:p>
            <a:fld id="{DD09ED44-A613-2D49-BFA2-05F126C07DC0}" type="slidenum">
              <a:rPr lang="en-US" smtClean="0"/>
              <a:pPr/>
              <a:t>61</a:t>
            </a:fld>
            <a:endParaRPr lang="en-US"/>
          </a:p>
        </p:txBody>
      </p:sp>
    </p:spTree>
    <p:extLst>
      <p:ext uri="{BB962C8B-B14F-4D97-AF65-F5344CB8AC3E}">
        <p14:creationId xmlns:p14="http://schemas.microsoft.com/office/powerpoint/2010/main" val="3025181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mn-ea"/>
                <a:cs typeface="+mn-cs"/>
              </a:rPr>
              <a:t>There are seven key questions that can be asked at the start of every project. Based upon the answers, the correct "must-do" SDL activities will be chosen.</a:t>
            </a:r>
          </a:p>
          <a:p>
            <a:r>
              <a:rPr lang="en-US" dirty="0" smtClean="0">
                <a:latin typeface="+mn-lt"/>
                <a:ea typeface="+mn-ea"/>
                <a:cs typeface="+mn-cs"/>
              </a:rPr>
              <a:t> </a:t>
            </a:r>
          </a:p>
          <a:p>
            <a:r>
              <a:rPr lang="en-US" dirty="0" smtClean="0">
                <a:latin typeface="+mn-lt"/>
                <a:ea typeface="+mn-ea"/>
                <a:cs typeface="+mn-cs"/>
              </a:rPr>
              <a:t>This process works for both waterfall and agile processes. Although, placement of the appropriate activities in each development process depends</a:t>
            </a:r>
            <a:r>
              <a:rPr lang="en-US" baseline="0" dirty="0" smtClean="0">
                <a:latin typeface="+mn-lt"/>
                <a:ea typeface="+mn-ea"/>
                <a:cs typeface="+mn-cs"/>
              </a:rPr>
              <a:t> upon which Lifecycle is being used</a:t>
            </a:r>
            <a:r>
              <a:rPr lang="en-US" dirty="0" smtClean="0">
                <a:latin typeface="+mn-lt"/>
                <a:ea typeface="+mn-ea"/>
                <a:cs typeface="+mn-cs"/>
              </a:rPr>
              <a:t>.</a:t>
            </a:r>
          </a:p>
          <a:p>
            <a:r>
              <a:rPr lang="en-US" dirty="0" smtClean="0">
                <a:latin typeface="+mn-lt"/>
                <a:ea typeface="+mn-ea"/>
                <a:cs typeface="+mn-cs"/>
              </a:rPr>
              <a:t> </a:t>
            </a:r>
          </a:p>
          <a:p>
            <a:r>
              <a:rPr lang="en-US" dirty="0" smtClean="0">
                <a:latin typeface="+mn-lt"/>
                <a:ea typeface="+mn-ea"/>
                <a:cs typeface="+mn-cs"/>
              </a:rPr>
              <a:t>The first question, "What's new", is a pick-list choice. There should be one and only one choice (though these are not mutually exclusive, but rather, the second is a subset of the first choice. And security features is independent). The remainder of the questions are yes/no, binary.</a:t>
            </a:r>
          </a:p>
          <a:p>
            <a:r>
              <a:rPr lang="en-US" dirty="0" smtClean="0">
                <a:latin typeface="+mn-lt"/>
                <a:ea typeface="+mn-ea"/>
                <a:cs typeface="+mn-cs"/>
              </a:rPr>
              <a:t> </a:t>
            </a:r>
            <a:r>
              <a:rPr lang="en-US" dirty="0">
                <a:latin typeface="+mn-lt"/>
                <a:ea typeface="+mn-ea"/>
                <a:cs typeface="+mn-cs"/>
              </a:rPr>
              <a:t> </a:t>
            </a:r>
          </a:p>
          <a:p>
            <a:r>
              <a:rPr lang="en-US" dirty="0">
                <a:latin typeface="+mn-lt"/>
                <a:ea typeface="+mn-ea"/>
                <a:cs typeface="+mn-cs"/>
              </a:rPr>
              <a:t>The answer to each of these 7 questions determines, "What is the minimum set </a:t>
            </a:r>
            <a:r>
              <a:rPr lang="en-US" dirty="0" smtClean="0">
                <a:latin typeface="+mn-lt"/>
                <a:ea typeface="+mn-ea"/>
                <a:cs typeface="+mn-cs"/>
              </a:rPr>
              <a:t>of required </a:t>
            </a:r>
            <a:r>
              <a:rPr lang="en-US" dirty="0">
                <a:latin typeface="+mn-lt"/>
                <a:ea typeface="+mn-ea"/>
                <a:cs typeface="+mn-cs"/>
              </a:rPr>
              <a:t>activities my project must perform</a:t>
            </a:r>
            <a:r>
              <a:rPr lang="en-US" dirty="0" smtClean="0">
                <a:latin typeface="+mn-lt"/>
                <a:ea typeface="+mn-ea"/>
                <a:cs typeface="+mn-cs"/>
              </a:rPr>
              <a:t>?”</a:t>
            </a:r>
          </a:p>
          <a:p>
            <a:endParaRPr lang="en-US" dirty="0" smtClean="0">
              <a:latin typeface="+mn-lt"/>
              <a:ea typeface="+mn-ea"/>
              <a:cs typeface="+mn-cs"/>
            </a:endParaRPr>
          </a:p>
          <a:p>
            <a:r>
              <a:rPr lang="en-US" dirty="0" smtClean="0">
                <a:latin typeface="+mn-lt"/>
                <a:ea typeface="+mn-ea"/>
                <a:cs typeface="+mn-cs"/>
              </a:rPr>
              <a:t>The questions and their associated task flow logic are embedded into the SDL Checklist used by the PgMs.</a:t>
            </a:r>
            <a:endParaRPr lang="en-US" dirty="0">
              <a:latin typeface="+mn-lt"/>
              <a:ea typeface="+mn-ea"/>
              <a:cs typeface="+mn-cs"/>
            </a:endParaRPr>
          </a:p>
          <a:p>
            <a:r>
              <a:rPr lang="en-US" dirty="0">
                <a:latin typeface="+mn-lt"/>
                <a:ea typeface="+mn-ea"/>
                <a:cs typeface="+mn-cs"/>
              </a:rPr>
              <a:t> </a:t>
            </a:r>
          </a:p>
        </p:txBody>
      </p:sp>
      <p:sp>
        <p:nvSpPr>
          <p:cNvPr id="4" name="Slide Number Placeholder 3"/>
          <p:cNvSpPr>
            <a:spLocks noGrp="1"/>
          </p:cNvSpPr>
          <p:nvPr>
            <p:ph type="sldNum" sz="quarter" idx="10"/>
          </p:nvPr>
        </p:nvSpPr>
        <p:spPr/>
        <p:txBody>
          <a:bodyPr/>
          <a:lstStyle/>
          <a:p>
            <a:fld id="{A2DA571E-397C-7C4E-A2DB-8A9B6CBA8E56}" type="slidenum">
              <a:rPr lang="en-US" smtClean="0"/>
              <a:t>64</a:t>
            </a:fld>
            <a:endParaRPr lang="en-US"/>
          </a:p>
        </p:txBody>
      </p:sp>
    </p:spTree>
    <p:extLst>
      <p:ext uri="{BB962C8B-B14F-4D97-AF65-F5344CB8AC3E}">
        <p14:creationId xmlns:p14="http://schemas.microsoft.com/office/powerpoint/2010/main" val="239718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66</a:t>
            </a:fld>
            <a:endParaRPr lang="en-US" dirty="0"/>
          </a:p>
        </p:txBody>
      </p:sp>
    </p:spTree>
    <p:extLst>
      <p:ext uri="{BB962C8B-B14F-4D97-AF65-F5344CB8AC3E}">
        <p14:creationId xmlns:p14="http://schemas.microsoft.com/office/powerpoint/2010/main" val="1789715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67</a:t>
            </a:fld>
            <a:endParaRPr lang="en-US" dirty="0"/>
          </a:p>
        </p:txBody>
      </p:sp>
    </p:spTree>
    <p:extLst>
      <p:ext uri="{BB962C8B-B14F-4D97-AF65-F5344CB8AC3E}">
        <p14:creationId xmlns:p14="http://schemas.microsoft.com/office/powerpoint/2010/main" val="869019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D09ED44-A613-2D49-BFA2-05F126C07DC0}" type="slidenum">
              <a:rPr lang="en-US" smtClean="0"/>
              <a:pPr/>
              <a:t>69</a:t>
            </a:fld>
            <a:endParaRPr lang="en-US"/>
          </a:p>
        </p:txBody>
      </p:sp>
    </p:spTree>
    <p:extLst>
      <p:ext uri="{BB962C8B-B14F-4D97-AF65-F5344CB8AC3E}">
        <p14:creationId xmlns:p14="http://schemas.microsoft.com/office/powerpoint/2010/main" val="154070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pitchFamily="34" charset="0"/>
              <a:buNone/>
            </a:pPr>
            <a:r>
              <a:rPr lang="en-US" sz="1800" dirty="0" smtClean="0">
                <a:solidFill>
                  <a:srgbClr val="5E6A71"/>
                </a:solidFill>
                <a:latin typeface="Calibri" pitchFamily="34" charset="0"/>
                <a:ea typeface="Calibri" pitchFamily="34" charset="0"/>
                <a:cs typeface="Times New Roman" pitchFamily="18" charset="0"/>
              </a:rPr>
              <a:t>SDLs should not be confused with the software development lifecycle (SDLC).  The SDL methodology, as the name suggests, is really aimed at developing secure software, not necessarily quality software.</a:t>
            </a:r>
          </a:p>
          <a:p>
            <a:pPr eaLnBrk="0" hangingPunct="0">
              <a:buFont typeface="Arial" pitchFamily="34" charset="0"/>
              <a:buChar char="•"/>
            </a:pPr>
            <a:endParaRPr lang="en-US" sz="1800" dirty="0" smtClean="0">
              <a:solidFill>
                <a:srgbClr val="5E6A71"/>
              </a:solidFill>
              <a:latin typeface="Calibri" pitchFamily="34" charset="0"/>
              <a:ea typeface="Calibri" pitchFamily="34" charset="0"/>
              <a:cs typeface="Times New Roman" pitchFamily="18" charset="0"/>
            </a:endParaRPr>
          </a:p>
          <a:p>
            <a:pPr eaLnBrk="0" hangingPunct="0">
              <a:buFont typeface="Arial" pitchFamily="34" charset="0"/>
              <a:buNone/>
            </a:pPr>
            <a:r>
              <a:rPr lang="en-US" sz="1800" dirty="0" smtClean="0">
                <a:solidFill>
                  <a:srgbClr val="5E6A71"/>
                </a:solidFill>
                <a:latin typeface="Calibri" pitchFamily="34" charset="0"/>
                <a:ea typeface="Calibri" pitchFamily="34" charset="0"/>
                <a:cs typeface="Times New Roman" pitchFamily="18" charset="0"/>
              </a:rPr>
              <a:t>The goals of SDL are twofold: </a:t>
            </a:r>
          </a:p>
          <a:p>
            <a:pPr eaLnBrk="0" hangingPunct="0"/>
            <a:endParaRPr lang="en-US" sz="1800" dirty="0" smtClean="0">
              <a:solidFill>
                <a:srgbClr val="5E6A71"/>
              </a:solidFill>
              <a:latin typeface="Calibri" pitchFamily="34" charset="0"/>
            </a:endParaRPr>
          </a:p>
          <a:p>
            <a:pPr marL="787562" lvl="1" indent="-337527">
              <a:buFont typeface="+mj-lt"/>
              <a:buAutoNum type="arabicPeriod"/>
            </a:pPr>
            <a:r>
              <a:rPr lang="en-US" sz="1800" dirty="0" smtClean="0">
                <a:solidFill>
                  <a:srgbClr val="5E6A71"/>
                </a:solidFill>
                <a:latin typeface="Calibri" pitchFamily="34" charset="0"/>
                <a:ea typeface="Calibri" pitchFamily="34" charset="0"/>
                <a:cs typeface="Times New Roman" pitchFamily="18" charset="0"/>
              </a:rPr>
              <a:t>Reduce the </a:t>
            </a:r>
            <a:r>
              <a:rPr lang="en-US" sz="1800" u="sng" dirty="0" smtClean="0">
                <a:solidFill>
                  <a:srgbClr val="5E6A71"/>
                </a:solidFill>
                <a:latin typeface="Calibri" pitchFamily="34" charset="0"/>
                <a:ea typeface="Calibri" pitchFamily="34" charset="0"/>
                <a:cs typeface="Times New Roman" pitchFamily="18" charset="0"/>
              </a:rPr>
              <a:t>numbe</a:t>
            </a:r>
            <a:r>
              <a:rPr lang="en-US" sz="1800" dirty="0" smtClean="0">
                <a:solidFill>
                  <a:srgbClr val="5E6A71"/>
                </a:solidFill>
                <a:latin typeface="Calibri" pitchFamily="34" charset="0"/>
                <a:ea typeface="Calibri" pitchFamily="34" charset="0"/>
                <a:cs typeface="Times New Roman" pitchFamily="18" charset="0"/>
              </a:rPr>
              <a:t>r of security vulnerabilities and privacy problems</a:t>
            </a:r>
            <a:endParaRPr lang="en-US" sz="1800" dirty="0" smtClean="0">
              <a:solidFill>
                <a:srgbClr val="5E6A71"/>
              </a:solidFill>
              <a:latin typeface="Calibri" pitchFamily="34" charset="0"/>
            </a:endParaRPr>
          </a:p>
          <a:p>
            <a:pPr marL="787562" lvl="1" indent="-337527">
              <a:buFont typeface="+mj-lt"/>
              <a:buAutoNum type="arabicPeriod"/>
            </a:pPr>
            <a:r>
              <a:rPr lang="en-US" sz="1800" dirty="0" smtClean="0">
                <a:solidFill>
                  <a:srgbClr val="5E6A71"/>
                </a:solidFill>
                <a:latin typeface="Calibri" pitchFamily="34" charset="0"/>
                <a:ea typeface="Calibri" pitchFamily="34" charset="0"/>
                <a:cs typeface="Times New Roman" pitchFamily="18" charset="0"/>
              </a:rPr>
              <a:t>Reduce the </a:t>
            </a:r>
            <a:r>
              <a:rPr lang="en-US" sz="1800" u="sng" dirty="0" smtClean="0">
                <a:solidFill>
                  <a:srgbClr val="5E6A71"/>
                </a:solidFill>
                <a:latin typeface="Calibri" pitchFamily="34" charset="0"/>
                <a:ea typeface="Calibri" pitchFamily="34" charset="0"/>
                <a:cs typeface="Times New Roman" pitchFamily="18" charset="0"/>
              </a:rPr>
              <a:t>severity</a:t>
            </a:r>
            <a:r>
              <a:rPr lang="en-US" sz="1800" dirty="0" smtClean="0">
                <a:solidFill>
                  <a:srgbClr val="5E6A71"/>
                </a:solidFill>
                <a:latin typeface="Calibri" pitchFamily="34" charset="0"/>
                <a:ea typeface="Calibri" pitchFamily="34" charset="0"/>
                <a:cs typeface="Times New Roman" pitchFamily="18" charset="0"/>
              </a:rPr>
              <a:t> of the vulnerabilities that remain</a:t>
            </a:r>
            <a:endParaRPr lang="en-US" sz="1800" dirty="0" smtClean="0">
              <a:solidFill>
                <a:srgbClr val="5E6A71"/>
              </a:solidFill>
              <a:latin typeface="Calibri" pitchFamily="34" charset="0"/>
            </a:endParaRPr>
          </a:p>
          <a:p>
            <a:pPr eaLnBrk="0" hangingPunct="0"/>
            <a:endParaRPr lang="en-US" sz="1800" dirty="0" smtClean="0">
              <a:solidFill>
                <a:srgbClr val="5E6A71"/>
              </a:solidFill>
              <a:latin typeface="Calibri" pitchFamily="34" charset="0"/>
              <a:ea typeface="Calibri" pitchFamily="34" charset="0"/>
              <a:cs typeface="Times New Roman" pitchFamily="18" charset="0"/>
            </a:endParaRPr>
          </a:p>
          <a:p>
            <a:pPr eaLnBrk="0" hangingPunct="0">
              <a:buFont typeface="Arial" pitchFamily="34" charset="0"/>
              <a:buNone/>
            </a:pPr>
            <a:r>
              <a:rPr lang="en-US" sz="1800" dirty="0" smtClean="0">
                <a:solidFill>
                  <a:srgbClr val="5E6A71"/>
                </a:solidFill>
                <a:latin typeface="Calibri" pitchFamily="34" charset="0"/>
                <a:ea typeface="Calibri" pitchFamily="34" charset="0"/>
                <a:cs typeface="Times New Roman" pitchFamily="18" charset="0"/>
              </a:rPr>
              <a:t>The elements of an SDL are typically very adaptive and are incorporated into the software development lifecycle for an organization, at which point the process is then called a secure software development lifecycle (SSDLC).</a:t>
            </a:r>
          </a:p>
          <a:p>
            <a:pPr eaLnBrk="0" hangingPunc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D09ED44-A613-2D49-BFA2-05F126C07DC0}" type="slidenum">
              <a:rPr lang="en-US" smtClean="0"/>
              <a:pPr/>
              <a:t>10</a:t>
            </a:fld>
            <a:endParaRPr lang="en-US"/>
          </a:p>
        </p:txBody>
      </p:sp>
    </p:spTree>
    <p:extLst>
      <p:ext uri="{BB962C8B-B14F-4D97-AF65-F5344CB8AC3E}">
        <p14:creationId xmlns:p14="http://schemas.microsoft.com/office/powerpoint/2010/main" val="2358962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high-level process below is followed for all externally discovered product vulnerabilities:</a:t>
            </a:r>
          </a:p>
          <a:p>
            <a:pPr marL="854075" lvl="1" indent="-457200">
              <a:buFont typeface="+mj-lt"/>
              <a:buAutoNum type="arabicPeriod"/>
            </a:pPr>
            <a:r>
              <a:rPr lang="en-US" dirty="0" smtClean="0"/>
              <a:t>PSIRT receives a product vulnerability report from an external source</a:t>
            </a:r>
          </a:p>
          <a:p>
            <a:pPr marL="854075" lvl="1" indent="-457200">
              <a:buFont typeface="+mj-lt"/>
              <a:buAutoNum type="arabicPeriod"/>
            </a:pPr>
            <a:r>
              <a:rPr lang="en-US" dirty="0" smtClean="0"/>
              <a:t>A case is opened with report details</a:t>
            </a:r>
          </a:p>
          <a:p>
            <a:pPr marL="854075" lvl="1" indent="-457200">
              <a:buFont typeface="+mj-lt"/>
              <a:buAutoNum type="arabicPeriod"/>
            </a:pPr>
            <a:r>
              <a:rPr lang="en-US" dirty="0" smtClean="0"/>
              <a:t>A Product Security Architect (PSA), Product Security Champions (PSCs), and Tier III SMEs are assigned to the case</a:t>
            </a:r>
          </a:p>
          <a:p>
            <a:pPr marL="854075" lvl="1" indent="-457200">
              <a:buFont typeface="+mj-lt"/>
              <a:buAutoNum type="arabicPeriod"/>
            </a:pPr>
            <a:r>
              <a:rPr lang="en-US" dirty="0" smtClean="0"/>
              <a:t>The product vulnerability is verified with engineering, scored and ranked</a:t>
            </a:r>
          </a:p>
          <a:p>
            <a:pPr marL="854075" lvl="1" indent="-457200">
              <a:buFont typeface="+mj-lt"/>
              <a:buAutoNum type="arabicPeriod"/>
            </a:pPr>
            <a:r>
              <a:rPr lang="en-US" dirty="0" smtClean="0"/>
              <a:t>Communication mechanism determined</a:t>
            </a:r>
          </a:p>
          <a:p>
            <a:pPr marL="854075" lvl="1" indent="-457200">
              <a:buFont typeface="+mj-lt"/>
              <a:buAutoNum type="arabicPeriod"/>
            </a:pPr>
            <a:r>
              <a:rPr lang="en-US" dirty="0" smtClean="0"/>
              <a:t>An out-of-cycle fix or workaround is developed, tested, and released</a:t>
            </a:r>
          </a:p>
          <a:p>
            <a:pPr marL="854075" lvl="1" indent="-457200">
              <a:buFont typeface="+mj-lt"/>
              <a:buAutoNum type="arabicPeriod"/>
            </a:pPr>
            <a:r>
              <a:rPr lang="en-US" dirty="0" smtClean="0"/>
              <a:t>Platinum Support prepares KBs and SNS Alerts</a:t>
            </a:r>
          </a:p>
          <a:p>
            <a:pPr marL="854075" lvl="1" indent="-457200">
              <a:buFont typeface="+mj-lt"/>
              <a:buAutoNum type="arabicPeriod"/>
            </a:pPr>
            <a:r>
              <a:rPr lang="en-US" dirty="0" smtClean="0"/>
              <a:t>Communication mechanism published, acknowledging the issue, providing a patch and CVSS score, and recognizing the discoverer</a:t>
            </a:r>
          </a:p>
          <a:p>
            <a:pPr marL="854075" lvl="1" indent="-457200">
              <a:buFont typeface="+mj-lt"/>
              <a:buAutoNum type="arabicPeriod"/>
            </a:pPr>
            <a:r>
              <a:rPr lang="en-US" dirty="0" smtClean="0"/>
              <a:t>Appropriate stakeholders are notified</a:t>
            </a:r>
          </a:p>
          <a:p>
            <a:endParaRPr lang="en-US" dirty="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70</a:t>
            </a:fld>
            <a:endParaRPr lang="en-US" dirty="0"/>
          </a:p>
        </p:txBody>
      </p:sp>
    </p:spTree>
    <p:extLst>
      <p:ext uri="{BB962C8B-B14F-4D97-AF65-F5344CB8AC3E}">
        <p14:creationId xmlns:p14="http://schemas.microsoft.com/office/powerpoint/2010/main" val="3417761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8500"/>
            <a:ext cx="4594225" cy="344487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Assurance and Advisory Business Services</a:t>
            </a:r>
            <a:endParaRPr lang="en-US"/>
          </a:p>
        </p:txBody>
      </p:sp>
      <p:sp>
        <p:nvSpPr>
          <p:cNvPr id="5" name="Date Placeholder 4"/>
          <p:cNvSpPr>
            <a:spLocks noGrp="1"/>
          </p:cNvSpPr>
          <p:nvPr>
            <p:ph type="dt" idx="11"/>
          </p:nvPr>
        </p:nvSpPr>
        <p:spPr/>
        <p:txBody>
          <a:bodyPr/>
          <a:lstStyle/>
          <a:p>
            <a:pPr>
              <a:defRPr/>
            </a:pPr>
            <a:fld id="{4D3C153E-05DE-42D8-B783-D347364814C7}" type="datetime4">
              <a:rPr lang="en-US" smtClean="0"/>
              <a:pPr>
                <a:defRPr/>
              </a:pPr>
              <a:t>September 27, 2014</a:t>
            </a:fld>
            <a:endParaRPr lang="en-US"/>
          </a:p>
        </p:txBody>
      </p:sp>
      <p:sp>
        <p:nvSpPr>
          <p:cNvPr id="6" name="Slide Number Placeholder 5"/>
          <p:cNvSpPr>
            <a:spLocks noGrp="1"/>
          </p:cNvSpPr>
          <p:nvPr>
            <p:ph type="sldNum" sz="quarter" idx="12"/>
          </p:nvPr>
        </p:nvSpPr>
        <p:spPr/>
        <p:txBody>
          <a:bodyPr/>
          <a:lstStyle/>
          <a:p>
            <a:pPr>
              <a:defRPr/>
            </a:pPr>
            <a:fld id="{BAE10C65-BE2E-469A-809C-CB142317CC3A}" type="slidenum">
              <a:rPr lang="en-US" smtClean="0"/>
              <a:pPr>
                <a:defRPr/>
              </a:pPr>
              <a:t>72</a:t>
            </a:fld>
            <a:endParaRPr lang="en-US"/>
          </a:p>
        </p:txBody>
      </p:sp>
    </p:spTree>
    <p:extLst>
      <p:ext uri="{BB962C8B-B14F-4D97-AF65-F5344CB8AC3E}">
        <p14:creationId xmlns:p14="http://schemas.microsoft.com/office/powerpoint/2010/main" val="3480530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75</a:t>
            </a:fld>
            <a:endParaRPr lang="en-US" dirty="0"/>
          </a:p>
        </p:txBody>
      </p:sp>
    </p:spTree>
    <p:extLst>
      <p:ext uri="{BB962C8B-B14F-4D97-AF65-F5344CB8AC3E}">
        <p14:creationId xmlns:p14="http://schemas.microsoft.com/office/powerpoint/2010/main" val="4091105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Arial" charset="0"/>
                <a:ea typeface="MS PGothic" pitchFamily="34" charset="-128"/>
                <a:cs typeface="MS PGothic"/>
              </a:rPr>
              <a:t>NVD Vulnerability Severity Rankings</a:t>
            </a:r>
          </a:p>
          <a:p>
            <a:endParaRPr lang="en-US" sz="1200" b="1" i="0" u="none" strike="noStrike" kern="1200" dirty="0" smtClean="0">
              <a:solidFill>
                <a:schemeClr val="tx1"/>
              </a:solidFill>
              <a:effectLst/>
              <a:latin typeface="Arial" charset="0"/>
              <a:ea typeface="MS PGothic" pitchFamily="34" charset="-128"/>
              <a:cs typeface="MS PGothic"/>
            </a:endParaRPr>
          </a:p>
          <a:p>
            <a:r>
              <a:rPr lang="en-US" sz="1200" b="0" i="0" u="none" strike="noStrike" kern="1200" dirty="0" smtClean="0">
                <a:solidFill>
                  <a:schemeClr val="tx1"/>
                </a:solidFill>
                <a:effectLst/>
                <a:latin typeface="Arial" charset="0"/>
                <a:ea typeface="MS PGothic" pitchFamily="34" charset="-128"/>
                <a:cs typeface="MS PGothic"/>
              </a:rPr>
              <a:t>NVD provides severity rankings of "Low," "Medium," and "High" in addition to the numeric CVSS scores, but these qualitative rankings are simply mapped from the numeric CVSS scores:</a:t>
            </a:r>
          </a:p>
          <a:p>
            <a:pPr marL="228600" indent="-228600">
              <a:buAutoNum type="arabicPeriod"/>
            </a:pPr>
            <a:r>
              <a:rPr lang="en-US" sz="1200" b="0" i="0" u="none" strike="noStrike" kern="1200" dirty="0" smtClean="0">
                <a:solidFill>
                  <a:schemeClr val="tx1"/>
                </a:solidFill>
                <a:effectLst/>
                <a:latin typeface="Arial" charset="0"/>
                <a:ea typeface="MS PGothic" pitchFamily="34" charset="-128"/>
                <a:cs typeface="MS PGothic"/>
              </a:rPr>
              <a:t>Vulnerabilities are labeled "Low" severity if they have a CVSS base score of 0.0-3.9.</a:t>
            </a:r>
            <a:r>
              <a:rPr lang="en-US" dirty="0" smtClean="0"/>
              <a:t> </a:t>
            </a:r>
          </a:p>
          <a:p>
            <a:pPr marL="228600" indent="-228600">
              <a:buAutoNum type="arabicPeriod"/>
            </a:pPr>
            <a:r>
              <a:rPr lang="en-US" sz="1200" b="0" i="0" u="none" strike="noStrike" kern="1200" dirty="0" smtClean="0">
                <a:solidFill>
                  <a:schemeClr val="tx1"/>
                </a:solidFill>
                <a:effectLst/>
                <a:latin typeface="Arial" charset="0"/>
                <a:ea typeface="MS PGothic" pitchFamily="34" charset="-128"/>
                <a:cs typeface="MS PGothic"/>
              </a:rPr>
              <a:t>Vulnerabilities will be labeled "Medium" severity if they have a base CVSS score of 4.0-6.9.</a:t>
            </a:r>
            <a:r>
              <a:rPr lang="en-US" dirty="0" smtClean="0"/>
              <a:t> </a:t>
            </a:r>
          </a:p>
          <a:p>
            <a:pPr marL="228600" indent="-228600">
              <a:buAutoNum type="arabicPeriod"/>
            </a:pPr>
            <a:r>
              <a:rPr lang="en-US" sz="1200" b="0" i="0" u="none" strike="noStrike" kern="1200" dirty="0" smtClean="0">
                <a:solidFill>
                  <a:schemeClr val="tx1"/>
                </a:solidFill>
                <a:effectLst/>
                <a:latin typeface="Arial" charset="0"/>
                <a:ea typeface="MS PGothic" pitchFamily="34" charset="-128"/>
                <a:cs typeface="MS PGothic"/>
              </a:rPr>
              <a:t>Vulnerabilities will be labeled "High" severity if they have a CVSS base score of 7.0-10.0.</a:t>
            </a:r>
          </a:p>
          <a:p>
            <a:pPr marL="0" indent="0">
              <a:buNone/>
            </a:pPr>
            <a:endParaRPr lang="en-US" sz="1200" b="0" i="0" u="sng" strike="noStrike" kern="1200" dirty="0" smtClean="0">
              <a:solidFill>
                <a:schemeClr val="tx1"/>
              </a:solidFill>
              <a:effectLst/>
              <a:latin typeface="Arial" charset="0"/>
              <a:ea typeface="MS PGothic" pitchFamily="34" charset="-128"/>
              <a:cs typeface="MS PGothic"/>
              <a:hlinkClick r:id=""/>
            </a:endParaRPr>
          </a:p>
          <a:p>
            <a:pPr marL="0" indent="0">
              <a:buNone/>
            </a:pPr>
            <a:r>
              <a:rPr lang="en-US" sz="1200" b="0" i="0" u="sng" strike="noStrike" kern="1200" dirty="0" smtClean="0">
                <a:solidFill>
                  <a:schemeClr val="tx1"/>
                </a:solidFill>
                <a:effectLst/>
                <a:latin typeface="Arial" charset="0"/>
                <a:ea typeface="MS PGothic" pitchFamily="34" charset="-128"/>
                <a:cs typeface="MS PGothic"/>
                <a:hlinkClick r:id=""/>
              </a:rPr>
              <a:t>http://nvd.nist.gov/cvss.cfm </a:t>
            </a:r>
            <a:endParaRPr lang="en-US" dirty="0"/>
          </a:p>
        </p:txBody>
      </p:sp>
      <p:sp>
        <p:nvSpPr>
          <p:cNvPr id="4" name="Slide Number Placeholder 3"/>
          <p:cNvSpPr>
            <a:spLocks noGrp="1"/>
          </p:cNvSpPr>
          <p:nvPr>
            <p:ph type="sldNum" sz="quarter" idx="10"/>
          </p:nvPr>
        </p:nvSpPr>
        <p:spPr/>
        <p:txBody>
          <a:bodyPr/>
          <a:lstStyle/>
          <a:p>
            <a:pPr>
              <a:defRPr/>
            </a:pPr>
            <a:fld id="{55B126DE-ADD5-4572-9852-29068CC4CDC2}" type="slidenum">
              <a:rPr lang="en-US" smtClean="0"/>
              <a:pPr>
                <a:defRPr/>
              </a:pPr>
              <a:t>78</a:t>
            </a:fld>
            <a:endParaRPr lang="en-US" dirty="0"/>
          </a:p>
        </p:txBody>
      </p:sp>
    </p:spTree>
    <p:extLst>
      <p:ext uri="{BB962C8B-B14F-4D97-AF65-F5344CB8AC3E}">
        <p14:creationId xmlns:p14="http://schemas.microsoft.com/office/powerpoint/2010/main" val="649929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80</a:t>
            </a:fld>
            <a:endParaRPr lang="en-US" dirty="0"/>
          </a:p>
        </p:txBody>
      </p:sp>
    </p:spTree>
    <p:extLst>
      <p:ext uri="{BB962C8B-B14F-4D97-AF65-F5344CB8AC3E}">
        <p14:creationId xmlns:p14="http://schemas.microsoft.com/office/powerpoint/2010/main" val="4090358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81</a:t>
            </a:fld>
            <a:endParaRPr lang="en-US" dirty="0"/>
          </a:p>
        </p:txBody>
      </p:sp>
    </p:spTree>
    <p:extLst>
      <p:ext uri="{BB962C8B-B14F-4D97-AF65-F5344CB8AC3E}">
        <p14:creationId xmlns:p14="http://schemas.microsoft.com/office/powerpoint/2010/main" val="2255804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82</a:t>
            </a:fld>
            <a:endParaRPr lang="en-US" dirty="0"/>
          </a:p>
        </p:txBody>
      </p:sp>
    </p:spTree>
    <p:extLst>
      <p:ext uri="{BB962C8B-B14F-4D97-AF65-F5344CB8AC3E}">
        <p14:creationId xmlns:p14="http://schemas.microsoft.com/office/powerpoint/2010/main" val="1244004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84</a:t>
            </a:fld>
            <a:endParaRPr lang="en-US" dirty="0"/>
          </a:p>
        </p:txBody>
      </p:sp>
    </p:spTree>
    <p:extLst>
      <p:ext uri="{BB962C8B-B14F-4D97-AF65-F5344CB8AC3E}">
        <p14:creationId xmlns:p14="http://schemas.microsoft.com/office/powerpoint/2010/main" val="4002712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85</a:t>
            </a:fld>
            <a:endParaRPr lang="en-US" dirty="0"/>
          </a:p>
        </p:txBody>
      </p:sp>
    </p:spTree>
    <p:extLst>
      <p:ext uri="{BB962C8B-B14F-4D97-AF65-F5344CB8AC3E}">
        <p14:creationId xmlns:p14="http://schemas.microsoft.com/office/powerpoint/2010/main" val="220761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31888" y="698500"/>
            <a:ext cx="4594225" cy="3444875"/>
          </a:xfrm>
          <a:ln/>
        </p:spPr>
      </p:sp>
      <p:sp>
        <p:nvSpPr>
          <p:cNvPr id="51203" name="Notes Placeholder 2"/>
          <p:cNvSpPr>
            <a:spLocks noGrp="1"/>
          </p:cNvSpPr>
          <p:nvPr>
            <p:ph type="body" idx="1"/>
          </p:nvPr>
        </p:nvSpPr>
        <p:spPr>
          <a:noFill/>
          <a:ln/>
        </p:spPr>
        <p:txBody>
          <a:bodyPr/>
          <a:lstStyle/>
          <a:p>
            <a:r>
              <a:rPr lang="en-US" sz="2300" dirty="0">
                <a:solidFill>
                  <a:srgbClr val="C00000"/>
                </a:solidFill>
              </a:rPr>
              <a:t>1) Microsoft SDL</a:t>
            </a:r>
            <a:r>
              <a:rPr lang="en-US" sz="2300" dirty="0"/>
              <a:t> (Security Development Lifecycle)</a:t>
            </a:r>
          </a:p>
          <a:p>
            <a:pPr lvl="1"/>
            <a:r>
              <a:rPr lang="en-US" sz="1900" dirty="0"/>
              <a:t>The SDL is a set of principles and best-practices published by Microsoft that suggest how to develop secure applications</a:t>
            </a:r>
          </a:p>
          <a:p>
            <a:pPr lvl="1"/>
            <a:r>
              <a:rPr lang="en-US" sz="1900" dirty="0"/>
              <a:t>The goals of the SDL are to: </a:t>
            </a:r>
          </a:p>
          <a:p>
            <a:pPr marL="1031992" lvl="2" indent="-325892">
              <a:buFont typeface="+mj-lt"/>
              <a:buAutoNum type="arabicPeriod"/>
            </a:pPr>
            <a:r>
              <a:rPr lang="en-US" sz="1900" dirty="0"/>
              <a:t>To reduce the </a:t>
            </a:r>
            <a:r>
              <a:rPr lang="en-US" sz="1900" b="1" dirty="0"/>
              <a:t>number</a:t>
            </a:r>
            <a:r>
              <a:rPr lang="en-US" sz="1900" dirty="0"/>
              <a:t> of vulnerabilities in the app before it ships</a:t>
            </a:r>
          </a:p>
          <a:p>
            <a:pPr marL="1031992" lvl="2" indent="-325892">
              <a:buFont typeface="+mj-lt"/>
              <a:buAutoNum type="arabicPeriod"/>
            </a:pPr>
            <a:r>
              <a:rPr lang="en-US" sz="1900" dirty="0"/>
              <a:t>To reduce the </a:t>
            </a:r>
            <a:r>
              <a:rPr lang="en-US" sz="1900" b="1" dirty="0"/>
              <a:t>severity</a:t>
            </a:r>
            <a:r>
              <a:rPr lang="en-US" sz="1900" dirty="0"/>
              <a:t> of any undiscovered security issues</a:t>
            </a:r>
          </a:p>
          <a:p>
            <a:pPr lvl="1"/>
            <a:r>
              <a:rPr lang="en-US" sz="1900" dirty="0"/>
              <a:t>The SDL incorporates security activities into each stage of dev.</a:t>
            </a:r>
          </a:p>
          <a:p>
            <a:pPr lvl="1"/>
            <a:r>
              <a:rPr lang="en-US" sz="1900" u="sng" dirty="0">
                <a:solidFill>
                  <a:srgbClr val="0000CC"/>
                </a:solidFill>
              </a:rPr>
              <a:t>www.microsoft.com/security/sdl</a:t>
            </a:r>
          </a:p>
          <a:p>
            <a:endParaRPr lang="en-US" dirty="0" smtClean="0">
              <a:latin typeface="Arial" pitchFamily="34" charset="0"/>
              <a:ea typeface="MS PGothic"/>
            </a:endParaRPr>
          </a:p>
        </p:txBody>
      </p:sp>
      <p:sp>
        <p:nvSpPr>
          <p:cNvPr id="4" name="Slide Number Placeholder 3"/>
          <p:cNvSpPr>
            <a:spLocks noGrp="1"/>
          </p:cNvSpPr>
          <p:nvPr>
            <p:ph type="sldNum" sz="quarter" idx="5"/>
          </p:nvPr>
        </p:nvSpPr>
        <p:spPr/>
        <p:txBody>
          <a:bodyPr/>
          <a:lstStyle/>
          <a:p>
            <a:pPr>
              <a:defRPr/>
            </a:pPr>
            <a:fld id="{77B6FD30-7CFB-4D26-BEF3-E2C02C1F3C12}" type="slidenum">
              <a:rPr lang="fi-FI" smtClean="0">
                <a:solidFill>
                  <a:prstClr val="black"/>
                </a:solidFill>
              </a:rPr>
              <a:pPr>
                <a:defRPr/>
              </a:pPr>
              <a:t>11</a:t>
            </a:fld>
            <a:endParaRPr lang="fi-FI">
              <a:solidFill>
                <a:prstClr val="black"/>
              </a:solidFill>
            </a:endParaRPr>
          </a:p>
        </p:txBody>
      </p:sp>
    </p:spTree>
    <p:extLst>
      <p:ext uri="{BB962C8B-B14F-4D97-AF65-F5344CB8AC3E}">
        <p14:creationId xmlns:p14="http://schemas.microsoft.com/office/powerpoint/2010/main" val="88448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12</a:t>
            </a:fld>
            <a:endParaRPr lang="en-US" dirty="0"/>
          </a:p>
        </p:txBody>
      </p:sp>
    </p:spTree>
    <p:extLst>
      <p:ext uri="{BB962C8B-B14F-4D97-AF65-F5344CB8AC3E}">
        <p14:creationId xmlns:p14="http://schemas.microsoft.com/office/powerpoint/2010/main" val="293575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13</a:t>
            </a:fld>
            <a:endParaRPr lang="en-US" dirty="0"/>
          </a:p>
        </p:txBody>
      </p:sp>
    </p:spTree>
    <p:extLst>
      <p:ext uri="{BB962C8B-B14F-4D97-AF65-F5344CB8AC3E}">
        <p14:creationId xmlns:p14="http://schemas.microsoft.com/office/powerpoint/2010/main" val="281933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14</a:t>
            </a:fld>
            <a:endParaRPr lang="en-US" dirty="0"/>
          </a:p>
        </p:txBody>
      </p:sp>
    </p:spTree>
    <p:extLst>
      <p:ext uri="{BB962C8B-B14F-4D97-AF65-F5344CB8AC3E}">
        <p14:creationId xmlns:p14="http://schemas.microsoft.com/office/powerpoint/2010/main" val="238918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15F23BC-A11C-4520-A18F-B68B3BDFC4E5}" type="slidenum">
              <a:rPr lang="en-US" smtClean="0"/>
              <a:pPr/>
              <a:t>15</a:t>
            </a:fld>
            <a:endParaRPr lang="en-US" dirty="0"/>
          </a:p>
        </p:txBody>
      </p:sp>
    </p:spTree>
    <p:extLst>
      <p:ext uri="{BB962C8B-B14F-4D97-AF65-F5344CB8AC3E}">
        <p14:creationId xmlns:p14="http://schemas.microsoft.com/office/powerpoint/2010/main" val="3084839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5" name="Freeform 14" hidden="1"/>
          <p:cNvSpPr>
            <a:spLocks/>
          </p:cNvSpPr>
          <p:nvPr userDrawn="1"/>
        </p:nvSpPr>
        <p:spPr bwMode="auto">
          <a:xfrm>
            <a:off x="4750514" y="1"/>
            <a:ext cx="4393486" cy="5510519"/>
          </a:xfrm>
          <a:custGeom>
            <a:avLst/>
            <a:gdLst>
              <a:gd name="T0" fmla="*/ 702 w 1370"/>
              <a:gd name="T1" fmla="*/ 1289 h 1289"/>
              <a:gd name="T2" fmla="*/ 0 w 1370"/>
              <a:gd name="T3" fmla="*/ 70 h 1289"/>
              <a:gd name="T4" fmla="*/ 1 w 1370"/>
              <a:gd name="T5" fmla="*/ 0 h 1289"/>
              <a:gd name="T6" fmla="*/ 1370 w 1370"/>
              <a:gd name="T7" fmla="*/ 0 h 1289"/>
              <a:gd name="T8" fmla="*/ 1370 w 1370"/>
              <a:gd name="T9" fmla="*/ 412 h 1289"/>
              <a:gd name="T10" fmla="*/ 702 w 1370"/>
              <a:gd name="T11" fmla="*/ 1289 h 1289"/>
            </a:gdLst>
            <a:ahLst/>
            <a:cxnLst>
              <a:cxn ang="0">
                <a:pos x="T0" y="T1"/>
              </a:cxn>
              <a:cxn ang="0">
                <a:pos x="T2" y="T3"/>
              </a:cxn>
              <a:cxn ang="0">
                <a:pos x="T4" y="T5"/>
              </a:cxn>
              <a:cxn ang="0">
                <a:pos x="T6" y="T7"/>
              </a:cxn>
              <a:cxn ang="0">
                <a:pos x="T8" y="T9"/>
              </a:cxn>
              <a:cxn ang="0">
                <a:pos x="T10" y="T11"/>
              </a:cxn>
            </a:cxnLst>
            <a:rect l="0" t="0" r="r" b="b"/>
            <a:pathLst>
              <a:path w="1370" h="1289">
                <a:moveTo>
                  <a:pt x="702" y="1289"/>
                </a:moveTo>
                <a:cubicBezTo>
                  <a:pt x="79" y="997"/>
                  <a:pt x="0" y="369"/>
                  <a:pt x="0" y="70"/>
                </a:cubicBezTo>
                <a:cubicBezTo>
                  <a:pt x="0" y="43"/>
                  <a:pt x="0" y="20"/>
                  <a:pt x="1" y="0"/>
                </a:cubicBezTo>
                <a:cubicBezTo>
                  <a:pt x="1370" y="0"/>
                  <a:pt x="1370" y="0"/>
                  <a:pt x="1370" y="0"/>
                </a:cubicBezTo>
                <a:cubicBezTo>
                  <a:pt x="1370" y="412"/>
                  <a:pt x="1370" y="412"/>
                  <a:pt x="1370" y="412"/>
                </a:cubicBezTo>
                <a:cubicBezTo>
                  <a:pt x="1307" y="717"/>
                  <a:pt x="1137" y="1085"/>
                  <a:pt x="702" y="1289"/>
                </a:cubicBezTo>
              </a:path>
            </a:pathLst>
          </a:custGeom>
          <a:solidFill>
            <a:srgbClr val="0042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68" name="Straight Connector 67" hidden="1"/>
          <p:cNvCxnSpPr/>
          <p:nvPr userDrawn="1"/>
        </p:nvCxnSpPr>
        <p:spPr>
          <a:xfrm>
            <a:off x="8686800" y="6496043"/>
            <a:ext cx="0" cy="2032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Text Placeholder 2"/>
          <p:cNvSpPr>
            <a:spLocks noGrp="1"/>
          </p:cNvSpPr>
          <p:nvPr>
            <p:ph type="body" sz="quarter" idx="18" hasCustomPrompt="1"/>
          </p:nvPr>
        </p:nvSpPr>
        <p:spPr>
          <a:xfrm>
            <a:off x="457200" y="6498000"/>
            <a:ext cx="4828032" cy="152400"/>
          </a:xfrm>
        </p:spPr>
        <p:txBody>
          <a:bodyPr anchor="t"/>
          <a:lstStyle>
            <a:lvl1pPr marL="0" indent="0">
              <a:buNone/>
              <a:defRPr sz="700">
                <a:solidFill>
                  <a:schemeClr val="accent1"/>
                </a:solidFill>
              </a:defRPr>
            </a:lvl1pPr>
          </a:lstStyle>
          <a:p>
            <a:r>
              <a:rPr lang="en-US" dirty="0" smtClean="0"/>
              <a:t>McAfee Confidential</a:t>
            </a:r>
          </a:p>
        </p:txBody>
      </p:sp>
      <p:grpSp>
        <p:nvGrpSpPr>
          <p:cNvPr id="36" name="Group 35"/>
          <p:cNvGrpSpPr/>
          <p:nvPr userDrawn="1"/>
        </p:nvGrpSpPr>
        <p:grpSpPr>
          <a:xfrm>
            <a:off x="4244062" y="1"/>
            <a:ext cx="4899938" cy="4802635"/>
            <a:chOff x="4667250" y="0"/>
            <a:chExt cx="4476750" cy="4387851"/>
          </a:xfrm>
        </p:grpSpPr>
        <p:sp>
          <p:nvSpPr>
            <p:cNvPr id="37" name="Freeform 5"/>
            <p:cNvSpPr>
              <a:spLocks/>
            </p:cNvSpPr>
            <p:nvPr userDrawn="1"/>
          </p:nvSpPr>
          <p:spPr bwMode="auto">
            <a:xfrm>
              <a:off x="7075488" y="1493638"/>
              <a:ext cx="2068512" cy="2894213"/>
            </a:xfrm>
            <a:custGeom>
              <a:avLst/>
              <a:gdLst/>
              <a:ahLst/>
              <a:cxnLst/>
              <a:rect l="l" t="t" r="r" b="b"/>
              <a:pathLst>
                <a:path w="2068512" h="2894213">
                  <a:moveTo>
                    <a:pt x="2068512" y="0"/>
                  </a:moveTo>
                  <a:lnTo>
                    <a:pt x="2068512" y="740956"/>
                  </a:lnTo>
                  <a:cubicBezTo>
                    <a:pt x="1749377" y="1549251"/>
                    <a:pt x="1140300" y="2378696"/>
                    <a:pt x="0" y="2894213"/>
                  </a:cubicBezTo>
                  <a:cubicBezTo>
                    <a:pt x="0" y="2651674"/>
                    <a:pt x="0" y="2651674"/>
                    <a:pt x="0" y="2651674"/>
                  </a:cubicBezTo>
                  <a:cubicBezTo>
                    <a:pt x="1321409" y="2033746"/>
                    <a:pt x="1858688" y="935468"/>
                    <a:pt x="2068512" y="0"/>
                  </a:cubicBezTo>
                  <a:close/>
                </a:path>
              </a:pathLst>
            </a:custGeom>
            <a:solidFill>
              <a:srgbClr val="9395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
            <p:cNvSpPr>
              <a:spLocks/>
            </p:cNvSpPr>
            <p:nvPr userDrawn="1"/>
          </p:nvSpPr>
          <p:spPr bwMode="auto">
            <a:xfrm>
              <a:off x="4667250" y="0"/>
              <a:ext cx="2408238" cy="4387850"/>
            </a:xfrm>
            <a:custGeom>
              <a:avLst/>
              <a:gdLst/>
              <a:ahLst/>
              <a:cxnLst/>
              <a:rect l="l" t="t" r="r" b="b"/>
              <a:pathLst>
                <a:path w="2408238" h="4387850">
                  <a:moveTo>
                    <a:pt x="12122" y="0"/>
                  </a:moveTo>
                  <a:lnTo>
                    <a:pt x="231785" y="0"/>
                  </a:lnTo>
                  <a:cubicBezTo>
                    <a:pt x="225345" y="83239"/>
                    <a:pt x="216580" y="198335"/>
                    <a:pt x="216580" y="339732"/>
                  </a:cubicBezTo>
                  <a:cubicBezTo>
                    <a:pt x="216580" y="1277395"/>
                    <a:pt x="465485" y="3233554"/>
                    <a:pt x="2408238" y="4145351"/>
                  </a:cubicBezTo>
                  <a:cubicBezTo>
                    <a:pt x="2408238" y="4145367"/>
                    <a:pt x="2408238" y="4147303"/>
                    <a:pt x="2408238" y="4387850"/>
                  </a:cubicBezTo>
                  <a:cubicBezTo>
                    <a:pt x="245673" y="3404920"/>
                    <a:pt x="0" y="1306495"/>
                    <a:pt x="0" y="339732"/>
                  </a:cubicBezTo>
                  <a:cubicBezTo>
                    <a:pt x="0" y="203818"/>
                    <a:pt x="5901" y="91513"/>
                    <a:pt x="12122" y="0"/>
                  </a:cubicBezTo>
                  <a:close/>
                </a:path>
              </a:pathLst>
            </a:custGeom>
            <a:solidFill>
              <a:srgbClr val="B1BA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 name="Picture Placeholder 13"/>
          <p:cNvSpPr>
            <a:spLocks noGrp="1"/>
          </p:cNvSpPr>
          <p:nvPr>
            <p:ph type="pic" sz="quarter" idx="13" hasCustomPrompt="1"/>
          </p:nvPr>
        </p:nvSpPr>
        <p:spPr>
          <a:xfrm>
            <a:off x="4477596" y="-3810"/>
            <a:ext cx="4666406" cy="4550410"/>
          </a:xfrm>
          <a:custGeom>
            <a:avLst/>
            <a:gdLst/>
            <a:ahLst/>
            <a:cxnLst/>
            <a:rect l="l" t="t" r="r" b="b"/>
            <a:pathLst>
              <a:path w="4263389" h="4157410">
                <a:moveTo>
                  <a:pt x="11922" y="0"/>
                </a:moveTo>
                <a:lnTo>
                  <a:pt x="4263389" y="0"/>
                </a:lnTo>
                <a:cubicBezTo>
                  <a:pt x="4263389" y="0"/>
                  <a:pt x="4263389" y="0"/>
                  <a:pt x="4263389" y="1499433"/>
                </a:cubicBezTo>
                <a:cubicBezTo>
                  <a:pt x="4053558" y="2436280"/>
                  <a:pt x="3517058" y="3539996"/>
                  <a:pt x="2193690" y="4157410"/>
                </a:cubicBezTo>
                <a:cubicBezTo>
                  <a:pt x="245598" y="3244401"/>
                  <a:pt x="0" y="1282504"/>
                  <a:pt x="0" y="348040"/>
                </a:cubicBezTo>
                <a:cubicBezTo>
                  <a:pt x="0" y="202626"/>
                  <a:pt x="4769" y="85818"/>
                  <a:pt x="11922" y="0"/>
                </a:cubicBezTo>
                <a:close/>
              </a:path>
            </a:pathLst>
          </a:custGeom>
          <a:pattFill prst="dotGrid">
            <a:fgClr>
              <a:schemeClr val="tx1"/>
            </a:fgClr>
            <a:bgClr>
              <a:schemeClr val="bg1"/>
            </a:bgClr>
          </a:pattFill>
        </p:spPr>
        <p:txBody>
          <a:bodyPr vert="horz" lIns="182880" tIns="91440" rIns="182880" bIns="45720" rtlCol="0">
            <a:noAutofit/>
          </a:bodyPr>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lang="en-US">
                <a:solidFill>
                  <a:srgbClr val="B71234"/>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724" y="3240287"/>
            <a:ext cx="685800" cy="710033"/>
          </a:xfrm>
          <a:prstGeom prst="rect">
            <a:avLst/>
          </a:prstGeom>
        </p:spPr>
      </p:pic>
      <p:cxnSp>
        <p:nvCxnSpPr>
          <p:cNvPr id="14" name="Straight Connector 13"/>
          <p:cNvCxnSpPr/>
          <p:nvPr userDrawn="1"/>
        </p:nvCxnSpPr>
        <p:spPr>
          <a:xfrm>
            <a:off x="457201" y="5706110"/>
            <a:ext cx="6425608"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5"/>
          <p:cNvSpPr>
            <a:spLocks noGrp="1"/>
          </p:cNvSpPr>
          <p:nvPr>
            <p:ph type="body" sz="quarter" idx="21"/>
          </p:nvPr>
        </p:nvSpPr>
        <p:spPr>
          <a:xfrm>
            <a:off x="457200" y="5018393"/>
            <a:ext cx="4827588" cy="415927"/>
          </a:xfrm>
        </p:spPr>
        <p:txBody>
          <a:bodyPr anchor="b"/>
          <a:lstStyle>
            <a:lvl1pPr>
              <a:spcBef>
                <a:spcPts val="0"/>
              </a:spcBef>
              <a:spcAft>
                <a:spcPts val="0"/>
              </a:spcAft>
              <a:defRPr lang="en-US" sz="1400" kern="1200" baseline="0" dirty="0" smtClean="0">
                <a:solidFill>
                  <a:schemeClr val="tx1"/>
                </a:solidFill>
                <a:latin typeface="+mj-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7" indent="-228600" algn="l" defTabSz="914400" rtl="0" eaLnBrk="1" latinLnBrk="0" hangingPunct="1">
              <a:lnSpc>
                <a:spcPct val="90000"/>
              </a:lnSpc>
              <a:spcBef>
                <a:spcPts val="0"/>
              </a:spcBef>
              <a:spcAft>
                <a:spcPts val="0"/>
              </a:spcAft>
              <a:buFontTx/>
              <a:buNone/>
              <a:tabLst>
                <a:tab pos="230188" algn="l"/>
              </a:tabLst>
            </a:pPr>
            <a:r>
              <a:rPr lang="en-US" dirty="0" smtClean="0"/>
              <a:t>Click to edit Master text styles</a:t>
            </a:r>
          </a:p>
        </p:txBody>
      </p:sp>
      <p:cxnSp>
        <p:nvCxnSpPr>
          <p:cNvPr id="19" name="Straight Connector 18"/>
          <p:cNvCxnSpPr/>
          <p:nvPr userDrawn="1"/>
        </p:nvCxnSpPr>
        <p:spPr>
          <a:xfrm>
            <a:off x="457201" y="4207058"/>
            <a:ext cx="4828031"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0" name="Title Placeholder 1"/>
          <p:cNvSpPr>
            <a:spLocks noGrp="1"/>
          </p:cNvSpPr>
          <p:nvPr>
            <p:ph type="title"/>
          </p:nvPr>
        </p:nvSpPr>
        <p:spPr>
          <a:xfrm>
            <a:off x="457200" y="4207058"/>
            <a:ext cx="4827588" cy="726289"/>
          </a:xfrm>
          <a:prstGeom prst="rect">
            <a:avLst/>
          </a:prstGeom>
        </p:spPr>
        <p:txBody>
          <a:bodyPr vert="horz" lIns="0" tIns="91440" rIns="0" bIns="0" rtlCol="0" anchor="t">
            <a:noAutofit/>
          </a:bodyPr>
          <a:lstStyle>
            <a:lvl1pPr>
              <a:defRPr>
                <a:solidFill>
                  <a:schemeClr val="tx2"/>
                </a:solidFill>
                <a:latin typeface="+mn-lt"/>
              </a:defRPr>
            </a:lvl1pPr>
          </a:lstStyle>
          <a:p>
            <a:r>
              <a:rPr lang="en-US" dirty="0" smtClean="0"/>
              <a:t>Click to edit Master title style</a:t>
            </a:r>
            <a:endParaRPr lang="en-US" dirty="0"/>
          </a:p>
        </p:txBody>
      </p:sp>
      <p:sp>
        <p:nvSpPr>
          <p:cNvPr id="21" name="Text Placeholder 4"/>
          <p:cNvSpPr>
            <a:spLocks noGrp="1"/>
          </p:cNvSpPr>
          <p:nvPr>
            <p:ph type="body" sz="quarter" idx="22"/>
          </p:nvPr>
        </p:nvSpPr>
        <p:spPr>
          <a:xfrm>
            <a:off x="454026" y="5792460"/>
            <a:ext cx="4831206" cy="405120"/>
          </a:xfrm>
        </p:spPr>
        <p:txBody>
          <a:bodyPr anchor="t"/>
          <a:lstStyle>
            <a:lvl9pPr>
              <a:buNone/>
              <a:defRPr/>
            </a:lvl9pPr>
          </a:lstStyle>
          <a:p>
            <a:pPr lvl="8"/>
            <a:r>
              <a:rPr lang="en-US" dirty="0" smtClean="0"/>
              <a:t>Click to edit Master text styles</a:t>
            </a:r>
          </a:p>
        </p:txBody>
      </p:sp>
      <p:sp>
        <p:nvSpPr>
          <p:cNvPr id="22" name="TextBox 21"/>
          <p:cNvSpPr txBox="1"/>
          <p:nvPr userDrawn="1"/>
        </p:nvSpPr>
        <p:spPr>
          <a:xfrm>
            <a:off x="-685801" y="797862"/>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Title Line</a:t>
            </a:r>
            <a:endParaRPr lang="en-US" sz="400" dirty="0">
              <a:solidFill>
                <a:schemeClr val="bg1"/>
              </a:solidFill>
            </a:endParaRPr>
          </a:p>
        </p:txBody>
      </p:sp>
      <p:cxnSp>
        <p:nvCxnSpPr>
          <p:cNvPr id="23" name="Straight Arrow Connector 22"/>
          <p:cNvCxnSpPr/>
          <p:nvPr userDrawn="1"/>
        </p:nvCxnSpPr>
        <p:spPr>
          <a:xfrm flipH="1">
            <a:off x="-304800" y="822497"/>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userDrawn="1"/>
        </p:nvCxnSpPr>
        <p:spPr>
          <a:xfrm flipH="1">
            <a:off x="-304800" y="119803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685801" y="1173399"/>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Subtitle Line</a:t>
            </a:r>
            <a:endParaRPr lang="en-US" sz="400" dirty="0">
              <a:solidFill>
                <a:schemeClr val="bg1"/>
              </a:solidFill>
            </a:endParaRPr>
          </a:p>
        </p:txBody>
      </p:sp>
      <p:cxnSp>
        <p:nvCxnSpPr>
          <p:cNvPr id="27" name="Straight Arrow Connector 26"/>
          <p:cNvCxnSpPr/>
          <p:nvPr userDrawn="1"/>
        </p:nvCxnSpPr>
        <p:spPr>
          <a:xfrm flipH="1">
            <a:off x="-304800" y="1563159"/>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762000" y="1510824"/>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30" name="Straight Arrow Connector 29"/>
          <p:cNvCxnSpPr/>
          <p:nvPr userDrawn="1"/>
        </p:nvCxnSpPr>
        <p:spPr>
          <a:xfrm flipH="1">
            <a:off x="-3048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userDrawn="1"/>
        </p:nvSpPr>
        <p:spPr>
          <a:xfrm>
            <a:off x="-762000" y="6535801"/>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32" name="Straight Arrow Connector 31"/>
          <p:cNvCxnSpPr/>
          <p:nvPr userDrawn="1"/>
        </p:nvCxnSpPr>
        <p:spPr>
          <a:xfrm rot="16200000" flipH="1">
            <a:off x="2508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3" name="TextBox 32"/>
          <p:cNvSpPr txBox="1"/>
          <p:nvPr userDrawn="1"/>
        </p:nvSpPr>
        <p:spPr>
          <a:xfrm>
            <a:off x="2459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cxnSp>
        <p:nvCxnSpPr>
          <p:cNvPr id="35" name="Straight Arrow Connector 34"/>
          <p:cNvCxnSpPr/>
          <p:nvPr userDrawn="1"/>
        </p:nvCxnSpPr>
        <p:spPr>
          <a:xfrm rot="16200000" flipH="1">
            <a:off x="84804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a:xfrm>
            <a:off x="84755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41" name="Straight Arrow Connector 40"/>
          <p:cNvCxnSpPr/>
          <p:nvPr userDrawn="1"/>
        </p:nvCxnSpPr>
        <p:spPr>
          <a:xfrm>
            <a:off x="91440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2" name="TextBox 41"/>
          <p:cNvSpPr txBox="1"/>
          <p:nvPr userDrawn="1"/>
        </p:nvSpPr>
        <p:spPr>
          <a:xfrm>
            <a:off x="9483436" y="6535801"/>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44" name="Straight Arrow Connector 43"/>
          <p:cNvCxnSpPr/>
          <p:nvPr userDrawn="1"/>
        </p:nvCxnSpPr>
        <p:spPr>
          <a:xfrm>
            <a:off x="9144000" y="1562203"/>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9483436" y="1509870"/>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46" name="Straight Arrow Connector 45"/>
          <p:cNvCxnSpPr/>
          <p:nvPr userDrawn="1"/>
        </p:nvCxnSpPr>
        <p:spPr>
          <a:xfrm>
            <a:off x="9144000" y="120025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9483436" y="1175618"/>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Subtitle Line</a:t>
            </a:r>
            <a:endParaRPr lang="en-US" sz="400" dirty="0">
              <a:solidFill>
                <a:schemeClr val="bg1"/>
              </a:solidFill>
            </a:endParaRPr>
          </a:p>
        </p:txBody>
      </p:sp>
      <p:cxnSp>
        <p:nvCxnSpPr>
          <p:cNvPr id="48" name="Straight Arrow Connector 47"/>
          <p:cNvCxnSpPr/>
          <p:nvPr userDrawn="1"/>
        </p:nvCxnSpPr>
        <p:spPr>
          <a:xfrm>
            <a:off x="9144000" y="821370"/>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a:xfrm>
            <a:off x="9483436" y="796736"/>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Title Line</a:t>
            </a:r>
            <a:endParaRPr lang="en-US" sz="400" dirty="0">
              <a:solidFill>
                <a:schemeClr val="bg1"/>
              </a:solidFill>
            </a:endParaRPr>
          </a:p>
        </p:txBody>
      </p:sp>
      <p:cxnSp>
        <p:nvCxnSpPr>
          <p:cNvPr id="50" name="Straight Arrow Connector 49"/>
          <p:cNvCxnSpPr/>
          <p:nvPr userDrawn="1"/>
        </p:nvCxnSpPr>
        <p:spPr>
          <a:xfrm rot="5400000" flipH="1">
            <a:off x="8486775"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84755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52" name="Straight Arrow Connector 51"/>
          <p:cNvCxnSpPr/>
          <p:nvPr userDrawn="1"/>
        </p:nvCxnSpPr>
        <p:spPr>
          <a:xfrm rot="5400000" flipH="1">
            <a:off x="252414"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a:xfrm>
            <a:off x="2459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254081" y="6328412"/>
            <a:ext cx="1399479" cy="387130"/>
          </a:xfrm>
          <a:prstGeom prst="rect">
            <a:avLst/>
          </a:prstGeom>
        </p:spPr>
      </p:pic>
    </p:spTree>
    <p:extLst>
      <p:ext uri="{BB962C8B-B14F-4D97-AF65-F5344CB8AC3E}">
        <p14:creationId xmlns:p14="http://schemas.microsoft.com/office/powerpoint/2010/main" val="281484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60612" y="6493009"/>
            <a:ext cx="230989" cy="206103"/>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124" y="3740582"/>
            <a:ext cx="685800" cy="710033"/>
          </a:xfrm>
          <a:prstGeom prst="rect">
            <a:avLst/>
          </a:prstGeom>
        </p:spPr>
      </p:pic>
      <p:cxnSp>
        <p:nvCxnSpPr>
          <p:cNvPr id="6" name="Straight Connector 5"/>
          <p:cNvCxnSpPr/>
          <p:nvPr userDrawn="1"/>
        </p:nvCxnSpPr>
        <p:spPr>
          <a:xfrm>
            <a:off x="2133600" y="4800600"/>
            <a:ext cx="6553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a:xfrm>
            <a:off x="2133600" y="4800601"/>
            <a:ext cx="6553200" cy="571500"/>
          </a:xfrm>
          <a:prstGeom prst="rect">
            <a:avLst/>
          </a:prstGeom>
        </p:spPr>
        <p:txBody>
          <a:bodyPr vert="horz" lIns="0" tIns="91440" rIns="0" bIns="0" rtlCol="0" anchor="t">
            <a:noAutofit/>
          </a:bodyPr>
          <a:lstStyle>
            <a:lvl1pPr>
              <a:defRPr sz="3000">
                <a:solidFill>
                  <a:schemeClr val="tx2"/>
                </a:solidFill>
                <a:latin typeface="+mj-lt"/>
              </a:defRPr>
            </a:lvl1pPr>
          </a:lstStyle>
          <a:p>
            <a:r>
              <a:rPr lang="en-US" dirty="0" smtClean="0"/>
              <a:t>Click to edit Master title style</a:t>
            </a:r>
            <a:endParaRPr lang="en-US" dirty="0"/>
          </a:p>
        </p:txBody>
      </p:sp>
      <p:sp>
        <p:nvSpPr>
          <p:cNvPr id="8" name="Text Placeholder 8"/>
          <p:cNvSpPr>
            <a:spLocks noGrp="1"/>
          </p:cNvSpPr>
          <p:nvPr>
            <p:ph type="body" sz="quarter" idx="15" hasCustomPrompt="1"/>
          </p:nvPr>
        </p:nvSpPr>
        <p:spPr>
          <a:xfrm>
            <a:off x="2133600" y="5372101"/>
            <a:ext cx="6553200" cy="838200"/>
          </a:xfrm>
        </p:spPr>
        <p:txBody>
          <a:bodyPr/>
          <a:lstStyle>
            <a:lvl8pPr marL="0" marR="0"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lvl8pPr>
          </a:lstStyle>
          <a:p>
            <a:pPr lvl="7"/>
            <a:r>
              <a:rPr lang="en-US" dirty="0" smtClean="0"/>
              <a:t>Second level</a:t>
            </a:r>
          </a:p>
          <a:p>
            <a:pPr marL="0" marR="0" lvl="7"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pPr>
            <a:r>
              <a:rPr lang="en-US" dirty="0" smtClean="0"/>
              <a:t>Second level</a:t>
            </a:r>
          </a:p>
          <a:p>
            <a:pPr marL="0" marR="0" lvl="7"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pPr>
            <a:r>
              <a:rPr lang="en-US" dirty="0" smtClean="0"/>
              <a:t>Second level</a:t>
            </a:r>
          </a:p>
        </p:txBody>
      </p:sp>
    </p:spTree>
    <p:extLst>
      <p:ext uri="{BB962C8B-B14F-4D97-AF65-F5344CB8AC3E}">
        <p14:creationId xmlns:p14="http://schemas.microsoft.com/office/powerpoint/2010/main" val="19016441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Section Break Im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60612" y="6493009"/>
            <a:ext cx="230989" cy="206103"/>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grpSp>
        <p:nvGrpSpPr>
          <p:cNvPr id="16" name="Group 15" hidden="1"/>
          <p:cNvGrpSpPr>
            <a:grpSpLocks noChangeAspect="1"/>
          </p:cNvGrpSpPr>
          <p:nvPr userDrawn="1"/>
        </p:nvGrpSpPr>
        <p:grpSpPr>
          <a:xfrm>
            <a:off x="0" y="-25400"/>
            <a:ext cx="4572000" cy="4572903"/>
            <a:chOff x="4492625" y="-3676650"/>
            <a:chExt cx="5349876" cy="4013200"/>
          </a:xfrm>
        </p:grpSpPr>
        <p:sp>
          <p:nvSpPr>
            <p:cNvPr id="14" name="Freeform 12"/>
            <p:cNvSpPr>
              <a:spLocks/>
            </p:cNvSpPr>
            <p:nvPr userDrawn="1"/>
          </p:nvSpPr>
          <p:spPr bwMode="auto">
            <a:xfrm>
              <a:off x="7011988" y="-3676650"/>
              <a:ext cx="2830513" cy="4013200"/>
            </a:xfrm>
            <a:custGeom>
              <a:avLst/>
              <a:gdLst>
                <a:gd name="T0" fmla="*/ 755 w 755"/>
                <a:gd name="T1" fmla="*/ 0 h 1070"/>
                <a:gd name="T2" fmla="*/ 0 w 755"/>
                <a:gd name="T3" fmla="*/ 1070 h 1070"/>
                <a:gd name="T4" fmla="*/ 0 w 755"/>
                <a:gd name="T5" fmla="*/ 993 h 1070"/>
                <a:gd name="T6" fmla="*/ 684 w 755"/>
                <a:gd name="T7" fmla="*/ 0 h 1070"/>
                <a:gd name="T8" fmla="*/ 755 w 755"/>
                <a:gd name="T9" fmla="*/ 0 h 1070"/>
              </a:gdLst>
              <a:ahLst/>
              <a:cxnLst>
                <a:cxn ang="0">
                  <a:pos x="T0" y="T1"/>
                </a:cxn>
                <a:cxn ang="0">
                  <a:pos x="T2" y="T3"/>
                </a:cxn>
                <a:cxn ang="0">
                  <a:pos x="T4" y="T5"/>
                </a:cxn>
                <a:cxn ang="0">
                  <a:pos x="T6" y="T7"/>
                </a:cxn>
                <a:cxn ang="0">
                  <a:pos x="T8" y="T9"/>
                </a:cxn>
              </a:cxnLst>
              <a:rect l="0" t="0" r="r" b="b"/>
              <a:pathLst>
                <a:path w="755" h="1070">
                  <a:moveTo>
                    <a:pt x="755" y="0"/>
                  </a:moveTo>
                  <a:cubicBezTo>
                    <a:pt x="713" y="339"/>
                    <a:pt x="553" y="819"/>
                    <a:pt x="0" y="1070"/>
                  </a:cubicBezTo>
                  <a:cubicBezTo>
                    <a:pt x="0" y="993"/>
                    <a:pt x="0" y="993"/>
                    <a:pt x="0" y="993"/>
                  </a:cubicBezTo>
                  <a:cubicBezTo>
                    <a:pt x="492" y="762"/>
                    <a:pt x="643" y="321"/>
                    <a:pt x="684" y="0"/>
                  </a:cubicBezTo>
                  <a:lnTo>
                    <a:pt x="755" y="0"/>
                  </a:lnTo>
                  <a:close/>
                </a:path>
              </a:pathLst>
            </a:custGeom>
            <a:solidFill>
              <a:srgbClr val="9395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userDrawn="1"/>
          </p:nvSpPr>
          <p:spPr bwMode="auto">
            <a:xfrm>
              <a:off x="4492625" y="-3373438"/>
              <a:ext cx="2519363" cy="3709988"/>
            </a:xfrm>
            <a:custGeom>
              <a:avLst/>
              <a:gdLst>
                <a:gd name="T0" fmla="*/ 672 w 672"/>
                <a:gd name="T1" fmla="*/ 912 h 989"/>
                <a:gd name="T2" fmla="*/ 672 w 672"/>
                <a:gd name="T3" fmla="*/ 989 h 989"/>
                <a:gd name="T4" fmla="*/ 0 w 672"/>
                <a:gd name="T5" fmla="*/ 268 h 989"/>
                <a:gd name="T6" fmla="*/ 0 w 672"/>
                <a:gd name="T7" fmla="*/ 0 h 989"/>
                <a:gd name="T8" fmla="*/ 672 w 672"/>
                <a:gd name="T9" fmla="*/ 912 h 989"/>
              </a:gdLst>
              <a:ahLst/>
              <a:cxnLst>
                <a:cxn ang="0">
                  <a:pos x="T0" y="T1"/>
                </a:cxn>
                <a:cxn ang="0">
                  <a:pos x="T2" y="T3"/>
                </a:cxn>
                <a:cxn ang="0">
                  <a:pos x="T4" y="T5"/>
                </a:cxn>
                <a:cxn ang="0">
                  <a:pos x="T6" y="T7"/>
                </a:cxn>
                <a:cxn ang="0">
                  <a:pos x="T8" y="T9"/>
                </a:cxn>
              </a:cxnLst>
              <a:rect l="0" t="0" r="r" b="b"/>
              <a:pathLst>
                <a:path w="672" h="989">
                  <a:moveTo>
                    <a:pt x="672" y="912"/>
                  </a:moveTo>
                  <a:cubicBezTo>
                    <a:pt x="672" y="912"/>
                    <a:pt x="672" y="912"/>
                    <a:pt x="672" y="989"/>
                  </a:cubicBezTo>
                  <a:cubicBezTo>
                    <a:pt x="292" y="817"/>
                    <a:pt x="98" y="536"/>
                    <a:pt x="0" y="268"/>
                  </a:cubicBezTo>
                  <a:cubicBezTo>
                    <a:pt x="0" y="0"/>
                    <a:pt x="0" y="0"/>
                    <a:pt x="0" y="0"/>
                  </a:cubicBezTo>
                  <a:cubicBezTo>
                    <a:pt x="56" y="311"/>
                    <a:pt x="220" y="700"/>
                    <a:pt x="672" y="912"/>
                  </a:cubicBezTo>
                  <a:close/>
                </a:path>
              </a:pathLst>
            </a:custGeom>
            <a:solidFill>
              <a:srgbClr val="B1BA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userDrawn="1"/>
        </p:nvGrpSpPr>
        <p:grpSpPr>
          <a:xfrm>
            <a:off x="0" y="-19050"/>
            <a:ext cx="5957291" cy="4566553"/>
            <a:chOff x="0" y="0"/>
            <a:chExt cx="4547851" cy="3486149"/>
          </a:xfrm>
        </p:grpSpPr>
        <p:sp>
          <p:nvSpPr>
            <p:cNvPr id="18" name="Freeform 14"/>
            <p:cNvSpPr>
              <a:spLocks/>
            </p:cNvSpPr>
            <p:nvPr userDrawn="1"/>
          </p:nvSpPr>
          <p:spPr bwMode="auto">
            <a:xfrm>
              <a:off x="0" y="337326"/>
              <a:ext cx="2135501" cy="3148823"/>
            </a:xfrm>
            <a:custGeom>
              <a:avLst/>
              <a:gdLst>
                <a:gd name="T0" fmla="*/ 673 w 673"/>
                <a:gd name="T1" fmla="*/ 915 h 992"/>
                <a:gd name="T2" fmla="*/ 673 w 673"/>
                <a:gd name="T3" fmla="*/ 992 h 992"/>
                <a:gd name="T4" fmla="*/ 0 w 673"/>
                <a:gd name="T5" fmla="*/ 269 h 992"/>
                <a:gd name="T6" fmla="*/ 0 w 673"/>
                <a:gd name="T7" fmla="*/ 0 h 992"/>
                <a:gd name="T8" fmla="*/ 673 w 673"/>
                <a:gd name="T9" fmla="*/ 915 h 992"/>
              </a:gdLst>
              <a:ahLst/>
              <a:cxnLst>
                <a:cxn ang="0">
                  <a:pos x="T0" y="T1"/>
                </a:cxn>
                <a:cxn ang="0">
                  <a:pos x="T2" y="T3"/>
                </a:cxn>
                <a:cxn ang="0">
                  <a:pos x="T4" y="T5"/>
                </a:cxn>
                <a:cxn ang="0">
                  <a:pos x="T6" y="T7"/>
                </a:cxn>
                <a:cxn ang="0">
                  <a:pos x="T8" y="T9"/>
                </a:cxn>
              </a:cxnLst>
              <a:rect l="0" t="0" r="r" b="b"/>
              <a:pathLst>
                <a:path w="673" h="992">
                  <a:moveTo>
                    <a:pt x="673" y="915"/>
                  </a:moveTo>
                  <a:cubicBezTo>
                    <a:pt x="673" y="915"/>
                    <a:pt x="673" y="915"/>
                    <a:pt x="673" y="992"/>
                  </a:cubicBezTo>
                  <a:cubicBezTo>
                    <a:pt x="293" y="819"/>
                    <a:pt x="98" y="538"/>
                    <a:pt x="0" y="269"/>
                  </a:cubicBezTo>
                  <a:cubicBezTo>
                    <a:pt x="0" y="0"/>
                    <a:pt x="0" y="0"/>
                    <a:pt x="0" y="0"/>
                  </a:cubicBezTo>
                  <a:cubicBezTo>
                    <a:pt x="55" y="312"/>
                    <a:pt x="220" y="702"/>
                    <a:pt x="673" y="915"/>
                  </a:cubicBezTo>
                  <a:close/>
                </a:path>
              </a:pathLst>
            </a:custGeom>
            <a:solidFill>
              <a:srgbClr val="B1BA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userDrawn="1"/>
          </p:nvSpPr>
          <p:spPr bwMode="auto">
            <a:xfrm>
              <a:off x="2135501" y="0"/>
              <a:ext cx="2412350" cy="3486148"/>
            </a:xfrm>
            <a:custGeom>
              <a:avLst/>
              <a:gdLst>
                <a:gd name="T0" fmla="*/ 760 w 760"/>
                <a:gd name="T1" fmla="*/ 0 h 1098"/>
                <a:gd name="T2" fmla="*/ 0 w 760"/>
                <a:gd name="T3" fmla="*/ 1098 h 1098"/>
                <a:gd name="T4" fmla="*/ 0 w 760"/>
                <a:gd name="T5" fmla="*/ 1021 h 1098"/>
                <a:gd name="T6" fmla="*/ 690 w 760"/>
                <a:gd name="T7" fmla="*/ 0 h 1098"/>
                <a:gd name="T8" fmla="*/ 760 w 760"/>
                <a:gd name="T9" fmla="*/ 0 h 1098"/>
              </a:gdLst>
              <a:ahLst/>
              <a:cxnLst>
                <a:cxn ang="0">
                  <a:pos x="T0" y="T1"/>
                </a:cxn>
                <a:cxn ang="0">
                  <a:pos x="T2" y="T3"/>
                </a:cxn>
                <a:cxn ang="0">
                  <a:pos x="T4" y="T5"/>
                </a:cxn>
                <a:cxn ang="0">
                  <a:pos x="T6" y="T7"/>
                </a:cxn>
                <a:cxn ang="0">
                  <a:pos x="T8" y="T9"/>
                </a:cxn>
              </a:cxnLst>
              <a:rect l="0" t="0" r="r" b="b"/>
              <a:pathLst>
                <a:path w="760" h="1098">
                  <a:moveTo>
                    <a:pt x="760" y="0"/>
                  </a:moveTo>
                  <a:cubicBezTo>
                    <a:pt x="723" y="340"/>
                    <a:pt x="569" y="840"/>
                    <a:pt x="0" y="1098"/>
                  </a:cubicBezTo>
                  <a:cubicBezTo>
                    <a:pt x="0" y="1021"/>
                    <a:pt x="0" y="1021"/>
                    <a:pt x="0" y="1021"/>
                  </a:cubicBezTo>
                  <a:cubicBezTo>
                    <a:pt x="507" y="783"/>
                    <a:pt x="653" y="323"/>
                    <a:pt x="690" y="0"/>
                  </a:cubicBezTo>
                  <a:lnTo>
                    <a:pt x="760" y="0"/>
                  </a:lnTo>
                  <a:close/>
                </a:path>
              </a:pathLst>
            </a:custGeom>
            <a:solidFill>
              <a:srgbClr val="9395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Picture Placeholder 26"/>
          <p:cNvSpPr>
            <a:spLocks noGrp="1"/>
          </p:cNvSpPr>
          <p:nvPr>
            <p:ph type="pic" sz="quarter" idx="15" hasCustomPrompt="1"/>
          </p:nvPr>
        </p:nvSpPr>
        <p:spPr>
          <a:xfrm>
            <a:off x="-6349" y="0"/>
            <a:ext cx="5715933" cy="4282954"/>
          </a:xfrm>
          <a:custGeom>
            <a:avLst/>
            <a:gdLst/>
            <a:ahLst/>
            <a:cxnLst/>
            <a:rect l="l" t="t" r="r" b="b"/>
            <a:pathLst>
              <a:path w="4326103" h="3241553">
                <a:moveTo>
                  <a:pt x="0" y="0"/>
                </a:moveTo>
                <a:cubicBezTo>
                  <a:pt x="0" y="0"/>
                  <a:pt x="0" y="0"/>
                  <a:pt x="4326103" y="0"/>
                </a:cubicBezTo>
                <a:cubicBezTo>
                  <a:pt x="4208667" y="1025486"/>
                  <a:pt x="3745269" y="2485932"/>
                  <a:pt x="2136073" y="3241553"/>
                </a:cubicBezTo>
                <a:cubicBezTo>
                  <a:pt x="698270" y="2565304"/>
                  <a:pt x="174568" y="1327100"/>
                  <a:pt x="0" y="336537"/>
                </a:cubicBezTo>
                <a:close/>
              </a:path>
            </a:pathLst>
          </a:custGeom>
          <a:pattFill prst="dotGrid">
            <a:fgClr>
              <a:schemeClr val="tx1"/>
            </a:fgClr>
            <a:bgClr>
              <a:schemeClr val="bg1"/>
            </a:bgClr>
          </a:pattFill>
        </p:spPr>
        <p:txBody>
          <a:bodyPr lIns="182880" tIns="91440" rIns="182880" anchor="t"/>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a:solidFill>
                  <a:srgbClr val="B71234"/>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cxnSp>
        <p:nvCxnSpPr>
          <p:cNvPr id="11" name="Straight Connector 10"/>
          <p:cNvCxnSpPr/>
          <p:nvPr userDrawn="1"/>
        </p:nvCxnSpPr>
        <p:spPr>
          <a:xfrm>
            <a:off x="2797321" y="4800600"/>
            <a:ext cx="588947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Placeholder 1"/>
          <p:cNvSpPr>
            <a:spLocks noGrp="1"/>
          </p:cNvSpPr>
          <p:nvPr>
            <p:ph type="title"/>
          </p:nvPr>
        </p:nvSpPr>
        <p:spPr>
          <a:xfrm>
            <a:off x="2797320" y="4800601"/>
            <a:ext cx="5889479" cy="571500"/>
          </a:xfrm>
          <a:prstGeom prst="rect">
            <a:avLst/>
          </a:prstGeom>
        </p:spPr>
        <p:txBody>
          <a:bodyPr vert="horz" lIns="0" tIns="91440" rIns="0" bIns="0" rtlCol="0" anchor="t">
            <a:noAutofit/>
          </a:bodyPr>
          <a:lstStyle>
            <a:lvl1pPr>
              <a:defRPr sz="3000">
                <a:solidFill>
                  <a:schemeClr val="tx2"/>
                </a:solidFill>
                <a:latin typeface="+mj-lt"/>
              </a:defRPr>
            </a:lvl1pPr>
          </a:lstStyle>
          <a:p>
            <a:r>
              <a:rPr lang="en-US" dirty="0" smtClean="0"/>
              <a:t>Click to edit Master title style</a:t>
            </a:r>
            <a:endParaRPr lang="en-US" dirty="0"/>
          </a:p>
        </p:txBody>
      </p:sp>
      <p:sp>
        <p:nvSpPr>
          <p:cNvPr id="13" name="Text Placeholder 8"/>
          <p:cNvSpPr>
            <a:spLocks noGrp="1"/>
          </p:cNvSpPr>
          <p:nvPr>
            <p:ph type="body" sz="quarter" idx="16" hasCustomPrompt="1"/>
          </p:nvPr>
        </p:nvSpPr>
        <p:spPr>
          <a:xfrm>
            <a:off x="2797320" y="5372101"/>
            <a:ext cx="5889479" cy="838200"/>
          </a:xfrm>
        </p:spPr>
        <p:txBody>
          <a:bodyPr/>
          <a:lstStyle>
            <a:lvl8pPr marL="0" marR="0"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lvl8pPr>
          </a:lstStyle>
          <a:p>
            <a:pPr lvl="7"/>
            <a:r>
              <a:rPr lang="en-US" dirty="0" smtClean="0"/>
              <a:t>Second level</a:t>
            </a:r>
          </a:p>
          <a:p>
            <a:pPr marL="0" marR="0" lvl="7"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pPr>
            <a:r>
              <a:rPr lang="en-US" dirty="0" smtClean="0"/>
              <a:t>Second level</a:t>
            </a:r>
          </a:p>
          <a:p>
            <a:pPr marL="0" marR="0" lvl="7" indent="1588" algn="l" defTabSz="914400" rtl="0" eaLnBrk="1" fontAlgn="auto" latinLnBrk="0" hangingPunct="1">
              <a:lnSpc>
                <a:spcPct val="100000"/>
              </a:lnSpc>
              <a:spcBef>
                <a:spcPct val="20000"/>
              </a:spcBef>
              <a:spcAft>
                <a:spcPts val="0"/>
              </a:spcAft>
              <a:buClrTx/>
              <a:buSzTx/>
              <a:buFont typeface="Arial" panose="020B0604020202020204" pitchFamily="34" charset="0"/>
              <a:buChar char=" "/>
              <a:tabLst/>
              <a:defRPr/>
            </a:pPr>
            <a:r>
              <a:rPr lang="en-US" dirty="0" smtClean="0"/>
              <a:t>Second level</a:t>
            </a:r>
          </a:p>
        </p:txBody>
      </p:sp>
    </p:spTree>
    <p:extLst>
      <p:ext uri="{BB962C8B-B14F-4D97-AF65-F5344CB8AC3E}">
        <p14:creationId xmlns:p14="http://schemas.microsoft.com/office/powerpoint/2010/main" val="35429984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Subhead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60612" y="6493009"/>
            <a:ext cx="230989" cy="206103"/>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sp>
        <p:nvSpPr>
          <p:cNvPr id="10" name="Text Placeholder 2"/>
          <p:cNvSpPr>
            <a:spLocks noGrp="1"/>
          </p:cNvSpPr>
          <p:nvPr>
            <p:ph type="body" sz="quarter" idx="21" hasCustomPrompt="1"/>
          </p:nvPr>
        </p:nvSpPr>
        <p:spPr>
          <a:xfrm>
            <a:off x="457199" y="6582835"/>
            <a:ext cx="6802415" cy="152400"/>
          </a:xfrm>
        </p:spPr>
        <p:txBody>
          <a:bodyPr anchor="t"/>
          <a:lstStyle>
            <a:lvl1pPr marL="0" marR="0" indent="0" algn="l" defTabSz="914400" rtl="0" eaLnBrk="1" fontAlgn="auto" latinLnBrk="0" hangingPunct="1">
              <a:lnSpc>
                <a:spcPct val="90000"/>
              </a:lnSpc>
              <a:spcBef>
                <a:spcPct val="20000"/>
              </a:spcBef>
              <a:spcAft>
                <a:spcPts val="600"/>
              </a:spcAft>
              <a:buClrTx/>
              <a:buSzTx/>
              <a:buFont typeface="Arial" panose="020B0604020202020204" pitchFamily="34" charset="0"/>
              <a:buNone/>
              <a:tabLst>
                <a:tab pos="230188" algn="l"/>
              </a:tabLst>
              <a:defRPr sz="800">
                <a:solidFill>
                  <a:schemeClr val="accent1"/>
                </a:solidFill>
              </a:defRPr>
            </a:lvl1pPr>
          </a:lstStyle>
          <a:p>
            <a:pPr marL="0" marR="0" lvl="0" indent="0" algn="l" defTabSz="914400" rtl="0" eaLnBrk="1" fontAlgn="auto" latinLnBrk="0" hangingPunct="1">
              <a:lnSpc>
                <a:spcPct val="90000"/>
              </a:lnSpc>
              <a:spcBef>
                <a:spcPct val="20000"/>
              </a:spcBef>
              <a:spcAft>
                <a:spcPts val="600"/>
              </a:spcAft>
              <a:buClrTx/>
              <a:buSzTx/>
              <a:buFont typeface="Arial" panose="020B0604020202020204" pitchFamily="34" charset="0"/>
              <a:buNone/>
              <a:tabLst>
                <a:tab pos="230188" algn="l"/>
              </a:tabLst>
              <a:defRPr/>
            </a:pPr>
            <a:r>
              <a:rPr lang="en-US" dirty="0" smtClean="0"/>
              <a:t>Classification</a:t>
            </a:r>
          </a:p>
          <a:p>
            <a:pPr lvl="0"/>
            <a:endParaRPr lang="en-US" dirty="0" smtClean="0"/>
          </a:p>
        </p:txBody>
      </p:sp>
      <p:sp>
        <p:nvSpPr>
          <p:cNvPr id="11" name="Text Placeholder 2"/>
          <p:cNvSpPr>
            <a:spLocks noGrp="1"/>
          </p:cNvSpPr>
          <p:nvPr>
            <p:ph type="body" sz="quarter" idx="22" hasCustomPrompt="1"/>
          </p:nvPr>
        </p:nvSpPr>
        <p:spPr>
          <a:xfrm>
            <a:off x="457200" y="6392339"/>
            <a:ext cx="6804025"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3"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lvl1pPr>
          </a:lstStyle>
          <a:p>
            <a:r>
              <a:rPr lang="en-US" dirty="0" smtClean="0"/>
              <a:t>Click to edit Master title style</a:t>
            </a:r>
            <a:endParaRPr lang="en-US" dirty="0"/>
          </a:p>
        </p:txBody>
      </p:sp>
      <p:sp>
        <p:nvSpPr>
          <p:cNvPr id="6" name="Text Placeholder 2"/>
          <p:cNvSpPr>
            <a:spLocks noGrp="1"/>
          </p:cNvSpPr>
          <p:nvPr>
            <p:ph type="body" sz="quarter" idx="13"/>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2526981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60612" y="6493009"/>
            <a:ext cx="230989" cy="206103"/>
          </a:xfrm>
          <a:prstGeom prst="rect">
            <a:avLst/>
          </a:prstGeom>
        </p:spPr>
        <p:txBody>
          <a:bodyPr/>
          <a:lstStyle>
            <a:lvl1pPr>
              <a:defRPr>
                <a:solidFill>
                  <a:schemeClr val="tx1"/>
                </a:solidFill>
              </a:defRPr>
            </a:lvl1pPr>
          </a:lstStyle>
          <a:p>
            <a:fld id="{EEB8B06D-99A5-468B-806E-293788FE9637}" type="slidenum">
              <a:rPr lang="en-US" smtClean="0"/>
              <a:pPr/>
              <a:t>‹#›</a:t>
            </a:fld>
            <a:endParaRPr lang="en-US" dirty="0"/>
          </a:p>
        </p:txBody>
      </p:sp>
      <p:sp>
        <p:nvSpPr>
          <p:cNvPr id="9" name="Text Placeholder 2"/>
          <p:cNvSpPr>
            <a:spLocks noGrp="1"/>
          </p:cNvSpPr>
          <p:nvPr>
            <p:ph type="body" sz="quarter" idx="21" hasCustomPrompt="1"/>
          </p:nvPr>
        </p:nvSpPr>
        <p:spPr>
          <a:xfrm>
            <a:off x="457199" y="6582835"/>
            <a:ext cx="6802415" cy="152400"/>
          </a:xfrm>
        </p:spPr>
        <p:txBody>
          <a:bodyPr anchor="t"/>
          <a:lstStyle>
            <a:lvl1pPr marL="0" marR="0" indent="0" algn="l" defTabSz="914400" rtl="0" eaLnBrk="1" fontAlgn="auto" latinLnBrk="0" hangingPunct="1">
              <a:lnSpc>
                <a:spcPct val="90000"/>
              </a:lnSpc>
              <a:spcBef>
                <a:spcPct val="20000"/>
              </a:spcBef>
              <a:spcAft>
                <a:spcPts val="600"/>
              </a:spcAft>
              <a:buClrTx/>
              <a:buSzTx/>
              <a:buFont typeface="Arial" panose="020B0604020202020204" pitchFamily="34" charset="0"/>
              <a:buNone/>
              <a:tabLst>
                <a:tab pos="230188" algn="l"/>
              </a:tabLst>
              <a:defRPr sz="800">
                <a:solidFill>
                  <a:schemeClr val="accent1"/>
                </a:solidFill>
              </a:defRPr>
            </a:lvl1pPr>
          </a:lstStyle>
          <a:p>
            <a:pPr marL="0" marR="0" lvl="0" indent="0" algn="l" defTabSz="914400" rtl="0" eaLnBrk="1" fontAlgn="auto" latinLnBrk="0" hangingPunct="1">
              <a:lnSpc>
                <a:spcPct val="90000"/>
              </a:lnSpc>
              <a:spcBef>
                <a:spcPct val="20000"/>
              </a:spcBef>
              <a:spcAft>
                <a:spcPts val="600"/>
              </a:spcAft>
              <a:buClrTx/>
              <a:buSzTx/>
              <a:buFont typeface="Arial" panose="020B0604020202020204" pitchFamily="34" charset="0"/>
              <a:buNone/>
              <a:tabLst>
                <a:tab pos="230188" algn="l"/>
              </a:tabLst>
              <a:defRPr/>
            </a:pPr>
            <a:r>
              <a:rPr lang="en-US" dirty="0" smtClean="0"/>
              <a:t>Classification</a:t>
            </a:r>
          </a:p>
          <a:p>
            <a:pPr lvl="0"/>
            <a:endParaRPr lang="en-US" dirty="0" smtClean="0"/>
          </a:p>
        </p:txBody>
      </p:sp>
      <p:sp>
        <p:nvSpPr>
          <p:cNvPr id="10" name="Text Placeholder 2"/>
          <p:cNvSpPr>
            <a:spLocks noGrp="1"/>
          </p:cNvSpPr>
          <p:nvPr>
            <p:ph type="body" sz="quarter" idx="22" hasCustomPrompt="1"/>
          </p:nvPr>
        </p:nvSpPr>
        <p:spPr>
          <a:xfrm>
            <a:off x="457200" y="6392339"/>
            <a:ext cx="6804025"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35274738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Shield">
    <p:spTree>
      <p:nvGrpSpPr>
        <p:cNvPr id="1" name=""/>
        <p:cNvGrpSpPr/>
        <p:nvPr/>
      </p:nvGrpSpPr>
      <p:grpSpPr>
        <a:xfrm>
          <a:off x="0" y="0"/>
          <a:ext cx="0" cy="0"/>
          <a:chOff x="0" y="0"/>
          <a:chExt cx="0" cy="0"/>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10365" b="400"/>
          <a:stretch/>
        </p:blipFill>
        <p:spPr bwMode="auto">
          <a:xfrm>
            <a:off x="4572000" y="-1"/>
            <a:ext cx="4572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 name="Picture Placeholder 27"/>
          <p:cNvSpPr>
            <a:spLocks noGrp="1"/>
          </p:cNvSpPr>
          <p:nvPr>
            <p:ph type="pic" sz="quarter" idx="13" hasCustomPrompt="1"/>
          </p:nvPr>
        </p:nvSpPr>
        <p:spPr>
          <a:xfrm>
            <a:off x="5147353" y="418638"/>
            <a:ext cx="3999460" cy="6441898"/>
          </a:xfrm>
          <a:custGeom>
            <a:avLst/>
            <a:gdLst>
              <a:gd name="connsiteX0" fmla="*/ 3370389 w 3582858"/>
              <a:gd name="connsiteY0" fmla="*/ 0 h 5059806"/>
              <a:gd name="connsiteX1" fmla="*/ 3384550 w 3582858"/>
              <a:gd name="connsiteY1" fmla="*/ 4710854 h 5059806"/>
              <a:gd name="connsiteX2" fmla="*/ 644525 w 3582858"/>
              <a:gd name="connsiteY2" fmla="*/ 4710854 h 5059806"/>
              <a:gd name="connsiteX3" fmla="*/ 0 w 3582858"/>
              <a:gd name="connsiteY3" fmla="*/ 1154854 h 5059806"/>
              <a:gd name="connsiteX4" fmla="*/ 44450 w 3582858"/>
              <a:gd name="connsiteY4" fmla="*/ 326179 h 5059806"/>
              <a:gd name="connsiteX5" fmla="*/ 3370389 w 3582858"/>
              <a:gd name="connsiteY5" fmla="*/ 0 h 5059806"/>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44450 w 3582858"/>
              <a:gd name="connsiteY4" fmla="*/ 425308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42090 w 3582858"/>
              <a:gd name="connsiteY4" fmla="*/ 479593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42090 w 3582858"/>
              <a:gd name="connsiteY4" fmla="*/ 588163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77493 w 3582858"/>
              <a:gd name="connsiteY4" fmla="*/ 493755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77493 w 3582858"/>
              <a:gd name="connsiteY4" fmla="*/ 493755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77493 w 3582858"/>
              <a:gd name="connsiteY4" fmla="*/ 493755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77493 w 3582858"/>
              <a:gd name="connsiteY4" fmla="*/ 493755 h 5166278"/>
              <a:gd name="connsiteX5" fmla="*/ 3370389 w 3582858"/>
              <a:gd name="connsiteY5" fmla="*/ 0 h 5166278"/>
              <a:gd name="connsiteX0" fmla="*/ 3370389 w 3582858"/>
              <a:gd name="connsiteY0" fmla="*/ 0 h 5166278"/>
              <a:gd name="connsiteX1" fmla="*/ 3384550 w 3582858"/>
              <a:gd name="connsiteY1" fmla="*/ 4809983 h 5166278"/>
              <a:gd name="connsiteX2" fmla="*/ 644525 w 3582858"/>
              <a:gd name="connsiteY2" fmla="*/ 4809983 h 5166278"/>
              <a:gd name="connsiteX3" fmla="*/ 0 w 3582858"/>
              <a:gd name="connsiteY3" fmla="*/ 1253983 h 5166278"/>
              <a:gd name="connsiteX4" fmla="*/ 77493 w 3582858"/>
              <a:gd name="connsiteY4" fmla="*/ 493755 h 5166278"/>
              <a:gd name="connsiteX5" fmla="*/ 3370389 w 3582858"/>
              <a:gd name="connsiteY5" fmla="*/ 0 h 5166278"/>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7493 w 3384560"/>
              <a:gd name="connsiteY4" fmla="*/ 493755 h 5227187"/>
              <a:gd name="connsiteX5" fmla="*/ 3370389 w 3384560"/>
              <a:gd name="connsiteY5" fmla="*/ 0 h 5227187"/>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7493 w 3384560"/>
              <a:gd name="connsiteY4" fmla="*/ 691100 h 5227187"/>
              <a:gd name="connsiteX5" fmla="*/ 3370389 w 3384560"/>
              <a:gd name="connsiteY5" fmla="*/ 0 h 5227187"/>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2773 w 3384560"/>
              <a:gd name="connsiteY4" fmla="*/ 504643 h 5227187"/>
              <a:gd name="connsiteX5" fmla="*/ 3370389 w 3384560"/>
              <a:gd name="connsiteY5" fmla="*/ 0 h 5227187"/>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2773 w 3384560"/>
              <a:gd name="connsiteY4" fmla="*/ 504643 h 5227187"/>
              <a:gd name="connsiteX5" fmla="*/ 3370389 w 3384560"/>
              <a:gd name="connsiteY5" fmla="*/ 0 h 5227187"/>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2773 w 3384560"/>
              <a:gd name="connsiteY4" fmla="*/ 504643 h 5227187"/>
              <a:gd name="connsiteX5" fmla="*/ 3370389 w 3384560"/>
              <a:gd name="connsiteY5" fmla="*/ 0 h 5227187"/>
              <a:gd name="connsiteX0" fmla="*/ 3370389 w 3384560"/>
              <a:gd name="connsiteY0" fmla="*/ 0 h 5227187"/>
              <a:gd name="connsiteX1" fmla="*/ 3384550 w 3384560"/>
              <a:gd name="connsiteY1" fmla="*/ 4809983 h 5227187"/>
              <a:gd name="connsiteX2" fmla="*/ 644525 w 3384560"/>
              <a:gd name="connsiteY2" fmla="*/ 4809983 h 5227187"/>
              <a:gd name="connsiteX3" fmla="*/ 0 w 3384560"/>
              <a:gd name="connsiteY3" fmla="*/ 1253983 h 5227187"/>
              <a:gd name="connsiteX4" fmla="*/ 72773 w 3384560"/>
              <a:gd name="connsiteY4" fmla="*/ 504643 h 5227187"/>
              <a:gd name="connsiteX5" fmla="*/ 3370389 w 3384560"/>
              <a:gd name="connsiteY5" fmla="*/ 0 h 5227187"/>
              <a:gd name="connsiteX0" fmla="*/ 3300304 w 3314478"/>
              <a:gd name="connsiteY0" fmla="*/ 0 h 5391012"/>
              <a:gd name="connsiteX1" fmla="*/ 3314465 w 3314478"/>
              <a:gd name="connsiteY1" fmla="*/ 4809983 h 5391012"/>
              <a:gd name="connsiteX2" fmla="*/ 574440 w 3314478"/>
              <a:gd name="connsiteY2" fmla="*/ 4809983 h 5391012"/>
              <a:gd name="connsiteX3" fmla="*/ 103390 w 3314478"/>
              <a:gd name="connsiteY3" fmla="*/ 1261064 h 5391012"/>
              <a:gd name="connsiteX4" fmla="*/ 2688 w 3314478"/>
              <a:gd name="connsiteY4" fmla="*/ 504643 h 5391012"/>
              <a:gd name="connsiteX5" fmla="*/ 3300304 w 3314478"/>
              <a:gd name="connsiteY5" fmla="*/ 0 h 5391012"/>
              <a:gd name="connsiteX0" fmla="*/ 3338527 w 3352700"/>
              <a:gd name="connsiteY0" fmla="*/ 0 h 5390493"/>
              <a:gd name="connsiteX1" fmla="*/ 3352688 w 3352700"/>
              <a:gd name="connsiteY1" fmla="*/ 4809983 h 5390493"/>
              <a:gd name="connsiteX2" fmla="*/ 612663 w 3352700"/>
              <a:gd name="connsiteY2" fmla="*/ 4809983 h 5390493"/>
              <a:gd name="connsiteX3" fmla="*/ 0 w 3352700"/>
              <a:gd name="connsiteY3" fmla="*/ 1270505 h 5390493"/>
              <a:gd name="connsiteX4" fmla="*/ 40911 w 3352700"/>
              <a:gd name="connsiteY4" fmla="*/ 504643 h 5390493"/>
              <a:gd name="connsiteX5" fmla="*/ 3338527 w 3352700"/>
              <a:gd name="connsiteY5" fmla="*/ 0 h 5390493"/>
              <a:gd name="connsiteX0" fmla="*/ 3338527 w 3352700"/>
              <a:gd name="connsiteY0" fmla="*/ 0 h 5390493"/>
              <a:gd name="connsiteX1" fmla="*/ 3352688 w 3352700"/>
              <a:gd name="connsiteY1" fmla="*/ 4809983 h 5390493"/>
              <a:gd name="connsiteX2" fmla="*/ 612663 w 3352700"/>
              <a:gd name="connsiteY2" fmla="*/ 4809983 h 5390493"/>
              <a:gd name="connsiteX3" fmla="*/ 0 w 3352700"/>
              <a:gd name="connsiteY3" fmla="*/ 1270505 h 5390493"/>
              <a:gd name="connsiteX4" fmla="*/ 40911 w 3352700"/>
              <a:gd name="connsiteY4" fmla="*/ 504643 h 5390493"/>
              <a:gd name="connsiteX5" fmla="*/ 3338527 w 3352700"/>
              <a:gd name="connsiteY5" fmla="*/ 0 h 5390493"/>
              <a:gd name="connsiteX0" fmla="*/ 3338527 w 3352700"/>
              <a:gd name="connsiteY0" fmla="*/ 0 h 5390493"/>
              <a:gd name="connsiteX1" fmla="*/ 3352688 w 3352700"/>
              <a:gd name="connsiteY1" fmla="*/ 4809983 h 5390493"/>
              <a:gd name="connsiteX2" fmla="*/ 612663 w 3352700"/>
              <a:gd name="connsiteY2" fmla="*/ 4809983 h 5390493"/>
              <a:gd name="connsiteX3" fmla="*/ 0 w 3352700"/>
              <a:gd name="connsiteY3" fmla="*/ 1270505 h 5390493"/>
              <a:gd name="connsiteX4" fmla="*/ 40911 w 3352700"/>
              <a:gd name="connsiteY4" fmla="*/ 504643 h 5390493"/>
              <a:gd name="connsiteX5" fmla="*/ 3338527 w 3352700"/>
              <a:gd name="connsiteY5" fmla="*/ 0 h 5390493"/>
              <a:gd name="connsiteX0" fmla="*/ 3338527 w 3352700"/>
              <a:gd name="connsiteY0" fmla="*/ 0 h 5390493"/>
              <a:gd name="connsiteX1" fmla="*/ 3352688 w 3352700"/>
              <a:gd name="connsiteY1" fmla="*/ 4809983 h 5390493"/>
              <a:gd name="connsiteX2" fmla="*/ 612663 w 3352700"/>
              <a:gd name="connsiteY2" fmla="*/ 4809983 h 5390493"/>
              <a:gd name="connsiteX3" fmla="*/ 0 w 3352700"/>
              <a:gd name="connsiteY3" fmla="*/ 1270505 h 5390493"/>
              <a:gd name="connsiteX4" fmla="*/ 40911 w 3352700"/>
              <a:gd name="connsiteY4" fmla="*/ 504643 h 5390493"/>
              <a:gd name="connsiteX5" fmla="*/ 3338527 w 3352700"/>
              <a:gd name="connsiteY5" fmla="*/ 0 h 5390493"/>
              <a:gd name="connsiteX0" fmla="*/ 3338527 w 3352700"/>
              <a:gd name="connsiteY0" fmla="*/ 0 h 5390493"/>
              <a:gd name="connsiteX1" fmla="*/ 3352688 w 3352700"/>
              <a:gd name="connsiteY1" fmla="*/ 4809983 h 5390493"/>
              <a:gd name="connsiteX2" fmla="*/ 612663 w 3352700"/>
              <a:gd name="connsiteY2" fmla="*/ 4809983 h 5390493"/>
              <a:gd name="connsiteX3" fmla="*/ 0 w 3352700"/>
              <a:gd name="connsiteY3" fmla="*/ 1270505 h 5390493"/>
              <a:gd name="connsiteX4" fmla="*/ 40911 w 3352700"/>
              <a:gd name="connsiteY4" fmla="*/ 504643 h 5390493"/>
              <a:gd name="connsiteX5" fmla="*/ 3338527 w 3352700"/>
              <a:gd name="connsiteY5" fmla="*/ 0 h 5390493"/>
              <a:gd name="connsiteX0" fmla="*/ 3338527 w 3526878"/>
              <a:gd name="connsiteY0" fmla="*/ 0 h 5315255"/>
              <a:gd name="connsiteX1" fmla="*/ 3352688 w 3526878"/>
              <a:gd name="connsiteY1" fmla="*/ 4809983 h 5315255"/>
              <a:gd name="connsiteX2" fmla="*/ 938373 w 3526878"/>
              <a:gd name="connsiteY2" fmla="*/ 4771040 h 5315255"/>
              <a:gd name="connsiteX3" fmla="*/ 0 w 3526878"/>
              <a:gd name="connsiteY3" fmla="*/ 1270505 h 5315255"/>
              <a:gd name="connsiteX4" fmla="*/ 40911 w 3526878"/>
              <a:gd name="connsiteY4" fmla="*/ 504643 h 5315255"/>
              <a:gd name="connsiteX5" fmla="*/ 3338527 w 3526878"/>
              <a:gd name="connsiteY5" fmla="*/ 0 h 5315255"/>
              <a:gd name="connsiteX0" fmla="*/ 3338527 w 3549948"/>
              <a:gd name="connsiteY0" fmla="*/ 0 h 5343923"/>
              <a:gd name="connsiteX1" fmla="*/ 3352688 w 3549948"/>
              <a:gd name="connsiteY1" fmla="*/ 4809983 h 5343923"/>
              <a:gd name="connsiteX2" fmla="*/ 626824 w 3549948"/>
              <a:gd name="connsiteY2" fmla="*/ 4827685 h 5343923"/>
              <a:gd name="connsiteX3" fmla="*/ 0 w 3549948"/>
              <a:gd name="connsiteY3" fmla="*/ 1270505 h 5343923"/>
              <a:gd name="connsiteX4" fmla="*/ 40911 w 3549948"/>
              <a:gd name="connsiteY4" fmla="*/ 504643 h 5343923"/>
              <a:gd name="connsiteX5" fmla="*/ 3338527 w 3549948"/>
              <a:gd name="connsiteY5" fmla="*/ 0 h 5343923"/>
              <a:gd name="connsiteX0" fmla="*/ 3338527 w 3549948"/>
              <a:gd name="connsiteY0" fmla="*/ 0 h 5364395"/>
              <a:gd name="connsiteX1" fmla="*/ 3352688 w 3549948"/>
              <a:gd name="connsiteY1" fmla="*/ 4809983 h 5364395"/>
              <a:gd name="connsiteX2" fmla="*/ 626824 w 3549948"/>
              <a:gd name="connsiteY2" fmla="*/ 4827685 h 5364395"/>
              <a:gd name="connsiteX3" fmla="*/ 0 w 3549948"/>
              <a:gd name="connsiteY3" fmla="*/ 1270505 h 5364395"/>
              <a:gd name="connsiteX4" fmla="*/ 40911 w 3549948"/>
              <a:gd name="connsiteY4" fmla="*/ 504643 h 5364395"/>
              <a:gd name="connsiteX5" fmla="*/ 3338527 w 3549948"/>
              <a:gd name="connsiteY5" fmla="*/ 0 h 5364395"/>
              <a:gd name="connsiteX0" fmla="*/ 3338527 w 3549948"/>
              <a:gd name="connsiteY0" fmla="*/ 0 h 5379872"/>
              <a:gd name="connsiteX1" fmla="*/ 3352688 w 3549948"/>
              <a:gd name="connsiteY1" fmla="*/ 4809983 h 5379872"/>
              <a:gd name="connsiteX2" fmla="*/ 626824 w 3549948"/>
              <a:gd name="connsiteY2" fmla="*/ 4827685 h 5379872"/>
              <a:gd name="connsiteX3" fmla="*/ 0 w 3549948"/>
              <a:gd name="connsiteY3" fmla="*/ 1270505 h 5379872"/>
              <a:gd name="connsiteX4" fmla="*/ 40911 w 3549948"/>
              <a:gd name="connsiteY4" fmla="*/ 504643 h 5379872"/>
              <a:gd name="connsiteX5" fmla="*/ 3338527 w 3549948"/>
              <a:gd name="connsiteY5" fmla="*/ 0 h 5379872"/>
              <a:gd name="connsiteX0" fmla="*/ 3338527 w 3549948"/>
              <a:gd name="connsiteY0" fmla="*/ 0 h 5401570"/>
              <a:gd name="connsiteX1" fmla="*/ 3352688 w 3549948"/>
              <a:gd name="connsiteY1" fmla="*/ 4809983 h 5401570"/>
              <a:gd name="connsiteX2" fmla="*/ 626824 w 3549948"/>
              <a:gd name="connsiteY2" fmla="*/ 4827685 h 5401570"/>
              <a:gd name="connsiteX3" fmla="*/ 0 w 3549948"/>
              <a:gd name="connsiteY3" fmla="*/ 1270505 h 5401570"/>
              <a:gd name="connsiteX4" fmla="*/ 40911 w 3549948"/>
              <a:gd name="connsiteY4" fmla="*/ 504643 h 5401570"/>
              <a:gd name="connsiteX5" fmla="*/ 3338527 w 3549948"/>
              <a:gd name="connsiteY5" fmla="*/ 0 h 5401570"/>
              <a:gd name="connsiteX0" fmla="*/ 3338527 w 3549948"/>
              <a:gd name="connsiteY0" fmla="*/ 0 h 5400994"/>
              <a:gd name="connsiteX1" fmla="*/ 3352688 w 3549948"/>
              <a:gd name="connsiteY1" fmla="*/ 4809983 h 5400994"/>
              <a:gd name="connsiteX2" fmla="*/ 626824 w 3549948"/>
              <a:gd name="connsiteY2" fmla="*/ 4827685 h 5400994"/>
              <a:gd name="connsiteX3" fmla="*/ 0 w 3549948"/>
              <a:gd name="connsiteY3" fmla="*/ 1270505 h 5400994"/>
              <a:gd name="connsiteX4" fmla="*/ 40911 w 3549948"/>
              <a:gd name="connsiteY4" fmla="*/ 504643 h 5400994"/>
              <a:gd name="connsiteX5" fmla="*/ 3338527 w 3549948"/>
              <a:gd name="connsiteY5" fmla="*/ 0 h 5400994"/>
              <a:gd name="connsiteX0" fmla="*/ 3338527 w 3549948"/>
              <a:gd name="connsiteY0" fmla="*/ 0 h 5175250"/>
              <a:gd name="connsiteX1" fmla="*/ 3352688 w 3549948"/>
              <a:gd name="connsiteY1" fmla="*/ 4809983 h 5175250"/>
              <a:gd name="connsiteX2" fmla="*/ 626824 w 3549948"/>
              <a:gd name="connsiteY2" fmla="*/ 4827685 h 5175250"/>
              <a:gd name="connsiteX3" fmla="*/ 0 w 3549948"/>
              <a:gd name="connsiteY3" fmla="*/ 1270505 h 5175250"/>
              <a:gd name="connsiteX4" fmla="*/ 40911 w 3549948"/>
              <a:gd name="connsiteY4" fmla="*/ 504643 h 5175250"/>
              <a:gd name="connsiteX5" fmla="*/ 3338527 w 3549948"/>
              <a:gd name="connsiteY5" fmla="*/ 0 h 5175250"/>
              <a:gd name="connsiteX0" fmla="*/ 3338527 w 3549948"/>
              <a:gd name="connsiteY0" fmla="*/ 0 h 4834806"/>
              <a:gd name="connsiteX1" fmla="*/ 3352688 w 3549948"/>
              <a:gd name="connsiteY1" fmla="*/ 4809983 h 4834806"/>
              <a:gd name="connsiteX2" fmla="*/ 626824 w 3549948"/>
              <a:gd name="connsiteY2" fmla="*/ 4827685 h 4834806"/>
              <a:gd name="connsiteX3" fmla="*/ 0 w 3549948"/>
              <a:gd name="connsiteY3" fmla="*/ 1270505 h 4834806"/>
              <a:gd name="connsiteX4" fmla="*/ 40911 w 3549948"/>
              <a:gd name="connsiteY4" fmla="*/ 504643 h 4834806"/>
              <a:gd name="connsiteX5" fmla="*/ 3338527 w 3549948"/>
              <a:gd name="connsiteY5" fmla="*/ 0 h 4834806"/>
              <a:gd name="connsiteX0" fmla="*/ 3338527 w 3352688"/>
              <a:gd name="connsiteY0" fmla="*/ 0 h 4834806"/>
              <a:gd name="connsiteX1" fmla="*/ 3352688 w 3352688"/>
              <a:gd name="connsiteY1" fmla="*/ 4809983 h 4834806"/>
              <a:gd name="connsiteX2" fmla="*/ 626824 w 3352688"/>
              <a:gd name="connsiteY2" fmla="*/ 4827685 h 4834806"/>
              <a:gd name="connsiteX3" fmla="*/ 0 w 3352688"/>
              <a:gd name="connsiteY3" fmla="*/ 1270505 h 4834806"/>
              <a:gd name="connsiteX4" fmla="*/ 40911 w 3352688"/>
              <a:gd name="connsiteY4" fmla="*/ 504643 h 4834806"/>
              <a:gd name="connsiteX5" fmla="*/ 3338527 w 3352688"/>
              <a:gd name="connsiteY5" fmla="*/ 0 h 4834806"/>
              <a:gd name="connsiteX0" fmla="*/ 3338527 w 3352688"/>
              <a:gd name="connsiteY0" fmla="*/ 0 h 4828295"/>
              <a:gd name="connsiteX1" fmla="*/ 3352688 w 3352688"/>
              <a:gd name="connsiteY1" fmla="*/ 4809983 h 4828295"/>
              <a:gd name="connsiteX2" fmla="*/ 687009 w 3352688"/>
              <a:gd name="connsiteY2" fmla="*/ 4817064 h 4828295"/>
              <a:gd name="connsiteX3" fmla="*/ 0 w 3352688"/>
              <a:gd name="connsiteY3" fmla="*/ 1270505 h 4828295"/>
              <a:gd name="connsiteX4" fmla="*/ 40911 w 3352688"/>
              <a:gd name="connsiteY4" fmla="*/ 504643 h 4828295"/>
              <a:gd name="connsiteX5" fmla="*/ 3338527 w 3352688"/>
              <a:gd name="connsiteY5" fmla="*/ 0 h 4828295"/>
              <a:gd name="connsiteX0" fmla="*/ 3338527 w 3352688"/>
              <a:gd name="connsiteY0" fmla="*/ 0 h 4834806"/>
              <a:gd name="connsiteX1" fmla="*/ 3352688 w 3352688"/>
              <a:gd name="connsiteY1" fmla="*/ 4809983 h 4834806"/>
              <a:gd name="connsiteX2" fmla="*/ 623283 w 3352688"/>
              <a:gd name="connsiteY2" fmla="*/ 4827685 h 4834806"/>
              <a:gd name="connsiteX3" fmla="*/ 0 w 3352688"/>
              <a:gd name="connsiteY3" fmla="*/ 1270505 h 4834806"/>
              <a:gd name="connsiteX4" fmla="*/ 40911 w 3352688"/>
              <a:gd name="connsiteY4" fmla="*/ 504643 h 4834806"/>
              <a:gd name="connsiteX5" fmla="*/ 3338527 w 3352688"/>
              <a:gd name="connsiteY5" fmla="*/ 0 h 4834806"/>
              <a:gd name="connsiteX0" fmla="*/ 3338527 w 3352688"/>
              <a:gd name="connsiteY0" fmla="*/ 0 h 4828576"/>
              <a:gd name="connsiteX1" fmla="*/ 3352688 w 3352688"/>
              <a:gd name="connsiteY1" fmla="*/ 4809983 h 4828576"/>
              <a:gd name="connsiteX2" fmla="*/ 623283 w 3352688"/>
              <a:gd name="connsiteY2" fmla="*/ 4827685 h 4828576"/>
              <a:gd name="connsiteX3" fmla="*/ 0 w 3352688"/>
              <a:gd name="connsiteY3" fmla="*/ 1270505 h 4828576"/>
              <a:gd name="connsiteX4" fmla="*/ 40911 w 3352688"/>
              <a:gd name="connsiteY4" fmla="*/ 504643 h 4828576"/>
              <a:gd name="connsiteX5" fmla="*/ 3338527 w 3352688"/>
              <a:gd name="connsiteY5" fmla="*/ 0 h 4828576"/>
              <a:gd name="connsiteX0" fmla="*/ 3338527 w 3352688"/>
              <a:gd name="connsiteY0" fmla="*/ 0 h 4827685"/>
              <a:gd name="connsiteX1" fmla="*/ 3352688 w 3352688"/>
              <a:gd name="connsiteY1" fmla="*/ 4809983 h 4827685"/>
              <a:gd name="connsiteX2" fmla="*/ 623283 w 3352688"/>
              <a:gd name="connsiteY2" fmla="*/ 4827685 h 4827685"/>
              <a:gd name="connsiteX3" fmla="*/ 0 w 3352688"/>
              <a:gd name="connsiteY3" fmla="*/ 1270505 h 4827685"/>
              <a:gd name="connsiteX4" fmla="*/ 40911 w 3352688"/>
              <a:gd name="connsiteY4" fmla="*/ 504643 h 4827685"/>
              <a:gd name="connsiteX5" fmla="*/ 3338527 w 3352688"/>
              <a:gd name="connsiteY5" fmla="*/ 0 h 4827685"/>
              <a:gd name="connsiteX0" fmla="*/ 3338527 w 3352688"/>
              <a:gd name="connsiteY0" fmla="*/ 0 h 4827685"/>
              <a:gd name="connsiteX1" fmla="*/ 3352688 w 3352688"/>
              <a:gd name="connsiteY1" fmla="*/ 4809983 h 4827685"/>
              <a:gd name="connsiteX2" fmla="*/ 623283 w 3352688"/>
              <a:gd name="connsiteY2" fmla="*/ 4827685 h 4827685"/>
              <a:gd name="connsiteX3" fmla="*/ 0 w 3352688"/>
              <a:gd name="connsiteY3" fmla="*/ 1270505 h 4827685"/>
              <a:gd name="connsiteX4" fmla="*/ 40911 w 3352688"/>
              <a:gd name="connsiteY4" fmla="*/ 504643 h 4827685"/>
              <a:gd name="connsiteX5" fmla="*/ 3338527 w 3352688"/>
              <a:gd name="connsiteY5" fmla="*/ 0 h 4827685"/>
              <a:gd name="connsiteX0" fmla="*/ 3338527 w 3356229"/>
              <a:gd name="connsiteY0" fmla="*/ 0 h 4827809"/>
              <a:gd name="connsiteX1" fmla="*/ 3356229 w 3356229"/>
              <a:gd name="connsiteY1" fmla="*/ 4817064 h 4827809"/>
              <a:gd name="connsiteX2" fmla="*/ 623283 w 3356229"/>
              <a:gd name="connsiteY2" fmla="*/ 4827685 h 4827809"/>
              <a:gd name="connsiteX3" fmla="*/ 0 w 3356229"/>
              <a:gd name="connsiteY3" fmla="*/ 1270505 h 4827809"/>
              <a:gd name="connsiteX4" fmla="*/ 40911 w 3356229"/>
              <a:gd name="connsiteY4" fmla="*/ 504643 h 4827809"/>
              <a:gd name="connsiteX5" fmla="*/ 3338527 w 3356229"/>
              <a:gd name="connsiteY5" fmla="*/ 0 h 4827809"/>
              <a:gd name="connsiteX0" fmla="*/ 3338527 w 3356229"/>
              <a:gd name="connsiteY0" fmla="*/ 0 h 4827685"/>
              <a:gd name="connsiteX1" fmla="*/ 3356229 w 3356229"/>
              <a:gd name="connsiteY1" fmla="*/ 4817064 h 4827685"/>
              <a:gd name="connsiteX2" fmla="*/ 623283 w 3356229"/>
              <a:gd name="connsiteY2" fmla="*/ 4827685 h 4827685"/>
              <a:gd name="connsiteX3" fmla="*/ 0 w 3356229"/>
              <a:gd name="connsiteY3" fmla="*/ 1270505 h 4827685"/>
              <a:gd name="connsiteX4" fmla="*/ 40911 w 3356229"/>
              <a:gd name="connsiteY4" fmla="*/ 504643 h 4827685"/>
              <a:gd name="connsiteX5" fmla="*/ 3338527 w 3356229"/>
              <a:gd name="connsiteY5" fmla="*/ 0 h 4827685"/>
              <a:gd name="connsiteX0" fmla="*/ 3338527 w 3356229"/>
              <a:gd name="connsiteY0" fmla="*/ 0 h 4829073"/>
              <a:gd name="connsiteX1" fmla="*/ 3356229 w 3356229"/>
              <a:gd name="connsiteY1" fmla="*/ 4817064 h 4829073"/>
              <a:gd name="connsiteX2" fmla="*/ 623283 w 3356229"/>
              <a:gd name="connsiteY2" fmla="*/ 4827685 h 4829073"/>
              <a:gd name="connsiteX3" fmla="*/ 0 w 3356229"/>
              <a:gd name="connsiteY3" fmla="*/ 1270505 h 4829073"/>
              <a:gd name="connsiteX4" fmla="*/ 40911 w 3356229"/>
              <a:gd name="connsiteY4" fmla="*/ 504643 h 4829073"/>
              <a:gd name="connsiteX5" fmla="*/ 3338527 w 3356229"/>
              <a:gd name="connsiteY5" fmla="*/ 0 h 4829073"/>
              <a:gd name="connsiteX0" fmla="*/ 2998656 w 3356229"/>
              <a:gd name="connsiteY0" fmla="*/ 0 h 4648517"/>
              <a:gd name="connsiteX1" fmla="*/ 3356229 w 3356229"/>
              <a:gd name="connsiteY1" fmla="*/ 4636508 h 4648517"/>
              <a:gd name="connsiteX2" fmla="*/ 623283 w 3356229"/>
              <a:gd name="connsiteY2" fmla="*/ 4647129 h 4648517"/>
              <a:gd name="connsiteX3" fmla="*/ 0 w 3356229"/>
              <a:gd name="connsiteY3" fmla="*/ 1089949 h 4648517"/>
              <a:gd name="connsiteX4" fmla="*/ 40911 w 3356229"/>
              <a:gd name="connsiteY4" fmla="*/ 324087 h 4648517"/>
              <a:gd name="connsiteX5" fmla="*/ 2998656 w 3356229"/>
              <a:gd name="connsiteY5" fmla="*/ 0 h 4648517"/>
              <a:gd name="connsiteX0" fmla="*/ 2973874 w 3356229"/>
              <a:gd name="connsiteY0" fmla="*/ 0 h 4790130"/>
              <a:gd name="connsiteX1" fmla="*/ 3356229 w 3356229"/>
              <a:gd name="connsiteY1" fmla="*/ 4778121 h 4790130"/>
              <a:gd name="connsiteX2" fmla="*/ 623283 w 3356229"/>
              <a:gd name="connsiteY2" fmla="*/ 4788742 h 4790130"/>
              <a:gd name="connsiteX3" fmla="*/ 0 w 3356229"/>
              <a:gd name="connsiteY3" fmla="*/ 1231562 h 4790130"/>
              <a:gd name="connsiteX4" fmla="*/ 40911 w 3356229"/>
              <a:gd name="connsiteY4" fmla="*/ 465700 h 4790130"/>
              <a:gd name="connsiteX5" fmla="*/ 2973874 w 3356229"/>
              <a:gd name="connsiteY5" fmla="*/ 0 h 4790130"/>
              <a:gd name="connsiteX0" fmla="*/ 2973874 w 3356229"/>
              <a:gd name="connsiteY0" fmla="*/ 0 h 4790130"/>
              <a:gd name="connsiteX1" fmla="*/ 3356229 w 3356229"/>
              <a:gd name="connsiteY1" fmla="*/ 4778121 h 4790130"/>
              <a:gd name="connsiteX2" fmla="*/ 623283 w 3356229"/>
              <a:gd name="connsiteY2" fmla="*/ 4788742 h 4790130"/>
              <a:gd name="connsiteX3" fmla="*/ 0 w 3356229"/>
              <a:gd name="connsiteY3" fmla="*/ 1231562 h 4790130"/>
              <a:gd name="connsiteX4" fmla="*/ 40911 w 3356229"/>
              <a:gd name="connsiteY4" fmla="*/ 465700 h 4790130"/>
              <a:gd name="connsiteX5" fmla="*/ 2973874 w 3356229"/>
              <a:gd name="connsiteY5" fmla="*/ 0 h 4790130"/>
              <a:gd name="connsiteX0" fmla="*/ 2973874 w 3356229"/>
              <a:gd name="connsiteY0" fmla="*/ 0 h 4790130"/>
              <a:gd name="connsiteX1" fmla="*/ 3356229 w 3356229"/>
              <a:gd name="connsiteY1" fmla="*/ 4778121 h 4790130"/>
              <a:gd name="connsiteX2" fmla="*/ 623283 w 3356229"/>
              <a:gd name="connsiteY2" fmla="*/ 4788742 h 4790130"/>
              <a:gd name="connsiteX3" fmla="*/ 0 w 3356229"/>
              <a:gd name="connsiteY3" fmla="*/ 1231562 h 4790130"/>
              <a:gd name="connsiteX4" fmla="*/ 40911 w 3356229"/>
              <a:gd name="connsiteY4" fmla="*/ 465700 h 4790130"/>
              <a:gd name="connsiteX5" fmla="*/ 2973874 w 3356229"/>
              <a:gd name="connsiteY5" fmla="*/ 0 h 4790130"/>
              <a:gd name="connsiteX0" fmla="*/ 2973874 w 2973874"/>
              <a:gd name="connsiteY0" fmla="*/ 0 h 4788742"/>
              <a:gd name="connsiteX1" fmla="*/ 2793317 w 2973874"/>
              <a:gd name="connsiteY1" fmla="*/ 4749799 h 4788742"/>
              <a:gd name="connsiteX2" fmla="*/ 623283 w 2973874"/>
              <a:gd name="connsiteY2" fmla="*/ 4788742 h 4788742"/>
              <a:gd name="connsiteX3" fmla="*/ 0 w 2973874"/>
              <a:gd name="connsiteY3" fmla="*/ 1231562 h 4788742"/>
              <a:gd name="connsiteX4" fmla="*/ 40911 w 2973874"/>
              <a:gd name="connsiteY4" fmla="*/ 465700 h 4788742"/>
              <a:gd name="connsiteX5" fmla="*/ 2973874 w 2973874"/>
              <a:gd name="connsiteY5" fmla="*/ 0 h 4788742"/>
              <a:gd name="connsiteX0" fmla="*/ 2973874 w 2973874"/>
              <a:gd name="connsiteY0" fmla="*/ 0 h 4797444"/>
              <a:gd name="connsiteX1" fmla="*/ 2966793 w 2973874"/>
              <a:gd name="connsiteY1" fmla="*/ 4788743 h 4797444"/>
              <a:gd name="connsiteX2" fmla="*/ 623283 w 2973874"/>
              <a:gd name="connsiteY2" fmla="*/ 4788742 h 4797444"/>
              <a:gd name="connsiteX3" fmla="*/ 0 w 2973874"/>
              <a:gd name="connsiteY3" fmla="*/ 1231562 h 4797444"/>
              <a:gd name="connsiteX4" fmla="*/ 40911 w 2973874"/>
              <a:gd name="connsiteY4" fmla="*/ 465700 h 4797444"/>
              <a:gd name="connsiteX5" fmla="*/ 2973874 w 2973874"/>
              <a:gd name="connsiteY5" fmla="*/ 0 h 4797444"/>
              <a:gd name="connsiteX0" fmla="*/ 2973874 w 2973874"/>
              <a:gd name="connsiteY0" fmla="*/ 0 h 4788742"/>
              <a:gd name="connsiteX1" fmla="*/ 2701269 w 2973874"/>
              <a:gd name="connsiteY1" fmla="*/ 4629429 h 4788742"/>
              <a:gd name="connsiteX2" fmla="*/ 623283 w 2973874"/>
              <a:gd name="connsiteY2" fmla="*/ 4788742 h 4788742"/>
              <a:gd name="connsiteX3" fmla="*/ 0 w 2973874"/>
              <a:gd name="connsiteY3" fmla="*/ 1231562 h 4788742"/>
              <a:gd name="connsiteX4" fmla="*/ 40911 w 2973874"/>
              <a:gd name="connsiteY4" fmla="*/ 465700 h 4788742"/>
              <a:gd name="connsiteX5" fmla="*/ 2973874 w 2973874"/>
              <a:gd name="connsiteY5" fmla="*/ 0 h 4788742"/>
              <a:gd name="connsiteX0" fmla="*/ 2973874 w 2973874"/>
              <a:gd name="connsiteY0" fmla="*/ 0 h 4797445"/>
              <a:gd name="connsiteX1" fmla="*/ 2970334 w 2973874"/>
              <a:gd name="connsiteY1" fmla="*/ 4788744 h 4797445"/>
              <a:gd name="connsiteX2" fmla="*/ 623283 w 2973874"/>
              <a:gd name="connsiteY2" fmla="*/ 4788742 h 4797445"/>
              <a:gd name="connsiteX3" fmla="*/ 0 w 2973874"/>
              <a:gd name="connsiteY3" fmla="*/ 1231562 h 4797445"/>
              <a:gd name="connsiteX4" fmla="*/ 40911 w 2973874"/>
              <a:gd name="connsiteY4" fmla="*/ 465700 h 4797445"/>
              <a:gd name="connsiteX5" fmla="*/ 2973874 w 2973874"/>
              <a:gd name="connsiteY5" fmla="*/ 0 h 4797445"/>
              <a:gd name="connsiteX0" fmla="*/ 2973874 w 2973874"/>
              <a:gd name="connsiteY0" fmla="*/ 0 h 4788744"/>
              <a:gd name="connsiteX1" fmla="*/ 2970334 w 2973874"/>
              <a:gd name="connsiteY1" fmla="*/ 4788744 h 4788744"/>
              <a:gd name="connsiteX2" fmla="*/ 623283 w 2973874"/>
              <a:gd name="connsiteY2" fmla="*/ 4788742 h 4788744"/>
              <a:gd name="connsiteX3" fmla="*/ 0 w 2973874"/>
              <a:gd name="connsiteY3" fmla="*/ 1231562 h 4788744"/>
              <a:gd name="connsiteX4" fmla="*/ 40911 w 2973874"/>
              <a:gd name="connsiteY4" fmla="*/ 465700 h 4788744"/>
              <a:gd name="connsiteX5" fmla="*/ 2973874 w 2973874"/>
              <a:gd name="connsiteY5" fmla="*/ 0 h 4788744"/>
              <a:gd name="connsiteX0" fmla="*/ 2973874 w 2973874"/>
              <a:gd name="connsiteY0" fmla="*/ 0 h 4788744"/>
              <a:gd name="connsiteX1" fmla="*/ 2970334 w 2973874"/>
              <a:gd name="connsiteY1" fmla="*/ 4788744 h 4788744"/>
              <a:gd name="connsiteX2" fmla="*/ 623283 w 2973874"/>
              <a:gd name="connsiteY2" fmla="*/ 4788742 h 4788744"/>
              <a:gd name="connsiteX3" fmla="*/ 0 w 2973874"/>
              <a:gd name="connsiteY3" fmla="*/ 1231562 h 4788744"/>
              <a:gd name="connsiteX4" fmla="*/ 40911 w 2973874"/>
              <a:gd name="connsiteY4" fmla="*/ 465700 h 4788744"/>
              <a:gd name="connsiteX5" fmla="*/ 2973874 w 2973874"/>
              <a:gd name="connsiteY5" fmla="*/ 0 h 4788744"/>
              <a:gd name="connsiteX0" fmla="*/ 2973874 w 2973874"/>
              <a:gd name="connsiteY0" fmla="*/ 0 h 4788744"/>
              <a:gd name="connsiteX1" fmla="*/ 2970334 w 2973874"/>
              <a:gd name="connsiteY1" fmla="*/ 4788744 h 4788744"/>
              <a:gd name="connsiteX2" fmla="*/ 623283 w 2973874"/>
              <a:gd name="connsiteY2" fmla="*/ 4788742 h 4788744"/>
              <a:gd name="connsiteX3" fmla="*/ 0 w 2973874"/>
              <a:gd name="connsiteY3" fmla="*/ 1231562 h 4788744"/>
              <a:gd name="connsiteX4" fmla="*/ 40911 w 2973874"/>
              <a:gd name="connsiteY4" fmla="*/ 465700 h 4788744"/>
              <a:gd name="connsiteX5" fmla="*/ 2973874 w 2973874"/>
              <a:gd name="connsiteY5" fmla="*/ 0 h 4788744"/>
              <a:gd name="connsiteX0" fmla="*/ 2971514 w 2971514"/>
              <a:gd name="connsiteY0" fmla="*/ 0 h 4788744"/>
              <a:gd name="connsiteX1" fmla="*/ 2970334 w 2971514"/>
              <a:gd name="connsiteY1" fmla="*/ 4788744 h 4788744"/>
              <a:gd name="connsiteX2" fmla="*/ 623283 w 2971514"/>
              <a:gd name="connsiteY2" fmla="*/ 4788742 h 4788744"/>
              <a:gd name="connsiteX3" fmla="*/ 0 w 2971514"/>
              <a:gd name="connsiteY3" fmla="*/ 1231562 h 4788744"/>
              <a:gd name="connsiteX4" fmla="*/ 40911 w 2971514"/>
              <a:gd name="connsiteY4" fmla="*/ 465700 h 4788744"/>
              <a:gd name="connsiteX5" fmla="*/ 2971514 w 2971514"/>
              <a:gd name="connsiteY5" fmla="*/ 0 h 4788744"/>
              <a:gd name="connsiteX0" fmla="*/ 2971514 w 2971514"/>
              <a:gd name="connsiteY0" fmla="*/ 0 h 4788744"/>
              <a:gd name="connsiteX1" fmla="*/ 2970334 w 2971514"/>
              <a:gd name="connsiteY1" fmla="*/ 4788744 h 4788744"/>
              <a:gd name="connsiteX2" fmla="*/ 623283 w 2971514"/>
              <a:gd name="connsiteY2" fmla="*/ 4788742 h 4788744"/>
              <a:gd name="connsiteX3" fmla="*/ 0 w 2971514"/>
              <a:gd name="connsiteY3" fmla="*/ 1231562 h 4788744"/>
              <a:gd name="connsiteX4" fmla="*/ 40911 w 2971514"/>
              <a:gd name="connsiteY4" fmla="*/ 465700 h 4788744"/>
              <a:gd name="connsiteX5" fmla="*/ 2971514 w 2971514"/>
              <a:gd name="connsiteY5" fmla="*/ 0 h 4788744"/>
              <a:gd name="connsiteX0" fmla="*/ 2971514 w 2971514"/>
              <a:gd name="connsiteY0" fmla="*/ 0 h 4788744"/>
              <a:gd name="connsiteX1" fmla="*/ 2970334 w 2971514"/>
              <a:gd name="connsiteY1" fmla="*/ 4788744 h 4788744"/>
              <a:gd name="connsiteX2" fmla="*/ 623283 w 2971514"/>
              <a:gd name="connsiteY2" fmla="*/ 4788742 h 4788744"/>
              <a:gd name="connsiteX3" fmla="*/ 0 w 2971514"/>
              <a:gd name="connsiteY3" fmla="*/ 1231562 h 4788744"/>
              <a:gd name="connsiteX4" fmla="*/ 40911 w 2971514"/>
              <a:gd name="connsiteY4" fmla="*/ 465700 h 4788744"/>
              <a:gd name="connsiteX5" fmla="*/ 2971514 w 2971514"/>
              <a:gd name="connsiteY5" fmla="*/ 0 h 4788744"/>
              <a:gd name="connsiteX0" fmla="*/ 2971514 w 2971514"/>
              <a:gd name="connsiteY0" fmla="*/ 0 h 4788744"/>
              <a:gd name="connsiteX1" fmla="*/ 2970334 w 2971514"/>
              <a:gd name="connsiteY1" fmla="*/ 4788744 h 4788744"/>
              <a:gd name="connsiteX2" fmla="*/ 623283 w 2971514"/>
              <a:gd name="connsiteY2" fmla="*/ 4788742 h 4788744"/>
              <a:gd name="connsiteX3" fmla="*/ 0 w 2971514"/>
              <a:gd name="connsiteY3" fmla="*/ 1231562 h 4788744"/>
              <a:gd name="connsiteX4" fmla="*/ 40911 w 2971514"/>
              <a:gd name="connsiteY4" fmla="*/ 465700 h 4788744"/>
              <a:gd name="connsiteX5" fmla="*/ 2971514 w 2971514"/>
              <a:gd name="connsiteY5" fmla="*/ 0 h 4788744"/>
              <a:gd name="connsiteX0" fmla="*/ 2972189 w 2972189"/>
              <a:gd name="connsiteY0" fmla="*/ 0 h 4788744"/>
              <a:gd name="connsiteX1" fmla="*/ 2971009 w 2972189"/>
              <a:gd name="connsiteY1" fmla="*/ 4788744 h 4788744"/>
              <a:gd name="connsiteX2" fmla="*/ 623958 w 2972189"/>
              <a:gd name="connsiteY2" fmla="*/ 4788742 h 4788744"/>
              <a:gd name="connsiteX3" fmla="*/ 675 w 2972189"/>
              <a:gd name="connsiteY3" fmla="*/ 1231562 h 4788744"/>
              <a:gd name="connsiteX4" fmla="*/ 41586 w 2972189"/>
              <a:gd name="connsiteY4" fmla="*/ 465700 h 4788744"/>
              <a:gd name="connsiteX5" fmla="*/ 2972189 w 2972189"/>
              <a:gd name="connsiteY5" fmla="*/ 0 h 4788744"/>
              <a:gd name="connsiteX0" fmla="*/ 2972189 w 2973099"/>
              <a:gd name="connsiteY0" fmla="*/ 0 h 4788744"/>
              <a:gd name="connsiteX1" fmla="*/ 2971009 w 2973099"/>
              <a:gd name="connsiteY1" fmla="*/ 4788744 h 4788744"/>
              <a:gd name="connsiteX2" fmla="*/ 623958 w 2973099"/>
              <a:gd name="connsiteY2" fmla="*/ 4788742 h 4788744"/>
              <a:gd name="connsiteX3" fmla="*/ 675 w 2973099"/>
              <a:gd name="connsiteY3" fmla="*/ 1231562 h 4788744"/>
              <a:gd name="connsiteX4" fmla="*/ 41586 w 2973099"/>
              <a:gd name="connsiteY4" fmla="*/ 465700 h 4788744"/>
              <a:gd name="connsiteX5" fmla="*/ 2972189 w 2973099"/>
              <a:gd name="connsiteY5" fmla="*/ 0 h 478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099" h="4788744">
                <a:moveTo>
                  <a:pt x="2972189" y="0"/>
                </a:moveTo>
                <a:cubicBezTo>
                  <a:pt x="2972189" y="4883150"/>
                  <a:pt x="2974881" y="3893053"/>
                  <a:pt x="2971009" y="4788744"/>
                </a:cubicBezTo>
                <a:lnTo>
                  <a:pt x="623958" y="4788742"/>
                </a:lnTo>
                <a:cubicBezTo>
                  <a:pt x="100581" y="3558033"/>
                  <a:pt x="-9945" y="2032334"/>
                  <a:pt x="675" y="1231562"/>
                </a:cubicBezTo>
                <a:cubicBezTo>
                  <a:pt x="3035" y="923729"/>
                  <a:pt x="19361" y="633975"/>
                  <a:pt x="41586" y="465700"/>
                </a:cubicBezTo>
                <a:cubicBezTo>
                  <a:pt x="310985" y="406022"/>
                  <a:pt x="1427369" y="129106"/>
                  <a:pt x="2972189" y="0"/>
                </a:cubicBezTo>
                <a:close/>
              </a:path>
            </a:pathLst>
          </a:custGeom>
          <a:pattFill prst="dotGrid">
            <a:fgClr>
              <a:schemeClr val="tx1"/>
            </a:fgClr>
            <a:bgClr>
              <a:schemeClr val="bg1"/>
            </a:bgClr>
          </a:pattFill>
        </p:spPr>
        <p:txBody>
          <a:bodyPr lIns="182880" tIns="91440" rIns="182880" anchor="ctr"/>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a:solidFill>
                  <a:srgbClr val="B71234"/>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pic>
        <p:nvPicPr>
          <p:cNvPr id="27" name="Picture 26"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0" y="-228599"/>
            <a:ext cx="9429750" cy="1293421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457200" y="6582835"/>
            <a:ext cx="4648201" cy="152400"/>
          </a:xfrm>
        </p:spPr>
        <p:txBody>
          <a:bodyPr anchor="t"/>
          <a:lstStyle>
            <a:lvl1pPr marL="0" indent="0">
              <a:buNone/>
              <a:defRPr sz="800">
                <a:solidFill>
                  <a:schemeClr val="accent1"/>
                </a:solidFill>
              </a:defRPr>
            </a:lvl1pPr>
          </a:lstStyle>
          <a:p>
            <a:pPr lvl="0"/>
            <a:r>
              <a:rPr lang="en-US" dirty="0" smtClean="0"/>
              <a:t>Footer</a:t>
            </a:r>
          </a:p>
        </p:txBody>
      </p:sp>
      <p:sp>
        <p:nvSpPr>
          <p:cNvPr id="14" name="Text Placeholder 2"/>
          <p:cNvSpPr>
            <a:spLocks noGrp="1"/>
          </p:cNvSpPr>
          <p:nvPr>
            <p:ph type="body" sz="quarter" idx="23" hasCustomPrompt="1"/>
          </p:nvPr>
        </p:nvSpPr>
        <p:spPr>
          <a:xfrm>
            <a:off x="457200" y="6392339"/>
            <a:ext cx="4649301"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5" name="Text Placeholder 2"/>
          <p:cNvSpPr>
            <a:spLocks noGrp="1"/>
          </p:cNvSpPr>
          <p:nvPr>
            <p:ph idx="1"/>
          </p:nvPr>
        </p:nvSpPr>
        <p:spPr>
          <a:xfrm>
            <a:off x="457201" y="1569509"/>
            <a:ext cx="3862231" cy="4704291"/>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6" name="Title Placeholder 1"/>
          <p:cNvSpPr>
            <a:spLocks noGrp="1"/>
          </p:cNvSpPr>
          <p:nvPr>
            <p:ph type="title" hasCustomPrompt="1"/>
          </p:nvPr>
        </p:nvSpPr>
        <p:spPr>
          <a:xfrm>
            <a:off x="457202" y="184150"/>
            <a:ext cx="3862230" cy="728670"/>
          </a:xfrm>
          <a:prstGeom prst="rect">
            <a:avLst/>
          </a:prstGeom>
        </p:spPr>
        <p:txBody>
          <a:bodyPr vert="horz" lIns="0" tIns="0" rIns="0" bIns="0" rtlCol="0" anchor="b">
            <a:noAutofit/>
          </a:bodyPr>
          <a:lstStyle>
            <a:lvl1pPr>
              <a:defRPr baseline="0"/>
            </a:lvl1pPr>
          </a:lstStyle>
          <a:p>
            <a:r>
              <a:rPr lang="en-US" dirty="0" smtClean="0"/>
              <a:t>28 Intel Clear Light</a:t>
            </a:r>
            <a:br>
              <a:rPr lang="en-US" dirty="0" smtClean="0"/>
            </a:br>
            <a:r>
              <a:rPr lang="en-US" dirty="0" smtClean="0"/>
              <a:t>Headline</a:t>
            </a:r>
            <a:endParaRPr lang="en-US" dirty="0"/>
          </a:p>
        </p:txBody>
      </p:sp>
      <p:sp>
        <p:nvSpPr>
          <p:cNvPr id="18" name="Text Placeholder 2"/>
          <p:cNvSpPr>
            <a:spLocks noGrp="1"/>
          </p:cNvSpPr>
          <p:nvPr>
            <p:ph type="body" sz="quarter" idx="24"/>
          </p:nvPr>
        </p:nvSpPr>
        <p:spPr>
          <a:xfrm>
            <a:off x="457200" y="1029926"/>
            <a:ext cx="3866603"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4015084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17" name="Picture Placeholder 6"/>
          <p:cNvSpPr>
            <a:spLocks noGrp="1"/>
          </p:cNvSpPr>
          <p:nvPr>
            <p:ph type="pic" sz="quarter" idx="13" hasCustomPrompt="1"/>
          </p:nvPr>
        </p:nvSpPr>
        <p:spPr>
          <a:xfrm>
            <a:off x="0" y="0"/>
            <a:ext cx="4572001" cy="6858000"/>
          </a:xfrm>
          <a:pattFill prst="dotGrid">
            <a:fgClr>
              <a:schemeClr val="tx1"/>
            </a:fgClr>
            <a:bgClr>
              <a:schemeClr val="bg1"/>
            </a:bgClr>
          </a:pattFill>
        </p:spPr>
        <p:txBody>
          <a:bodyPr vert="horz" lIns="182880" tIns="91440" rIns="182880" bIns="45720" rtlCol="0" anchor="t" anchorCtr="0">
            <a:noAutofit/>
          </a:bodyPr>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lang="en-US">
                <a:solidFill>
                  <a:srgbClr val="B71234"/>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sp>
        <p:nvSpPr>
          <p:cNvPr id="14" name="Text Placeholder 2"/>
          <p:cNvSpPr>
            <a:spLocks noGrp="1"/>
          </p:cNvSpPr>
          <p:nvPr>
            <p:ph idx="1"/>
          </p:nvPr>
        </p:nvSpPr>
        <p:spPr>
          <a:xfrm>
            <a:off x="4844404" y="1569509"/>
            <a:ext cx="3842395" cy="4704290"/>
          </a:xfrm>
          <a:prstGeom prst="rect">
            <a:avLst/>
          </a:prstGeom>
        </p:spPr>
        <p:txBody>
          <a:bodyPr vert="horz" lIns="0" tIns="0" rIns="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6" name="Title Placeholder 1"/>
          <p:cNvSpPr>
            <a:spLocks noGrp="1"/>
          </p:cNvSpPr>
          <p:nvPr>
            <p:ph type="title" hasCustomPrompt="1"/>
          </p:nvPr>
        </p:nvSpPr>
        <p:spPr>
          <a:xfrm>
            <a:off x="4844405" y="184150"/>
            <a:ext cx="3842395" cy="728670"/>
          </a:xfrm>
          <a:prstGeom prst="rect">
            <a:avLst/>
          </a:prstGeom>
        </p:spPr>
        <p:txBody>
          <a:bodyPr vert="horz" lIns="0" tIns="0" rIns="0" bIns="0" rtlCol="0" anchor="b">
            <a:noAutofit/>
          </a:bodyPr>
          <a:lstStyle>
            <a:lvl1pPr>
              <a:defRPr baseline="0"/>
            </a:lvl1pPr>
          </a:lstStyle>
          <a:p>
            <a:r>
              <a:rPr lang="en-US" dirty="0" smtClean="0"/>
              <a:t>28 Intel Clear Light</a:t>
            </a:r>
            <a:br>
              <a:rPr lang="en-US" dirty="0" smtClean="0"/>
            </a:br>
            <a:r>
              <a:rPr lang="en-US" dirty="0" smtClean="0"/>
              <a:t>Headline</a:t>
            </a:r>
            <a:endParaRPr lang="en-US" dirty="0"/>
          </a:p>
        </p:txBody>
      </p:sp>
      <p:sp>
        <p:nvSpPr>
          <p:cNvPr id="18" name="Text Placeholder 2"/>
          <p:cNvSpPr>
            <a:spLocks noGrp="1"/>
          </p:cNvSpPr>
          <p:nvPr>
            <p:ph type="body" sz="quarter" idx="21" hasCustomPrompt="1"/>
          </p:nvPr>
        </p:nvSpPr>
        <p:spPr>
          <a:xfrm>
            <a:off x="4844376" y="6582835"/>
            <a:ext cx="2708278" cy="152400"/>
          </a:xfrm>
        </p:spPr>
        <p:txBody>
          <a:bodyPr anchor="t"/>
          <a:lstStyle>
            <a:lvl1pPr marL="0" indent="0">
              <a:buNone/>
              <a:defRPr sz="800">
                <a:solidFill>
                  <a:schemeClr val="accent1"/>
                </a:solidFill>
              </a:defRPr>
            </a:lvl1pPr>
          </a:lstStyle>
          <a:p>
            <a:pPr lvl="0"/>
            <a:r>
              <a:rPr lang="en-US" dirty="0" smtClean="0"/>
              <a:t>Footer</a:t>
            </a:r>
          </a:p>
        </p:txBody>
      </p:sp>
      <p:sp>
        <p:nvSpPr>
          <p:cNvPr id="19" name="Text Placeholder 2"/>
          <p:cNvSpPr>
            <a:spLocks noGrp="1"/>
          </p:cNvSpPr>
          <p:nvPr>
            <p:ph type="body" sz="quarter" idx="22" hasCustomPrompt="1"/>
          </p:nvPr>
        </p:nvSpPr>
        <p:spPr>
          <a:xfrm>
            <a:off x="4844406" y="6392339"/>
            <a:ext cx="2708919"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0" name="Slide Number Placeholder 5"/>
          <p:cNvSpPr>
            <a:spLocks noGrp="1"/>
          </p:cNvSpPr>
          <p:nvPr>
            <p:ph type="sldNum" sz="quarter" idx="4"/>
          </p:nvPr>
        </p:nvSpPr>
        <p:spPr>
          <a:xfrm>
            <a:off x="8760613" y="6493011"/>
            <a:ext cx="230988"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11" name="Text Placeholder 2"/>
          <p:cNvSpPr>
            <a:spLocks noGrp="1"/>
          </p:cNvSpPr>
          <p:nvPr>
            <p:ph type="body" sz="quarter" idx="23"/>
          </p:nvPr>
        </p:nvSpPr>
        <p:spPr>
          <a:xfrm>
            <a:off x="4844406" y="1029926"/>
            <a:ext cx="3842393"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457945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Half Image Shield">
    <p:spTree>
      <p:nvGrpSpPr>
        <p:cNvPr id="1" name=""/>
        <p:cNvGrpSpPr/>
        <p:nvPr/>
      </p:nvGrpSpPr>
      <p:grpSpPr>
        <a:xfrm>
          <a:off x="0" y="0"/>
          <a:ext cx="0" cy="0"/>
          <a:chOff x="0" y="0"/>
          <a:chExt cx="0" cy="0"/>
        </a:xfrm>
      </p:grpSpPr>
      <p:pic>
        <p:nvPicPr>
          <p:cNvPr id="27" name="Picture 26"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0" y="-228599"/>
            <a:ext cx="9429750" cy="1293421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2"/>
          <p:cNvSpPr>
            <a:spLocks noGrp="1"/>
          </p:cNvSpPr>
          <p:nvPr>
            <p:ph type="body" sz="quarter" idx="22" hasCustomPrompt="1"/>
          </p:nvPr>
        </p:nvSpPr>
        <p:spPr>
          <a:xfrm>
            <a:off x="4816828" y="6582835"/>
            <a:ext cx="2742211" cy="152400"/>
          </a:xfrm>
        </p:spPr>
        <p:txBody>
          <a:bodyPr anchor="t"/>
          <a:lstStyle>
            <a:lvl1pPr marL="0" indent="0">
              <a:buNone/>
              <a:defRPr sz="800">
                <a:solidFill>
                  <a:schemeClr val="accent1"/>
                </a:solidFill>
              </a:defRPr>
            </a:lvl1pPr>
          </a:lstStyle>
          <a:p>
            <a:pPr lvl="0"/>
            <a:r>
              <a:rPr lang="en-US" dirty="0" smtClean="0"/>
              <a:t>Footer</a:t>
            </a:r>
          </a:p>
        </p:txBody>
      </p:sp>
      <p:sp>
        <p:nvSpPr>
          <p:cNvPr id="14" name="Text Placeholder 2"/>
          <p:cNvSpPr>
            <a:spLocks noGrp="1"/>
          </p:cNvSpPr>
          <p:nvPr>
            <p:ph type="body" sz="quarter" idx="23" hasCustomPrompt="1"/>
          </p:nvPr>
        </p:nvSpPr>
        <p:spPr>
          <a:xfrm>
            <a:off x="4816828" y="6392339"/>
            <a:ext cx="2742211"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5" name="Text Placeholder 2"/>
          <p:cNvSpPr>
            <a:spLocks noGrp="1"/>
          </p:cNvSpPr>
          <p:nvPr>
            <p:ph idx="1"/>
          </p:nvPr>
        </p:nvSpPr>
        <p:spPr>
          <a:xfrm>
            <a:off x="4820284" y="1569509"/>
            <a:ext cx="3866515" cy="4704291"/>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6" name="Title Placeholder 1"/>
          <p:cNvSpPr>
            <a:spLocks noGrp="1"/>
          </p:cNvSpPr>
          <p:nvPr>
            <p:ph type="title" hasCustomPrompt="1"/>
          </p:nvPr>
        </p:nvSpPr>
        <p:spPr>
          <a:xfrm>
            <a:off x="4820285" y="184150"/>
            <a:ext cx="3866514" cy="728670"/>
          </a:xfrm>
          <a:prstGeom prst="rect">
            <a:avLst/>
          </a:prstGeom>
        </p:spPr>
        <p:txBody>
          <a:bodyPr vert="horz" lIns="0" tIns="0" rIns="0" bIns="0" rtlCol="0" anchor="b">
            <a:noAutofit/>
          </a:bodyPr>
          <a:lstStyle>
            <a:lvl1pPr>
              <a:defRPr baseline="0"/>
            </a:lvl1pPr>
          </a:lstStyle>
          <a:p>
            <a:r>
              <a:rPr lang="en-US" dirty="0" smtClean="0"/>
              <a:t>28 Intel Clear Light</a:t>
            </a:r>
            <a:br>
              <a:rPr lang="en-US" dirty="0" smtClean="0"/>
            </a:br>
            <a:r>
              <a:rPr lang="en-US" dirty="0" smtClean="0"/>
              <a:t>Headline</a:t>
            </a:r>
            <a:endParaRPr lang="en-US" dirty="0"/>
          </a:p>
        </p:txBody>
      </p:sp>
      <p:sp>
        <p:nvSpPr>
          <p:cNvPr id="28" name="Slide Number Placeholder 5"/>
          <p:cNvSpPr>
            <a:spLocks noGrp="1"/>
          </p:cNvSpPr>
          <p:nvPr>
            <p:ph type="sldNum" sz="quarter" idx="4"/>
          </p:nvPr>
        </p:nvSpPr>
        <p:spPr>
          <a:xfrm>
            <a:off x="8760613" y="6493011"/>
            <a:ext cx="230988"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12" name="Text Placeholder 2"/>
          <p:cNvSpPr>
            <a:spLocks noGrp="1"/>
          </p:cNvSpPr>
          <p:nvPr>
            <p:ph type="body" sz="quarter" idx="25"/>
          </p:nvPr>
        </p:nvSpPr>
        <p:spPr>
          <a:xfrm>
            <a:off x="4816828" y="1029926"/>
            <a:ext cx="3869971"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pic>
        <p:nvPicPr>
          <p:cNvPr id="11"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 r="10365" b="400"/>
          <a:stretch/>
        </p:blipFill>
        <p:spPr bwMode="auto">
          <a:xfrm flipH="1">
            <a:off x="-14630" y="-1"/>
            <a:ext cx="4572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Picture Placeholder 2"/>
          <p:cNvSpPr>
            <a:spLocks noGrp="1"/>
          </p:cNvSpPr>
          <p:nvPr>
            <p:ph type="pic" sz="quarter" idx="27" hasCustomPrompt="1"/>
          </p:nvPr>
        </p:nvSpPr>
        <p:spPr>
          <a:xfrm>
            <a:off x="-21802" y="395789"/>
            <a:ext cx="4022127" cy="6485281"/>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2057400"/>
              <a:gd name="connsiteY0" fmla="*/ 0 h 1926771"/>
              <a:gd name="connsiteX1" fmla="*/ 2057400 w 2057400"/>
              <a:gd name="connsiteY1" fmla="*/ 1012371 h 1926771"/>
              <a:gd name="connsiteX2" fmla="*/ 2057400 w 2057400"/>
              <a:gd name="connsiteY2" fmla="*/ 1926771 h 1926771"/>
              <a:gd name="connsiteX3" fmla="*/ 1143000 w 2057400"/>
              <a:gd name="connsiteY3" fmla="*/ 1926771 h 1926771"/>
              <a:gd name="connsiteX4" fmla="*/ 0 w 2057400"/>
              <a:gd name="connsiteY4" fmla="*/ 0 h 1926771"/>
              <a:gd name="connsiteX0" fmla="*/ 0 w 2057400"/>
              <a:gd name="connsiteY0" fmla="*/ 0 h 6520542"/>
              <a:gd name="connsiteX1" fmla="*/ 2057400 w 2057400"/>
              <a:gd name="connsiteY1" fmla="*/ 1012371 h 6520542"/>
              <a:gd name="connsiteX2" fmla="*/ 2057400 w 2057400"/>
              <a:gd name="connsiteY2" fmla="*/ 1926771 h 6520542"/>
              <a:gd name="connsiteX3" fmla="*/ 32657 w 2057400"/>
              <a:gd name="connsiteY3" fmla="*/ 6520542 h 6520542"/>
              <a:gd name="connsiteX4" fmla="*/ 0 w 2057400"/>
              <a:gd name="connsiteY4" fmla="*/ 0 h 6520542"/>
              <a:gd name="connsiteX0" fmla="*/ 0 w 3984172"/>
              <a:gd name="connsiteY0" fmla="*/ 0 h 6520542"/>
              <a:gd name="connsiteX1" fmla="*/ 3984172 w 3984172"/>
              <a:gd name="connsiteY1" fmla="*/ 674914 h 6520542"/>
              <a:gd name="connsiteX2" fmla="*/ 2057400 w 3984172"/>
              <a:gd name="connsiteY2" fmla="*/ 1926771 h 6520542"/>
              <a:gd name="connsiteX3" fmla="*/ 32657 w 3984172"/>
              <a:gd name="connsiteY3" fmla="*/ 6520542 h 6520542"/>
              <a:gd name="connsiteX4" fmla="*/ 0 w 3984172"/>
              <a:gd name="connsiteY4" fmla="*/ 0 h 6520542"/>
              <a:gd name="connsiteX0" fmla="*/ 0 w 3984172"/>
              <a:gd name="connsiteY0" fmla="*/ 0 h 6520542"/>
              <a:gd name="connsiteX1" fmla="*/ 3984172 w 3984172"/>
              <a:gd name="connsiteY1" fmla="*/ 674914 h 6520542"/>
              <a:gd name="connsiteX2" fmla="*/ 2057400 w 3984172"/>
              <a:gd name="connsiteY2" fmla="*/ 1926771 h 6520542"/>
              <a:gd name="connsiteX3" fmla="*/ 32657 w 3984172"/>
              <a:gd name="connsiteY3" fmla="*/ 6520542 h 6520542"/>
              <a:gd name="connsiteX4" fmla="*/ 0 w 3984172"/>
              <a:gd name="connsiteY4" fmla="*/ 0 h 6520542"/>
              <a:gd name="connsiteX0" fmla="*/ 0 w 3984172"/>
              <a:gd name="connsiteY0" fmla="*/ 0 h 6520542"/>
              <a:gd name="connsiteX1" fmla="*/ 3984172 w 3984172"/>
              <a:gd name="connsiteY1" fmla="*/ 674914 h 6520542"/>
              <a:gd name="connsiteX2" fmla="*/ 2057400 w 3984172"/>
              <a:gd name="connsiteY2" fmla="*/ 1926771 h 6520542"/>
              <a:gd name="connsiteX3" fmla="*/ 32657 w 3984172"/>
              <a:gd name="connsiteY3" fmla="*/ 6520542 h 6520542"/>
              <a:gd name="connsiteX4" fmla="*/ 0 w 3984172"/>
              <a:gd name="connsiteY4" fmla="*/ 0 h 6520542"/>
              <a:gd name="connsiteX0" fmla="*/ 0 w 3984172"/>
              <a:gd name="connsiteY0" fmla="*/ 0 h 6520542"/>
              <a:gd name="connsiteX1" fmla="*/ 3984172 w 3984172"/>
              <a:gd name="connsiteY1" fmla="*/ 674914 h 6520542"/>
              <a:gd name="connsiteX2" fmla="*/ 3178629 w 3984172"/>
              <a:gd name="connsiteY2" fmla="*/ 6466114 h 6520542"/>
              <a:gd name="connsiteX3" fmla="*/ 32657 w 3984172"/>
              <a:gd name="connsiteY3" fmla="*/ 6520542 h 6520542"/>
              <a:gd name="connsiteX4" fmla="*/ 0 w 3984172"/>
              <a:gd name="connsiteY4" fmla="*/ 0 h 6520542"/>
              <a:gd name="connsiteX0" fmla="*/ 0 w 3984172"/>
              <a:gd name="connsiteY0" fmla="*/ 0 h 6520542"/>
              <a:gd name="connsiteX1" fmla="*/ 3984172 w 3984172"/>
              <a:gd name="connsiteY1" fmla="*/ 674914 h 6520542"/>
              <a:gd name="connsiteX2" fmla="*/ 3178629 w 3984172"/>
              <a:gd name="connsiteY2" fmla="*/ 6466114 h 6520542"/>
              <a:gd name="connsiteX3" fmla="*/ 32657 w 3984172"/>
              <a:gd name="connsiteY3" fmla="*/ 6520542 h 6520542"/>
              <a:gd name="connsiteX4" fmla="*/ 0 w 3984172"/>
              <a:gd name="connsiteY4" fmla="*/ 0 h 6520542"/>
              <a:gd name="connsiteX0" fmla="*/ 0 w 3998904"/>
              <a:gd name="connsiteY0" fmla="*/ 0 h 6520542"/>
              <a:gd name="connsiteX1" fmla="*/ 3984172 w 3998904"/>
              <a:gd name="connsiteY1" fmla="*/ 674914 h 6520542"/>
              <a:gd name="connsiteX2" fmla="*/ 3178629 w 3998904"/>
              <a:gd name="connsiteY2" fmla="*/ 6466114 h 6520542"/>
              <a:gd name="connsiteX3" fmla="*/ 32657 w 3998904"/>
              <a:gd name="connsiteY3" fmla="*/ 6520542 h 6520542"/>
              <a:gd name="connsiteX4" fmla="*/ 0 w 3998904"/>
              <a:gd name="connsiteY4" fmla="*/ 0 h 6520542"/>
              <a:gd name="connsiteX0" fmla="*/ 0 w 3998904"/>
              <a:gd name="connsiteY0" fmla="*/ 0 h 6466114"/>
              <a:gd name="connsiteX1" fmla="*/ 3984172 w 3998904"/>
              <a:gd name="connsiteY1" fmla="*/ 674914 h 6466114"/>
              <a:gd name="connsiteX2" fmla="*/ 3178629 w 3998904"/>
              <a:gd name="connsiteY2" fmla="*/ 6466114 h 6466114"/>
              <a:gd name="connsiteX3" fmla="*/ 43543 w 3998904"/>
              <a:gd name="connsiteY3" fmla="*/ 6291942 h 6466114"/>
              <a:gd name="connsiteX4" fmla="*/ 0 w 3998904"/>
              <a:gd name="connsiteY4" fmla="*/ 0 h 6466114"/>
              <a:gd name="connsiteX0" fmla="*/ 0 w 3998904"/>
              <a:gd name="connsiteY0" fmla="*/ 0 h 6466114"/>
              <a:gd name="connsiteX1" fmla="*/ 3984172 w 3998904"/>
              <a:gd name="connsiteY1" fmla="*/ 674914 h 6466114"/>
              <a:gd name="connsiteX2" fmla="*/ 3178629 w 3998904"/>
              <a:gd name="connsiteY2" fmla="*/ 6466114 h 6466114"/>
              <a:gd name="connsiteX3" fmla="*/ 43543 w 3998904"/>
              <a:gd name="connsiteY3" fmla="*/ 6466114 h 6466114"/>
              <a:gd name="connsiteX4" fmla="*/ 0 w 3998904"/>
              <a:gd name="connsiteY4" fmla="*/ 0 h 6466114"/>
              <a:gd name="connsiteX0" fmla="*/ 0 w 3908673"/>
              <a:gd name="connsiteY0" fmla="*/ 0 h 6466114"/>
              <a:gd name="connsiteX1" fmla="*/ 3884419 w 3908673"/>
              <a:gd name="connsiteY1" fmla="*/ 697081 h 6466114"/>
              <a:gd name="connsiteX2" fmla="*/ 3178629 w 3908673"/>
              <a:gd name="connsiteY2" fmla="*/ 6466114 h 6466114"/>
              <a:gd name="connsiteX3" fmla="*/ 43543 w 3908673"/>
              <a:gd name="connsiteY3" fmla="*/ 6466114 h 6466114"/>
              <a:gd name="connsiteX4" fmla="*/ 0 w 3908673"/>
              <a:gd name="connsiteY4" fmla="*/ 0 h 6466114"/>
              <a:gd name="connsiteX0" fmla="*/ 0 w 3983443"/>
              <a:gd name="connsiteY0" fmla="*/ 0 h 6466114"/>
              <a:gd name="connsiteX1" fmla="*/ 3967546 w 3983443"/>
              <a:gd name="connsiteY1" fmla="*/ 652746 h 6466114"/>
              <a:gd name="connsiteX2" fmla="*/ 3178629 w 3983443"/>
              <a:gd name="connsiteY2" fmla="*/ 6466114 h 6466114"/>
              <a:gd name="connsiteX3" fmla="*/ 43543 w 3983443"/>
              <a:gd name="connsiteY3" fmla="*/ 6466114 h 6466114"/>
              <a:gd name="connsiteX4" fmla="*/ 0 w 3983443"/>
              <a:gd name="connsiteY4" fmla="*/ 0 h 6466114"/>
              <a:gd name="connsiteX0" fmla="*/ 194755 w 3939900"/>
              <a:gd name="connsiteY0" fmla="*/ 0 h 6200106"/>
              <a:gd name="connsiteX1" fmla="*/ 3924003 w 3939900"/>
              <a:gd name="connsiteY1" fmla="*/ 386738 h 6200106"/>
              <a:gd name="connsiteX2" fmla="*/ 3135086 w 3939900"/>
              <a:gd name="connsiteY2" fmla="*/ 6200106 h 6200106"/>
              <a:gd name="connsiteX3" fmla="*/ 0 w 3939900"/>
              <a:gd name="connsiteY3" fmla="*/ 6200106 h 6200106"/>
              <a:gd name="connsiteX4" fmla="*/ 194755 w 3939900"/>
              <a:gd name="connsiteY4" fmla="*/ 0 h 6200106"/>
              <a:gd name="connsiteX0" fmla="*/ 0 w 3944651"/>
              <a:gd name="connsiteY0" fmla="*/ 0 h 6427321"/>
              <a:gd name="connsiteX1" fmla="*/ 3928754 w 3944651"/>
              <a:gd name="connsiteY1" fmla="*/ 613953 h 6427321"/>
              <a:gd name="connsiteX2" fmla="*/ 3139837 w 3944651"/>
              <a:gd name="connsiteY2" fmla="*/ 6427321 h 6427321"/>
              <a:gd name="connsiteX3" fmla="*/ 4751 w 3944651"/>
              <a:gd name="connsiteY3" fmla="*/ 6427321 h 6427321"/>
              <a:gd name="connsiteX4" fmla="*/ 0 w 3944651"/>
              <a:gd name="connsiteY4" fmla="*/ 0 h 6427321"/>
              <a:gd name="connsiteX0" fmla="*/ 0 w 3944651"/>
              <a:gd name="connsiteY0" fmla="*/ 0 h 6427321"/>
              <a:gd name="connsiteX1" fmla="*/ 3928754 w 3944651"/>
              <a:gd name="connsiteY1" fmla="*/ 613953 h 6427321"/>
              <a:gd name="connsiteX2" fmla="*/ 3139837 w 3944651"/>
              <a:gd name="connsiteY2" fmla="*/ 6427321 h 6427321"/>
              <a:gd name="connsiteX3" fmla="*/ 4751 w 3944651"/>
              <a:gd name="connsiteY3" fmla="*/ 6427321 h 6427321"/>
              <a:gd name="connsiteX4" fmla="*/ 0 w 3944651"/>
              <a:gd name="connsiteY4" fmla="*/ 0 h 6427321"/>
              <a:gd name="connsiteX0" fmla="*/ 0 w 3944651"/>
              <a:gd name="connsiteY0" fmla="*/ 0 h 6427321"/>
              <a:gd name="connsiteX1" fmla="*/ 3928754 w 3944651"/>
              <a:gd name="connsiteY1" fmla="*/ 613953 h 6427321"/>
              <a:gd name="connsiteX2" fmla="*/ 3139837 w 3944651"/>
              <a:gd name="connsiteY2" fmla="*/ 6427321 h 6427321"/>
              <a:gd name="connsiteX3" fmla="*/ 4751 w 3944651"/>
              <a:gd name="connsiteY3" fmla="*/ 6427321 h 6427321"/>
              <a:gd name="connsiteX4" fmla="*/ 0 w 3944651"/>
              <a:gd name="connsiteY4" fmla="*/ 0 h 6427321"/>
              <a:gd name="connsiteX0" fmla="*/ 0 w 3939528"/>
              <a:gd name="connsiteY0" fmla="*/ 0 h 6427321"/>
              <a:gd name="connsiteX1" fmla="*/ 3923212 w 3939528"/>
              <a:gd name="connsiteY1" fmla="*/ 669371 h 6427321"/>
              <a:gd name="connsiteX2" fmla="*/ 3139837 w 3939528"/>
              <a:gd name="connsiteY2" fmla="*/ 6427321 h 6427321"/>
              <a:gd name="connsiteX3" fmla="*/ 4751 w 3939528"/>
              <a:gd name="connsiteY3" fmla="*/ 6427321 h 6427321"/>
              <a:gd name="connsiteX4" fmla="*/ 0 w 3939528"/>
              <a:gd name="connsiteY4" fmla="*/ 0 h 6427321"/>
              <a:gd name="connsiteX0" fmla="*/ 0 w 3949789"/>
              <a:gd name="connsiteY0" fmla="*/ 0 h 6427321"/>
              <a:gd name="connsiteX1" fmla="*/ 3934296 w 3949789"/>
              <a:gd name="connsiteY1" fmla="*/ 630578 h 6427321"/>
              <a:gd name="connsiteX2" fmla="*/ 3139837 w 3949789"/>
              <a:gd name="connsiteY2" fmla="*/ 6427321 h 6427321"/>
              <a:gd name="connsiteX3" fmla="*/ 4751 w 3949789"/>
              <a:gd name="connsiteY3" fmla="*/ 6427321 h 6427321"/>
              <a:gd name="connsiteX4" fmla="*/ 0 w 3949789"/>
              <a:gd name="connsiteY4" fmla="*/ 0 h 6427321"/>
              <a:gd name="connsiteX0" fmla="*/ 0 w 3949789"/>
              <a:gd name="connsiteY0" fmla="*/ 0 h 6427321"/>
              <a:gd name="connsiteX1" fmla="*/ 3934296 w 3949789"/>
              <a:gd name="connsiteY1" fmla="*/ 630578 h 6427321"/>
              <a:gd name="connsiteX2" fmla="*/ 3139837 w 3949789"/>
              <a:gd name="connsiteY2" fmla="*/ 6427321 h 6427321"/>
              <a:gd name="connsiteX3" fmla="*/ 4751 w 3949789"/>
              <a:gd name="connsiteY3" fmla="*/ 6427321 h 6427321"/>
              <a:gd name="connsiteX4" fmla="*/ 0 w 3949789"/>
              <a:gd name="connsiteY4" fmla="*/ 0 h 6427321"/>
              <a:gd name="connsiteX0" fmla="*/ 0 w 3949789"/>
              <a:gd name="connsiteY0" fmla="*/ 0 h 6427321"/>
              <a:gd name="connsiteX1" fmla="*/ 3934296 w 3949789"/>
              <a:gd name="connsiteY1" fmla="*/ 630578 h 6427321"/>
              <a:gd name="connsiteX2" fmla="*/ 3139837 w 3949789"/>
              <a:gd name="connsiteY2" fmla="*/ 6427321 h 6427321"/>
              <a:gd name="connsiteX3" fmla="*/ 4751 w 3949789"/>
              <a:gd name="connsiteY3" fmla="*/ 6427321 h 6427321"/>
              <a:gd name="connsiteX4" fmla="*/ 0 w 3949789"/>
              <a:gd name="connsiteY4" fmla="*/ 0 h 6427321"/>
              <a:gd name="connsiteX0" fmla="*/ 0 w 3955330"/>
              <a:gd name="connsiteY0" fmla="*/ 0 h 6349736"/>
              <a:gd name="connsiteX1" fmla="*/ 3939837 w 3955330"/>
              <a:gd name="connsiteY1" fmla="*/ 552993 h 6349736"/>
              <a:gd name="connsiteX2" fmla="*/ 3145378 w 3955330"/>
              <a:gd name="connsiteY2" fmla="*/ 6349736 h 6349736"/>
              <a:gd name="connsiteX3" fmla="*/ 10292 w 3955330"/>
              <a:gd name="connsiteY3" fmla="*/ 6349736 h 6349736"/>
              <a:gd name="connsiteX4" fmla="*/ 0 w 3955330"/>
              <a:gd name="connsiteY4" fmla="*/ 0 h 6349736"/>
              <a:gd name="connsiteX0" fmla="*/ 1174 w 3945420"/>
              <a:gd name="connsiteY0" fmla="*/ 0 h 6432864"/>
              <a:gd name="connsiteX1" fmla="*/ 3929927 w 3945420"/>
              <a:gd name="connsiteY1" fmla="*/ 636121 h 6432864"/>
              <a:gd name="connsiteX2" fmla="*/ 3135468 w 3945420"/>
              <a:gd name="connsiteY2" fmla="*/ 6432864 h 6432864"/>
              <a:gd name="connsiteX3" fmla="*/ 382 w 3945420"/>
              <a:gd name="connsiteY3" fmla="*/ 6432864 h 6432864"/>
              <a:gd name="connsiteX4" fmla="*/ 1174 w 3945420"/>
              <a:gd name="connsiteY4" fmla="*/ 0 h 6432864"/>
              <a:gd name="connsiteX0" fmla="*/ 1174 w 3945420"/>
              <a:gd name="connsiteY0" fmla="*/ 0 h 6432864"/>
              <a:gd name="connsiteX1" fmla="*/ 3929927 w 3945420"/>
              <a:gd name="connsiteY1" fmla="*/ 636121 h 6432864"/>
              <a:gd name="connsiteX2" fmla="*/ 3135468 w 3945420"/>
              <a:gd name="connsiteY2" fmla="*/ 6432864 h 6432864"/>
              <a:gd name="connsiteX3" fmla="*/ 382 w 3945420"/>
              <a:gd name="connsiteY3" fmla="*/ 6432864 h 6432864"/>
              <a:gd name="connsiteX4" fmla="*/ 1174 w 3945420"/>
              <a:gd name="connsiteY4" fmla="*/ 0 h 6432864"/>
              <a:gd name="connsiteX0" fmla="*/ 1174 w 3945420"/>
              <a:gd name="connsiteY0" fmla="*/ 0 h 6432864"/>
              <a:gd name="connsiteX1" fmla="*/ 3929927 w 3945420"/>
              <a:gd name="connsiteY1" fmla="*/ 636121 h 6432864"/>
              <a:gd name="connsiteX2" fmla="*/ 3135468 w 3945420"/>
              <a:gd name="connsiteY2" fmla="*/ 6432864 h 6432864"/>
              <a:gd name="connsiteX3" fmla="*/ 382 w 3945420"/>
              <a:gd name="connsiteY3" fmla="*/ 6432864 h 6432864"/>
              <a:gd name="connsiteX4" fmla="*/ 1174 w 3945420"/>
              <a:gd name="connsiteY4" fmla="*/ 0 h 6432864"/>
              <a:gd name="connsiteX0" fmla="*/ 1174 w 3940283"/>
              <a:gd name="connsiteY0" fmla="*/ 0 h 6432864"/>
              <a:gd name="connsiteX1" fmla="*/ 3924386 w 3940283"/>
              <a:gd name="connsiteY1" fmla="*/ 619496 h 6432864"/>
              <a:gd name="connsiteX2" fmla="*/ 3135468 w 3940283"/>
              <a:gd name="connsiteY2" fmla="*/ 6432864 h 6432864"/>
              <a:gd name="connsiteX3" fmla="*/ 382 w 3940283"/>
              <a:gd name="connsiteY3" fmla="*/ 6432864 h 6432864"/>
              <a:gd name="connsiteX4" fmla="*/ 1174 w 3940283"/>
              <a:gd name="connsiteY4" fmla="*/ 0 h 6432864"/>
              <a:gd name="connsiteX0" fmla="*/ 1174 w 3965139"/>
              <a:gd name="connsiteY0" fmla="*/ 0 h 6432864"/>
              <a:gd name="connsiteX1" fmla="*/ 3924386 w 3965139"/>
              <a:gd name="connsiteY1" fmla="*/ 619496 h 6432864"/>
              <a:gd name="connsiteX2" fmla="*/ 3135468 w 3965139"/>
              <a:gd name="connsiteY2" fmla="*/ 6432864 h 6432864"/>
              <a:gd name="connsiteX3" fmla="*/ 382 w 3965139"/>
              <a:gd name="connsiteY3" fmla="*/ 6432864 h 6432864"/>
              <a:gd name="connsiteX4" fmla="*/ 1174 w 3965139"/>
              <a:gd name="connsiteY4" fmla="*/ 0 h 6432864"/>
              <a:gd name="connsiteX0" fmla="*/ 1174 w 3959939"/>
              <a:gd name="connsiteY0" fmla="*/ 0 h 6432864"/>
              <a:gd name="connsiteX1" fmla="*/ 3924386 w 3959939"/>
              <a:gd name="connsiteY1" fmla="*/ 619496 h 6432864"/>
              <a:gd name="connsiteX2" fmla="*/ 3135468 w 3959939"/>
              <a:gd name="connsiteY2" fmla="*/ 6432864 h 6432864"/>
              <a:gd name="connsiteX3" fmla="*/ 382 w 3959939"/>
              <a:gd name="connsiteY3" fmla="*/ 6432864 h 6432864"/>
              <a:gd name="connsiteX4" fmla="*/ 1174 w 3959939"/>
              <a:gd name="connsiteY4" fmla="*/ 0 h 6432864"/>
              <a:gd name="connsiteX0" fmla="*/ 1174 w 3942977"/>
              <a:gd name="connsiteY0" fmla="*/ 0 h 6438405"/>
              <a:gd name="connsiteX1" fmla="*/ 3924386 w 3942977"/>
              <a:gd name="connsiteY1" fmla="*/ 619496 h 6438405"/>
              <a:gd name="connsiteX2" fmla="*/ 2808501 w 3942977"/>
              <a:gd name="connsiteY2" fmla="*/ 6438405 h 6438405"/>
              <a:gd name="connsiteX3" fmla="*/ 382 w 3942977"/>
              <a:gd name="connsiteY3" fmla="*/ 6432864 h 6438405"/>
              <a:gd name="connsiteX4" fmla="*/ 1174 w 3942977"/>
              <a:gd name="connsiteY4" fmla="*/ 0 h 6438405"/>
              <a:gd name="connsiteX0" fmla="*/ 1174 w 3959439"/>
              <a:gd name="connsiteY0" fmla="*/ 0 h 6449489"/>
              <a:gd name="connsiteX1" fmla="*/ 3924386 w 3959439"/>
              <a:gd name="connsiteY1" fmla="*/ 619496 h 6449489"/>
              <a:gd name="connsiteX2" fmla="*/ 3129926 w 3959439"/>
              <a:gd name="connsiteY2" fmla="*/ 6449489 h 6449489"/>
              <a:gd name="connsiteX3" fmla="*/ 382 w 3959439"/>
              <a:gd name="connsiteY3" fmla="*/ 6432864 h 6449489"/>
              <a:gd name="connsiteX4" fmla="*/ 1174 w 3959439"/>
              <a:gd name="connsiteY4" fmla="*/ 0 h 6449489"/>
              <a:gd name="connsiteX0" fmla="*/ 0 w 3975738"/>
              <a:gd name="connsiteY0" fmla="*/ 0 h 6449489"/>
              <a:gd name="connsiteX1" fmla="*/ 3940685 w 3975738"/>
              <a:gd name="connsiteY1" fmla="*/ 619496 h 6449489"/>
              <a:gd name="connsiteX2" fmla="*/ 3146225 w 3975738"/>
              <a:gd name="connsiteY2" fmla="*/ 6449489 h 6449489"/>
              <a:gd name="connsiteX3" fmla="*/ 16681 w 3975738"/>
              <a:gd name="connsiteY3" fmla="*/ 6432864 h 6449489"/>
              <a:gd name="connsiteX4" fmla="*/ 0 w 3975738"/>
              <a:gd name="connsiteY4" fmla="*/ 0 h 6449489"/>
              <a:gd name="connsiteX0" fmla="*/ 0 w 3975738"/>
              <a:gd name="connsiteY0" fmla="*/ 0 h 6449489"/>
              <a:gd name="connsiteX1" fmla="*/ 3940685 w 3975738"/>
              <a:gd name="connsiteY1" fmla="*/ 619496 h 6449489"/>
              <a:gd name="connsiteX2" fmla="*/ 3146225 w 3975738"/>
              <a:gd name="connsiteY2" fmla="*/ 6449489 h 6449489"/>
              <a:gd name="connsiteX3" fmla="*/ 5033 w 3975738"/>
              <a:gd name="connsiteY3" fmla="*/ 6427040 h 6449489"/>
              <a:gd name="connsiteX4" fmla="*/ 0 w 3975738"/>
              <a:gd name="connsiteY4" fmla="*/ 0 h 6449489"/>
              <a:gd name="connsiteX0" fmla="*/ 0 w 3956121"/>
              <a:gd name="connsiteY0" fmla="*/ 0 h 6427040"/>
              <a:gd name="connsiteX1" fmla="*/ 3940685 w 3956121"/>
              <a:gd name="connsiteY1" fmla="*/ 619496 h 6427040"/>
              <a:gd name="connsiteX2" fmla="*/ 2691937 w 3956121"/>
              <a:gd name="connsiteY2" fmla="*/ 6333005 h 6427040"/>
              <a:gd name="connsiteX3" fmla="*/ 5033 w 3956121"/>
              <a:gd name="connsiteY3" fmla="*/ 6427040 h 6427040"/>
              <a:gd name="connsiteX4" fmla="*/ 0 w 3956121"/>
              <a:gd name="connsiteY4" fmla="*/ 0 h 6427040"/>
              <a:gd name="connsiteX0" fmla="*/ 0 w 3975225"/>
              <a:gd name="connsiteY0" fmla="*/ 0 h 6455313"/>
              <a:gd name="connsiteX1" fmla="*/ 3940685 w 3975225"/>
              <a:gd name="connsiteY1" fmla="*/ 619496 h 6455313"/>
              <a:gd name="connsiteX2" fmla="*/ 3140401 w 3975225"/>
              <a:gd name="connsiteY2" fmla="*/ 6455313 h 6455313"/>
              <a:gd name="connsiteX3" fmla="*/ 5033 w 3975225"/>
              <a:gd name="connsiteY3" fmla="*/ 6427040 h 6455313"/>
              <a:gd name="connsiteX4" fmla="*/ 0 w 3975225"/>
              <a:gd name="connsiteY4" fmla="*/ 0 h 6455313"/>
              <a:gd name="connsiteX0" fmla="*/ 0 w 3995009"/>
              <a:gd name="connsiteY0" fmla="*/ 0 h 6455313"/>
              <a:gd name="connsiteX1" fmla="*/ 3940685 w 3995009"/>
              <a:gd name="connsiteY1" fmla="*/ 619496 h 6455313"/>
              <a:gd name="connsiteX2" fmla="*/ 3140401 w 3995009"/>
              <a:gd name="connsiteY2" fmla="*/ 6455313 h 6455313"/>
              <a:gd name="connsiteX3" fmla="*/ 5033 w 3995009"/>
              <a:gd name="connsiteY3" fmla="*/ 6427040 h 6455313"/>
              <a:gd name="connsiteX4" fmla="*/ 0 w 3995009"/>
              <a:gd name="connsiteY4" fmla="*/ 0 h 6455313"/>
              <a:gd name="connsiteX0" fmla="*/ 0 w 3995643"/>
              <a:gd name="connsiteY0" fmla="*/ 0 h 6432016"/>
              <a:gd name="connsiteX1" fmla="*/ 3940685 w 3995643"/>
              <a:gd name="connsiteY1" fmla="*/ 619496 h 6432016"/>
              <a:gd name="connsiteX2" fmla="*/ 3146225 w 3995643"/>
              <a:gd name="connsiteY2" fmla="*/ 6432016 h 6432016"/>
              <a:gd name="connsiteX3" fmla="*/ 5033 w 3995643"/>
              <a:gd name="connsiteY3" fmla="*/ 6427040 h 6432016"/>
              <a:gd name="connsiteX4" fmla="*/ 0 w 3995643"/>
              <a:gd name="connsiteY4" fmla="*/ 0 h 6432016"/>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1467"/>
              <a:gd name="connsiteY0" fmla="*/ 0 h 6449489"/>
              <a:gd name="connsiteX1" fmla="*/ 3946509 w 4001467"/>
              <a:gd name="connsiteY1" fmla="*/ 636969 h 6449489"/>
              <a:gd name="connsiteX2" fmla="*/ 3152049 w 4001467"/>
              <a:gd name="connsiteY2" fmla="*/ 6449489 h 6449489"/>
              <a:gd name="connsiteX3" fmla="*/ 10857 w 4001467"/>
              <a:gd name="connsiteY3" fmla="*/ 6444513 h 6449489"/>
              <a:gd name="connsiteX4" fmla="*/ 0 w 4001467"/>
              <a:gd name="connsiteY4" fmla="*/ 0 h 6449489"/>
              <a:gd name="connsiteX0" fmla="*/ 0 w 4003445"/>
              <a:gd name="connsiteY0" fmla="*/ 0 h 6444513"/>
              <a:gd name="connsiteX1" fmla="*/ 3946509 w 4003445"/>
              <a:gd name="connsiteY1" fmla="*/ 636969 h 6444513"/>
              <a:gd name="connsiteX2" fmla="*/ 3169521 w 4003445"/>
              <a:gd name="connsiteY2" fmla="*/ 6443665 h 6444513"/>
              <a:gd name="connsiteX3" fmla="*/ 10857 w 4003445"/>
              <a:gd name="connsiteY3" fmla="*/ 6444513 h 6444513"/>
              <a:gd name="connsiteX4" fmla="*/ 0 w 4003445"/>
              <a:gd name="connsiteY4" fmla="*/ 0 h 6444513"/>
              <a:gd name="connsiteX0" fmla="*/ 0 w 4003445"/>
              <a:gd name="connsiteY0" fmla="*/ 0 h 6444513"/>
              <a:gd name="connsiteX1" fmla="*/ 3946509 w 4003445"/>
              <a:gd name="connsiteY1" fmla="*/ 636969 h 6444513"/>
              <a:gd name="connsiteX2" fmla="*/ 3169521 w 4003445"/>
              <a:gd name="connsiteY2" fmla="*/ 6443665 h 6444513"/>
              <a:gd name="connsiteX3" fmla="*/ 10857 w 4003445"/>
              <a:gd name="connsiteY3" fmla="*/ 6444513 h 6444513"/>
              <a:gd name="connsiteX4" fmla="*/ 0 w 4003445"/>
              <a:gd name="connsiteY4" fmla="*/ 0 h 6444513"/>
              <a:gd name="connsiteX0" fmla="*/ 0 w 4003445"/>
              <a:gd name="connsiteY0" fmla="*/ 0 h 6444513"/>
              <a:gd name="connsiteX1" fmla="*/ 3946509 w 4003445"/>
              <a:gd name="connsiteY1" fmla="*/ 636969 h 6444513"/>
              <a:gd name="connsiteX2" fmla="*/ 3169521 w 4003445"/>
              <a:gd name="connsiteY2" fmla="*/ 6443665 h 6444513"/>
              <a:gd name="connsiteX3" fmla="*/ 10857 w 4003445"/>
              <a:gd name="connsiteY3" fmla="*/ 6444513 h 6444513"/>
              <a:gd name="connsiteX4" fmla="*/ 0 w 4003445"/>
              <a:gd name="connsiteY4" fmla="*/ 0 h 6444513"/>
              <a:gd name="connsiteX0" fmla="*/ 0 w 4009270"/>
              <a:gd name="connsiteY0" fmla="*/ 0 h 6456161"/>
              <a:gd name="connsiteX1" fmla="*/ 3952334 w 4009270"/>
              <a:gd name="connsiteY1" fmla="*/ 648617 h 6456161"/>
              <a:gd name="connsiteX2" fmla="*/ 3175346 w 4009270"/>
              <a:gd name="connsiteY2" fmla="*/ 6455313 h 6456161"/>
              <a:gd name="connsiteX3" fmla="*/ 16682 w 4009270"/>
              <a:gd name="connsiteY3" fmla="*/ 6456161 h 6456161"/>
              <a:gd name="connsiteX4" fmla="*/ 0 w 4009270"/>
              <a:gd name="connsiteY4" fmla="*/ 0 h 6456161"/>
              <a:gd name="connsiteX0" fmla="*/ 0 w 4009270"/>
              <a:gd name="connsiteY0" fmla="*/ 0 h 6473633"/>
              <a:gd name="connsiteX1" fmla="*/ 3952334 w 4009270"/>
              <a:gd name="connsiteY1" fmla="*/ 648617 h 6473633"/>
              <a:gd name="connsiteX2" fmla="*/ 3175346 w 4009270"/>
              <a:gd name="connsiteY2" fmla="*/ 6455313 h 6473633"/>
              <a:gd name="connsiteX3" fmla="*/ 22506 w 4009270"/>
              <a:gd name="connsiteY3" fmla="*/ 6473633 h 6473633"/>
              <a:gd name="connsiteX4" fmla="*/ 0 w 4009270"/>
              <a:gd name="connsiteY4" fmla="*/ 0 h 6473633"/>
              <a:gd name="connsiteX0" fmla="*/ 0 w 4007938"/>
              <a:gd name="connsiteY0" fmla="*/ 0 h 6478610"/>
              <a:gd name="connsiteX1" fmla="*/ 3952334 w 4007938"/>
              <a:gd name="connsiteY1" fmla="*/ 648617 h 6478610"/>
              <a:gd name="connsiteX2" fmla="*/ 3163698 w 4007938"/>
              <a:gd name="connsiteY2" fmla="*/ 6478610 h 6478610"/>
              <a:gd name="connsiteX3" fmla="*/ 22506 w 4007938"/>
              <a:gd name="connsiteY3" fmla="*/ 6473633 h 6478610"/>
              <a:gd name="connsiteX4" fmla="*/ 0 w 4007938"/>
              <a:gd name="connsiteY4" fmla="*/ 0 h 6478610"/>
              <a:gd name="connsiteX0" fmla="*/ 0 w 4007938"/>
              <a:gd name="connsiteY0" fmla="*/ 0 h 6473633"/>
              <a:gd name="connsiteX1" fmla="*/ 3952334 w 4007938"/>
              <a:gd name="connsiteY1" fmla="*/ 648617 h 6473633"/>
              <a:gd name="connsiteX2" fmla="*/ 3163698 w 4007938"/>
              <a:gd name="connsiteY2" fmla="*/ 6461137 h 6473633"/>
              <a:gd name="connsiteX3" fmla="*/ 22506 w 4007938"/>
              <a:gd name="connsiteY3" fmla="*/ 6473633 h 6473633"/>
              <a:gd name="connsiteX4" fmla="*/ 0 w 4007938"/>
              <a:gd name="connsiteY4" fmla="*/ 0 h 6473633"/>
              <a:gd name="connsiteX0" fmla="*/ 0 w 4007938"/>
              <a:gd name="connsiteY0" fmla="*/ 0 h 6478610"/>
              <a:gd name="connsiteX1" fmla="*/ 3952334 w 4007938"/>
              <a:gd name="connsiteY1" fmla="*/ 648617 h 6478610"/>
              <a:gd name="connsiteX2" fmla="*/ 3163698 w 4007938"/>
              <a:gd name="connsiteY2" fmla="*/ 6478610 h 6478610"/>
              <a:gd name="connsiteX3" fmla="*/ 22506 w 4007938"/>
              <a:gd name="connsiteY3" fmla="*/ 6473633 h 6478610"/>
              <a:gd name="connsiteX4" fmla="*/ 0 w 4007938"/>
              <a:gd name="connsiteY4" fmla="*/ 0 h 6478610"/>
              <a:gd name="connsiteX0" fmla="*/ 0 w 4009784"/>
              <a:gd name="connsiteY0" fmla="*/ 0 h 6478610"/>
              <a:gd name="connsiteX1" fmla="*/ 3952334 w 4009784"/>
              <a:gd name="connsiteY1" fmla="*/ 648617 h 6478610"/>
              <a:gd name="connsiteX2" fmla="*/ 3163698 w 4009784"/>
              <a:gd name="connsiteY2" fmla="*/ 6478610 h 6478610"/>
              <a:gd name="connsiteX3" fmla="*/ 22506 w 4009784"/>
              <a:gd name="connsiteY3" fmla="*/ 6473633 h 6478610"/>
              <a:gd name="connsiteX4" fmla="*/ 0 w 4009784"/>
              <a:gd name="connsiteY4" fmla="*/ 0 h 6478610"/>
              <a:gd name="connsiteX0" fmla="*/ 0 w 4014928"/>
              <a:gd name="connsiteY0" fmla="*/ 0 h 6478610"/>
              <a:gd name="connsiteX1" fmla="*/ 3958159 w 4014928"/>
              <a:gd name="connsiteY1" fmla="*/ 648617 h 6478610"/>
              <a:gd name="connsiteX2" fmla="*/ 3163698 w 4014928"/>
              <a:gd name="connsiteY2" fmla="*/ 6478610 h 6478610"/>
              <a:gd name="connsiteX3" fmla="*/ 22506 w 4014928"/>
              <a:gd name="connsiteY3" fmla="*/ 6473633 h 6478610"/>
              <a:gd name="connsiteX4" fmla="*/ 0 w 4014928"/>
              <a:gd name="connsiteY4" fmla="*/ 0 h 6478610"/>
              <a:gd name="connsiteX0" fmla="*/ 0 w 4014928"/>
              <a:gd name="connsiteY0" fmla="*/ 0 h 6478610"/>
              <a:gd name="connsiteX1" fmla="*/ 3958159 w 4014928"/>
              <a:gd name="connsiteY1" fmla="*/ 648617 h 6478610"/>
              <a:gd name="connsiteX2" fmla="*/ 3163698 w 4014928"/>
              <a:gd name="connsiteY2" fmla="*/ 6478610 h 6478610"/>
              <a:gd name="connsiteX3" fmla="*/ 22506 w 4014928"/>
              <a:gd name="connsiteY3" fmla="*/ 6473633 h 6478610"/>
              <a:gd name="connsiteX4" fmla="*/ 0 w 4014928"/>
              <a:gd name="connsiteY4" fmla="*/ 0 h 6478610"/>
              <a:gd name="connsiteX0" fmla="*/ 0 w 4014928"/>
              <a:gd name="connsiteY0" fmla="*/ 0 h 6485281"/>
              <a:gd name="connsiteX1" fmla="*/ 3958159 w 4014928"/>
              <a:gd name="connsiteY1" fmla="*/ 648617 h 6485281"/>
              <a:gd name="connsiteX2" fmla="*/ 3163698 w 4014928"/>
              <a:gd name="connsiteY2" fmla="*/ 6478610 h 6485281"/>
              <a:gd name="connsiteX3" fmla="*/ 5033 w 4014928"/>
              <a:gd name="connsiteY3" fmla="*/ 6485281 h 6485281"/>
              <a:gd name="connsiteX4" fmla="*/ 0 w 4014928"/>
              <a:gd name="connsiteY4" fmla="*/ 0 h 6485281"/>
              <a:gd name="connsiteX0" fmla="*/ 0 w 4017011"/>
              <a:gd name="connsiteY0" fmla="*/ 0 h 6485281"/>
              <a:gd name="connsiteX1" fmla="*/ 3958159 w 4017011"/>
              <a:gd name="connsiteY1" fmla="*/ 648617 h 6485281"/>
              <a:gd name="connsiteX2" fmla="*/ 3181170 w 4017011"/>
              <a:gd name="connsiteY2" fmla="*/ 6472785 h 6485281"/>
              <a:gd name="connsiteX3" fmla="*/ 5033 w 4017011"/>
              <a:gd name="connsiteY3" fmla="*/ 6485281 h 6485281"/>
              <a:gd name="connsiteX4" fmla="*/ 0 w 4017011"/>
              <a:gd name="connsiteY4" fmla="*/ 0 h 6485281"/>
              <a:gd name="connsiteX0" fmla="*/ 0 w 4022127"/>
              <a:gd name="connsiteY0" fmla="*/ 0 h 6485281"/>
              <a:gd name="connsiteX1" fmla="*/ 3963983 w 4022127"/>
              <a:gd name="connsiteY1" fmla="*/ 648617 h 6485281"/>
              <a:gd name="connsiteX2" fmla="*/ 3181170 w 4022127"/>
              <a:gd name="connsiteY2" fmla="*/ 6472785 h 6485281"/>
              <a:gd name="connsiteX3" fmla="*/ 5033 w 4022127"/>
              <a:gd name="connsiteY3" fmla="*/ 6485281 h 6485281"/>
              <a:gd name="connsiteX4" fmla="*/ 0 w 4022127"/>
              <a:gd name="connsiteY4" fmla="*/ 0 h 648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127" h="6485281">
                <a:moveTo>
                  <a:pt x="0" y="0"/>
                </a:moveTo>
                <a:cubicBezTo>
                  <a:pt x="1112235" y="95698"/>
                  <a:pt x="2554576" y="270570"/>
                  <a:pt x="3963983" y="648617"/>
                </a:cubicBezTo>
                <a:cubicBezTo>
                  <a:pt x="4140961" y="2589819"/>
                  <a:pt x="3923367" y="4729451"/>
                  <a:pt x="3181170" y="6472785"/>
                </a:cubicBezTo>
                <a:lnTo>
                  <a:pt x="5033" y="6485281"/>
                </a:lnTo>
                <a:cubicBezTo>
                  <a:pt x="3449" y="4342841"/>
                  <a:pt x="1584" y="2142440"/>
                  <a:pt x="0" y="0"/>
                </a:cubicBezTo>
                <a:close/>
              </a:path>
            </a:pathLst>
          </a:custGeom>
          <a:pattFill prst="dotGrid">
            <a:fgClr>
              <a:schemeClr val="tx1"/>
            </a:fgClr>
            <a:bgClr>
              <a:schemeClr val="bg1"/>
            </a:bgClr>
          </a:pattFill>
        </p:spPr>
        <p:txBody>
          <a:bodyPr vert="horz" lIns="182880" tIns="91440" rIns="182880" bIns="45720" rtlCol="0" anchor="ctr">
            <a:noAutofit/>
          </a:bodyPr>
          <a:lstStyle>
            <a:lvl1pPr marL="0" marR="0" indent="0" algn="ctr" defTabSz="914400" rtl="0" eaLnBrk="1" fontAlgn="auto" latinLnBrk="0" hangingPunct="1">
              <a:lnSpc>
                <a:spcPct val="90000"/>
              </a:lnSpc>
              <a:spcBef>
                <a:spcPct val="20000"/>
              </a:spcBef>
              <a:spcAft>
                <a:spcPts val="600"/>
              </a:spcAft>
              <a:buClrTx/>
              <a:buSzTx/>
              <a:buFontTx/>
              <a:buNone/>
              <a:tabLst>
                <a:tab pos="230188" algn="l"/>
              </a:tabLst>
              <a:defRPr lang="en-US" dirty="0">
                <a:solidFill>
                  <a:srgbClr val="B71234"/>
                </a:solidFill>
                <a:latin typeface="+mj-lt"/>
              </a:defRPr>
            </a:lvl1pPr>
          </a:lstStyle>
          <a:p>
            <a:pPr marL="0" marR="0" lvl="0" indent="0" algn="ctr" defTabSz="914400" rtl="0" eaLnBrk="1" fontAlgn="auto" latinLnBrk="0" hangingPunct="1">
              <a:lnSpc>
                <a:spcPct val="90000"/>
              </a:lnSpc>
              <a:spcBef>
                <a:spcPct val="20000"/>
              </a:spcBef>
              <a:spcAft>
                <a:spcPts val="600"/>
              </a:spcAft>
              <a:buClrTx/>
              <a:buSzTx/>
              <a:buFontTx/>
              <a:buNone/>
              <a:tabLst>
                <a:tab pos="230188" algn="l"/>
              </a:tabLst>
              <a:defRPr/>
            </a:pPr>
            <a:r>
              <a:rPr lang="en-US" dirty="0" smtClean="0"/>
              <a:t>Drag picture to placeholder or click icon to add. You must use a full bleed image to fill this entire space.</a:t>
            </a:r>
          </a:p>
          <a:p>
            <a:pPr lvl="0" algn="ctr"/>
            <a:endParaRPr lang="en-US" dirty="0"/>
          </a:p>
        </p:txBody>
      </p:sp>
    </p:spTree>
    <p:extLst>
      <p:ext uri="{BB962C8B-B14F-4D97-AF65-F5344CB8AC3E}">
        <p14:creationId xmlns:p14="http://schemas.microsoft.com/office/powerpoint/2010/main" val="11484277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Close Intel">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6493007"/>
            <a:ext cx="822595" cy="206103"/>
          </a:xfrm>
          <a:prstGeom prst="rect">
            <a:avLst/>
          </a:prstGeom>
        </p:spPr>
        <p:txBody>
          <a:bodyPr/>
          <a:lstStyle>
            <a:lvl1pPr>
              <a:defRPr>
                <a:solidFill>
                  <a:schemeClr val="bg2"/>
                </a:solidFill>
              </a:defRPr>
            </a:lvl1pPr>
          </a:lstStyle>
          <a:p>
            <a:endParaRPr lang="en-US" dirty="0"/>
          </a:p>
        </p:txBody>
      </p:sp>
      <p:sp>
        <p:nvSpPr>
          <p:cNvPr id="3" name="Footer Placeholder 2" hidden="1"/>
          <p:cNvSpPr>
            <a:spLocks noGrp="1"/>
          </p:cNvSpPr>
          <p:nvPr>
            <p:ph type="ftr" sz="quarter" idx="11"/>
          </p:nvPr>
        </p:nvSpPr>
        <p:spPr>
          <a:xfrm>
            <a:off x="3097923" y="6493007"/>
            <a:ext cx="2940147" cy="206103"/>
          </a:xfrm>
          <a:prstGeom prst="rect">
            <a:avLst/>
          </a:prstGeom>
        </p:spPr>
        <p:txBody>
          <a:bodyPr/>
          <a:lstStyle/>
          <a:p>
            <a:endParaRPr lang="en-US" dirty="0"/>
          </a:p>
        </p:txBody>
      </p:sp>
      <p:sp>
        <p:nvSpPr>
          <p:cNvPr id="4" name="Slide Number Placeholder 3" hidden="1"/>
          <p:cNvSpPr>
            <a:spLocks noGrp="1"/>
          </p:cNvSpPr>
          <p:nvPr>
            <p:ph type="sldNum" sz="quarter" idx="12"/>
          </p:nvPr>
        </p:nvSpPr>
        <p:spPr>
          <a:xfrm>
            <a:off x="8760612" y="6493009"/>
            <a:ext cx="230989" cy="206103"/>
          </a:xfrm>
          <a:prstGeom prst="rect">
            <a:avLst/>
          </a:prstGeom>
        </p:spPr>
        <p:txBody>
          <a:bodyPr/>
          <a:lstStyle/>
          <a:p>
            <a:fld id="{EEB8B06D-99A5-468B-806E-293788FE9637}" type="slidenum">
              <a:rPr lang="en-US" smtClean="0"/>
              <a:pPr/>
              <a:t>‹#›</a:t>
            </a:fld>
            <a:endParaRPr lang="en-US" dirty="0"/>
          </a:p>
        </p:txBody>
      </p:sp>
      <p:cxnSp>
        <p:nvCxnSpPr>
          <p:cNvPr id="5" name="Straight Connector 4" hidden="1"/>
          <p:cNvCxnSpPr/>
          <p:nvPr userDrawn="1"/>
        </p:nvCxnSpPr>
        <p:spPr>
          <a:xfrm>
            <a:off x="8686800" y="6496043"/>
            <a:ext cx="0" cy="2032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6437376"/>
            <a:ext cx="886404" cy="32918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7960" y="2918896"/>
            <a:ext cx="3688080" cy="1020209"/>
          </a:xfrm>
          <a:prstGeom prst="rect">
            <a:avLst/>
          </a:prstGeom>
        </p:spPr>
      </p:pic>
    </p:spTree>
    <p:extLst>
      <p:ext uri="{BB962C8B-B14F-4D97-AF65-F5344CB8AC3E}">
        <p14:creationId xmlns:p14="http://schemas.microsoft.com/office/powerpoint/2010/main" val="42641246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2"/>
          <p:cNvSpPr>
            <a:spLocks noGrp="1" noChangeArrowheads="1"/>
          </p:cNvSpPr>
          <p:nvPr>
            <p:ph type="sldNum" sz="quarter" idx="10"/>
          </p:nvPr>
        </p:nvSpPr>
        <p:spPr>
          <a:ln/>
        </p:spPr>
        <p:txBody>
          <a:bodyPr/>
          <a:lstStyle>
            <a:lvl1pPr>
              <a:defRPr/>
            </a:lvl1pPr>
          </a:lstStyle>
          <a:p>
            <a:pPr>
              <a:defRPr/>
            </a:pPr>
            <a:fld id="{E0F9F956-84A8-4035-81A5-45AA598EB10D}" type="slidenum">
              <a:rPr lang="en-US"/>
              <a:pPr>
                <a:defRPr/>
              </a:pPr>
              <a:t>‹#›</a:t>
            </a:fld>
            <a:endParaRPr lang="en-US" dirty="0"/>
          </a:p>
        </p:txBody>
      </p:sp>
    </p:spTree>
    <p:extLst>
      <p:ext uri="{BB962C8B-B14F-4D97-AF65-F5344CB8AC3E}">
        <p14:creationId xmlns:p14="http://schemas.microsoft.com/office/powerpoint/2010/main" val="3087513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284257483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sz="quarter" idx="18" hasCustomPrompt="1"/>
          </p:nvPr>
        </p:nvSpPr>
        <p:spPr>
          <a:xfrm>
            <a:off x="457200" y="6498000"/>
            <a:ext cx="4828032" cy="152400"/>
          </a:xfrm>
        </p:spPr>
        <p:txBody>
          <a:bodyPr anchor="t"/>
          <a:lstStyle>
            <a:lvl1pPr marL="0" marR="0" indent="0" algn="l" defTabSz="914400" rtl="0" eaLnBrk="1" fontAlgn="auto" latinLnBrk="0" hangingPunct="1">
              <a:lnSpc>
                <a:spcPct val="90000"/>
              </a:lnSpc>
              <a:spcBef>
                <a:spcPct val="20000"/>
              </a:spcBef>
              <a:spcAft>
                <a:spcPts val="600"/>
              </a:spcAft>
              <a:buClrTx/>
              <a:buSzTx/>
              <a:buFont typeface="Arial" panose="020B0604020202020204" pitchFamily="34" charset="0"/>
              <a:buNone/>
              <a:tabLst>
                <a:tab pos="230188" algn="l"/>
              </a:tabLst>
              <a:defRPr sz="700">
                <a:solidFill>
                  <a:schemeClr val="accent1"/>
                </a:solidFill>
              </a:defRPr>
            </a:lvl1pPr>
          </a:lstStyle>
          <a:p>
            <a:r>
              <a:rPr lang="en-US" dirty="0" smtClean="0"/>
              <a:t>Classification</a:t>
            </a:r>
          </a:p>
          <a:p>
            <a:endParaRPr lang="en-US" dirty="0" smtClean="0"/>
          </a:p>
        </p:txBody>
      </p:sp>
      <p:cxnSp>
        <p:nvCxnSpPr>
          <p:cNvPr id="12" name="Straight Connector 11"/>
          <p:cNvCxnSpPr/>
          <p:nvPr userDrawn="1"/>
        </p:nvCxnSpPr>
        <p:spPr>
          <a:xfrm>
            <a:off x="457201" y="5706110"/>
            <a:ext cx="6781799"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5"/>
          <p:cNvSpPr>
            <a:spLocks noGrp="1"/>
          </p:cNvSpPr>
          <p:nvPr>
            <p:ph type="body" sz="quarter" idx="21"/>
          </p:nvPr>
        </p:nvSpPr>
        <p:spPr>
          <a:xfrm>
            <a:off x="457200" y="5018393"/>
            <a:ext cx="4827588" cy="415927"/>
          </a:xfrm>
        </p:spPr>
        <p:txBody>
          <a:bodyPr anchor="b"/>
          <a:lstStyle>
            <a:lvl1pPr>
              <a:spcBef>
                <a:spcPts val="0"/>
              </a:spcBef>
              <a:spcAft>
                <a:spcPts val="0"/>
              </a:spcAft>
              <a:defRPr lang="en-US" sz="1400" kern="1200" baseline="0" dirty="0" smtClean="0">
                <a:solidFill>
                  <a:schemeClr val="tx1"/>
                </a:solidFill>
                <a:latin typeface="+mj-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7" indent="-228600" algn="l" defTabSz="914400" rtl="0" eaLnBrk="1" latinLnBrk="0" hangingPunct="1">
              <a:lnSpc>
                <a:spcPct val="90000"/>
              </a:lnSpc>
              <a:spcBef>
                <a:spcPts val="0"/>
              </a:spcBef>
              <a:spcAft>
                <a:spcPts val="0"/>
              </a:spcAft>
              <a:buFontTx/>
              <a:buNone/>
              <a:tabLst>
                <a:tab pos="230188" algn="l"/>
              </a:tabLst>
            </a:pPr>
            <a:r>
              <a:rPr lang="en-US" dirty="0" smtClean="0"/>
              <a:t>Click to edit Master text styles</a:t>
            </a:r>
          </a:p>
        </p:txBody>
      </p:sp>
      <p:grpSp>
        <p:nvGrpSpPr>
          <p:cNvPr id="3" name="Group 2"/>
          <p:cNvGrpSpPr/>
          <p:nvPr userDrawn="1"/>
        </p:nvGrpSpPr>
        <p:grpSpPr>
          <a:xfrm>
            <a:off x="4136201" y="0"/>
            <a:ext cx="5007799" cy="5155411"/>
            <a:chOff x="4136201" y="0"/>
            <a:chExt cx="5007799" cy="5155411"/>
          </a:xfrm>
        </p:grpSpPr>
        <p:pic>
          <p:nvPicPr>
            <p:cNvPr id="27" name="Picture 26" descr="RevisedM-ShieldForPPT.png"/>
            <p:cNvPicPr>
              <a:picLocks noChangeAspect="1"/>
            </p:cNvPicPr>
            <p:nvPr userDrawn="1"/>
          </p:nvPicPr>
          <p:blipFill rotWithShape="1">
            <a:blip r:embed="rId2">
              <a:extLst>
                <a:ext uri="{28A0092B-C50C-407E-A947-70E740481C1C}">
                  <a14:useLocalDpi xmlns:a14="http://schemas.microsoft.com/office/drawing/2010/main" val="0"/>
                </a:ext>
              </a:extLst>
            </a:blip>
            <a:srcRect t="20309" r="19882"/>
            <a:stretch/>
          </p:blipFill>
          <p:spPr>
            <a:xfrm>
              <a:off x="4136201" y="0"/>
              <a:ext cx="5007799" cy="5155411"/>
            </a:xfrm>
            <a:prstGeom prst="rect">
              <a:avLst/>
            </a:prstGeom>
          </p:spPr>
        </p:pic>
        <p:pic>
          <p:nvPicPr>
            <p:cNvPr id="28" name="Picture 27" descr="RevisedM-ShieldForPPT.png"/>
            <p:cNvPicPr>
              <a:picLocks noChangeAspect="1"/>
            </p:cNvPicPr>
            <p:nvPr userDrawn="1"/>
          </p:nvPicPr>
          <p:blipFill rotWithShape="1">
            <a:blip r:embed="rId2">
              <a:extLst>
                <a:ext uri="{28A0092B-C50C-407E-A947-70E740481C1C}">
                  <a14:useLocalDpi xmlns:a14="http://schemas.microsoft.com/office/drawing/2010/main" val="0"/>
                </a:ext>
              </a:extLst>
            </a:blip>
            <a:srcRect l="63461" t="97666" r="30174" b="-3801"/>
            <a:stretch/>
          </p:blipFill>
          <p:spPr>
            <a:xfrm>
              <a:off x="8094662" y="4758504"/>
              <a:ext cx="397848" cy="396907"/>
            </a:xfrm>
            <a:prstGeom prst="rect">
              <a:avLst/>
            </a:prstGeom>
            <a:solidFill>
              <a:schemeClr val="bg1"/>
            </a:solidFill>
          </p:spPr>
        </p:pic>
      </p:grpSp>
      <p:cxnSp>
        <p:nvCxnSpPr>
          <p:cNvPr id="11" name="Straight Connector 10"/>
          <p:cNvCxnSpPr/>
          <p:nvPr userDrawn="1"/>
        </p:nvCxnSpPr>
        <p:spPr>
          <a:xfrm>
            <a:off x="457201" y="4207058"/>
            <a:ext cx="4828031"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a:spLocks noGrp="1"/>
          </p:cNvSpPr>
          <p:nvPr>
            <p:ph type="title"/>
          </p:nvPr>
        </p:nvSpPr>
        <p:spPr>
          <a:xfrm>
            <a:off x="457200" y="4207058"/>
            <a:ext cx="4827588" cy="726289"/>
          </a:xfrm>
          <a:prstGeom prst="rect">
            <a:avLst/>
          </a:prstGeom>
        </p:spPr>
        <p:txBody>
          <a:bodyPr vert="horz" lIns="0" tIns="91440" rIns="0" bIns="0" rtlCol="0" anchor="t">
            <a:noAutofit/>
          </a:bodyPr>
          <a:lstStyle>
            <a:lvl1pPr>
              <a:defRPr>
                <a:solidFill>
                  <a:schemeClr val="tx2"/>
                </a:solidFill>
                <a:latin typeface="+mn-lt"/>
              </a:defRPr>
            </a:lvl1pPr>
          </a:lstStyle>
          <a:p>
            <a:r>
              <a:rPr lang="en-US" dirty="0" smtClean="0"/>
              <a:t>Click to edit Master title style</a:t>
            </a:r>
            <a:endParaRPr lang="en-US" dirty="0"/>
          </a:p>
        </p:txBody>
      </p:sp>
      <p:sp>
        <p:nvSpPr>
          <p:cNvPr id="16" name="Text Placeholder 4"/>
          <p:cNvSpPr>
            <a:spLocks noGrp="1"/>
          </p:cNvSpPr>
          <p:nvPr>
            <p:ph type="body" sz="quarter" idx="22"/>
          </p:nvPr>
        </p:nvSpPr>
        <p:spPr>
          <a:xfrm>
            <a:off x="454026" y="5791200"/>
            <a:ext cx="4831206" cy="405120"/>
          </a:xfrm>
        </p:spPr>
        <p:txBody>
          <a:bodyPr anchor="t"/>
          <a:lstStyle>
            <a:lvl9pPr>
              <a:buNone/>
              <a:defRPr/>
            </a:lvl9pPr>
          </a:lstStyle>
          <a:p>
            <a:pPr lvl="8"/>
            <a:r>
              <a:rPr lang="en-US" dirty="0" smtClean="0"/>
              <a:t>Click to edit Master text styles</a:t>
            </a:r>
          </a:p>
        </p:txBody>
      </p:sp>
      <p:sp>
        <p:nvSpPr>
          <p:cNvPr id="17" name="TextBox 16"/>
          <p:cNvSpPr txBox="1"/>
          <p:nvPr userDrawn="1"/>
        </p:nvSpPr>
        <p:spPr>
          <a:xfrm>
            <a:off x="-685801" y="797862"/>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Title Line</a:t>
            </a:r>
            <a:endParaRPr lang="en-US" sz="400" dirty="0">
              <a:solidFill>
                <a:schemeClr val="bg1"/>
              </a:solidFill>
            </a:endParaRPr>
          </a:p>
        </p:txBody>
      </p:sp>
      <p:cxnSp>
        <p:nvCxnSpPr>
          <p:cNvPr id="18" name="Straight Arrow Connector 17"/>
          <p:cNvCxnSpPr/>
          <p:nvPr userDrawn="1"/>
        </p:nvCxnSpPr>
        <p:spPr>
          <a:xfrm flipH="1">
            <a:off x="-304800" y="822497"/>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flipH="1">
            <a:off x="-304800" y="119803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5801" y="1173399"/>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Subtitle Line</a:t>
            </a:r>
            <a:endParaRPr lang="en-US" sz="400" dirty="0">
              <a:solidFill>
                <a:schemeClr val="bg1"/>
              </a:solidFill>
            </a:endParaRPr>
          </a:p>
        </p:txBody>
      </p:sp>
      <p:cxnSp>
        <p:nvCxnSpPr>
          <p:cNvPr id="21" name="Straight Arrow Connector 20"/>
          <p:cNvCxnSpPr/>
          <p:nvPr userDrawn="1"/>
        </p:nvCxnSpPr>
        <p:spPr>
          <a:xfrm flipH="1">
            <a:off x="-304800" y="1563159"/>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762000" y="1510824"/>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25" name="Straight Arrow Connector 24"/>
          <p:cNvCxnSpPr/>
          <p:nvPr userDrawn="1"/>
        </p:nvCxnSpPr>
        <p:spPr>
          <a:xfrm flipH="1">
            <a:off x="-3048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762000" y="6535801"/>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30" name="Straight Arrow Connector 29"/>
          <p:cNvCxnSpPr/>
          <p:nvPr userDrawn="1"/>
        </p:nvCxnSpPr>
        <p:spPr>
          <a:xfrm rot="16200000" flipH="1">
            <a:off x="2508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userDrawn="1"/>
        </p:nvSpPr>
        <p:spPr>
          <a:xfrm>
            <a:off x="2459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cxnSp>
        <p:nvCxnSpPr>
          <p:cNvPr id="32" name="Straight Arrow Connector 31"/>
          <p:cNvCxnSpPr/>
          <p:nvPr userDrawn="1"/>
        </p:nvCxnSpPr>
        <p:spPr>
          <a:xfrm rot="16200000" flipH="1">
            <a:off x="84804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3" name="TextBox 32"/>
          <p:cNvSpPr txBox="1"/>
          <p:nvPr userDrawn="1"/>
        </p:nvSpPr>
        <p:spPr>
          <a:xfrm>
            <a:off x="84755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34" name="Straight Arrow Connector 33"/>
          <p:cNvCxnSpPr/>
          <p:nvPr userDrawn="1"/>
        </p:nvCxnSpPr>
        <p:spPr>
          <a:xfrm>
            <a:off x="91440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9483436" y="6535801"/>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36" name="Straight Arrow Connector 35"/>
          <p:cNvCxnSpPr/>
          <p:nvPr userDrawn="1"/>
        </p:nvCxnSpPr>
        <p:spPr>
          <a:xfrm>
            <a:off x="9144000" y="1562203"/>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7" name="TextBox 36"/>
          <p:cNvSpPr txBox="1"/>
          <p:nvPr userDrawn="1"/>
        </p:nvSpPr>
        <p:spPr>
          <a:xfrm>
            <a:off x="9483436" y="1509870"/>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38" name="Straight Arrow Connector 37"/>
          <p:cNvCxnSpPr/>
          <p:nvPr userDrawn="1"/>
        </p:nvCxnSpPr>
        <p:spPr>
          <a:xfrm>
            <a:off x="9144000" y="120025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39" name="TextBox 38"/>
          <p:cNvSpPr txBox="1"/>
          <p:nvPr userDrawn="1"/>
        </p:nvSpPr>
        <p:spPr>
          <a:xfrm>
            <a:off x="9483436" y="1175618"/>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Subtitle Line</a:t>
            </a:r>
            <a:endParaRPr lang="en-US" sz="400" dirty="0">
              <a:solidFill>
                <a:schemeClr val="bg1"/>
              </a:solidFill>
            </a:endParaRPr>
          </a:p>
        </p:txBody>
      </p:sp>
      <p:cxnSp>
        <p:nvCxnSpPr>
          <p:cNvPr id="40" name="Straight Arrow Connector 39"/>
          <p:cNvCxnSpPr/>
          <p:nvPr userDrawn="1"/>
        </p:nvCxnSpPr>
        <p:spPr>
          <a:xfrm>
            <a:off x="9144000" y="821370"/>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1" name="TextBox 40"/>
          <p:cNvSpPr txBox="1"/>
          <p:nvPr userDrawn="1"/>
        </p:nvSpPr>
        <p:spPr>
          <a:xfrm>
            <a:off x="9483436" y="796736"/>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Title Line</a:t>
            </a:r>
            <a:endParaRPr lang="en-US" sz="400" dirty="0">
              <a:solidFill>
                <a:schemeClr val="bg1"/>
              </a:solidFill>
            </a:endParaRPr>
          </a:p>
        </p:txBody>
      </p:sp>
      <p:cxnSp>
        <p:nvCxnSpPr>
          <p:cNvPr id="42" name="Straight Arrow Connector 41"/>
          <p:cNvCxnSpPr/>
          <p:nvPr userDrawn="1"/>
        </p:nvCxnSpPr>
        <p:spPr>
          <a:xfrm rot="5400000" flipH="1">
            <a:off x="8486775"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84755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44" name="Straight Arrow Connector 43"/>
          <p:cNvCxnSpPr/>
          <p:nvPr userDrawn="1"/>
        </p:nvCxnSpPr>
        <p:spPr>
          <a:xfrm rot="5400000" flipH="1">
            <a:off x="252414"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45" name="TextBox 44"/>
          <p:cNvSpPr txBox="1"/>
          <p:nvPr userDrawn="1"/>
        </p:nvSpPr>
        <p:spPr>
          <a:xfrm>
            <a:off x="2459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pic>
        <p:nvPicPr>
          <p:cNvPr id="46" name="Picture 4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16719" y="3360236"/>
            <a:ext cx="2004668" cy="554540"/>
          </a:xfrm>
          <a:prstGeom prst="rect">
            <a:avLst/>
          </a:prstGeom>
        </p:spPr>
      </p:pic>
    </p:spTree>
    <p:extLst>
      <p:ext uri="{BB962C8B-B14F-4D97-AF65-F5344CB8AC3E}">
        <p14:creationId xmlns:p14="http://schemas.microsoft.com/office/powerpoint/2010/main" val="23747884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5B2BC61-F7A3-4557-ADE2-EB90A74514E0}" type="datetimeFigureOut">
              <a:rPr lang="en-US" smtClean="0"/>
              <a:t>9/27/2014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EF83AE-F52B-4462-A054-1B1D41C20AF3}" type="slidenum">
              <a:rPr lang="en-US" smtClean="0"/>
              <a:t>‹#›</a:t>
            </a:fld>
            <a:endParaRPr lang="en-US"/>
          </a:p>
        </p:txBody>
      </p:sp>
    </p:spTree>
    <p:extLst>
      <p:ext uri="{BB962C8B-B14F-4D97-AF65-F5344CB8AC3E}">
        <p14:creationId xmlns:p14="http://schemas.microsoft.com/office/powerpoint/2010/main" val="398771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59" y="2538778"/>
            <a:ext cx="8266176" cy="996229"/>
          </a:xfrm>
        </p:spPr>
        <p:txBody>
          <a:bodyPr/>
          <a:lstStyle/>
          <a:p>
            <a:r>
              <a:rPr lang="en-US" smtClean="0"/>
              <a:t>Click to edit Master title style</a:t>
            </a:r>
            <a:endParaRPr lang="en-US"/>
          </a:p>
        </p:txBody>
      </p:sp>
    </p:spTree>
    <p:extLst>
      <p:ext uri="{BB962C8B-B14F-4D97-AF65-F5344CB8AC3E}">
        <p14:creationId xmlns:p14="http://schemas.microsoft.com/office/powerpoint/2010/main" val="3883765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solidFill>
                  <a:srgbClr val="5E6A71"/>
                </a:solidFill>
              </a:rPr>
              <a:pPr>
                <a:defRPr/>
              </a:pPr>
              <a:t>September 27, 2014</a:t>
            </a:fld>
            <a:endParaRPr lang="en-US" dirty="0">
              <a:solidFill>
                <a:srgbClr val="5E6A71"/>
              </a:solidFill>
            </a:endParaRPr>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solidFill>
                <a:srgbClr val="5E6A71"/>
              </a:solidFill>
            </a:endParaRPr>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solidFill>
                  <a:srgbClr val="5E6A71"/>
                </a:solidFill>
              </a:rPr>
              <a:pPr>
                <a:defRPr/>
              </a:pPr>
              <a:t>‹#›</a:t>
            </a:fld>
            <a:endParaRPr lang="en-US" dirty="0">
              <a:solidFill>
                <a:srgbClr val="5E6A71"/>
              </a:solidFill>
            </a:endParaRPr>
          </a:p>
        </p:txBody>
      </p:sp>
      <p:sp>
        <p:nvSpPr>
          <p:cNvPr id="7" name="Content Placeholder 6"/>
          <p:cNvSpPr>
            <a:spLocks noGrp="1" noChangeArrowheads="1"/>
          </p:cNvSpPr>
          <p:nvPr>
            <p:ph idx="1" hasCustomPrompt="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1161481603"/>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pPr>
                <a:defRPr/>
              </a:pPr>
              <a:t>September 27, 2014</a:t>
            </a:fld>
            <a:endParaRPr lang="en-US" dirty="0"/>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pPr>
                <a:defRPr/>
              </a:pPr>
              <a:t>‹#›</a:t>
            </a:fld>
            <a:endParaRPr lang="en-US" dirty="0"/>
          </a:p>
        </p:txBody>
      </p:sp>
    </p:spTree>
    <p:extLst>
      <p:ext uri="{BB962C8B-B14F-4D97-AF65-F5344CB8AC3E}">
        <p14:creationId xmlns:p14="http://schemas.microsoft.com/office/powerpoint/2010/main" val="240505056"/>
      </p:ext>
    </p:extLst>
  </p:cSld>
  <p:clrMapOvr>
    <a:masterClrMapping/>
  </p:clrMapOvr>
  <p:timing>
    <p:tnLst>
      <p:par>
        <p:cTn id="1" dur="indefinite" restart="never" nodeType="tmRoot"/>
      </p:par>
    </p:tnLst>
  </p:timing>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59" y="2538778"/>
            <a:ext cx="8266176" cy="996229"/>
          </a:xfrm>
        </p:spPr>
        <p:txBody>
          <a:bodyPr/>
          <a:lstStyle/>
          <a:p>
            <a:r>
              <a:rPr lang="en-US" smtClean="0"/>
              <a:t>Click to edit Master title style</a:t>
            </a:r>
            <a:endParaRPr lang="en-US"/>
          </a:p>
        </p:txBody>
      </p:sp>
    </p:spTree>
    <p:extLst>
      <p:ext uri="{BB962C8B-B14F-4D97-AF65-F5344CB8AC3E}">
        <p14:creationId xmlns:p14="http://schemas.microsoft.com/office/powerpoint/2010/main" val="172569240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3091670591"/>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1243767977"/>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397064871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2587099381"/>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1248683076"/>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arge Bullet Conten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760612" y="6493009"/>
            <a:ext cx="230989"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10" name="Text Placeholder 2"/>
          <p:cNvSpPr>
            <a:spLocks noGrp="1"/>
          </p:cNvSpPr>
          <p:nvPr>
            <p:ph type="body" sz="quarter" idx="21" hasCustomPrompt="1"/>
          </p:nvPr>
        </p:nvSpPr>
        <p:spPr>
          <a:xfrm>
            <a:off x="457199" y="6582835"/>
            <a:ext cx="6802415" cy="152400"/>
          </a:xfrm>
        </p:spPr>
        <p:txBody>
          <a:bodyPr anchor="t"/>
          <a:lstStyle>
            <a:lvl1pPr marL="0" indent="0">
              <a:buNone/>
              <a:defRPr sz="800">
                <a:solidFill>
                  <a:schemeClr val="accent1"/>
                </a:solidFill>
              </a:defRPr>
            </a:lvl1pPr>
          </a:lstStyle>
          <a:p>
            <a:r>
              <a:rPr lang="en-US" dirty="0" smtClean="0"/>
              <a:t>Classification</a:t>
            </a:r>
          </a:p>
        </p:txBody>
      </p:sp>
      <p:sp>
        <p:nvSpPr>
          <p:cNvPr id="13" name="Text Placeholder 2"/>
          <p:cNvSpPr>
            <a:spLocks noGrp="1"/>
          </p:cNvSpPr>
          <p:nvPr>
            <p:ph type="body" sz="quarter" idx="22" hasCustomPrompt="1"/>
          </p:nvPr>
        </p:nvSpPr>
        <p:spPr>
          <a:xfrm>
            <a:off x="457200" y="6392339"/>
            <a:ext cx="6804025"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5" name="Text Placeholder 2"/>
          <p:cNvSpPr>
            <a:spLocks noGrp="1"/>
          </p:cNvSpPr>
          <p:nvPr>
            <p:ph type="body" sz="quarter" idx="13"/>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
        <p:nvSpPr>
          <p:cNvPr id="17"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solidFill>
                  <a:schemeClr val="tx1"/>
                </a:solidFill>
              </a:defRPr>
            </a:lvl1pPr>
          </a:lstStyle>
          <a:p>
            <a:r>
              <a:rPr lang="en-US" dirty="0" smtClean="0"/>
              <a:t>Click to edit Master title style</a:t>
            </a:r>
            <a:endParaRPr lang="en-US" dirty="0"/>
          </a:p>
        </p:txBody>
      </p:sp>
      <p:sp>
        <p:nvSpPr>
          <p:cNvPr id="18" name="Text Placeholder 2"/>
          <p:cNvSpPr>
            <a:spLocks noGrp="1"/>
          </p:cNvSpPr>
          <p:nvPr>
            <p:ph idx="1"/>
          </p:nvPr>
        </p:nvSpPr>
        <p:spPr>
          <a:xfrm>
            <a:off x="457200" y="1569509"/>
            <a:ext cx="8221980" cy="4704290"/>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38482324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411847401"/>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3374798768"/>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2880295874"/>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noChangeArrowheads="1"/>
          </p:cNvSpPr>
          <p:nvPr>
            <p:ph idx="1"/>
          </p:nvPr>
        </p:nvSpPr>
        <p:spPr bwMode="auto">
          <a:xfrm>
            <a:off x="508000" y="1204913"/>
            <a:ext cx="8310563" cy="4714875"/>
          </a:xfrm>
          <a:prstGeom prst="rect">
            <a:avLst/>
          </a:prstGeom>
          <a:noFill/>
          <a:ln w="9525">
            <a:noFill/>
            <a:miter lim="800000"/>
            <a:headEnd/>
            <a:tailEnd/>
          </a:ln>
        </p:spPr>
        <p:txBody>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7"/>
          <p:cNvSpPr>
            <a:spLocks noGrp="1" noChangeArrowheads="1"/>
          </p:cNvSpPr>
          <p:nvPr>
            <p:ph type="dt" sz="half" idx="10"/>
          </p:nvPr>
        </p:nvSpPr>
        <p:spPr>
          <a:xfrm>
            <a:off x="3844925" y="6464300"/>
            <a:ext cx="1395413" cy="215900"/>
          </a:xfrm>
          <a:prstGeom prst="rect">
            <a:avLst/>
          </a:prstGeom>
          <a:ln/>
        </p:spPr>
        <p:txBody>
          <a:bodyPr/>
          <a:lstStyle>
            <a:lvl1pPr>
              <a:defRPr/>
            </a:lvl1pPr>
          </a:lstStyle>
          <a:p>
            <a:pPr>
              <a:defRPr/>
            </a:pPr>
            <a:fld id="{368FCA48-F8F7-4021-A6F9-0C9FD0941344}" type="datetime4">
              <a:rPr lang="en-US"/>
              <a:pPr>
                <a:defRPr/>
              </a:pPr>
              <a:t>September 27, 2014</a:t>
            </a:fld>
            <a:endParaRPr lang="en-US" dirty="0"/>
          </a:p>
        </p:txBody>
      </p:sp>
      <p:sp>
        <p:nvSpPr>
          <p:cNvPr id="5" name="Rectangle 8"/>
          <p:cNvSpPr>
            <a:spLocks noGrp="1" noChangeArrowheads="1"/>
          </p:cNvSpPr>
          <p:nvPr>
            <p:ph type="ftr" sz="quarter" idx="11"/>
          </p:nvPr>
        </p:nvSpPr>
        <p:spPr>
          <a:xfrm>
            <a:off x="803275" y="6464300"/>
            <a:ext cx="2411413" cy="215900"/>
          </a:xfrm>
          <a:prstGeom prst="rect">
            <a:avLst/>
          </a:prstGeom>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5CAE921-4046-40F3-BA30-FF2D3F052B84}" type="slidenum">
              <a:rPr lang="en-US"/>
              <a:pPr>
                <a:defRPr/>
              </a:pPr>
              <a:t>‹#›</a:t>
            </a:fld>
            <a:endParaRPr lang="en-US" dirty="0"/>
          </a:p>
        </p:txBody>
      </p:sp>
    </p:spTree>
    <p:extLst>
      <p:ext uri="{BB962C8B-B14F-4D97-AF65-F5344CB8AC3E}">
        <p14:creationId xmlns:p14="http://schemas.microsoft.com/office/powerpoint/2010/main" val="3327199529"/>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4025" y="1266825"/>
            <a:ext cx="4035425" cy="4659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266825"/>
            <a:ext cx="4035425" cy="4659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2"/>
          <p:cNvSpPr>
            <a:spLocks noGrp="1" noChangeArrowheads="1"/>
          </p:cNvSpPr>
          <p:nvPr>
            <p:ph type="sldNum" sz="quarter" idx="10"/>
          </p:nvPr>
        </p:nvSpPr>
        <p:spPr>
          <a:ln/>
        </p:spPr>
        <p:txBody>
          <a:bodyPr/>
          <a:lstStyle>
            <a:lvl1pPr>
              <a:defRPr/>
            </a:lvl1pPr>
          </a:lstStyle>
          <a:p>
            <a:pPr>
              <a:defRPr/>
            </a:pPr>
            <a:fld id="{F1077691-1BDA-4186-8D31-EEF11E8F7DFB}" type="slidenum">
              <a:rPr lang="en-US"/>
              <a:pPr>
                <a:defRPr/>
              </a:pPr>
              <a:t>‹#›</a:t>
            </a:fld>
            <a:endParaRPr lang="en-US" dirty="0"/>
          </a:p>
        </p:txBody>
      </p:sp>
    </p:spTree>
    <p:extLst>
      <p:ext uri="{BB962C8B-B14F-4D97-AF65-F5344CB8AC3E}">
        <p14:creationId xmlns:p14="http://schemas.microsoft.com/office/powerpoint/2010/main" val="33421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solidFill>
                  <a:srgbClr val="5E6A71"/>
                </a:solidFill>
              </a:rPr>
              <a:pPr>
                <a:defRPr/>
              </a:pPr>
              <a:t>September 27, 2014</a:t>
            </a:fld>
            <a:endParaRPr lang="en-US" dirty="0">
              <a:solidFill>
                <a:srgbClr val="5E6A71"/>
              </a:solidFill>
            </a:endParaRPr>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solidFill>
                <a:srgbClr val="5E6A71"/>
              </a:solidFill>
            </a:endParaRPr>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solidFill>
                  <a:srgbClr val="5E6A71"/>
                </a:solidFill>
              </a:rPr>
              <a:pPr>
                <a:defRPr/>
              </a:pPr>
              <a:t>‹#›</a:t>
            </a:fld>
            <a:endParaRPr lang="en-US" dirty="0">
              <a:solidFill>
                <a:srgbClr val="5E6A71"/>
              </a:solidFill>
            </a:endParaRPr>
          </a:p>
        </p:txBody>
      </p:sp>
      <p:sp>
        <p:nvSpPr>
          <p:cNvPr id="7" name="Content Placeholder 6"/>
          <p:cNvSpPr>
            <a:spLocks noGrp="1" noChangeArrowheads="1"/>
          </p:cNvSpPr>
          <p:nvPr>
            <p:ph idx="1" hasCustomPrompt="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3200887619"/>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solidFill>
                  <a:srgbClr val="5E6A71"/>
                </a:solidFill>
              </a:rPr>
              <a:pPr>
                <a:defRPr/>
              </a:pPr>
              <a:t>September 27, 2014</a:t>
            </a:fld>
            <a:endParaRPr lang="en-US" dirty="0">
              <a:solidFill>
                <a:srgbClr val="5E6A71"/>
              </a:solidFill>
            </a:endParaRPr>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solidFill>
                <a:srgbClr val="5E6A71"/>
              </a:solidFill>
            </a:endParaRPr>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solidFill>
                  <a:srgbClr val="5E6A71"/>
                </a:solidFill>
              </a:rPr>
              <a:pPr>
                <a:defRPr/>
              </a:pPr>
              <a:t>‹#›</a:t>
            </a:fld>
            <a:endParaRPr lang="en-US" dirty="0">
              <a:solidFill>
                <a:srgbClr val="5E6A71"/>
              </a:solidFill>
            </a:endParaRPr>
          </a:p>
        </p:txBody>
      </p:sp>
      <p:sp>
        <p:nvSpPr>
          <p:cNvPr id="7" name="Content Placeholder 6"/>
          <p:cNvSpPr>
            <a:spLocks noGrp="1" noChangeArrowheads="1"/>
          </p:cNvSpPr>
          <p:nvPr>
            <p:ph idx="1" hasCustomPrompt="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2822156250"/>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solidFill>
                  <a:srgbClr val="5E6A71"/>
                </a:solidFill>
              </a:rPr>
              <a:pPr>
                <a:defRPr/>
              </a:pPr>
              <a:t>September 27, 2014</a:t>
            </a:fld>
            <a:endParaRPr lang="en-US" dirty="0">
              <a:solidFill>
                <a:srgbClr val="5E6A71"/>
              </a:solidFill>
            </a:endParaRPr>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solidFill>
                <a:srgbClr val="5E6A71"/>
              </a:solidFill>
            </a:endParaRPr>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solidFill>
                  <a:srgbClr val="5E6A71"/>
                </a:solidFill>
              </a:rPr>
              <a:pPr>
                <a:defRPr/>
              </a:pPr>
              <a:t>‹#›</a:t>
            </a:fld>
            <a:endParaRPr lang="en-US" dirty="0">
              <a:solidFill>
                <a:srgbClr val="5E6A71"/>
              </a:solidFill>
            </a:endParaRPr>
          </a:p>
        </p:txBody>
      </p:sp>
      <p:sp>
        <p:nvSpPr>
          <p:cNvPr id="7" name="Content Placeholder 6"/>
          <p:cNvSpPr>
            <a:spLocks noGrp="1" noChangeArrowheads="1"/>
          </p:cNvSpPr>
          <p:nvPr>
            <p:ph idx="1" hasCustomPrompt="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863695323"/>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Rectangle 7"/>
          <p:cNvSpPr>
            <a:spLocks noGrp="1" noChangeArrowheads="1"/>
          </p:cNvSpPr>
          <p:nvPr>
            <p:ph type="dt" sz="half" idx="2"/>
          </p:nvPr>
        </p:nvSpPr>
        <p:spPr bwMode="auto">
          <a:xfrm>
            <a:off x="3844925" y="6464300"/>
            <a:ext cx="1395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fld id="{309F3704-3D5B-4FAC-A594-08A3E25D3BAA}" type="datetime4">
              <a:rPr lang="en-US">
                <a:solidFill>
                  <a:srgbClr val="5E6A71"/>
                </a:solidFill>
              </a:rPr>
              <a:pPr>
                <a:defRPr/>
              </a:pPr>
              <a:t>September 27, 2014</a:t>
            </a:fld>
            <a:endParaRPr lang="en-US" dirty="0">
              <a:solidFill>
                <a:srgbClr val="5E6A71"/>
              </a:solidFill>
            </a:endParaRPr>
          </a:p>
        </p:txBody>
      </p:sp>
      <p:sp>
        <p:nvSpPr>
          <p:cNvPr id="12" name="Rectangle 8"/>
          <p:cNvSpPr>
            <a:spLocks noGrp="1" noChangeArrowheads="1"/>
          </p:cNvSpPr>
          <p:nvPr>
            <p:ph type="ftr" sz="quarter" idx="3"/>
          </p:nvPr>
        </p:nvSpPr>
        <p:spPr bwMode="auto">
          <a:xfrm>
            <a:off x="803275" y="6464300"/>
            <a:ext cx="24114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solidFill>
                <a:srgbClr val="5E6A71"/>
              </a:solidFill>
            </a:endParaRPr>
          </a:p>
        </p:txBody>
      </p:sp>
      <p:sp>
        <p:nvSpPr>
          <p:cNvPr id="13" name="Rectangle 9"/>
          <p:cNvSpPr>
            <a:spLocks noGrp="1" noChangeArrowheads="1"/>
          </p:cNvSpPr>
          <p:nvPr>
            <p:ph type="sldNum" sz="quarter" idx="4"/>
          </p:nvPr>
        </p:nvSpPr>
        <p:spPr bwMode="auto">
          <a:xfrm>
            <a:off x="504825" y="6464300"/>
            <a:ext cx="455613" cy="21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a:defRPr/>
            </a:pPr>
            <a:fld id="{2B23B61D-7848-407F-A498-9F4C233B09A8}" type="slidenum">
              <a:rPr lang="en-US">
                <a:solidFill>
                  <a:srgbClr val="5E6A71"/>
                </a:solidFill>
              </a:rPr>
              <a:pPr>
                <a:defRPr/>
              </a:pPr>
              <a:t>‹#›</a:t>
            </a:fld>
            <a:endParaRPr lang="en-US" dirty="0">
              <a:solidFill>
                <a:srgbClr val="5E6A71"/>
              </a:solidFill>
            </a:endParaRPr>
          </a:p>
        </p:txBody>
      </p:sp>
      <p:sp>
        <p:nvSpPr>
          <p:cNvPr id="7" name="Content Placeholder 6"/>
          <p:cNvSpPr>
            <a:spLocks noGrp="1" noChangeArrowheads="1"/>
          </p:cNvSpPr>
          <p:nvPr>
            <p:ph idx="1" hasCustomPrompt="1"/>
          </p:nvPr>
        </p:nvSpPr>
        <p:spPr bwMode="auto">
          <a:xfrm>
            <a:off x="508000" y="1204913"/>
            <a:ext cx="8310563"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lvl5pPr>
          </a:lstStyle>
          <a:p>
            <a:pPr marL="173038" marR="0" lvl="0" indent="-173038"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4C4D4F"/>
                </a:solidFill>
                <a:effectLst/>
                <a:uLnTx/>
                <a:uFillTx/>
                <a:latin typeface="+mj-lt"/>
                <a:ea typeface="+mj-ea"/>
                <a:cs typeface="+mn-cs"/>
              </a:rPr>
              <a:t>Click to edit Master text styles</a:t>
            </a:r>
          </a:p>
          <a:p>
            <a:pPr marL="569913" marR="0" lvl="1" indent="-2238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Second level</a:t>
            </a:r>
          </a:p>
          <a:p>
            <a:pPr marL="915988" marR="0" lvl="2" indent="-173038"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Third level</a:t>
            </a:r>
          </a:p>
          <a:p>
            <a:pPr marL="1312863" marR="0" lvl="3" indent="-225425"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Fourth level</a:t>
            </a:r>
          </a:p>
          <a:p>
            <a:pPr marL="1662113"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4C4D4F"/>
                </a:solidFill>
                <a:effectLst/>
                <a:uLnTx/>
                <a:uFillTx/>
                <a:latin typeface="Arial"/>
                <a:ea typeface="MS PGothic"/>
              </a:rPr>
              <a:t>Fifth level</a:t>
            </a:r>
          </a:p>
        </p:txBody>
      </p:sp>
    </p:spTree>
    <p:extLst>
      <p:ext uri="{BB962C8B-B14F-4D97-AF65-F5344CB8AC3E}">
        <p14:creationId xmlns:p14="http://schemas.microsoft.com/office/powerpoint/2010/main" val="2847321232"/>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44925" y="6464300"/>
            <a:ext cx="1395413" cy="215900"/>
          </a:xfrm>
          <a:prstGeom prst="rect">
            <a:avLst/>
          </a:prstGeom>
        </p:spPr>
        <p:txBody>
          <a:bodyPr/>
          <a:lstStyle/>
          <a:p>
            <a:fld id="{08B600E9-97C5-43A0-A480-F6A4DA8A9DAE}" type="datetimeFigureOut">
              <a:rPr lang="en-US" smtClean="0"/>
              <a:t>9/27/2014</a:t>
            </a:fld>
            <a:endParaRPr lang="en-US"/>
          </a:p>
        </p:txBody>
      </p:sp>
      <p:sp>
        <p:nvSpPr>
          <p:cNvPr id="3" name="Footer Placeholder 2"/>
          <p:cNvSpPr>
            <a:spLocks noGrp="1"/>
          </p:cNvSpPr>
          <p:nvPr>
            <p:ph type="ftr" sz="quarter" idx="11"/>
          </p:nvPr>
        </p:nvSpPr>
        <p:spPr>
          <a:xfrm>
            <a:off x="803275" y="6464300"/>
            <a:ext cx="2411413" cy="215900"/>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CB93C8D-9A06-47DB-8860-B30CD35B3DAC}" type="slidenum">
              <a:rPr lang="en-US" smtClean="0"/>
              <a:t>‹#›</a:t>
            </a:fld>
            <a:endParaRPr lang="en-US"/>
          </a:p>
        </p:txBody>
      </p:sp>
    </p:spTree>
    <p:extLst>
      <p:ext uri="{BB962C8B-B14F-4D97-AF65-F5344CB8AC3E}">
        <p14:creationId xmlns:p14="http://schemas.microsoft.com/office/powerpoint/2010/main" val="103231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760612" y="6493009"/>
            <a:ext cx="230989"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9" name="Text Placeholder 2"/>
          <p:cNvSpPr>
            <a:spLocks noGrp="1"/>
          </p:cNvSpPr>
          <p:nvPr>
            <p:ph type="body" sz="quarter" idx="21" hasCustomPrompt="1"/>
          </p:nvPr>
        </p:nvSpPr>
        <p:spPr>
          <a:xfrm>
            <a:off x="457199" y="6582835"/>
            <a:ext cx="6802415" cy="152400"/>
          </a:xfrm>
        </p:spPr>
        <p:txBody>
          <a:bodyPr anchor="t"/>
          <a:lstStyle>
            <a:lvl1pPr marL="0" indent="0">
              <a:buNone/>
              <a:defRPr sz="800">
                <a:solidFill>
                  <a:schemeClr val="accent1"/>
                </a:solidFill>
              </a:defRPr>
            </a:lvl1pPr>
          </a:lstStyle>
          <a:p>
            <a:r>
              <a:rPr lang="en-US" dirty="0" smtClean="0"/>
              <a:t>Classification</a:t>
            </a:r>
          </a:p>
        </p:txBody>
      </p:sp>
      <p:sp>
        <p:nvSpPr>
          <p:cNvPr id="11" name="Text Placeholder 2"/>
          <p:cNvSpPr>
            <a:spLocks noGrp="1"/>
          </p:cNvSpPr>
          <p:nvPr>
            <p:ph type="body" sz="quarter" idx="22" hasCustomPrompt="1"/>
          </p:nvPr>
        </p:nvSpPr>
        <p:spPr>
          <a:xfrm>
            <a:off x="457200" y="6392339"/>
            <a:ext cx="6804025"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6"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lvl1pPr>
          </a:lstStyle>
          <a:p>
            <a:r>
              <a:rPr lang="en-US" dirty="0" smtClean="0"/>
              <a:t>Click to edit Master title style</a:t>
            </a:r>
            <a:endParaRPr lang="en-US" dirty="0"/>
          </a:p>
        </p:txBody>
      </p:sp>
      <p:sp>
        <p:nvSpPr>
          <p:cNvPr id="17" name="Text Placeholder 2"/>
          <p:cNvSpPr>
            <a:spLocks noGrp="1"/>
          </p:cNvSpPr>
          <p:nvPr>
            <p:ph idx="1"/>
          </p:nvPr>
        </p:nvSpPr>
        <p:spPr>
          <a:xfrm>
            <a:off x="457200" y="1569509"/>
            <a:ext cx="8221980" cy="4704290"/>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8" name="Text Placeholder 2"/>
          <p:cNvSpPr>
            <a:spLocks noGrp="1"/>
          </p:cNvSpPr>
          <p:nvPr>
            <p:ph type="body" sz="quarter" idx="13"/>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171490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760612" y="6493009"/>
            <a:ext cx="230989"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10" name="Text Placeholder 2"/>
          <p:cNvSpPr>
            <a:spLocks noGrp="1"/>
          </p:cNvSpPr>
          <p:nvPr>
            <p:ph type="body" sz="quarter" idx="21" hasCustomPrompt="1"/>
          </p:nvPr>
        </p:nvSpPr>
        <p:spPr>
          <a:xfrm>
            <a:off x="457199" y="6582835"/>
            <a:ext cx="6802415" cy="152400"/>
          </a:xfrm>
        </p:spPr>
        <p:txBody>
          <a:bodyPr anchor="t"/>
          <a:lstStyle>
            <a:lvl1pPr marL="0" indent="0">
              <a:buNone/>
              <a:defRPr sz="800">
                <a:solidFill>
                  <a:schemeClr val="accent1"/>
                </a:solidFill>
              </a:defRPr>
            </a:lvl1pPr>
          </a:lstStyle>
          <a:p>
            <a:r>
              <a:rPr lang="en-US" dirty="0" smtClean="0"/>
              <a:t>Classification</a:t>
            </a:r>
          </a:p>
        </p:txBody>
      </p:sp>
      <p:sp>
        <p:nvSpPr>
          <p:cNvPr id="12" name="Text Placeholder 2"/>
          <p:cNvSpPr>
            <a:spLocks noGrp="1"/>
          </p:cNvSpPr>
          <p:nvPr>
            <p:ph type="body" sz="quarter" idx="22" hasCustomPrompt="1"/>
          </p:nvPr>
        </p:nvSpPr>
        <p:spPr>
          <a:xfrm>
            <a:off x="457200" y="6392339"/>
            <a:ext cx="6804025"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5"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lvl1pPr>
          </a:lstStyle>
          <a:p>
            <a:r>
              <a:rPr lang="en-US" dirty="0" smtClean="0"/>
              <a:t>Click to edit Master title style</a:t>
            </a:r>
            <a:endParaRPr lang="en-US" dirty="0"/>
          </a:p>
        </p:txBody>
      </p:sp>
      <p:sp>
        <p:nvSpPr>
          <p:cNvPr id="16" name="Text Placeholder 2"/>
          <p:cNvSpPr>
            <a:spLocks noGrp="1"/>
          </p:cNvSpPr>
          <p:nvPr>
            <p:ph idx="1"/>
          </p:nvPr>
        </p:nvSpPr>
        <p:spPr>
          <a:xfrm>
            <a:off x="456576" y="1569509"/>
            <a:ext cx="3974931" cy="4704290"/>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8" name="Text Placeholder 2"/>
          <p:cNvSpPr>
            <a:spLocks noGrp="1"/>
          </p:cNvSpPr>
          <p:nvPr>
            <p:ph idx="24"/>
          </p:nvPr>
        </p:nvSpPr>
        <p:spPr>
          <a:xfrm>
            <a:off x="4705350" y="1569509"/>
            <a:ext cx="3981145" cy="4704290"/>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1" name="Text Placeholder 2"/>
          <p:cNvSpPr>
            <a:spLocks noGrp="1"/>
          </p:cNvSpPr>
          <p:nvPr>
            <p:ph type="body" sz="quarter" idx="13"/>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4817575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and Attribut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866" y="103979"/>
            <a:ext cx="7496269" cy="6764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28800" y="272437"/>
            <a:ext cx="5486400" cy="75253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sz="half" idx="1"/>
          </p:nvPr>
        </p:nvSpPr>
        <p:spPr>
          <a:xfrm>
            <a:off x="2652417" y="2911200"/>
            <a:ext cx="3839169" cy="1238801"/>
          </a:xfrm>
          <a:prstGeom prst="rect">
            <a:avLst/>
          </a:prstGeom>
        </p:spPr>
        <p:txBody>
          <a:bodyPr bIns="0" anchor="ctr">
            <a:spAutoFit/>
          </a:bodyPr>
          <a:lstStyle>
            <a:lvl1pPr marL="0" indent="0" algn="ctr">
              <a:lnSpc>
                <a:spcPct val="100000"/>
              </a:lnSpc>
              <a:spcBef>
                <a:spcPts val="0"/>
              </a:spcBef>
              <a:spcAft>
                <a:spcPts val="1200"/>
              </a:spcAft>
              <a:buNone/>
              <a:defRPr sz="2400">
                <a:solidFill>
                  <a:schemeClr val="tx1"/>
                </a:solidFill>
                <a:latin typeface="+mj-lt"/>
              </a:defRPr>
            </a:lvl1pPr>
            <a:lvl2pPr marL="174625" indent="-174625" algn="ctr">
              <a:lnSpc>
                <a:spcPct val="90000"/>
              </a:lnSpc>
              <a:spcBef>
                <a:spcPts val="0"/>
              </a:spcBef>
              <a:spcAft>
                <a:spcPts val="0"/>
              </a:spcAft>
              <a:buFont typeface="Intel Clear" panose="020B0604020203020204" pitchFamily="34" charset="0"/>
              <a:buChar char="–"/>
              <a:defRPr sz="1400" b="1">
                <a:solidFill>
                  <a:schemeClr val="tx1"/>
                </a:solidFill>
                <a:latin typeface="+mn-lt"/>
              </a:defRPr>
            </a:lvl2pPr>
            <a:lvl3pPr marL="0" indent="0" algn="ctr">
              <a:spcBef>
                <a:spcPts val="0"/>
              </a:spcBef>
              <a:spcAft>
                <a:spcPts val="0"/>
              </a:spcAft>
              <a:buNone/>
              <a:defRPr sz="1100" i="1">
                <a:solidFill>
                  <a:schemeClr val="tx1"/>
                </a:solidFill>
              </a:defRPr>
            </a:lvl3pPr>
            <a:lvl4pPr algn="ctr">
              <a:defRPr sz="1400"/>
            </a:lvl4pPr>
            <a:lvl5pPr algn="ct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4" name="Slide Number Placeholder 5"/>
          <p:cNvSpPr>
            <a:spLocks noGrp="1"/>
          </p:cNvSpPr>
          <p:nvPr>
            <p:ph type="sldNum" sz="quarter" idx="4"/>
          </p:nvPr>
        </p:nvSpPr>
        <p:spPr>
          <a:xfrm>
            <a:off x="8760612" y="6493009"/>
            <a:ext cx="230989"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10" name="Text Placeholder 2"/>
          <p:cNvSpPr>
            <a:spLocks noGrp="1"/>
          </p:cNvSpPr>
          <p:nvPr>
            <p:ph type="body" sz="quarter" idx="21" hasCustomPrompt="1"/>
          </p:nvPr>
        </p:nvSpPr>
        <p:spPr>
          <a:xfrm>
            <a:off x="457200" y="6582835"/>
            <a:ext cx="1920240" cy="152400"/>
          </a:xfrm>
        </p:spPr>
        <p:txBody>
          <a:bodyPr anchor="t"/>
          <a:lstStyle>
            <a:lvl1pPr marL="0" indent="0">
              <a:buNone/>
              <a:defRPr sz="800">
                <a:solidFill>
                  <a:schemeClr val="accent1"/>
                </a:solidFill>
              </a:defRPr>
            </a:lvl1pPr>
          </a:lstStyle>
          <a:p>
            <a:r>
              <a:rPr lang="en-US" dirty="0" smtClean="0"/>
              <a:t>Classification</a:t>
            </a:r>
          </a:p>
        </p:txBody>
      </p:sp>
      <p:sp>
        <p:nvSpPr>
          <p:cNvPr id="12" name="Text Placeholder 2"/>
          <p:cNvSpPr>
            <a:spLocks noGrp="1"/>
          </p:cNvSpPr>
          <p:nvPr>
            <p:ph type="body" sz="quarter" idx="22" hasCustomPrompt="1"/>
          </p:nvPr>
        </p:nvSpPr>
        <p:spPr>
          <a:xfrm>
            <a:off x="457200" y="6392339"/>
            <a:ext cx="1920240"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8" name="Slide Number Placeholder 1"/>
          <p:cNvSpPr txBox="1">
            <a:spLocks/>
          </p:cNvSpPr>
          <p:nvPr userDrawn="1"/>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31F50-EFAE-42B9-9E0D-0B1F44AF12F9}" type="slidenum">
              <a:rPr lang="en-US" sz="800" smtClean="0"/>
              <a:t>‹#›</a:t>
            </a:fld>
            <a:endParaRPr lang="en-US" sz="800" dirty="0"/>
          </a:p>
        </p:txBody>
      </p:sp>
    </p:spTree>
    <p:extLst>
      <p:ext uri="{BB962C8B-B14F-4D97-AF65-F5344CB8AC3E}">
        <p14:creationId xmlns:p14="http://schemas.microsoft.com/office/powerpoint/2010/main" val="7785434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60512"/>
            <a:ext cx="9144000" cy="5297487"/>
          </a:xfrm>
          <a:prstGeom prst="rect">
            <a:avLst/>
          </a:prstGeom>
          <a:pattFill prst="dotGrid">
            <a:fgClr>
              <a:schemeClr val="tx1"/>
            </a:fgClr>
            <a:bgClr>
              <a:schemeClr val="bg1"/>
            </a:bgClr>
          </a:pattFill>
        </p:spPr>
        <p:txBody>
          <a:bodyPr lIns="182880" tIns="91440" rIns="182880" anchor="t"/>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baseline="0">
                <a:solidFill>
                  <a:schemeClr val="tx2"/>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sp>
        <p:nvSpPr>
          <p:cNvPr id="10"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lvl1pPr>
          </a:lstStyle>
          <a:p>
            <a:r>
              <a:rPr lang="en-US" dirty="0" smtClean="0"/>
              <a:t>Click to edit Master title style</a:t>
            </a:r>
            <a:endParaRPr lang="en-US" dirty="0"/>
          </a:p>
        </p:txBody>
      </p:sp>
      <p:sp>
        <p:nvSpPr>
          <p:cNvPr id="8" name="Text Placeholder 2"/>
          <p:cNvSpPr>
            <a:spLocks noGrp="1"/>
          </p:cNvSpPr>
          <p:nvPr>
            <p:ph type="body" sz="quarter" idx="20"/>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2942419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3530600"/>
            <a:ext cx="9144000" cy="3327400"/>
          </a:xfrm>
          <a:prstGeom prst="rect">
            <a:avLst/>
          </a:prstGeom>
          <a:pattFill prst="dotGrid">
            <a:fgClr>
              <a:schemeClr val="tx1"/>
            </a:fgClr>
            <a:bgClr>
              <a:schemeClr val="bg1"/>
            </a:bgClr>
          </a:pattFill>
        </p:spPr>
        <p:txBody>
          <a:bodyPr lIns="182880" tIns="91440" rIns="182880" anchor="t"/>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baseline="0">
                <a:solidFill>
                  <a:schemeClr val="tx2"/>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sp>
        <p:nvSpPr>
          <p:cNvPr id="13" name="Title Placeholder 1"/>
          <p:cNvSpPr>
            <a:spLocks noGrp="1"/>
          </p:cNvSpPr>
          <p:nvPr>
            <p:ph type="title"/>
          </p:nvPr>
        </p:nvSpPr>
        <p:spPr>
          <a:xfrm>
            <a:off x="457200" y="184150"/>
            <a:ext cx="8226425" cy="728670"/>
          </a:xfrm>
          <a:prstGeom prst="rect">
            <a:avLst/>
          </a:prstGeom>
        </p:spPr>
        <p:txBody>
          <a:bodyPr vert="horz" lIns="0" tIns="0" rIns="0" bIns="0" rtlCol="0" anchor="b">
            <a:noAutofit/>
          </a:bodyPr>
          <a:lstStyle>
            <a:lvl1pPr>
              <a:defRPr baseline="0"/>
            </a:lvl1pPr>
          </a:lstStyle>
          <a:p>
            <a:r>
              <a:rPr lang="en-US" dirty="0" smtClean="0"/>
              <a:t>Click to edit Master title style</a:t>
            </a:r>
            <a:endParaRPr lang="en-US" dirty="0"/>
          </a:p>
        </p:txBody>
      </p:sp>
      <p:sp>
        <p:nvSpPr>
          <p:cNvPr id="9" name="Text Placeholder 2"/>
          <p:cNvSpPr>
            <a:spLocks noGrp="1"/>
          </p:cNvSpPr>
          <p:nvPr>
            <p:ph type="body" sz="quarter" idx="20"/>
          </p:nvPr>
        </p:nvSpPr>
        <p:spPr>
          <a:xfrm>
            <a:off x="457200" y="1029926"/>
            <a:ext cx="8229600"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
        <p:nvSpPr>
          <p:cNvPr id="10" name="Text Placeholder 2"/>
          <p:cNvSpPr>
            <a:spLocks noGrp="1"/>
          </p:cNvSpPr>
          <p:nvPr>
            <p:ph idx="1"/>
          </p:nvPr>
        </p:nvSpPr>
        <p:spPr>
          <a:xfrm>
            <a:off x="456576" y="1569509"/>
            <a:ext cx="3974931" cy="1839374"/>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1" name="Text Placeholder 2"/>
          <p:cNvSpPr>
            <a:spLocks noGrp="1"/>
          </p:cNvSpPr>
          <p:nvPr>
            <p:ph idx="24"/>
          </p:nvPr>
        </p:nvSpPr>
        <p:spPr>
          <a:xfrm>
            <a:off x="4705350" y="1569509"/>
            <a:ext cx="3981145" cy="1839374"/>
          </a:xfrm>
          <a:prstGeom prst="rect">
            <a:avLst/>
          </a:prstGeom>
        </p:spPr>
        <p:txBody>
          <a:bodyPr vert="horz" lIns="0" tIns="0" rIns="0" bIns="45720" rtlCol="0">
            <a:noAutofit/>
          </a:bodyPr>
          <a:lstStyle>
            <a:lvl1pPr>
              <a:defRPr>
                <a:solidFill>
                  <a:schemeClr val="tx1"/>
                </a:solidFill>
              </a:defRPr>
            </a:lvl1pPr>
            <a:lvl2pPr>
              <a:defRPr sz="2000">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14084580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17" name="Picture Placeholder 6"/>
          <p:cNvSpPr>
            <a:spLocks noGrp="1"/>
          </p:cNvSpPr>
          <p:nvPr>
            <p:ph type="pic" sz="quarter" idx="13" hasCustomPrompt="1"/>
          </p:nvPr>
        </p:nvSpPr>
        <p:spPr>
          <a:xfrm>
            <a:off x="4572000" y="0"/>
            <a:ext cx="4572001" cy="6858000"/>
          </a:xfrm>
          <a:pattFill prst="dotGrid">
            <a:fgClr>
              <a:schemeClr val="tx1"/>
            </a:fgClr>
            <a:bgClr>
              <a:schemeClr val="bg1"/>
            </a:bgClr>
          </a:pattFill>
        </p:spPr>
        <p:txBody>
          <a:bodyPr vert="horz" lIns="182880" tIns="91440" rIns="182880" bIns="45720" rtlCol="0" anchor="t">
            <a:noAutofit/>
          </a:bodyPr>
          <a:lstStyle>
            <a:lvl1pPr marL="0" marR="0" indent="0" algn="ctr" defTabSz="914400" rtl="0" eaLnBrk="1" fontAlgn="auto" latinLnBrk="0" hangingPunct="1">
              <a:lnSpc>
                <a:spcPct val="90000"/>
              </a:lnSpc>
              <a:spcBef>
                <a:spcPts val="0"/>
              </a:spcBef>
              <a:spcAft>
                <a:spcPts val="0"/>
              </a:spcAft>
              <a:buClrTx/>
              <a:buSzTx/>
              <a:buFontTx/>
              <a:buNone/>
              <a:tabLst>
                <a:tab pos="230188" algn="l"/>
              </a:tabLst>
              <a:defRPr lang="en-US">
                <a:solidFill>
                  <a:srgbClr val="B71234"/>
                </a:solidFill>
                <a:latin typeface="+mj-lt"/>
              </a:defRPr>
            </a:lvl1pPr>
          </a:lstStyle>
          <a:p>
            <a:pPr marL="0" marR="0" lvl="0" indent="0" algn="ctr" defTabSz="914400" rtl="0" eaLnBrk="1" fontAlgn="auto" latinLnBrk="0" hangingPunct="1">
              <a:lnSpc>
                <a:spcPct val="90000"/>
              </a:lnSpc>
              <a:spcBef>
                <a:spcPts val="0"/>
              </a:spcBef>
              <a:spcAft>
                <a:spcPts val="0"/>
              </a:spcAft>
              <a:buClrTx/>
              <a:buSzTx/>
              <a:buFontTx/>
              <a:buNone/>
              <a:tabLst>
                <a:tab pos="230188" algn="l"/>
              </a:tabLst>
              <a:defRPr/>
            </a:pPr>
            <a:r>
              <a:rPr lang="en-US" dirty="0" smtClean="0"/>
              <a:t>Drag picture to placeholder or click icon to add. You must use a full bleed image to fill this entire space.</a:t>
            </a:r>
          </a:p>
        </p:txBody>
      </p:sp>
      <p:sp>
        <p:nvSpPr>
          <p:cNvPr id="14" name="Text Placeholder 2"/>
          <p:cNvSpPr>
            <a:spLocks noGrp="1"/>
          </p:cNvSpPr>
          <p:nvPr>
            <p:ph idx="1"/>
          </p:nvPr>
        </p:nvSpPr>
        <p:spPr>
          <a:xfrm>
            <a:off x="457200" y="1569509"/>
            <a:ext cx="3843655" cy="4704290"/>
          </a:xfrm>
          <a:prstGeom prst="rect">
            <a:avLst/>
          </a:prstGeom>
        </p:spPr>
        <p:txBody>
          <a:bodyPr vert="horz" lIns="0" tIns="0" rIns="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sz="1600">
                <a:solidFill>
                  <a:schemeClr val="tx1"/>
                </a:solidFill>
              </a:defRPr>
            </a:lvl4pPr>
            <a:lvl5pPr>
              <a:defRPr sz="1600">
                <a:solidFill>
                  <a:schemeClr val="tx1"/>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6" name="Title Placeholder 1"/>
          <p:cNvSpPr>
            <a:spLocks noGrp="1"/>
          </p:cNvSpPr>
          <p:nvPr>
            <p:ph type="title" hasCustomPrompt="1"/>
          </p:nvPr>
        </p:nvSpPr>
        <p:spPr>
          <a:xfrm>
            <a:off x="457201" y="184150"/>
            <a:ext cx="3843655" cy="728670"/>
          </a:xfrm>
          <a:prstGeom prst="rect">
            <a:avLst/>
          </a:prstGeom>
        </p:spPr>
        <p:txBody>
          <a:bodyPr vert="horz" lIns="0" tIns="0" rIns="0" bIns="0" rtlCol="0" anchor="b">
            <a:noAutofit/>
          </a:bodyPr>
          <a:lstStyle>
            <a:lvl1pPr>
              <a:defRPr baseline="0"/>
            </a:lvl1pPr>
          </a:lstStyle>
          <a:p>
            <a:r>
              <a:rPr lang="en-US" dirty="0" smtClean="0"/>
              <a:t>28 Intel Clear Light</a:t>
            </a:r>
            <a:br>
              <a:rPr lang="en-US" dirty="0" smtClean="0"/>
            </a:br>
            <a:r>
              <a:rPr lang="en-US" dirty="0" smtClean="0"/>
              <a:t>Headline</a:t>
            </a:r>
            <a:endParaRPr lang="en-US" dirty="0"/>
          </a:p>
        </p:txBody>
      </p:sp>
      <p:sp>
        <p:nvSpPr>
          <p:cNvPr id="18" name="Text Placeholder 2"/>
          <p:cNvSpPr>
            <a:spLocks noGrp="1"/>
          </p:cNvSpPr>
          <p:nvPr>
            <p:ph type="body" sz="quarter" idx="21" hasCustomPrompt="1"/>
          </p:nvPr>
        </p:nvSpPr>
        <p:spPr>
          <a:xfrm>
            <a:off x="457200" y="6582835"/>
            <a:ext cx="3965945" cy="152400"/>
          </a:xfrm>
        </p:spPr>
        <p:txBody>
          <a:bodyPr anchor="t"/>
          <a:lstStyle>
            <a:lvl1pPr marL="0" indent="0">
              <a:buNone/>
              <a:defRPr sz="800">
                <a:solidFill>
                  <a:schemeClr val="accent1"/>
                </a:solidFill>
              </a:defRPr>
            </a:lvl1pPr>
          </a:lstStyle>
          <a:p>
            <a:pPr lvl="0"/>
            <a:r>
              <a:rPr lang="en-US" dirty="0" smtClean="0"/>
              <a:t>Footer</a:t>
            </a:r>
          </a:p>
        </p:txBody>
      </p:sp>
      <p:sp>
        <p:nvSpPr>
          <p:cNvPr id="19" name="Text Placeholder 2"/>
          <p:cNvSpPr>
            <a:spLocks noGrp="1"/>
          </p:cNvSpPr>
          <p:nvPr>
            <p:ph type="body" sz="quarter" idx="22" hasCustomPrompt="1"/>
          </p:nvPr>
        </p:nvSpPr>
        <p:spPr>
          <a:xfrm>
            <a:off x="457201" y="6392339"/>
            <a:ext cx="3966884" cy="152400"/>
          </a:xfrm>
        </p:spPr>
        <p:txBody>
          <a:bodyPr bIns="0" anchor="b"/>
          <a:lstStyle>
            <a:lvl1pPr marL="0" indent="0">
              <a:buNone/>
              <a:defRPr sz="900">
                <a:solidFill>
                  <a:schemeClr val="tx1"/>
                </a:solidFill>
              </a:defRPr>
            </a:lvl1pPr>
          </a:lstStyle>
          <a:p>
            <a:pPr lvl="0"/>
            <a:r>
              <a:rPr lang="en-US" dirty="0" smtClean="0"/>
              <a:t>Source</a:t>
            </a:r>
            <a:endParaRPr lang="en-US" dirty="0"/>
          </a:p>
        </p:txBody>
      </p:sp>
      <p:sp>
        <p:nvSpPr>
          <p:cNvPr id="10" name="Text Placeholder 2"/>
          <p:cNvSpPr>
            <a:spLocks noGrp="1"/>
          </p:cNvSpPr>
          <p:nvPr>
            <p:ph type="body" sz="quarter" idx="23"/>
          </p:nvPr>
        </p:nvSpPr>
        <p:spPr>
          <a:xfrm>
            <a:off x="457200" y="1029926"/>
            <a:ext cx="3844567" cy="333372"/>
          </a:xfrm>
        </p:spPr>
        <p:txBody>
          <a:bodyPr/>
          <a:lstStyle>
            <a:lvl1pPr marL="0" indent="0">
              <a:buNone/>
              <a:defRPr b="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62237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17171" y="6432970"/>
            <a:ext cx="897692" cy="331097"/>
          </a:xfrm>
          <a:prstGeom prst="rect">
            <a:avLst/>
          </a:prstGeom>
        </p:spPr>
      </p:pic>
      <p:cxnSp>
        <p:nvCxnSpPr>
          <p:cNvPr id="10" name="Straight Connector 9" hidden="1"/>
          <p:cNvCxnSpPr/>
          <p:nvPr userDrawn="1"/>
        </p:nvCxnSpPr>
        <p:spPr>
          <a:xfrm>
            <a:off x="8686800" y="6496043"/>
            <a:ext cx="0" cy="2032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4" name="Picture 2" hidden="1"/>
          <p:cNvPicPr>
            <a:picLocks noChangeAspect="1" noChangeArrowheads="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7717536" y="6437376"/>
            <a:ext cx="886404" cy="329184"/>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Title Placeholder 1"/>
          <p:cNvSpPr>
            <a:spLocks noGrp="1"/>
          </p:cNvSpPr>
          <p:nvPr>
            <p:ph type="title"/>
          </p:nvPr>
        </p:nvSpPr>
        <p:spPr>
          <a:xfrm>
            <a:off x="457200" y="183356"/>
            <a:ext cx="8226425" cy="726289"/>
          </a:xfrm>
          <a:prstGeom prst="rect">
            <a:avLst/>
          </a:prstGeom>
        </p:spPr>
        <p:txBody>
          <a:bodyPr vert="horz" lIns="0" tIns="0" rIns="0" bIns="0" rtlCol="0" anchor="b">
            <a:noAutofit/>
          </a:bodyPr>
          <a:lstStyle/>
          <a:p>
            <a:r>
              <a:rPr lang="en-US" dirty="0" smtClean="0"/>
              <a:t>Click to edit Master title style</a:t>
            </a:r>
            <a:endParaRPr lang="en-US" dirty="0"/>
          </a:p>
        </p:txBody>
      </p:sp>
      <p:sp>
        <p:nvSpPr>
          <p:cNvPr id="52" name="Text Placeholder 2"/>
          <p:cNvSpPr>
            <a:spLocks noGrp="1"/>
          </p:cNvSpPr>
          <p:nvPr>
            <p:ph type="body" idx="1"/>
          </p:nvPr>
        </p:nvSpPr>
        <p:spPr>
          <a:xfrm>
            <a:off x="457200" y="1566334"/>
            <a:ext cx="8221980" cy="4697306"/>
          </a:xfrm>
          <a:prstGeom prst="rect">
            <a:avLst/>
          </a:prstGeom>
        </p:spPr>
        <p:txBody>
          <a:bodyPr vert="horz" lIns="0" tIns="0" rIns="0" bIns="45720" rtlCol="0">
            <a:noAutofit/>
          </a:body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p:txBody>
      </p:sp>
      <p:sp>
        <p:nvSpPr>
          <p:cNvPr id="55" name="Slide Number Placeholder 5"/>
          <p:cNvSpPr>
            <a:spLocks noGrp="1"/>
          </p:cNvSpPr>
          <p:nvPr>
            <p:ph type="sldNum" sz="quarter" idx="4"/>
          </p:nvPr>
        </p:nvSpPr>
        <p:spPr>
          <a:xfrm>
            <a:off x="8760613" y="6493011"/>
            <a:ext cx="230988" cy="206103"/>
          </a:xfrm>
          <a:prstGeom prst="rect">
            <a:avLst/>
          </a:prstGeom>
        </p:spPr>
        <p:txBody>
          <a:bodyPr vert="horz" lIns="0" tIns="0" rIns="0" bIns="0" rtlCol="0" anchor="ctr"/>
          <a:lstStyle>
            <a:lvl1pPr algn="l">
              <a:lnSpc>
                <a:spcPct val="90000"/>
              </a:lnSpc>
              <a:defRPr sz="800">
                <a:solidFill>
                  <a:schemeClr val="tx1"/>
                </a:solidFill>
              </a:defRPr>
            </a:lvl1pPr>
          </a:lstStyle>
          <a:p>
            <a:fld id="{EEB8B06D-99A5-468B-806E-293788FE9637}" type="slidenum">
              <a:rPr lang="en-US" smtClean="0"/>
              <a:pPr/>
              <a:t>‹#›</a:t>
            </a:fld>
            <a:endParaRPr lang="en-US" dirty="0"/>
          </a:p>
        </p:txBody>
      </p:sp>
      <p:sp>
        <p:nvSpPr>
          <p:cNvPr id="56" name="TextBox 55"/>
          <p:cNvSpPr txBox="1"/>
          <p:nvPr userDrawn="1"/>
        </p:nvSpPr>
        <p:spPr>
          <a:xfrm>
            <a:off x="-685801" y="797862"/>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Title Line</a:t>
            </a:r>
            <a:endParaRPr lang="en-US" sz="400" dirty="0">
              <a:solidFill>
                <a:schemeClr val="bg1"/>
              </a:solidFill>
            </a:endParaRPr>
          </a:p>
        </p:txBody>
      </p:sp>
      <p:cxnSp>
        <p:nvCxnSpPr>
          <p:cNvPr id="57" name="Straight Arrow Connector 56"/>
          <p:cNvCxnSpPr/>
          <p:nvPr userDrawn="1"/>
        </p:nvCxnSpPr>
        <p:spPr>
          <a:xfrm flipH="1">
            <a:off x="-304800" y="822497"/>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a:xfrm flipH="1">
            <a:off x="-304800" y="119803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a:xfrm>
            <a:off x="-685801" y="1173399"/>
            <a:ext cx="3463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Subtitle Line</a:t>
            </a:r>
            <a:endParaRPr lang="en-US" sz="400" dirty="0">
              <a:solidFill>
                <a:schemeClr val="bg1"/>
              </a:solidFill>
            </a:endParaRPr>
          </a:p>
        </p:txBody>
      </p:sp>
      <p:cxnSp>
        <p:nvCxnSpPr>
          <p:cNvPr id="60" name="Straight Arrow Connector 59"/>
          <p:cNvCxnSpPr/>
          <p:nvPr userDrawn="1"/>
        </p:nvCxnSpPr>
        <p:spPr>
          <a:xfrm flipH="1">
            <a:off x="-304800" y="1563159"/>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61" name="TextBox 60"/>
          <p:cNvSpPr txBox="1"/>
          <p:nvPr userDrawn="1"/>
        </p:nvSpPr>
        <p:spPr>
          <a:xfrm>
            <a:off x="-762000" y="1510824"/>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62" name="Straight Arrow Connector 61"/>
          <p:cNvCxnSpPr/>
          <p:nvPr userDrawn="1"/>
        </p:nvCxnSpPr>
        <p:spPr>
          <a:xfrm flipH="1">
            <a:off x="-3048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a:xfrm>
            <a:off x="-762000" y="6535801"/>
            <a:ext cx="422564" cy="1108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64" name="Straight Arrow Connector 63"/>
          <p:cNvCxnSpPr/>
          <p:nvPr userDrawn="1"/>
        </p:nvCxnSpPr>
        <p:spPr>
          <a:xfrm rot="16200000" flipH="1">
            <a:off x="2508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a:xfrm>
            <a:off x="2459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cxnSp>
        <p:nvCxnSpPr>
          <p:cNvPr id="66" name="Straight Arrow Connector 65"/>
          <p:cNvCxnSpPr/>
          <p:nvPr userDrawn="1"/>
        </p:nvCxnSpPr>
        <p:spPr>
          <a:xfrm rot="16200000" flipH="1">
            <a:off x="8480427" y="7061200"/>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a:xfrm>
            <a:off x="8475518" y="7352898"/>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68" name="Straight Arrow Connector 67"/>
          <p:cNvCxnSpPr/>
          <p:nvPr userDrawn="1"/>
        </p:nvCxnSpPr>
        <p:spPr>
          <a:xfrm>
            <a:off x="9144000" y="6588136"/>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69" name="TextBox 68"/>
          <p:cNvSpPr txBox="1"/>
          <p:nvPr userDrawn="1"/>
        </p:nvSpPr>
        <p:spPr>
          <a:xfrm>
            <a:off x="9483436" y="6535801"/>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a:t>
            </a:r>
            <a:br>
              <a:rPr lang="en-US" sz="400" dirty="0" smtClean="0">
                <a:solidFill>
                  <a:schemeClr val="bg1"/>
                </a:solidFill>
              </a:rPr>
            </a:br>
            <a:r>
              <a:rPr lang="en-US" sz="400" dirty="0" smtClean="0">
                <a:solidFill>
                  <a:schemeClr val="bg1"/>
                </a:solidFill>
              </a:rPr>
              <a:t>Footer Line</a:t>
            </a:r>
            <a:endParaRPr lang="en-US" sz="400" dirty="0">
              <a:solidFill>
                <a:schemeClr val="bg1"/>
              </a:solidFill>
            </a:endParaRPr>
          </a:p>
        </p:txBody>
      </p:sp>
      <p:cxnSp>
        <p:nvCxnSpPr>
          <p:cNvPr id="70" name="Straight Arrow Connector 69"/>
          <p:cNvCxnSpPr/>
          <p:nvPr userDrawn="1"/>
        </p:nvCxnSpPr>
        <p:spPr>
          <a:xfrm>
            <a:off x="9144000" y="1562203"/>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71" name="TextBox 70"/>
          <p:cNvSpPr txBox="1"/>
          <p:nvPr userDrawn="1"/>
        </p:nvSpPr>
        <p:spPr>
          <a:xfrm>
            <a:off x="9483436" y="1509870"/>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72" name="Straight Arrow Connector 71"/>
          <p:cNvCxnSpPr/>
          <p:nvPr userDrawn="1"/>
        </p:nvCxnSpPr>
        <p:spPr>
          <a:xfrm>
            <a:off x="9144000" y="1200254"/>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73" name="TextBox 72"/>
          <p:cNvSpPr txBox="1"/>
          <p:nvPr userDrawn="1"/>
        </p:nvSpPr>
        <p:spPr>
          <a:xfrm>
            <a:off x="9483436" y="1175618"/>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Subtitle Line</a:t>
            </a:r>
            <a:endParaRPr lang="en-US" sz="400" dirty="0">
              <a:solidFill>
                <a:schemeClr val="bg1"/>
              </a:solidFill>
            </a:endParaRPr>
          </a:p>
        </p:txBody>
      </p:sp>
      <p:cxnSp>
        <p:nvCxnSpPr>
          <p:cNvPr id="74" name="Straight Arrow Connector 73"/>
          <p:cNvCxnSpPr/>
          <p:nvPr userDrawn="1"/>
        </p:nvCxnSpPr>
        <p:spPr>
          <a:xfrm>
            <a:off x="9144000" y="821370"/>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a:xfrm>
            <a:off x="9483436" y="796736"/>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Title Line</a:t>
            </a:r>
            <a:endParaRPr lang="en-US" sz="400" dirty="0">
              <a:solidFill>
                <a:schemeClr val="bg1"/>
              </a:solidFill>
            </a:endParaRPr>
          </a:p>
        </p:txBody>
      </p:sp>
      <p:cxnSp>
        <p:nvCxnSpPr>
          <p:cNvPr id="76" name="Straight Arrow Connector 75"/>
          <p:cNvCxnSpPr/>
          <p:nvPr userDrawn="1"/>
        </p:nvCxnSpPr>
        <p:spPr>
          <a:xfrm rot="5400000" flipH="1">
            <a:off x="8486775"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77" name="TextBox 76"/>
          <p:cNvSpPr txBox="1"/>
          <p:nvPr userDrawn="1"/>
        </p:nvSpPr>
        <p:spPr>
          <a:xfrm>
            <a:off x="84755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Right Margin Line</a:t>
            </a:r>
            <a:endParaRPr lang="en-US" sz="400" dirty="0">
              <a:solidFill>
                <a:schemeClr val="bg1"/>
              </a:solidFill>
            </a:endParaRPr>
          </a:p>
        </p:txBody>
      </p:sp>
      <p:cxnSp>
        <p:nvCxnSpPr>
          <p:cNvPr id="78" name="Straight Arrow Connector 77"/>
          <p:cNvCxnSpPr/>
          <p:nvPr userDrawn="1"/>
        </p:nvCxnSpPr>
        <p:spPr>
          <a:xfrm rot="5400000" flipH="1">
            <a:off x="252414" y="-206375"/>
            <a:ext cx="4064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p:cNvSpPr txBox="1"/>
          <p:nvPr userDrawn="1"/>
        </p:nvSpPr>
        <p:spPr>
          <a:xfrm>
            <a:off x="245918" y="-553475"/>
            <a:ext cx="422564" cy="55400"/>
          </a:xfrm>
          <a:prstGeom prst="rect">
            <a:avLst/>
          </a:prstGeom>
          <a:noFill/>
        </p:spPr>
        <p:txBody>
          <a:bodyPr wrap="square" lIns="0" tIns="0" rIns="0" bIns="0" rtlCol="0" anchor="ctr">
            <a:spAutoFit/>
          </a:bodyPr>
          <a:lstStyle/>
          <a:p>
            <a:pPr algn="r">
              <a:lnSpc>
                <a:spcPct val="90000"/>
              </a:lnSpc>
            </a:pPr>
            <a:r>
              <a:rPr lang="en-US" sz="400" dirty="0" smtClean="0">
                <a:solidFill>
                  <a:schemeClr val="bg1"/>
                </a:solidFill>
              </a:rPr>
              <a:t>Left Margin Line</a:t>
            </a:r>
            <a:endParaRPr lang="en-US" sz="400" dirty="0">
              <a:solidFill>
                <a:schemeClr val="bg1"/>
              </a:solidFill>
            </a:endParaRPr>
          </a:p>
        </p:txBody>
      </p:sp>
      <p:cxnSp>
        <p:nvCxnSpPr>
          <p:cNvPr id="33" name="Straight Connector 32"/>
          <p:cNvCxnSpPr/>
          <p:nvPr userDrawn="1"/>
        </p:nvCxnSpPr>
        <p:spPr>
          <a:xfrm>
            <a:off x="8686804" y="6492875"/>
            <a:ext cx="0" cy="20623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bwMode="auto">
          <a:xfrm>
            <a:off x="7712868" y="6465747"/>
            <a:ext cx="895834" cy="247809"/>
          </a:xfrm>
          <a:prstGeom prst="rect">
            <a:avLst/>
          </a:prstGeom>
        </p:spPr>
      </p:pic>
    </p:spTree>
    <p:extLst>
      <p:ext uri="{BB962C8B-B14F-4D97-AF65-F5344CB8AC3E}">
        <p14:creationId xmlns:p14="http://schemas.microsoft.com/office/powerpoint/2010/main" val="31531832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1" r:id="rId3"/>
    <p:sldLayoutId id="2147483650" r:id="rId4"/>
    <p:sldLayoutId id="2147483652" r:id="rId5"/>
    <p:sldLayoutId id="2147483662" r:id="rId6"/>
    <p:sldLayoutId id="2147483663" r:id="rId7"/>
    <p:sldLayoutId id="2147483664" r:id="rId8"/>
    <p:sldLayoutId id="2147483668" r:id="rId9"/>
    <p:sldLayoutId id="2147483680" r:id="rId10"/>
    <p:sldLayoutId id="2147483672" r:id="rId11"/>
    <p:sldLayoutId id="2147483654" r:id="rId12"/>
    <p:sldLayoutId id="2147483655" r:id="rId13"/>
    <p:sldLayoutId id="2147483665" r:id="rId14"/>
    <p:sldLayoutId id="2147483678" r:id="rId15"/>
    <p:sldLayoutId id="2147483679" r:id="rId16"/>
    <p:sldLayoutId id="2147483675" r:id="rId17"/>
    <p:sldLayoutId id="2147483681" r:id="rId18"/>
    <p:sldLayoutId id="2147483682" r:id="rId19"/>
    <p:sldLayoutId id="2147483684" r:id="rId20"/>
    <p:sldLayoutId id="2147483686" r:id="rId21"/>
    <p:sldLayoutId id="2147483687" r:id="rId22"/>
    <p:sldLayoutId id="2147483707" r:id="rId23"/>
    <p:sldLayoutId id="2147483710" r:id="rId24"/>
    <p:sldLayoutId id="2147483712" r:id="rId25"/>
    <p:sldLayoutId id="2147483713" r:id="rId26"/>
    <p:sldLayoutId id="2147483717" r:id="rId27"/>
    <p:sldLayoutId id="2147483718" r:id="rId28"/>
    <p:sldLayoutId id="2147483721" r:id="rId29"/>
    <p:sldLayoutId id="2147483722" r:id="rId30"/>
    <p:sldLayoutId id="2147483723" r:id="rId31"/>
    <p:sldLayoutId id="2147483729" r:id="rId32"/>
    <p:sldLayoutId id="2147483730" r:id="rId33"/>
    <p:sldLayoutId id="2147483733" r:id="rId34"/>
    <p:sldLayoutId id="2147483734" r:id="rId35"/>
    <p:sldLayoutId id="2147483735" r:id="rId36"/>
    <p:sldLayoutId id="2147483736" r:id="rId37"/>
    <p:sldLayoutId id="2147483737" r:id="rId38"/>
    <p:sldLayoutId id="2147483738" r:id="rId3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hyperlink" Target="https://www.fortify.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7.png"/><Relationship Id="rId12"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45.png"/><Relationship Id="rId11" Type="http://schemas.openxmlformats.org/officeDocument/2006/relationships/image" Target="../media/image59.png"/><Relationship Id="rId5" Type="http://schemas.openxmlformats.org/officeDocument/2006/relationships/hyperlink" Target="https://www.fortify.com/" TargetMode="External"/><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4.xml"/><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hyperlink" Target="http://www.sweetclipart.com/multisite/sweetclipart/files/traffic_light.png" TargetMode="External"/><Relationship Id="rId2" Type="http://schemas.openxmlformats.org/officeDocument/2006/relationships/notesSlide" Target="../notesSlides/notesSlide43.xml"/><Relationship Id="rId1" Type="http://schemas.openxmlformats.org/officeDocument/2006/relationships/slideLayout" Target="../slideLayouts/slideLayout32.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14.w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5.png"/><Relationship Id="rId5" Type="http://schemas.openxmlformats.org/officeDocument/2006/relationships/tags" Target="../tags/tag5.xml"/><Relationship Id="rId10" Type="http://schemas.openxmlformats.org/officeDocument/2006/relationships/slideLayout" Target="../slideLayouts/slideLayout39.xml"/><Relationship Id="rId4" Type="http://schemas.openxmlformats.org/officeDocument/2006/relationships/tags" Target="../tags/tag4.xml"/><Relationship Id="rId9" Type="http://schemas.openxmlformats.org/officeDocument/2006/relationships/tags" Target="../tags/tag9.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p:txBody>
          <a:bodyPr/>
          <a:lstStyle/>
          <a:p>
            <a:endParaRPr lang="en-US" dirty="0"/>
          </a:p>
        </p:txBody>
      </p:sp>
      <p:sp>
        <p:nvSpPr>
          <p:cNvPr id="5" name="Text Placeholder 4"/>
          <p:cNvSpPr>
            <a:spLocks noGrp="1"/>
          </p:cNvSpPr>
          <p:nvPr>
            <p:ph type="body" sz="quarter" idx="21"/>
          </p:nvPr>
        </p:nvSpPr>
        <p:spPr/>
        <p:txBody>
          <a:bodyPr/>
          <a:lstStyle/>
          <a:p>
            <a:pPr lvl="7"/>
            <a:r>
              <a:rPr lang="en-US" dirty="0" smtClean="0"/>
              <a:t>“It’s a marathon, not a sprint.”</a:t>
            </a:r>
            <a:endParaRPr lang="en-US" dirty="0"/>
          </a:p>
        </p:txBody>
      </p:sp>
      <p:sp>
        <p:nvSpPr>
          <p:cNvPr id="4" name="Title 3"/>
          <p:cNvSpPr>
            <a:spLocks noGrp="1"/>
          </p:cNvSpPr>
          <p:nvPr>
            <p:ph type="title"/>
          </p:nvPr>
        </p:nvSpPr>
        <p:spPr/>
        <p:txBody>
          <a:bodyPr/>
          <a:lstStyle/>
          <a:p>
            <a:r>
              <a:rPr lang="en-US" dirty="0" smtClean="0"/>
              <a:t>Running an Agile Product Security Program</a:t>
            </a:r>
            <a:endParaRPr lang="en-US" dirty="0"/>
          </a:p>
        </p:txBody>
      </p:sp>
      <p:sp>
        <p:nvSpPr>
          <p:cNvPr id="8" name="Text Placeholder 7"/>
          <p:cNvSpPr>
            <a:spLocks noGrp="1"/>
          </p:cNvSpPr>
          <p:nvPr>
            <p:ph type="body" sz="quarter" idx="22"/>
          </p:nvPr>
        </p:nvSpPr>
        <p:spPr>
          <a:xfrm>
            <a:off x="454026" y="5774739"/>
            <a:ext cx="6771964" cy="405120"/>
          </a:xfrm>
        </p:spPr>
        <p:txBody>
          <a:bodyPr/>
          <a:lstStyle/>
          <a:p>
            <a:pPr lvl="8">
              <a:spcBef>
                <a:spcPts val="0"/>
              </a:spcBef>
            </a:pPr>
            <a:r>
              <a:rPr lang="en-US" dirty="0" smtClean="0"/>
              <a:t>Harold Toomey  |  Principal Product Security Architect &amp; PSIRT Manager, McAfee</a:t>
            </a:r>
          </a:p>
          <a:p>
            <a:pPr lvl="8">
              <a:spcBef>
                <a:spcPts val="0"/>
              </a:spcBef>
            </a:pPr>
            <a:r>
              <a:rPr lang="en-US" dirty="0"/>
              <a:t>	</a:t>
            </a:r>
            <a:r>
              <a:rPr lang="en-US" dirty="0" smtClean="0"/>
              <a:t>         </a:t>
            </a:r>
            <a:r>
              <a:rPr lang="en-US" dirty="0"/>
              <a:t>|  </a:t>
            </a:r>
            <a:r>
              <a:rPr lang="en-US" dirty="0" smtClean="0"/>
              <a:t> College Sub-Chapter Director, North Texas ISSA</a:t>
            </a:r>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3DCC58-7D7A-4A30-9416-07177506F6DC}" type="slidenum">
              <a:rPr lang="en-US" sz="800" smtClean="0"/>
              <a:t>1</a:t>
            </a:fld>
            <a:endParaRPr lang="en-US" sz="800" dirty="0"/>
          </a:p>
        </p:txBody>
      </p:sp>
    </p:spTree>
    <p:extLst>
      <p:ext uri="{BB962C8B-B14F-4D97-AF65-F5344CB8AC3E}">
        <p14:creationId xmlns:p14="http://schemas.microsoft.com/office/powerpoint/2010/main" val="332091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863950"/>
            <a:ext cx="8675687" cy="596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26"/>
          <p:cNvSpPr txBox="1">
            <a:spLocks/>
          </p:cNvSpPr>
          <p:nvPr/>
        </p:nvSpPr>
        <p:spPr>
          <a:xfrm>
            <a:off x="457200" y="184150"/>
            <a:ext cx="8226425" cy="72867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Secure Development Lifecycle (SDL</a:t>
            </a:r>
            <a:r>
              <a:rPr lang="en-US" dirty="0" smtClean="0"/>
              <a:t>)</a:t>
            </a:r>
          </a:p>
          <a:p>
            <a:r>
              <a:rPr lang="en-US" sz="2000" dirty="0" smtClean="0"/>
              <a:t>Mapping </a:t>
            </a:r>
            <a:r>
              <a:rPr lang="en-US" sz="2000" dirty="0" smtClean="0"/>
              <a:t>the SDL to the SDLC</a:t>
            </a:r>
            <a:endParaRPr lang="en-US" sz="2000" dirty="0"/>
          </a:p>
        </p:txBody>
      </p:sp>
      <p:sp>
        <p:nvSpPr>
          <p:cNvPr id="4" name="Slide Number Placeholder 1"/>
          <p:cNvSpPr>
            <a:spLocks noGrp="1"/>
          </p:cNvSpPr>
          <p:nvPr>
            <p:ph type="sldNum" sz="quarter" idx="12"/>
          </p:nvPr>
        </p:nvSpPr>
        <p:spPr>
          <a:xfrm>
            <a:off x="8760612" y="6493009"/>
            <a:ext cx="230989" cy="206103"/>
          </a:xfrm>
        </p:spPr>
        <p:txBody>
          <a:bodyPr/>
          <a:lstStyle/>
          <a:p>
            <a:fld id="{9E194A82-0788-46F6-B8EE-F91DCABE73E5}" type="slidenum">
              <a:rPr lang="en-US" smtClean="0"/>
              <a:t>10</a:t>
            </a:fld>
            <a:endParaRPr lang="en-US" dirty="0"/>
          </a:p>
        </p:txBody>
      </p:sp>
      <p:sp>
        <p:nvSpPr>
          <p:cNvPr id="5"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7" name="Oval 6"/>
          <p:cNvSpPr/>
          <p:nvPr/>
        </p:nvSpPr>
        <p:spPr bwMode="auto">
          <a:xfrm>
            <a:off x="7339965" y="3120358"/>
            <a:ext cx="1509006" cy="699712"/>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8" name="Oval 7"/>
          <p:cNvSpPr/>
          <p:nvPr/>
        </p:nvSpPr>
        <p:spPr bwMode="auto">
          <a:xfrm>
            <a:off x="2031196" y="4029075"/>
            <a:ext cx="1311593" cy="736292"/>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9" name="Oval 8"/>
          <p:cNvSpPr/>
          <p:nvPr/>
        </p:nvSpPr>
        <p:spPr bwMode="auto">
          <a:xfrm>
            <a:off x="3469021" y="3928110"/>
            <a:ext cx="1028782" cy="367682"/>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0" name="Oval 9"/>
          <p:cNvSpPr/>
          <p:nvPr/>
        </p:nvSpPr>
        <p:spPr bwMode="auto">
          <a:xfrm>
            <a:off x="4739640" y="4537710"/>
            <a:ext cx="1028782" cy="367682"/>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2" name="Rectangle 1"/>
          <p:cNvSpPr/>
          <p:nvPr/>
        </p:nvSpPr>
        <p:spPr>
          <a:xfrm>
            <a:off x="3244242" y="6414196"/>
            <a:ext cx="73847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SDL</a:t>
            </a:r>
            <a:endParaRPr lang="en-US" sz="2000" b="1" dirty="0">
              <a:solidFill>
                <a:srgbClr val="002060"/>
              </a:solidFill>
            </a:endParaRPr>
          </a:p>
        </p:txBody>
      </p:sp>
      <p:sp>
        <p:nvSpPr>
          <p:cNvPr id="12" name="Rectangle 11"/>
          <p:cNvSpPr/>
          <p:nvPr/>
        </p:nvSpPr>
        <p:spPr>
          <a:xfrm>
            <a:off x="3018772" y="973598"/>
            <a:ext cx="827107"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SDLC</a:t>
            </a:r>
            <a:endParaRPr lang="en-US" sz="2000" b="1" dirty="0">
              <a:solidFill>
                <a:srgbClr val="002060"/>
              </a:solidFill>
            </a:endParaRPr>
          </a:p>
        </p:txBody>
      </p:sp>
    </p:spTree>
    <p:extLst>
      <p:ext uri="{BB962C8B-B14F-4D97-AF65-F5344CB8AC3E}">
        <p14:creationId xmlns:p14="http://schemas.microsoft.com/office/powerpoint/2010/main" val="25705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itle 1"/>
          <p:cNvSpPr>
            <a:spLocks noGrp="1"/>
          </p:cNvSpPr>
          <p:nvPr>
            <p:ph type="title"/>
          </p:nvPr>
        </p:nvSpPr>
        <p:spPr/>
        <p:txBody>
          <a:bodyPr/>
          <a:lstStyle/>
          <a:p>
            <a:r>
              <a:rPr lang="en-US" dirty="0" smtClean="0"/>
              <a:t>Other Popular SDLs</a:t>
            </a:r>
            <a:endParaRPr lang="fi-FI" dirty="0" smtClean="0"/>
          </a:p>
        </p:txBody>
      </p:sp>
      <p:sp>
        <p:nvSpPr>
          <p:cNvPr id="2" name="Content Placeholder 1"/>
          <p:cNvSpPr>
            <a:spLocks noGrp="1"/>
          </p:cNvSpPr>
          <p:nvPr>
            <p:ph idx="1"/>
          </p:nvPr>
        </p:nvSpPr>
        <p:spPr>
          <a:xfrm>
            <a:off x="508000" y="4326833"/>
            <a:ext cx="8310563" cy="1938163"/>
          </a:xfrm>
        </p:spPr>
        <p:txBody>
          <a:bodyPr>
            <a:noAutofit/>
          </a:bodyPr>
          <a:lstStyle/>
          <a:p>
            <a:r>
              <a:rPr lang="en-US" sz="2800" dirty="0" smtClean="0"/>
              <a:t>ISO/IEC </a:t>
            </a:r>
            <a:r>
              <a:rPr lang="en-US" sz="2800" b="1" dirty="0"/>
              <a:t>27034</a:t>
            </a:r>
            <a:r>
              <a:rPr lang="en-US" sz="2800" dirty="0"/>
              <a:t>-1:2011</a:t>
            </a:r>
            <a:r>
              <a:rPr lang="en-US" sz="2800" dirty="0" smtClean="0"/>
              <a:t>:</a:t>
            </a:r>
          </a:p>
          <a:p>
            <a:pPr lvl="2"/>
            <a:r>
              <a:rPr lang="en-US" sz="2200" dirty="0" smtClean="0"/>
              <a:t>Information </a:t>
            </a:r>
            <a:r>
              <a:rPr lang="en-US" sz="2200" dirty="0"/>
              <a:t>technology -- Security techniques -- Application security -- Part 1: Overview and concepts.  </a:t>
            </a:r>
            <a:endParaRPr lang="en-US" sz="2200" dirty="0" smtClean="0"/>
          </a:p>
          <a:p>
            <a:pPr lvl="2"/>
            <a:r>
              <a:rPr lang="en-US" sz="2200" dirty="0" smtClean="0"/>
              <a:t>An SDL framework </a:t>
            </a:r>
            <a:r>
              <a:rPr lang="en-US" sz="2200" dirty="0"/>
              <a:t>p</a:t>
            </a:r>
            <a:r>
              <a:rPr lang="en-US" sz="2200" dirty="0" smtClean="0"/>
              <a:t>ublished in 2011.</a:t>
            </a:r>
            <a:endParaRPr lang="en-US" sz="2200" dirty="0"/>
          </a:p>
        </p:txBody>
      </p:sp>
      <p:pic>
        <p:nvPicPr>
          <p:cNvPr id="10252" name="Picture 2" descr="https://www.whitehatsec.com/Templates/graphics/spacer.gif"/>
          <p:cNvPicPr>
            <a:picLocks noChangeAspect="1" noChangeArrowheads="1"/>
          </p:cNvPicPr>
          <p:nvPr/>
        </p:nvPicPr>
        <p:blipFill>
          <a:blip r:embed="rId3"/>
          <a:srcRect/>
          <a:stretch>
            <a:fillRect/>
          </a:stretch>
        </p:blipFill>
        <p:spPr bwMode="auto">
          <a:xfrm>
            <a:off x="155575" y="-479425"/>
            <a:ext cx="3143250" cy="1000125"/>
          </a:xfrm>
          <a:prstGeom prst="rect">
            <a:avLst/>
          </a:prstGeom>
          <a:noFill/>
          <a:ln w="9525">
            <a:noFill/>
            <a:miter lim="800000"/>
            <a:headEnd/>
            <a:tailEnd/>
          </a:ln>
        </p:spPr>
      </p:pic>
      <p:pic>
        <p:nvPicPr>
          <p:cNvPr id="10253" name="Picture 4" descr="https://www.whitehatsec.com/Templates/graphics/spacer.gif"/>
          <p:cNvPicPr>
            <a:picLocks noChangeAspect="1" noChangeArrowheads="1"/>
          </p:cNvPicPr>
          <p:nvPr/>
        </p:nvPicPr>
        <p:blipFill>
          <a:blip r:embed="rId3"/>
          <a:srcRect/>
          <a:stretch>
            <a:fillRect/>
          </a:stretch>
        </p:blipFill>
        <p:spPr bwMode="auto">
          <a:xfrm>
            <a:off x="155575" y="-479425"/>
            <a:ext cx="3143250" cy="1000125"/>
          </a:xfrm>
          <a:prstGeom prst="rect">
            <a:avLst/>
          </a:prstGeom>
          <a:noFill/>
          <a:ln w="9525">
            <a:noFill/>
            <a:miter lim="800000"/>
            <a:headEnd/>
            <a:tailEnd/>
          </a:ln>
        </p:spPr>
      </p:pic>
      <p:grpSp>
        <p:nvGrpSpPr>
          <p:cNvPr id="3" name="Group 2"/>
          <p:cNvGrpSpPr/>
          <p:nvPr/>
        </p:nvGrpSpPr>
        <p:grpSpPr>
          <a:xfrm>
            <a:off x="438939" y="609600"/>
            <a:ext cx="8587345" cy="3247883"/>
            <a:chOff x="438939" y="790717"/>
            <a:chExt cx="8587345" cy="3247883"/>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39" y="1295400"/>
              <a:ext cx="8587345" cy="206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descr="https://encrypted-tbn1.google.com/images?q=tbn:ANd9GcSR3_6yIokeQSlPL-KSrCEEZj_lZw4UJspnJMK1dfzAlXRQoa_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790717"/>
              <a:ext cx="2133600" cy="50447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txBox="1">
              <a:spLocks/>
            </p:cNvSpPr>
            <p:nvPr/>
          </p:nvSpPr>
          <p:spPr bwMode="auto">
            <a:xfrm>
              <a:off x="528637" y="3538758"/>
              <a:ext cx="8310563" cy="499842"/>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231775" indent="-231775" algn="l" rtl="0" fontAlgn="base">
                <a:lnSpc>
                  <a:spcPct val="90000"/>
                </a:lnSpc>
                <a:spcBef>
                  <a:spcPct val="50000"/>
                </a:spcBef>
                <a:spcAft>
                  <a:spcPct val="0"/>
                </a:spcAft>
                <a:buClr>
                  <a:schemeClr val="accent1"/>
                </a:buClr>
                <a:buChar char="•"/>
                <a:defRPr sz="2600">
                  <a:solidFill>
                    <a:schemeClr val="tx1"/>
                  </a:solidFill>
                  <a:latin typeface="Arial" pitchFamily="34" charset="0"/>
                  <a:ea typeface="+mn-ea"/>
                  <a:cs typeface="Arial" pitchFamily="34" charset="0"/>
                </a:defRPr>
              </a:lvl1pPr>
              <a:lvl2pPr marL="620713" indent="-274638" algn="l" rtl="0" fontAlgn="base">
                <a:lnSpc>
                  <a:spcPct val="90000"/>
                </a:lnSpc>
                <a:spcBef>
                  <a:spcPct val="20000"/>
                </a:spcBef>
                <a:spcAft>
                  <a:spcPct val="0"/>
                </a:spcAft>
                <a:buClr>
                  <a:schemeClr val="accent1"/>
                </a:buClr>
                <a:buChar char="–"/>
                <a:defRPr sz="2200">
                  <a:solidFill>
                    <a:schemeClr val="tx1"/>
                  </a:solidFill>
                  <a:latin typeface="Arial" pitchFamily="34" charset="0"/>
                  <a:cs typeface="Arial" pitchFamily="34" charset="0"/>
                </a:defRPr>
              </a:lvl2pPr>
              <a:lvl3pPr marL="963613" indent="-220663" algn="l" rtl="0" fontAlgn="base">
                <a:lnSpc>
                  <a:spcPct val="90000"/>
                </a:lnSpc>
                <a:spcBef>
                  <a:spcPct val="20000"/>
                </a:spcBef>
                <a:spcAft>
                  <a:spcPct val="0"/>
                </a:spcAft>
                <a:buClr>
                  <a:schemeClr val="accent1"/>
                </a:buClr>
                <a:buChar char="•"/>
                <a:defRPr sz="2000">
                  <a:solidFill>
                    <a:schemeClr val="tx1"/>
                  </a:solidFill>
                  <a:latin typeface="Arial" pitchFamily="34" charset="0"/>
                  <a:cs typeface="Arial" pitchFamily="34" charset="0"/>
                </a:defRPr>
              </a:lvl3pPr>
              <a:lvl4pPr marL="1320800" indent="-238125" algn="l" rtl="0" fontAlgn="base">
                <a:lnSpc>
                  <a:spcPct val="90000"/>
                </a:lnSpc>
                <a:spcBef>
                  <a:spcPct val="20000"/>
                </a:spcBef>
                <a:spcAft>
                  <a:spcPct val="0"/>
                </a:spcAft>
                <a:buClr>
                  <a:schemeClr val="accent1"/>
                </a:buClr>
                <a:buChar char="–"/>
                <a:defRPr>
                  <a:solidFill>
                    <a:schemeClr val="tx1"/>
                  </a:solidFill>
                  <a:latin typeface="Arial" pitchFamily="34" charset="0"/>
                  <a:cs typeface="Arial" pitchFamily="34" charset="0"/>
                </a:defRPr>
              </a:lvl4pPr>
              <a:lvl5pPr marL="1604963" indent="-169863" algn="l" rtl="0" fontAlgn="base">
                <a:lnSpc>
                  <a:spcPct val="90000"/>
                </a:lnSpc>
                <a:spcBef>
                  <a:spcPct val="20000"/>
                </a:spcBef>
                <a:spcAft>
                  <a:spcPct val="0"/>
                </a:spcAft>
                <a:buClr>
                  <a:schemeClr val="accent1"/>
                </a:buClr>
                <a:buChar char="•"/>
                <a:defRPr sz="1600">
                  <a:solidFill>
                    <a:schemeClr val="tx1"/>
                  </a:solidFill>
                  <a:latin typeface="Arial" pitchFamily="34" charset="0"/>
                  <a:cs typeface="Arial" pitchFamily="34" charset="0"/>
                </a:defRPr>
              </a:lvl5pPr>
              <a:lvl6pPr marL="20621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6pPr>
              <a:lvl7pPr marL="25193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7pPr>
              <a:lvl8pPr marL="29765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8pPr>
              <a:lvl9pPr marL="34337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9pPr>
            </a:lstStyle>
            <a:p>
              <a:r>
                <a:rPr lang="en-US" sz="2800" u="sng" kern="0" dirty="0" smtClean="0">
                  <a:solidFill>
                    <a:srgbClr val="0000CC"/>
                  </a:solidFill>
                </a:rPr>
                <a:t>http://www.microsoft.com/security/sdl </a:t>
              </a:r>
            </a:p>
          </p:txBody>
        </p:sp>
      </p:grpSp>
      <p:sp>
        <p:nvSpPr>
          <p:cNvPr id="11"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1AD101-47CE-45D8-81A1-6ED9A91F1BC4}" type="slidenum">
              <a:rPr lang="en-US" sz="800" smtClean="0"/>
              <a:t>11</a:t>
            </a:fld>
            <a:endParaRPr lang="en-US" sz="800" dirty="0"/>
          </a:p>
        </p:txBody>
      </p:sp>
      <p:sp>
        <p:nvSpPr>
          <p:cNvPr id="12"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9293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Security Maturity Model – Operations</a:t>
            </a:r>
            <a:endParaRPr lang="en-US" dirty="0"/>
          </a:p>
        </p:txBody>
      </p:sp>
      <p:sp>
        <p:nvSpPr>
          <p:cNvPr id="6" name="Rectangle 5"/>
          <p:cNvSpPr/>
          <p:nvPr/>
        </p:nvSpPr>
        <p:spPr bwMode="auto">
          <a:xfrm>
            <a:off x="441707" y="1447800"/>
            <a:ext cx="8252841" cy="4960951"/>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grpSp>
        <p:nvGrpSpPr>
          <p:cNvPr id="12" name="Group 11"/>
          <p:cNvGrpSpPr/>
          <p:nvPr/>
        </p:nvGrpSpPr>
        <p:grpSpPr>
          <a:xfrm>
            <a:off x="860157" y="2257449"/>
            <a:ext cx="6842506" cy="3343891"/>
            <a:chOff x="1464590" y="1813302"/>
            <a:chExt cx="6447295" cy="3696345"/>
          </a:xfrm>
        </p:grpSpPr>
        <p:cxnSp>
          <p:nvCxnSpPr>
            <p:cNvPr id="8" name="Straight Connector 7"/>
            <p:cNvCxnSpPr/>
            <p:nvPr/>
          </p:nvCxnSpPr>
          <p:spPr bwMode="auto">
            <a:xfrm flipH="1">
              <a:off x="1464590" y="1813302"/>
              <a:ext cx="23247" cy="3696345"/>
            </a:xfrm>
            <a:prstGeom prst="line">
              <a:avLst/>
            </a:prstGeom>
            <a:solidFill>
              <a:schemeClr val="accent1"/>
            </a:solidFill>
            <a:ln w="19050" cap="flat" cmpd="sng" algn="ctr">
              <a:solidFill>
                <a:schemeClr val="tx1"/>
              </a:solidFill>
              <a:prstDash val="solid"/>
              <a:round/>
              <a:headEnd type="arrow" w="med" len="med"/>
              <a:tailEnd type="none" w="med" len="med"/>
            </a:ln>
            <a:effectLst/>
          </p:spPr>
        </p:cxnSp>
        <p:cxnSp>
          <p:nvCxnSpPr>
            <p:cNvPr id="10" name="Straight Connector 9"/>
            <p:cNvCxnSpPr/>
            <p:nvPr/>
          </p:nvCxnSpPr>
          <p:spPr bwMode="auto">
            <a:xfrm>
              <a:off x="1464590" y="5509647"/>
              <a:ext cx="6447295" cy="0"/>
            </a:xfrm>
            <a:prstGeom prst="line">
              <a:avLst/>
            </a:prstGeom>
            <a:solidFill>
              <a:schemeClr val="accent1"/>
            </a:solidFill>
            <a:ln w="19050" cap="flat" cmpd="sng" algn="ctr">
              <a:solidFill>
                <a:schemeClr val="tx1"/>
              </a:solidFill>
              <a:prstDash val="solid"/>
              <a:round/>
              <a:headEnd type="none" w="med" len="med"/>
              <a:tailEnd type="arrow" w="med" len="med"/>
            </a:ln>
            <a:effectLst/>
          </p:spPr>
        </p:cxnSp>
      </p:grpSp>
      <p:sp>
        <p:nvSpPr>
          <p:cNvPr id="13" name="TextBox 12"/>
          <p:cNvSpPr txBox="1"/>
          <p:nvPr/>
        </p:nvSpPr>
        <p:spPr>
          <a:xfrm>
            <a:off x="872494" y="5740825"/>
            <a:ext cx="7790460" cy="338554"/>
          </a:xfrm>
          <a:prstGeom prst="rect">
            <a:avLst/>
          </a:prstGeom>
          <a:noFill/>
        </p:spPr>
        <p:txBody>
          <a:bodyPr wrap="square" rtlCol="0">
            <a:spAutoFit/>
          </a:bodyPr>
          <a:lstStyle/>
          <a:p>
            <a:pPr>
              <a:tabLst>
                <a:tab pos="1146175" algn="l"/>
                <a:tab pos="2286000" algn="l"/>
                <a:tab pos="3432175" algn="l"/>
                <a:tab pos="4803775" algn="l"/>
              </a:tabLst>
            </a:pPr>
            <a:r>
              <a:rPr lang="en-US" sz="1600" b="1" dirty="0" smtClean="0"/>
              <a:t>   None	        Initial	             Basic             </a:t>
            </a:r>
            <a:r>
              <a:rPr lang="en-US" sz="1600" b="1" dirty="0"/>
              <a:t> </a:t>
            </a:r>
            <a:r>
              <a:rPr lang="en-US" sz="1600" b="1" dirty="0" smtClean="0"/>
              <a:t>    Acceptable	         Mature</a:t>
            </a:r>
            <a:endParaRPr lang="en-US" sz="1600" b="1" dirty="0"/>
          </a:p>
        </p:txBody>
      </p:sp>
      <p:sp>
        <p:nvSpPr>
          <p:cNvPr id="17" name="Freeform 16"/>
          <p:cNvSpPr/>
          <p:nvPr/>
        </p:nvSpPr>
        <p:spPr bwMode="auto">
          <a:xfrm>
            <a:off x="1325106" y="2035086"/>
            <a:ext cx="6776637" cy="3158311"/>
          </a:xfrm>
          <a:custGeom>
            <a:avLst/>
            <a:gdLst>
              <a:gd name="connsiteX0" fmla="*/ 0 w 5811865"/>
              <a:gd name="connsiteY0" fmla="*/ 2917688 h 2935948"/>
              <a:gd name="connsiteX1" fmla="*/ 154984 w 5811865"/>
              <a:gd name="connsiteY1" fmla="*/ 2909939 h 2935948"/>
              <a:gd name="connsiteX2" fmla="*/ 689675 w 5811865"/>
              <a:gd name="connsiteY2" fmla="*/ 2917688 h 2935948"/>
              <a:gd name="connsiteX3" fmla="*/ 1472339 w 5811865"/>
              <a:gd name="connsiteY3" fmla="*/ 2638719 h 2935948"/>
              <a:gd name="connsiteX4" fmla="*/ 2518475 w 5811865"/>
              <a:gd name="connsiteY4" fmla="*/ 1817308 h 2935948"/>
              <a:gd name="connsiteX5" fmla="*/ 3332136 w 5811865"/>
              <a:gd name="connsiteY5" fmla="*/ 972651 h 2935948"/>
              <a:gd name="connsiteX6" fmla="*/ 4161295 w 5811865"/>
              <a:gd name="connsiteY6" fmla="*/ 313973 h 2935948"/>
              <a:gd name="connsiteX7" fmla="*/ 5176434 w 5811865"/>
              <a:gd name="connsiteY7" fmla="*/ 27254 h 2935948"/>
              <a:gd name="connsiteX8" fmla="*/ 5811865 w 5811865"/>
              <a:gd name="connsiteY8" fmla="*/ 11756 h 293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865" h="2935948">
                <a:moveTo>
                  <a:pt x="0" y="2917688"/>
                </a:moveTo>
                <a:cubicBezTo>
                  <a:pt x="20019" y="2913813"/>
                  <a:pt x="40038" y="2909939"/>
                  <a:pt x="154984" y="2909939"/>
                </a:cubicBezTo>
                <a:cubicBezTo>
                  <a:pt x="269930" y="2909939"/>
                  <a:pt x="470116" y="2962891"/>
                  <a:pt x="689675" y="2917688"/>
                </a:cubicBezTo>
                <a:cubicBezTo>
                  <a:pt x="909234" y="2872485"/>
                  <a:pt x="1167539" y="2822116"/>
                  <a:pt x="1472339" y="2638719"/>
                </a:cubicBezTo>
                <a:cubicBezTo>
                  <a:pt x="1777139" y="2455322"/>
                  <a:pt x="2208509" y="2094986"/>
                  <a:pt x="2518475" y="1817308"/>
                </a:cubicBezTo>
                <a:cubicBezTo>
                  <a:pt x="2828441" y="1539630"/>
                  <a:pt x="3058333" y="1223207"/>
                  <a:pt x="3332136" y="972651"/>
                </a:cubicBezTo>
                <a:cubicBezTo>
                  <a:pt x="3605939" y="722095"/>
                  <a:pt x="3853912" y="471539"/>
                  <a:pt x="4161295" y="313973"/>
                </a:cubicBezTo>
                <a:cubicBezTo>
                  <a:pt x="4468678" y="156407"/>
                  <a:pt x="4901339" y="77623"/>
                  <a:pt x="5176434" y="27254"/>
                </a:cubicBezTo>
                <a:cubicBezTo>
                  <a:pt x="5451529" y="-23115"/>
                  <a:pt x="5811865" y="11756"/>
                  <a:pt x="5811865" y="11756"/>
                </a:cubicBezTo>
              </a:path>
            </a:pathLst>
          </a:cu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8" name="TextBox 17"/>
          <p:cNvSpPr txBox="1"/>
          <p:nvPr/>
        </p:nvSpPr>
        <p:spPr>
          <a:xfrm>
            <a:off x="6478287" y="2261259"/>
            <a:ext cx="2417902" cy="3108543"/>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Developer-centric</a:t>
            </a:r>
          </a:p>
          <a:p>
            <a:pPr marL="115888" indent="-115888">
              <a:buFont typeface="Arial" panose="020B0604020202020204" pitchFamily="34" charset="0"/>
              <a:buChar char="•"/>
            </a:pPr>
            <a:r>
              <a:rPr lang="en-US" sz="1400" dirty="0" smtClean="0"/>
              <a:t>Self-sustaining</a:t>
            </a:r>
          </a:p>
          <a:p>
            <a:pPr marL="115888" indent="-115888">
              <a:buFont typeface="Arial" panose="020B0604020202020204" pitchFamily="34" charset="0"/>
              <a:buChar char="•"/>
            </a:pPr>
            <a:r>
              <a:rPr lang="en-US" sz="1400" dirty="0" smtClean="0"/>
              <a:t>Scalable</a:t>
            </a:r>
          </a:p>
          <a:p>
            <a:pPr marL="115888" indent="-115888">
              <a:buFont typeface="Arial" panose="020B0604020202020204" pitchFamily="34" charset="0"/>
              <a:buChar char="•"/>
            </a:pPr>
            <a:r>
              <a:rPr lang="en-US" sz="1400" dirty="0" smtClean="0"/>
              <a:t>BU PSAs</a:t>
            </a:r>
            <a:endParaRPr lang="en-US" sz="1400" dirty="0"/>
          </a:p>
          <a:p>
            <a:pPr marL="115888" indent="-115888">
              <a:buFont typeface="Arial" panose="020B0604020202020204" pitchFamily="34" charset="0"/>
              <a:buChar char="•"/>
            </a:pPr>
            <a:r>
              <a:rPr lang="en-US" sz="1400" dirty="0" smtClean="0"/>
              <a:t>Tier-3 PSCs</a:t>
            </a:r>
          </a:p>
          <a:p>
            <a:pPr marL="115888" indent="-115888">
              <a:buFont typeface="Arial" panose="020B0604020202020204" pitchFamily="34" charset="0"/>
              <a:buChar char="•"/>
            </a:pPr>
            <a:r>
              <a:rPr lang="en-US" sz="1400" dirty="0" smtClean="0"/>
              <a:t>PSEs</a:t>
            </a:r>
          </a:p>
          <a:p>
            <a:pPr marL="115888" indent="-115888">
              <a:buFont typeface="Arial" panose="020B0604020202020204" pitchFamily="34" charset="0"/>
              <a:buChar char="•"/>
            </a:pPr>
            <a:r>
              <a:rPr lang="en-US" sz="1400" dirty="0" smtClean="0"/>
              <a:t>Tools budget</a:t>
            </a:r>
          </a:p>
          <a:p>
            <a:pPr marL="115888" indent="-115888">
              <a:buFont typeface="Arial" panose="020B0604020202020204" pitchFamily="34" charset="0"/>
              <a:buChar char="•"/>
            </a:pPr>
            <a:r>
              <a:rPr lang="en-US" sz="1400" dirty="0" smtClean="0"/>
              <a:t>McAfee SME training</a:t>
            </a:r>
          </a:p>
          <a:p>
            <a:pPr marL="115888" indent="-115888">
              <a:buFont typeface="Arial" panose="020B0604020202020204" pitchFamily="34" charset="0"/>
              <a:buChar char="•"/>
            </a:pPr>
            <a:r>
              <a:rPr lang="en-US" sz="1400" dirty="0" smtClean="0"/>
              <a:t>Early reviews</a:t>
            </a:r>
            <a:endParaRPr lang="en-US" sz="1400" dirty="0"/>
          </a:p>
          <a:p>
            <a:pPr marL="115888" indent="-115888">
              <a:buFont typeface="Arial" panose="020B0604020202020204" pitchFamily="34" charset="0"/>
              <a:buChar char="•"/>
            </a:pPr>
            <a:r>
              <a:rPr lang="en-US" sz="1400" dirty="0" smtClean="0"/>
              <a:t>Proactive PSIRT</a:t>
            </a:r>
          </a:p>
          <a:p>
            <a:pPr marL="115888" indent="-115888">
              <a:buFont typeface="Arial" panose="020B0604020202020204" pitchFamily="34" charset="0"/>
              <a:buChar char="•"/>
            </a:pPr>
            <a:r>
              <a:rPr lang="en-US" sz="1400" dirty="0" smtClean="0"/>
              <a:t>Tight Intel integration</a:t>
            </a:r>
          </a:p>
          <a:p>
            <a:pPr marL="115888" indent="-115888">
              <a:buFont typeface="Arial" panose="020B0604020202020204" pitchFamily="34" charset="0"/>
              <a:buChar char="•"/>
            </a:pPr>
            <a:r>
              <a:rPr lang="en-US" sz="1400" dirty="0" smtClean="0"/>
              <a:t>Tight privacy integration</a:t>
            </a:r>
          </a:p>
          <a:p>
            <a:pPr marL="115888" indent="-115888">
              <a:buFont typeface="Arial" panose="020B0604020202020204" pitchFamily="34" charset="0"/>
              <a:buChar char="•"/>
            </a:pPr>
            <a:r>
              <a:rPr lang="en-US" sz="1400" dirty="0" smtClean="0"/>
              <a:t>M&amp;A engaged</a:t>
            </a:r>
          </a:p>
          <a:p>
            <a:pPr marL="115888" indent="-115888">
              <a:buFont typeface="Arial" panose="020B0604020202020204" pitchFamily="34" charset="0"/>
              <a:buChar char="•"/>
            </a:pPr>
            <a:r>
              <a:rPr lang="en-US" sz="1400" dirty="0" err="1" smtClean="0"/>
              <a:t>Mult</a:t>
            </a:r>
            <a:r>
              <a:rPr lang="en-US" sz="1400" dirty="0" smtClean="0"/>
              <a:t>. </a:t>
            </a:r>
            <a:r>
              <a:rPr lang="en-US" sz="1400" dirty="0"/>
              <a:t>j</a:t>
            </a:r>
            <a:r>
              <a:rPr lang="en-US" sz="1400" dirty="0" smtClean="0"/>
              <a:t>oint crises</a:t>
            </a:r>
            <a:endParaRPr lang="en-US" sz="1400" dirty="0"/>
          </a:p>
        </p:txBody>
      </p:sp>
      <p:cxnSp>
        <p:nvCxnSpPr>
          <p:cNvPr id="20" name="Straight Connector 19"/>
          <p:cNvCxnSpPr/>
          <p:nvPr/>
        </p:nvCxnSpPr>
        <p:spPr bwMode="auto">
          <a:xfrm flipV="1">
            <a:off x="2053531" y="1904995"/>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1" name="Straight Connector 20"/>
          <p:cNvCxnSpPr/>
          <p:nvPr/>
        </p:nvCxnSpPr>
        <p:spPr bwMode="auto">
          <a:xfrm flipV="1">
            <a:off x="3484516" y="1910164"/>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flipV="1">
            <a:off x="4900003" y="1915333"/>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flipV="1">
            <a:off x="6462721" y="1920502"/>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4" name="TextBox 23"/>
          <p:cNvSpPr txBox="1"/>
          <p:nvPr/>
        </p:nvSpPr>
        <p:spPr>
          <a:xfrm>
            <a:off x="887278" y="4096882"/>
            <a:ext cx="1266985" cy="954107"/>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Awareness</a:t>
            </a:r>
          </a:p>
          <a:p>
            <a:pPr marL="115888" indent="-115888">
              <a:buFont typeface="Arial" panose="020B0604020202020204" pitchFamily="34" charset="0"/>
              <a:buChar char="•"/>
            </a:pPr>
            <a:r>
              <a:rPr lang="en-US" sz="1400" dirty="0" smtClean="0"/>
              <a:t>No budget</a:t>
            </a:r>
          </a:p>
          <a:p>
            <a:pPr marL="115888" indent="-115888">
              <a:buFont typeface="Arial" panose="020B0604020202020204" pitchFamily="34" charset="0"/>
              <a:buChar char="•"/>
            </a:pPr>
            <a:r>
              <a:rPr lang="en-US" sz="1400" dirty="0" smtClean="0"/>
              <a:t>Few tools</a:t>
            </a:r>
          </a:p>
          <a:p>
            <a:pPr marL="115888" indent="-115888">
              <a:buFont typeface="Arial" panose="020B0604020202020204" pitchFamily="34" charset="0"/>
              <a:buChar char="•"/>
            </a:pPr>
            <a:r>
              <a:rPr lang="en-US" sz="1400" dirty="0" smtClean="0"/>
              <a:t>No reviews</a:t>
            </a:r>
            <a:endParaRPr lang="en-US" sz="1400" dirty="0"/>
          </a:p>
        </p:txBody>
      </p:sp>
      <p:sp>
        <p:nvSpPr>
          <p:cNvPr id="25" name="TextBox 24"/>
          <p:cNvSpPr txBox="1"/>
          <p:nvPr/>
        </p:nvSpPr>
        <p:spPr>
          <a:xfrm>
            <a:off x="3484514" y="2251230"/>
            <a:ext cx="1720311" cy="3323987"/>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SVP commitment</a:t>
            </a:r>
          </a:p>
          <a:p>
            <a:pPr marL="115888" indent="-115888">
              <a:buFont typeface="Arial" panose="020B0604020202020204" pitchFamily="34" charset="0"/>
              <a:buChar char="•"/>
            </a:pPr>
            <a:r>
              <a:rPr lang="en-US" sz="1400" dirty="0" smtClean="0"/>
              <a:t>Tier-1 PSCs</a:t>
            </a:r>
            <a:endParaRPr lang="en-US" sz="1400" dirty="0"/>
          </a:p>
          <a:p>
            <a:pPr marL="115888" indent="-115888">
              <a:buFont typeface="Arial" panose="020B0604020202020204" pitchFamily="34" charset="0"/>
              <a:buChar char="•"/>
            </a:pPr>
            <a:r>
              <a:rPr lang="en-US" sz="1400" dirty="0" smtClean="0"/>
              <a:t>3+ tools integrated</a:t>
            </a:r>
          </a:p>
          <a:p>
            <a:pPr marL="115888" indent="-115888">
              <a:buFont typeface="Arial" panose="020B0604020202020204" pitchFamily="34" charset="0"/>
              <a:buChar char="•"/>
            </a:pPr>
            <a:r>
              <a:rPr lang="en-US" sz="1400" dirty="0" smtClean="0"/>
              <a:t>Mandatory training</a:t>
            </a:r>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r>
              <a:rPr lang="en-US" sz="1400" dirty="0" smtClean="0"/>
              <a:t>PgM milestones</a:t>
            </a:r>
          </a:p>
          <a:p>
            <a:pPr marL="115888" indent="-115888">
              <a:buFont typeface="Arial" panose="020B0604020202020204" pitchFamily="34" charset="0"/>
              <a:buChar char="•"/>
            </a:pPr>
            <a:r>
              <a:rPr lang="en-US" sz="1400" dirty="0" smtClean="0"/>
              <a:t>PSIRT defined</a:t>
            </a:r>
          </a:p>
          <a:p>
            <a:pPr marL="115888" indent="-115888">
              <a:buFont typeface="Arial" panose="020B0604020202020204" pitchFamily="34" charset="0"/>
              <a:buChar char="•"/>
            </a:pPr>
            <a:r>
              <a:rPr lang="en-US" sz="1400" dirty="0" err="1" smtClean="0"/>
              <a:t>Privacy+security</a:t>
            </a:r>
            <a:endParaRPr lang="en-US" sz="1400" dirty="0" smtClean="0"/>
          </a:p>
          <a:p>
            <a:pPr marL="115888" indent="-115888">
              <a:buFont typeface="Arial" panose="020B0604020202020204" pitchFamily="34" charset="0"/>
              <a:buChar char="•"/>
            </a:pPr>
            <a:r>
              <a:rPr lang="en-US" sz="1400" dirty="0" smtClean="0"/>
              <a:t>Extended team</a:t>
            </a:r>
          </a:p>
        </p:txBody>
      </p:sp>
      <p:sp>
        <p:nvSpPr>
          <p:cNvPr id="26" name="TextBox 25"/>
          <p:cNvSpPr txBox="1"/>
          <p:nvPr/>
        </p:nvSpPr>
        <p:spPr>
          <a:xfrm>
            <a:off x="4907752" y="1821652"/>
            <a:ext cx="1712558" cy="3970318"/>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Continued improvement</a:t>
            </a:r>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r>
              <a:rPr lang="en-US" sz="1400" dirty="0" smtClean="0"/>
              <a:t>2x </a:t>
            </a:r>
            <a:r>
              <a:rPr lang="en-US" sz="1400" dirty="0"/>
              <a:t>PSAs</a:t>
            </a:r>
          </a:p>
          <a:p>
            <a:pPr marL="115888" indent="-115888">
              <a:buFont typeface="Arial" panose="020B0604020202020204" pitchFamily="34" charset="0"/>
              <a:buChar char="•"/>
            </a:pPr>
            <a:r>
              <a:rPr lang="en-US" sz="1400" dirty="0" smtClean="0"/>
              <a:t>Tier-2 PSCs</a:t>
            </a:r>
          </a:p>
          <a:p>
            <a:pPr marL="115888" indent="-115888">
              <a:buFont typeface="Arial" panose="020B0604020202020204" pitchFamily="34" charset="0"/>
              <a:buChar char="•"/>
            </a:pPr>
            <a:r>
              <a:rPr lang="en-US" sz="1400" dirty="0" smtClean="0"/>
              <a:t>Tool experts</a:t>
            </a:r>
          </a:p>
          <a:p>
            <a:pPr marL="115888" indent="-115888">
              <a:buFont typeface="Arial" panose="020B0604020202020204" pitchFamily="34" charset="0"/>
              <a:buChar char="•"/>
            </a:pPr>
            <a:r>
              <a:rPr lang="en-US" sz="1400" dirty="0" smtClean="0"/>
              <a:t>Extensive training library</a:t>
            </a:r>
          </a:p>
          <a:p>
            <a:pPr marL="115888" indent="-115888">
              <a:buFont typeface="Arial" panose="020B0604020202020204" pitchFamily="34" charset="0"/>
              <a:buChar char="•"/>
            </a:pPr>
            <a:r>
              <a:rPr lang="en-US" sz="1400" dirty="0" smtClean="0"/>
              <a:t>Security reviews</a:t>
            </a:r>
          </a:p>
          <a:p>
            <a:pPr marL="115888" indent="-115888">
              <a:buFont typeface="Arial" panose="020B0604020202020204" pitchFamily="34" charset="0"/>
              <a:buChar char="•"/>
            </a:pPr>
            <a:r>
              <a:rPr lang="en-US" sz="1400" dirty="0" smtClean="0"/>
              <a:t>Dedicated PSIRT</a:t>
            </a:r>
          </a:p>
          <a:p>
            <a:pPr marL="115888" indent="-115888">
              <a:buFont typeface="Arial" panose="020B0604020202020204" pitchFamily="34" charset="0"/>
              <a:buChar char="•"/>
            </a:pPr>
            <a:r>
              <a:rPr lang="en-US" sz="1400" dirty="0" smtClean="0"/>
              <a:t>Tight privacy partnership</a:t>
            </a:r>
          </a:p>
          <a:p>
            <a:pPr marL="115888" indent="-115888">
              <a:buFont typeface="Arial" panose="020B0604020202020204" pitchFamily="34" charset="0"/>
              <a:buChar char="•"/>
            </a:pPr>
            <a:r>
              <a:rPr lang="en-US" sz="1400" dirty="0" smtClean="0"/>
              <a:t>Single crisis</a:t>
            </a:r>
          </a:p>
          <a:p>
            <a:pPr marL="115888" indent="-115888">
              <a:buFont typeface="Arial" panose="020B0604020202020204" pitchFamily="34" charset="0"/>
              <a:buChar char="•"/>
            </a:pPr>
            <a:endParaRPr lang="en-US" sz="1400" dirty="0" smtClean="0"/>
          </a:p>
        </p:txBody>
      </p:sp>
      <p:sp>
        <p:nvSpPr>
          <p:cNvPr id="27" name="TextBox 26"/>
          <p:cNvSpPr txBox="1"/>
          <p:nvPr/>
        </p:nvSpPr>
        <p:spPr>
          <a:xfrm>
            <a:off x="2084527" y="3478260"/>
            <a:ext cx="1573078" cy="1384995"/>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Plan created</a:t>
            </a:r>
          </a:p>
          <a:p>
            <a:pPr marL="115888" indent="-115888">
              <a:buFont typeface="Arial" panose="020B0604020202020204" pitchFamily="34" charset="0"/>
              <a:buChar char="•"/>
            </a:pPr>
            <a:r>
              <a:rPr lang="en-US" sz="1400" dirty="0" smtClean="0"/>
              <a:t>BU PSCs</a:t>
            </a:r>
          </a:p>
          <a:p>
            <a:pPr marL="115888" indent="-115888">
              <a:buFont typeface="Arial" panose="020B0604020202020204" pitchFamily="34" charset="0"/>
              <a:buChar char="•"/>
            </a:pPr>
            <a:r>
              <a:rPr lang="en-US" sz="1400" dirty="0"/>
              <a:t>1</a:t>
            </a:r>
            <a:r>
              <a:rPr lang="en-US" sz="1400" dirty="0" smtClean="0"/>
              <a:t>+ tools</a:t>
            </a:r>
          </a:p>
          <a:p>
            <a:pPr marL="115888" indent="-115888">
              <a:buFont typeface="Arial" panose="020B0604020202020204" pitchFamily="34" charset="0"/>
              <a:buChar char="•"/>
            </a:pPr>
            <a:r>
              <a:rPr lang="en-US" sz="1400" dirty="0" smtClean="0"/>
              <a:t>PSIRT is IT</a:t>
            </a:r>
          </a:p>
          <a:p>
            <a:pPr marL="115888" indent="-115888">
              <a:buFont typeface="Arial" panose="020B0604020202020204" pitchFamily="34" charset="0"/>
              <a:buChar char="•"/>
            </a:pPr>
            <a:r>
              <a:rPr lang="en-US" sz="1400" dirty="0" smtClean="0"/>
              <a:t>Privacy team</a:t>
            </a:r>
          </a:p>
          <a:p>
            <a:pPr marL="115888" indent="-115888">
              <a:buFont typeface="Arial" panose="020B0604020202020204" pitchFamily="34" charset="0"/>
              <a:buChar char="•"/>
            </a:pPr>
            <a:endParaRPr lang="en-US" sz="1400" dirty="0" smtClean="0"/>
          </a:p>
        </p:txBody>
      </p:sp>
      <p:sp>
        <p:nvSpPr>
          <p:cNvPr id="28" name="TextBox 27"/>
          <p:cNvSpPr txBox="1"/>
          <p:nvPr/>
        </p:nvSpPr>
        <p:spPr>
          <a:xfrm>
            <a:off x="472701" y="1741252"/>
            <a:ext cx="993826" cy="523220"/>
          </a:xfrm>
          <a:prstGeom prst="rect">
            <a:avLst/>
          </a:prstGeom>
          <a:noFill/>
        </p:spPr>
        <p:txBody>
          <a:bodyPr wrap="square" rtlCol="0">
            <a:spAutoFit/>
          </a:bodyPr>
          <a:lstStyle/>
          <a:p>
            <a:r>
              <a:rPr lang="en-US" sz="1400" b="1" dirty="0" smtClean="0">
                <a:solidFill>
                  <a:srgbClr val="C00000"/>
                </a:solidFill>
              </a:rPr>
              <a:t>Level of Maturity</a:t>
            </a:r>
            <a:endParaRPr lang="en-US" sz="1400" b="1" dirty="0">
              <a:solidFill>
                <a:srgbClr val="C00000"/>
              </a:solidFill>
            </a:endParaRPr>
          </a:p>
        </p:txBody>
      </p:sp>
      <p:sp>
        <p:nvSpPr>
          <p:cNvPr id="29" name="TextBox 28"/>
          <p:cNvSpPr txBox="1"/>
          <p:nvPr/>
        </p:nvSpPr>
        <p:spPr>
          <a:xfrm>
            <a:off x="7702662" y="5456489"/>
            <a:ext cx="798162" cy="307777"/>
          </a:xfrm>
          <a:prstGeom prst="rect">
            <a:avLst/>
          </a:prstGeom>
          <a:noFill/>
        </p:spPr>
        <p:txBody>
          <a:bodyPr wrap="square" rtlCol="0">
            <a:spAutoFit/>
          </a:bodyPr>
          <a:lstStyle/>
          <a:p>
            <a:r>
              <a:rPr lang="en-US" sz="1400" b="1" dirty="0" smtClean="0">
                <a:solidFill>
                  <a:srgbClr val="C00000"/>
                </a:solidFill>
              </a:rPr>
              <a:t>Phase</a:t>
            </a:r>
            <a:endParaRPr lang="en-US" sz="1400" b="1" dirty="0">
              <a:solidFill>
                <a:srgbClr val="C00000"/>
              </a:solidFill>
            </a:endParaRPr>
          </a:p>
        </p:txBody>
      </p:sp>
      <p:sp>
        <p:nvSpPr>
          <p:cNvPr id="30" name="Oval 29"/>
          <p:cNvSpPr/>
          <p:nvPr/>
        </p:nvSpPr>
        <p:spPr bwMode="auto">
          <a:xfrm>
            <a:off x="5695624" y="2394348"/>
            <a:ext cx="325464" cy="31940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ea typeface="MS PGothic" pitchFamily="34" charset="-128"/>
              </a:rPr>
              <a:t>X</a:t>
            </a:r>
          </a:p>
        </p:txBody>
      </p:sp>
      <p:pic>
        <p:nvPicPr>
          <p:cNvPr id="33" name="Picture 10" descr="File:1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006" y="6048061"/>
            <a:ext cx="173542" cy="2892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File:2 white, red rounded rectang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103" y="6044442"/>
            <a:ext cx="204999" cy="2928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File:3 white, red rounded rectangl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0482" y="6044829"/>
            <a:ext cx="204728" cy="2924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ile:4 white, red rounded rectangle.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1771" y="6051120"/>
            <a:ext cx="200324" cy="28617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ile:5 white, red rounded rectangle.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1384" y="6044442"/>
            <a:ext cx="204998" cy="292855"/>
          </a:xfrm>
          <a:prstGeom prst="rect">
            <a:avLst/>
          </a:prstGeom>
          <a:noFill/>
          <a:extLst>
            <a:ext uri="{909E8E84-426E-40DD-AFC4-6F175D3DCCD1}">
              <a14:hiddenFill xmlns:a14="http://schemas.microsoft.com/office/drawing/2010/main">
                <a:solidFill>
                  <a:srgbClr val="FFFFFF"/>
                </a:solidFill>
              </a14:hiddenFill>
            </a:ext>
          </a:extLst>
        </p:spPr>
      </p:pic>
      <p:sp>
        <p:nvSpPr>
          <p:cNvPr id="3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32"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39"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9AD2BC-7699-4D61-867C-8775D35F1E63}" type="slidenum">
              <a:rPr lang="en-US" sz="800" smtClean="0"/>
              <a:t>12</a:t>
            </a:fld>
            <a:endParaRPr lang="en-US" sz="800" dirty="0"/>
          </a:p>
        </p:txBody>
      </p:sp>
    </p:spTree>
    <p:extLst>
      <p:ext uri="{BB962C8B-B14F-4D97-AF65-F5344CB8AC3E}">
        <p14:creationId xmlns:p14="http://schemas.microsoft.com/office/powerpoint/2010/main" val="31792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P spid="26" grpId="0"/>
      <p:bldP spid="27"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EEB8B06D-99A5-468B-806E-293788FE9637}" type="slidenum">
              <a:rPr lang="en-US" smtClean="0">
                <a:solidFill>
                  <a:srgbClr val="53565A"/>
                </a:solidFill>
              </a:rPr>
              <a:pPr/>
              <a:t>13</a:t>
            </a:fld>
            <a:endParaRPr lang="en-US" dirty="0">
              <a:solidFill>
                <a:srgbClr val="53565A"/>
              </a:solidFill>
            </a:endParaRPr>
          </a:p>
        </p:txBody>
      </p:sp>
      <p:sp>
        <p:nvSpPr>
          <p:cNvPr id="13" name="Text Placeholder 12"/>
          <p:cNvSpPr>
            <a:spLocks noGrp="1"/>
          </p:cNvSpPr>
          <p:nvPr>
            <p:ph type="body" sz="quarter" idx="21"/>
          </p:nvPr>
        </p:nvSpPr>
        <p:spPr/>
        <p:txBody>
          <a:bodyPr/>
          <a:lstStyle/>
          <a:p>
            <a:endParaRPr lang="en-US" dirty="0"/>
          </a:p>
        </p:txBody>
      </p:sp>
      <p:sp>
        <p:nvSpPr>
          <p:cNvPr id="14" name="Text Placeholder 13"/>
          <p:cNvSpPr>
            <a:spLocks noGrp="1"/>
          </p:cNvSpPr>
          <p:nvPr>
            <p:ph type="body" sz="quarter" idx="22"/>
          </p:nvPr>
        </p:nvSpPr>
        <p:spPr/>
        <p:txBody>
          <a:bodyPr/>
          <a:lstStyle/>
          <a:p>
            <a:endParaRPr lang="en-US"/>
          </a:p>
        </p:txBody>
      </p:sp>
      <p:sp>
        <p:nvSpPr>
          <p:cNvPr id="2" name="Title 1"/>
          <p:cNvSpPr>
            <a:spLocks noGrp="1"/>
          </p:cNvSpPr>
          <p:nvPr>
            <p:ph type="title"/>
          </p:nvPr>
        </p:nvSpPr>
        <p:spPr/>
        <p:txBody>
          <a:bodyPr/>
          <a:lstStyle/>
          <a:p>
            <a:r>
              <a:rPr lang="en-US" b="1" dirty="0"/>
              <a:t>McAfee</a:t>
            </a:r>
            <a:r>
              <a:rPr lang="en-US" dirty="0"/>
              <a:t> </a:t>
            </a:r>
            <a:r>
              <a:rPr lang="en-US" b="1" dirty="0"/>
              <a:t>DFS Level 1</a:t>
            </a:r>
            <a:r>
              <a:rPr lang="en-US" dirty="0"/>
              <a:t>: </a:t>
            </a:r>
            <a:r>
              <a:rPr lang="en-US" b="1" dirty="0"/>
              <a:t>(None)</a:t>
            </a:r>
            <a:endParaRPr lang="en-US" dirty="0"/>
          </a:p>
        </p:txBody>
      </p:sp>
      <p:sp>
        <p:nvSpPr>
          <p:cNvPr id="3" name="Content Placeholder 2"/>
          <p:cNvSpPr>
            <a:spLocks noGrp="1"/>
          </p:cNvSpPr>
          <p:nvPr>
            <p:ph idx="1"/>
          </p:nvPr>
        </p:nvSpPr>
        <p:spPr/>
        <p:txBody>
          <a:bodyPr/>
          <a:lstStyle/>
          <a:p>
            <a:r>
              <a:rPr lang="en-US" b="1" dirty="0" smtClean="0"/>
              <a:t>Program:</a:t>
            </a:r>
            <a:r>
              <a:rPr lang="en-US" dirty="0" smtClean="0"/>
              <a:t> No </a:t>
            </a:r>
            <a:r>
              <a:rPr lang="en-US" u="sng" dirty="0"/>
              <a:t>Product Security Group</a:t>
            </a:r>
            <a:r>
              <a:rPr lang="en-US" dirty="0"/>
              <a:t> (PSG</a:t>
            </a:r>
            <a:r>
              <a:rPr lang="en-US" dirty="0" smtClean="0"/>
              <a:t>) program exists</a:t>
            </a:r>
          </a:p>
          <a:p>
            <a:r>
              <a:rPr lang="en-US" b="1" dirty="0" smtClean="0"/>
              <a:t>Process</a:t>
            </a:r>
            <a:r>
              <a:rPr lang="en-US" b="1" dirty="0"/>
              <a:t>:</a:t>
            </a:r>
            <a:r>
              <a:rPr lang="en-US" dirty="0"/>
              <a:t> Ad hoc - </a:t>
            </a:r>
            <a:r>
              <a:rPr lang="en-US" dirty="0" smtClean="0"/>
              <a:t>Inconsistent processes </a:t>
            </a:r>
            <a:r>
              <a:rPr lang="en-US" dirty="0"/>
              <a:t>or </a:t>
            </a:r>
            <a:r>
              <a:rPr lang="en-US" dirty="0" smtClean="0"/>
              <a:t>a </a:t>
            </a:r>
            <a:r>
              <a:rPr lang="en-US" dirty="0"/>
              <a:t>recent acquisition</a:t>
            </a:r>
          </a:p>
          <a:p>
            <a:r>
              <a:rPr lang="en-US" b="1" dirty="0" smtClean="0"/>
              <a:t>Resources</a:t>
            </a:r>
            <a:r>
              <a:rPr lang="en-US" b="1" dirty="0"/>
              <a:t>:</a:t>
            </a:r>
            <a:r>
              <a:rPr lang="en-US" dirty="0"/>
              <a:t> </a:t>
            </a:r>
            <a:r>
              <a:rPr lang="en-US" dirty="0" smtClean="0"/>
              <a:t>Not properly resourced</a:t>
            </a:r>
            <a:endParaRPr lang="en-US" dirty="0"/>
          </a:p>
          <a:p>
            <a:r>
              <a:rPr lang="en-US" b="1" dirty="0"/>
              <a:t>Tools: </a:t>
            </a:r>
            <a:r>
              <a:rPr lang="en-US" dirty="0"/>
              <a:t>May not have any security tools integrated within their build environments</a:t>
            </a:r>
          </a:p>
          <a:p>
            <a:r>
              <a:rPr lang="en-US" b="1" dirty="0"/>
              <a:t>Training:</a:t>
            </a:r>
            <a:r>
              <a:rPr lang="en-US" dirty="0"/>
              <a:t> Have little or no product security training</a:t>
            </a:r>
          </a:p>
          <a:p>
            <a:r>
              <a:rPr lang="en-US" b="1" dirty="0" smtClean="0"/>
              <a:t>Security </a:t>
            </a:r>
            <a:r>
              <a:rPr lang="en-US" b="1" dirty="0"/>
              <a:t>Reviews:</a:t>
            </a:r>
            <a:r>
              <a:rPr lang="en-US" dirty="0"/>
              <a:t> A</a:t>
            </a:r>
            <a:r>
              <a:rPr lang="en-US" dirty="0" smtClean="0"/>
              <a:t>d hoc - local</a:t>
            </a:r>
            <a:r>
              <a:rPr lang="en-US" dirty="0"/>
              <a:t> architectural reviews only. </a:t>
            </a:r>
            <a:r>
              <a:rPr lang="en-US" dirty="0" smtClean="0"/>
              <a:t> No </a:t>
            </a:r>
            <a:r>
              <a:rPr lang="en-US" dirty="0"/>
              <a:t>standard </a:t>
            </a:r>
            <a:r>
              <a:rPr lang="en-US" dirty="0" smtClean="0"/>
              <a:t>defined.</a:t>
            </a:r>
            <a:endParaRPr lang="en-US" dirty="0"/>
          </a:p>
          <a:p>
            <a:r>
              <a:rPr lang="en-US" b="1" dirty="0"/>
              <a:t>PSIRT:</a:t>
            </a:r>
            <a:r>
              <a:rPr lang="en-US" dirty="0"/>
              <a:t> No incident response procedures or team</a:t>
            </a:r>
          </a:p>
          <a:p>
            <a:r>
              <a:rPr lang="en-US" b="1" dirty="0" smtClean="0"/>
              <a:t>Privacy</a:t>
            </a:r>
            <a:r>
              <a:rPr lang="en-US" b="1" dirty="0"/>
              <a:t>:</a:t>
            </a:r>
            <a:r>
              <a:rPr lang="en-US" dirty="0"/>
              <a:t> </a:t>
            </a:r>
            <a:r>
              <a:rPr lang="en-US" dirty="0" smtClean="0"/>
              <a:t>Privacy is not included with product security</a:t>
            </a:r>
            <a:endParaRPr lang="en-US" dirty="0"/>
          </a:p>
          <a:p>
            <a:r>
              <a:rPr lang="en-US" b="1" dirty="0"/>
              <a:t>Certification:</a:t>
            </a:r>
            <a:r>
              <a:rPr lang="en-US" dirty="0"/>
              <a:t> </a:t>
            </a:r>
            <a:r>
              <a:rPr lang="en-US" dirty="0" smtClean="0"/>
              <a:t>Not included in product certifications</a:t>
            </a:r>
            <a:endParaRPr lang="en-US" dirty="0"/>
          </a:p>
          <a:p>
            <a:r>
              <a:rPr lang="en-US" b="1" dirty="0"/>
              <a:t>M&amp;A:</a:t>
            </a:r>
            <a:r>
              <a:rPr lang="en-US" dirty="0"/>
              <a:t> </a:t>
            </a:r>
            <a:r>
              <a:rPr lang="en-US" dirty="0" smtClean="0"/>
              <a:t>Not included in M&amp;A source code reviews</a:t>
            </a:r>
            <a:endParaRPr lang="en-US" dirty="0"/>
          </a:p>
        </p:txBody>
      </p:sp>
      <p:pic>
        <p:nvPicPr>
          <p:cNvPr id="7" name="Picture 10" descr="File:1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222" y="358438"/>
            <a:ext cx="567936" cy="9465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21936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EEB8B06D-99A5-468B-806E-293788FE9637}" type="slidenum">
              <a:rPr lang="en-US" smtClean="0">
                <a:solidFill>
                  <a:srgbClr val="53565A"/>
                </a:solidFill>
              </a:rPr>
              <a:pPr/>
              <a:t>14</a:t>
            </a:fld>
            <a:endParaRPr lang="en-US" dirty="0">
              <a:solidFill>
                <a:srgbClr val="53565A"/>
              </a:solidFill>
            </a:endParaRPr>
          </a:p>
        </p:txBody>
      </p:sp>
      <p:sp>
        <p:nvSpPr>
          <p:cNvPr id="13" name="Text Placeholder 12"/>
          <p:cNvSpPr>
            <a:spLocks noGrp="1"/>
          </p:cNvSpPr>
          <p:nvPr>
            <p:ph type="body" sz="quarter" idx="21"/>
          </p:nvPr>
        </p:nvSpPr>
        <p:spPr/>
        <p:txBody>
          <a:bodyPr/>
          <a:lstStyle/>
          <a:p>
            <a:endParaRPr lang="en-US" dirty="0"/>
          </a:p>
        </p:txBody>
      </p:sp>
      <p:sp>
        <p:nvSpPr>
          <p:cNvPr id="14" name="Text Placeholder 13"/>
          <p:cNvSpPr>
            <a:spLocks noGrp="1"/>
          </p:cNvSpPr>
          <p:nvPr>
            <p:ph type="body" sz="quarter" idx="22"/>
          </p:nvPr>
        </p:nvSpPr>
        <p:spPr/>
        <p:txBody>
          <a:bodyPr/>
          <a:lstStyle/>
          <a:p>
            <a:endParaRPr lang="en-US"/>
          </a:p>
        </p:txBody>
      </p:sp>
      <p:sp>
        <p:nvSpPr>
          <p:cNvPr id="2" name="Title 1"/>
          <p:cNvSpPr>
            <a:spLocks noGrp="1"/>
          </p:cNvSpPr>
          <p:nvPr>
            <p:ph type="title"/>
          </p:nvPr>
        </p:nvSpPr>
        <p:spPr/>
        <p:txBody>
          <a:bodyPr/>
          <a:lstStyle/>
          <a:p>
            <a:r>
              <a:rPr lang="en-US" b="1" dirty="0" smtClean="0"/>
              <a:t>McAfee </a:t>
            </a:r>
            <a:r>
              <a:rPr lang="en-US" b="1" dirty="0"/>
              <a:t>DFS Level 2</a:t>
            </a:r>
            <a:r>
              <a:rPr lang="en-US" dirty="0"/>
              <a:t>: </a:t>
            </a:r>
            <a:r>
              <a:rPr lang="en-US" b="1" dirty="0"/>
              <a:t>(Initial)</a:t>
            </a:r>
            <a:endParaRPr lang="en-US" dirty="0"/>
          </a:p>
        </p:txBody>
      </p:sp>
      <p:sp>
        <p:nvSpPr>
          <p:cNvPr id="3" name="Content Placeholder 2"/>
          <p:cNvSpPr>
            <a:spLocks noGrp="1"/>
          </p:cNvSpPr>
          <p:nvPr>
            <p:ph idx="1"/>
          </p:nvPr>
        </p:nvSpPr>
        <p:spPr/>
        <p:txBody>
          <a:bodyPr/>
          <a:lstStyle/>
          <a:p>
            <a:r>
              <a:rPr lang="en-US" b="1" dirty="0" smtClean="0"/>
              <a:t>Program: </a:t>
            </a:r>
            <a:r>
              <a:rPr lang="en-US" dirty="0"/>
              <a:t>Aware and committed to adoption across the </a:t>
            </a:r>
            <a:r>
              <a:rPr lang="en-US" dirty="0" smtClean="0"/>
              <a:t>BU</a:t>
            </a:r>
            <a:endParaRPr lang="en-US" b="1" dirty="0" smtClean="0"/>
          </a:p>
          <a:p>
            <a:r>
              <a:rPr lang="en-US" b="1" dirty="0" smtClean="0"/>
              <a:t>Process</a:t>
            </a:r>
            <a:r>
              <a:rPr lang="en-US" b="1" dirty="0"/>
              <a:t>:</a:t>
            </a:r>
            <a:r>
              <a:rPr lang="en-US" dirty="0"/>
              <a:t> Long term strategic plan focused on resolving the BU business problem in the security assurance space</a:t>
            </a:r>
          </a:p>
          <a:p>
            <a:r>
              <a:rPr lang="en-US" b="1" dirty="0"/>
              <a:t>Resources:</a:t>
            </a:r>
            <a:r>
              <a:rPr lang="en-US" dirty="0"/>
              <a:t> </a:t>
            </a:r>
            <a:r>
              <a:rPr lang="en-US" dirty="0" smtClean="0"/>
              <a:t>Have a dedicated </a:t>
            </a:r>
            <a:r>
              <a:rPr lang="en-US" u="sng" dirty="0" smtClean="0"/>
              <a:t>Product </a:t>
            </a:r>
            <a:r>
              <a:rPr lang="en-US" u="sng" dirty="0"/>
              <a:t>Security Champion</a:t>
            </a:r>
            <a:r>
              <a:rPr lang="en-US" dirty="0"/>
              <a:t> (PSC</a:t>
            </a:r>
            <a:r>
              <a:rPr lang="en-US" dirty="0" smtClean="0"/>
              <a:t>) for each R&amp;D BU</a:t>
            </a:r>
            <a:endParaRPr lang="en-US" dirty="0"/>
          </a:p>
          <a:p>
            <a:r>
              <a:rPr lang="en-US" b="1" dirty="0"/>
              <a:t>Tools: </a:t>
            </a:r>
            <a:r>
              <a:rPr lang="en-US" dirty="0"/>
              <a:t>H</a:t>
            </a:r>
            <a:r>
              <a:rPr lang="en-US" dirty="0" smtClean="0"/>
              <a:t>ave </a:t>
            </a:r>
            <a:r>
              <a:rPr lang="en-US" dirty="0"/>
              <a:t>at least one </a:t>
            </a:r>
            <a:r>
              <a:rPr lang="en-US" dirty="0" smtClean="0"/>
              <a:t>(1) product security </a:t>
            </a:r>
            <a:r>
              <a:rPr lang="en-US" dirty="0"/>
              <a:t>tool integrated within their build </a:t>
            </a:r>
            <a:r>
              <a:rPr lang="en-US" dirty="0" smtClean="0"/>
              <a:t>environments</a:t>
            </a:r>
            <a:endParaRPr lang="en-US" dirty="0"/>
          </a:p>
          <a:p>
            <a:r>
              <a:rPr lang="en-US" b="1" dirty="0"/>
              <a:t>Training:</a:t>
            </a:r>
            <a:r>
              <a:rPr lang="en-US" dirty="0"/>
              <a:t> </a:t>
            </a:r>
            <a:r>
              <a:rPr lang="en-US" dirty="0" smtClean="0"/>
              <a:t>Have identified and use free product security courses</a:t>
            </a:r>
            <a:endParaRPr lang="en-US" dirty="0"/>
          </a:p>
          <a:p>
            <a:r>
              <a:rPr lang="en-US" b="1" dirty="0"/>
              <a:t>Security Reviews:</a:t>
            </a:r>
            <a:r>
              <a:rPr lang="en-US" dirty="0"/>
              <a:t> </a:t>
            </a:r>
            <a:r>
              <a:rPr lang="en-US" dirty="0" smtClean="0"/>
              <a:t>Standard review tasks defined</a:t>
            </a:r>
            <a:endParaRPr lang="en-US" dirty="0"/>
          </a:p>
          <a:p>
            <a:r>
              <a:rPr lang="en-US" b="1" dirty="0"/>
              <a:t>PSIRT: </a:t>
            </a:r>
            <a:r>
              <a:rPr lang="en-US" dirty="0"/>
              <a:t>Setup and establish a partnership with IT </a:t>
            </a:r>
            <a:r>
              <a:rPr lang="en-US" dirty="0" smtClean="0"/>
              <a:t>Security</a:t>
            </a:r>
            <a:endParaRPr lang="en-US" dirty="0"/>
          </a:p>
          <a:p>
            <a:r>
              <a:rPr lang="en-US" b="1" dirty="0"/>
              <a:t>Privacy:</a:t>
            </a:r>
            <a:r>
              <a:rPr lang="en-US" dirty="0"/>
              <a:t> </a:t>
            </a:r>
            <a:r>
              <a:rPr lang="en-US" dirty="0" smtClean="0"/>
              <a:t>A privacy program exists</a:t>
            </a:r>
          </a:p>
          <a:p>
            <a:r>
              <a:rPr lang="en-US" b="1" dirty="0"/>
              <a:t>Extended Team:</a:t>
            </a:r>
            <a:r>
              <a:rPr lang="en-US" dirty="0"/>
              <a:t> I</a:t>
            </a:r>
            <a:r>
              <a:rPr lang="en-US" dirty="0" smtClean="0"/>
              <a:t>nternal stakeholders and partners identified</a:t>
            </a:r>
            <a:endParaRPr lang="en-US" dirty="0"/>
          </a:p>
        </p:txBody>
      </p:sp>
      <p:pic>
        <p:nvPicPr>
          <p:cNvPr id="7" name="Picture 8" descr="File:2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879" y="358437"/>
            <a:ext cx="662592" cy="9465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96961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EEB8B06D-99A5-468B-806E-293788FE9637}" type="slidenum">
              <a:rPr lang="en-US" smtClean="0">
                <a:solidFill>
                  <a:srgbClr val="53565A"/>
                </a:solidFill>
              </a:rPr>
              <a:pPr/>
              <a:t>15</a:t>
            </a:fld>
            <a:endParaRPr lang="en-US" dirty="0">
              <a:solidFill>
                <a:srgbClr val="53565A"/>
              </a:solidFill>
            </a:endParaRPr>
          </a:p>
        </p:txBody>
      </p:sp>
      <p:sp>
        <p:nvSpPr>
          <p:cNvPr id="13" name="Text Placeholder 12"/>
          <p:cNvSpPr>
            <a:spLocks noGrp="1"/>
          </p:cNvSpPr>
          <p:nvPr>
            <p:ph type="body" sz="quarter" idx="21"/>
          </p:nvPr>
        </p:nvSpPr>
        <p:spPr/>
        <p:txBody>
          <a:bodyPr/>
          <a:lstStyle/>
          <a:p>
            <a:endParaRPr lang="en-US" dirty="0"/>
          </a:p>
        </p:txBody>
      </p:sp>
      <p:sp>
        <p:nvSpPr>
          <p:cNvPr id="14" name="Text Placeholder 13"/>
          <p:cNvSpPr>
            <a:spLocks noGrp="1"/>
          </p:cNvSpPr>
          <p:nvPr>
            <p:ph type="body" sz="quarter" idx="22"/>
          </p:nvPr>
        </p:nvSpPr>
        <p:spPr/>
        <p:txBody>
          <a:bodyPr/>
          <a:lstStyle/>
          <a:p>
            <a:endParaRPr lang="en-US"/>
          </a:p>
        </p:txBody>
      </p:sp>
      <p:sp>
        <p:nvSpPr>
          <p:cNvPr id="2" name="Title 1"/>
          <p:cNvSpPr>
            <a:spLocks noGrp="1"/>
          </p:cNvSpPr>
          <p:nvPr>
            <p:ph type="title"/>
          </p:nvPr>
        </p:nvSpPr>
        <p:spPr/>
        <p:txBody>
          <a:bodyPr/>
          <a:lstStyle/>
          <a:p>
            <a:r>
              <a:rPr lang="en-US" b="1" dirty="0"/>
              <a:t>McAfee DFS Level 3</a:t>
            </a:r>
            <a:r>
              <a:rPr lang="en-US" dirty="0"/>
              <a:t>: </a:t>
            </a:r>
            <a:r>
              <a:rPr lang="en-US" b="1" dirty="0"/>
              <a:t>(Basic)</a:t>
            </a:r>
            <a:endParaRPr lang="en-US" dirty="0"/>
          </a:p>
        </p:txBody>
      </p:sp>
      <p:sp>
        <p:nvSpPr>
          <p:cNvPr id="3" name="Content Placeholder 2"/>
          <p:cNvSpPr>
            <a:spLocks noGrp="1"/>
          </p:cNvSpPr>
          <p:nvPr>
            <p:ph idx="1"/>
          </p:nvPr>
        </p:nvSpPr>
        <p:spPr>
          <a:xfrm>
            <a:off x="457200" y="1493309"/>
            <a:ext cx="8221980" cy="4704290"/>
          </a:xfrm>
        </p:spPr>
        <p:txBody>
          <a:bodyPr/>
          <a:lstStyle/>
          <a:p>
            <a:r>
              <a:rPr lang="en-US" b="1" dirty="0"/>
              <a:t>Program:</a:t>
            </a:r>
            <a:r>
              <a:rPr lang="en-US" dirty="0"/>
              <a:t> </a:t>
            </a:r>
            <a:r>
              <a:rPr lang="en-US" dirty="0" smtClean="0"/>
              <a:t>R&amp;D/Product EVP/SVP </a:t>
            </a:r>
            <a:r>
              <a:rPr lang="en-US" dirty="0"/>
              <a:t>committed to adoption across </a:t>
            </a:r>
            <a:r>
              <a:rPr lang="en-US" dirty="0" smtClean="0"/>
              <a:t>all products </a:t>
            </a:r>
            <a:r>
              <a:rPr lang="en-US" dirty="0"/>
              <a:t>within </a:t>
            </a:r>
            <a:r>
              <a:rPr lang="en-US" dirty="0" smtClean="0"/>
              <a:t>BUs</a:t>
            </a:r>
            <a:endParaRPr lang="en-US" dirty="0"/>
          </a:p>
          <a:p>
            <a:r>
              <a:rPr lang="en-US" b="1" dirty="0"/>
              <a:t>Process:</a:t>
            </a:r>
            <a:r>
              <a:rPr lang="en-US" dirty="0"/>
              <a:t> Demonstrates </a:t>
            </a:r>
            <a:r>
              <a:rPr lang="en-US" dirty="0" smtClean="0"/>
              <a:t>BUs’ </a:t>
            </a:r>
            <a:r>
              <a:rPr lang="en-US" dirty="0"/>
              <a:t>ability to </a:t>
            </a:r>
            <a:r>
              <a:rPr lang="en-US" dirty="0" smtClean="0"/>
              <a:t>resolve current security </a:t>
            </a:r>
            <a:r>
              <a:rPr lang="en-US" dirty="0"/>
              <a:t>assurance </a:t>
            </a:r>
            <a:r>
              <a:rPr lang="en-US" dirty="0" smtClean="0"/>
              <a:t>issues</a:t>
            </a:r>
            <a:endParaRPr lang="en-US" dirty="0"/>
          </a:p>
          <a:p>
            <a:r>
              <a:rPr lang="en-US" b="1" dirty="0"/>
              <a:t>Resources:</a:t>
            </a:r>
            <a:r>
              <a:rPr lang="en-US" dirty="0"/>
              <a:t> </a:t>
            </a:r>
            <a:r>
              <a:rPr lang="en-US" dirty="0" smtClean="0"/>
              <a:t>Have </a:t>
            </a:r>
            <a:r>
              <a:rPr lang="en-US" dirty="0"/>
              <a:t>a dedicated PSC for each </a:t>
            </a:r>
            <a:r>
              <a:rPr lang="en-US" dirty="0" smtClean="0"/>
              <a:t>Tier-1 product</a:t>
            </a:r>
            <a:endParaRPr lang="en-US" dirty="0"/>
          </a:p>
          <a:p>
            <a:r>
              <a:rPr lang="en-US" b="1" dirty="0"/>
              <a:t>Tools: </a:t>
            </a:r>
            <a:r>
              <a:rPr lang="en-US" dirty="0" smtClean="0"/>
              <a:t>Required </a:t>
            </a:r>
            <a:r>
              <a:rPr lang="en-US" dirty="0"/>
              <a:t>security tools integrated </a:t>
            </a:r>
            <a:r>
              <a:rPr lang="en-US" dirty="0" smtClean="0"/>
              <a:t>in a supported build </a:t>
            </a:r>
            <a:r>
              <a:rPr lang="en-US" dirty="0" err="1" smtClean="0"/>
              <a:t>envir</a:t>
            </a:r>
            <a:r>
              <a:rPr lang="en-US" dirty="0" smtClean="0"/>
              <a:t>.</a:t>
            </a:r>
            <a:endParaRPr lang="en-US" dirty="0"/>
          </a:p>
          <a:p>
            <a:r>
              <a:rPr lang="en-US" b="1" dirty="0"/>
              <a:t>Training:</a:t>
            </a:r>
            <a:r>
              <a:rPr lang="en-US" dirty="0"/>
              <a:t> Mandatory set of defined </a:t>
            </a:r>
            <a:r>
              <a:rPr lang="en-US" dirty="0" smtClean="0"/>
              <a:t>product security </a:t>
            </a:r>
            <a:r>
              <a:rPr lang="en-US" dirty="0"/>
              <a:t>courses</a:t>
            </a:r>
          </a:p>
          <a:p>
            <a:r>
              <a:rPr lang="en-US" b="1" dirty="0"/>
              <a:t>Security Reviews:</a:t>
            </a:r>
            <a:r>
              <a:rPr lang="en-US" dirty="0"/>
              <a:t> </a:t>
            </a:r>
            <a:r>
              <a:rPr lang="en-US" dirty="0" smtClean="0"/>
              <a:t>PgMs answer the 7 SDL Questions</a:t>
            </a:r>
            <a:endParaRPr lang="en-US" dirty="0"/>
          </a:p>
          <a:p>
            <a:r>
              <a:rPr lang="en-US" b="1" dirty="0"/>
              <a:t>PSIRT: </a:t>
            </a:r>
            <a:r>
              <a:rPr lang="en-US" dirty="0"/>
              <a:t>Crisis </a:t>
            </a:r>
            <a:r>
              <a:rPr lang="en-US" dirty="0" smtClean="0"/>
              <a:t>management procedures defined and used</a:t>
            </a:r>
            <a:endParaRPr lang="en-US" dirty="0"/>
          </a:p>
          <a:p>
            <a:r>
              <a:rPr lang="en-US" b="1" dirty="0"/>
              <a:t>Privacy:</a:t>
            </a:r>
            <a:r>
              <a:rPr lang="en-US" dirty="0"/>
              <a:t> </a:t>
            </a:r>
            <a:r>
              <a:rPr lang="en-US" dirty="0" smtClean="0"/>
              <a:t>Privacy works alongside product security</a:t>
            </a:r>
            <a:endParaRPr lang="en-US" dirty="0"/>
          </a:p>
          <a:p>
            <a:r>
              <a:rPr lang="en-US" b="1" dirty="0"/>
              <a:t>Certification:</a:t>
            </a:r>
            <a:r>
              <a:rPr lang="en-US" dirty="0"/>
              <a:t> </a:t>
            </a:r>
            <a:r>
              <a:rPr lang="en-US" dirty="0" smtClean="0"/>
              <a:t>Certification team is fully integrated in the process</a:t>
            </a:r>
            <a:endParaRPr lang="en-US" dirty="0"/>
          </a:p>
          <a:p>
            <a:r>
              <a:rPr lang="en-US" b="1" dirty="0"/>
              <a:t>M&amp;A:</a:t>
            </a:r>
            <a:r>
              <a:rPr lang="en-US" dirty="0"/>
              <a:t> </a:t>
            </a:r>
            <a:r>
              <a:rPr lang="en-US" dirty="0" smtClean="0"/>
              <a:t>Ad </a:t>
            </a:r>
            <a:r>
              <a:rPr lang="en-US" dirty="0"/>
              <a:t>hoc security reviews of potentially acquired product</a:t>
            </a:r>
          </a:p>
          <a:p>
            <a:r>
              <a:rPr lang="en-US" b="1" dirty="0" smtClean="0"/>
              <a:t>Extended Team:</a:t>
            </a:r>
            <a:r>
              <a:rPr lang="en-US" dirty="0" smtClean="0"/>
              <a:t> Hold weekly product vulnerability status meetings</a:t>
            </a:r>
            <a:endParaRPr lang="en-US" dirty="0"/>
          </a:p>
        </p:txBody>
      </p:sp>
      <p:pic>
        <p:nvPicPr>
          <p:cNvPr id="7" name="Picture 6" descr="File:3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227" y="358437"/>
            <a:ext cx="662592" cy="9465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2297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EEB8B06D-99A5-468B-806E-293788FE9637}" type="slidenum">
              <a:rPr lang="en-US" smtClean="0">
                <a:solidFill>
                  <a:srgbClr val="53565A"/>
                </a:solidFill>
              </a:rPr>
              <a:pPr/>
              <a:t>16</a:t>
            </a:fld>
            <a:endParaRPr lang="en-US" dirty="0">
              <a:solidFill>
                <a:srgbClr val="53565A"/>
              </a:solidFill>
            </a:endParaRPr>
          </a:p>
        </p:txBody>
      </p:sp>
      <p:sp>
        <p:nvSpPr>
          <p:cNvPr id="13" name="Text Placeholder 12"/>
          <p:cNvSpPr>
            <a:spLocks noGrp="1"/>
          </p:cNvSpPr>
          <p:nvPr>
            <p:ph type="body" sz="quarter" idx="21"/>
          </p:nvPr>
        </p:nvSpPr>
        <p:spPr/>
        <p:txBody>
          <a:bodyPr/>
          <a:lstStyle/>
          <a:p>
            <a:endParaRPr lang="en-US" dirty="0"/>
          </a:p>
        </p:txBody>
      </p:sp>
      <p:sp>
        <p:nvSpPr>
          <p:cNvPr id="14" name="Text Placeholder 13"/>
          <p:cNvSpPr>
            <a:spLocks noGrp="1"/>
          </p:cNvSpPr>
          <p:nvPr>
            <p:ph type="body" sz="quarter" idx="22"/>
          </p:nvPr>
        </p:nvSpPr>
        <p:spPr/>
        <p:txBody>
          <a:bodyPr/>
          <a:lstStyle/>
          <a:p>
            <a:endParaRPr lang="en-US"/>
          </a:p>
        </p:txBody>
      </p:sp>
      <p:sp>
        <p:nvSpPr>
          <p:cNvPr id="2" name="Title 1"/>
          <p:cNvSpPr>
            <a:spLocks noGrp="1"/>
          </p:cNvSpPr>
          <p:nvPr>
            <p:ph type="title"/>
          </p:nvPr>
        </p:nvSpPr>
        <p:spPr/>
        <p:txBody>
          <a:bodyPr/>
          <a:lstStyle/>
          <a:p>
            <a:r>
              <a:rPr lang="en-US" b="1" dirty="0"/>
              <a:t>McAfee DFS Level 4</a:t>
            </a:r>
            <a:r>
              <a:rPr lang="en-US" dirty="0"/>
              <a:t>: </a:t>
            </a:r>
            <a:r>
              <a:rPr lang="en-US" b="1" dirty="0"/>
              <a:t>(Acceptable)</a:t>
            </a:r>
            <a:endParaRPr lang="en-US" dirty="0"/>
          </a:p>
        </p:txBody>
      </p:sp>
      <p:sp>
        <p:nvSpPr>
          <p:cNvPr id="3" name="Content Placeholder 2"/>
          <p:cNvSpPr>
            <a:spLocks noGrp="1"/>
          </p:cNvSpPr>
          <p:nvPr>
            <p:ph idx="1"/>
          </p:nvPr>
        </p:nvSpPr>
        <p:spPr>
          <a:xfrm>
            <a:off x="457199" y="1485021"/>
            <a:ext cx="8303413" cy="4704290"/>
          </a:xfrm>
        </p:spPr>
        <p:txBody>
          <a:bodyPr/>
          <a:lstStyle/>
          <a:p>
            <a:r>
              <a:rPr lang="en-US" sz="1800" b="1" dirty="0"/>
              <a:t>Program:</a:t>
            </a:r>
            <a:r>
              <a:rPr lang="en-US" sz="1800" dirty="0"/>
              <a:t> Demonstrates </a:t>
            </a:r>
            <a:r>
              <a:rPr lang="en-US" sz="1800" dirty="0" smtClean="0"/>
              <a:t>BUs’ continued improvement efforts</a:t>
            </a:r>
            <a:r>
              <a:rPr lang="en-US" sz="1800" dirty="0"/>
              <a:t>, community </a:t>
            </a:r>
            <a:r>
              <a:rPr lang="en-US" sz="1800" dirty="0" smtClean="0"/>
              <a:t>contribution, </a:t>
            </a:r>
            <a:r>
              <a:rPr lang="en-US" sz="1800" dirty="0"/>
              <a:t>and leadership in </a:t>
            </a:r>
            <a:r>
              <a:rPr lang="en-US" sz="1800" dirty="0" smtClean="0"/>
              <a:t>product security</a:t>
            </a:r>
            <a:endParaRPr lang="en-US" sz="1800" dirty="0"/>
          </a:p>
          <a:p>
            <a:r>
              <a:rPr lang="en-US" sz="1800" b="1" dirty="0"/>
              <a:t>Process:</a:t>
            </a:r>
            <a:r>
              <a:rPr lang="en-US" sz="1800" dirty="0"/>
              <a:t> Demonstrates </a:t>
            </a:r>
            <a:r>
              <a:rPr lang="en-US" sz="1800" dirty="0" smtClean="0"/>
              <a:t>BUs’ </a:t>
            </a:r>
            <a:r>
              <a:rPr lang="en-US" sz="1800" dirty="0"/>
              <a:t>ability to independently resolve current and consider future </a:t>
            </a:r>
            <a:r>
              <a:rPr lang="en-US" sz="1800" dirty="0" smtClean="0"/>
              <a:t>security </a:t>
            </a:r>
            <a:r>
              <a:rPr lang="en-US" sz="1800" dirty="0"/>
              <a:t>assurance </a:t>
            </a:r>
            <a:r>
              <a:rPr lang="en-US" sz="1800" dirty="0" smtClean="0"/>
              <a:t>issues</a:t>
            </a:r>
            <a:endParaRPr lang="en-US" sz="1800" dirty="0"/>
          </a:p>
          <a:p>
            <a:r>
              <a:rPr lang="en-US" sz="1800" b="1" dirty="0" smtClean="0"/>
              <a:t>Resources</a:t>
            </a:r>
            <a:r>
              <a:rPr lang="en-US" sz="1800" b="1" dirty="0"/>
              <a:t>:</a:t>
            </a:r>
            <a:r>
              <a:rPr lang="en-US" sz="1800" dirty="0"/>
              <a:t> </a:t>
            </a:r>
            <a:r>
              <a:rPr lang="en-US" sz="1800" dirty="0" smtClean="0"/>
              <a:t>Have </a:t>
            </a:r>
            <a:r>
              <a:rPr lang="en-US" sz="1800" dirty="0"/>
              <a:t>a dedicated PSC for each </a:t>
            </a:r>
            <a:r>
              <a:rPr lang="en-US" sz="1800" dirty="0" smtClean="0"/>
              <a:t>Tier-1 </a:t>
            </a:r>
            <a:r>
              <a:rPr lang="en-US" sz="1800" dirty="0"/>
              <a:t>&amp; </a:t>
            </a:r>
            <a:r>
              <a:rPr lang="en-US" sz="1800" dirty="0" smtClean="0"/>
              <a:t>Tier-2 product.  </a:t>
            </a:r>
            <a:endParaRPr lang="en-US" sz="1800" dirty="0"/>
          </a:p>
          <a:p>
            <a:r>
              <a:rPr lang="en-US" sz="1800" b="1" dirty="0"/>
              <a:t>Tools: </a:t>
            </a:r>
            <a:r>
              <a:rPr lang="en-US" sz="1800" dirty="0" smtClean="0"/>
              <a:t>Trained </a:t>
            </a:r>
            <a:r>
              <a:rPr lang="en-US" sz="1800" dirty="0"/>
              <a:t>experts on a core set of </a:t>
            </a:r>
            <a:r>
              <a:rPr lang="en-US" sz="1800" dirty="0" smtClean="0"/>
              <a:t>product security tools</a:t>
            </a:r>
            <a:endParaRPr lang="en-US" sz="1800" dirty="0"/>
          </a:p>
          <a:p>
            <a:r>
              <a:rPr lang="en-US" sz="1800" b="1" dirty="0"/>
              <a:t>Training:</a:t>
            </a:r>
            <a:r>
              <a:rPr lang="en-US" sz="1800" dirty="0"/>
              <a:t> </a:t>
            </a:r>
            <a:r>
              <a:rPr lang="en-US" sz="1800" dirty="0" smtClean="0"/>
              <a:t>Major topics are delivered and internal processes are covered</a:t>
            </a:r>
            <a:endParaRPr lang="en-US" sz="1800" dirty="0"/>
          </a:p>
          <a:p>
            <a:r>
              <a:rPr lang="en-US" sz="1800" b="1" dirty="0"/>
              <a:t>Security Reviews:</a:t>
            </a:r>
            <a:r>
              <a:rPr lang="en-US" sz="1800" dirty="0"/>
              <a:t> </a:t>
            </a:r>
            <a:r>
              <a:rPr lang="en-US" sz="1800" dirty="0" smtClean="0"/>
              <a:t>Product teams conduct and report on required reviews as defined in their project milestones</a:t>
            </a:r>
            <a:endParaRPr lang="en-US" sz="1800" dirty="0"/>
          </a:p>
          <a:p>
            <a:r>
              <a:rPr lang="en-US" sz="1800" b="1" dirty="0"/>
              <a:t>PSIRT:</a:t>
            </a:r>
            <a:r>
              <a:rPr lang="en-US" sz="1800" dirty="0"/>
              <a:t> </a:t>
            </a:r>
            <a:r>
              <a:rPr lang="en-US" sz="1800" dirty="0" smtClean="0"/>
              <a:t>Dedicated PSG-managed team with well defined procedures</a:t>
            </a:r>
            <a:endParaRPr lang="en-US" sz="1800" dirty="0"/>
          </a:p>
          <a:p>
            <a:r>
              <a:rPr lang="en-US" sz="1800" b="1" dirty="0"/>
              <a:t>Privacy:</a:t>
            </a:r>
            <a:r>
              <a:rPr lang="en-US" sz="1800" dirty="0"/>
              <a:t> Privacy is integrated with product security</a:t>
            </a:r>
          </a:p>
          <a:p>
            <a:r>
              <a:rPr lang="en-US" sz="1800" b="1" dirty="0"/>
              <a:t>Certification:</a:t>
            </a:r>
            <a:r>
              <a:rPr lang="en-US" sz="1800" dirty="0"/>
              <a:t> </a:t>
            </a:r>
            <a:r>
              <a:rPr lang="en-US" sz="1800" dirty="0" smtClean="0"/>
              <a:t>Product IP protected during certifications</a:t>
            </a:r>
            <a:endParaRPr lang="en-US" sz="1800" dirty="0"/>
          </a:p>
          <a:p>
            <a:r>
              <a:rPr lang="en-US" sz="1800" b="1" dirty="0"/>
              <a:t>M&amp;A:</a:t>
            </a:r>
            <a:r>
              <a:rPr lang="en-US" sz="1800" dirty="0"/>
              <a:t> </a:t>
            </a:r>
            <a:r>
              <a:rPr lang="en-US" sz="1800" dirty="0" smtClean="0"/>
              <a:t>Product security source code review before acquisition</a:t>
            </a:r>
          </a:p>
          <a:p>
            <a:r>
              <a:rPr lang="en-US" sz="1800" b="1" dirty="0" smtClean="0"/>
              <a:t>Extended </a:t>
            </a:r>
            <a:r>
              <a:rPr lang="en-US" sz="1800" b="1" dirty="0"/>
              <a:t>Team:</a:t>
            </a:r>
            <a:r>
              <a:rPr lang="en-US" sz="1800" dirty="0"/>
              <a:t> </a:t>
            </a:r>
            <a:r>
              <a:rPr lang="en-US" sz="1800" dirty="0" smtClean="0"/>
              <a:t>Can handle a single joint crisis</a:t>
            </a:r>
            <a:endParaRPr lang="en-US" sz="1800" dirty="0"/>
          </a:p>
        </p:txBody>
      </p:sp>
      <p:pic>
        <p:nvPicPr>
          <p:cNvPr id="7" name="Picture 4" descr="File:4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928" y="358437"/>
            <a:ext cx="662591" cy="9465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08386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EEB8B06D-99A5-468B-806E-293788FE9637}" type="slidenum">
              <a:rPr lang="en-US" smtClean="0">
                <a:solidFill>
                  <a:srgbClr val="53565A"/>
                </a:solidFill>
              </a:rPr>
              <a:pPr/>
              <a:t>17</a:t>
            </a:fld>
            <a:endParaRPr lang="en-US" dirty="0">
              <a:solidFill>
                <a:srgbClr val="53565A"/>
              </a:solidFill>
            </a:endParaRPr>
          </a:p>
        </p:txBody>
      </p:sp>
      <p:sp>
        <p:nvSpPr>
          <p:cNvPr id="13" name="Text Placeholder 12"/>
          <p:cNvSpPr>
            <a:spLocks noGrp="1"/>
          </p:cNvSpPr>
          <p:nvPr>
            <p:ph type="body" sz="quarter" idx="21"/>
          </p:nvPr>
        </p:nvSpPr>
        <p:spPr/>
        <p:txBody>
          <a:bodyPr/>
          <a:lstStyle/>
          <a:p>
            <a:endParaRPr lang="en-US" dirty="0"/>
          </a:p>
        </p:txBody>
      </p:sp>
      <p:sp>
        <p:nvSpPr>
          <p:cNvPr id="14" name="Text Placeholder 13"/>
          <p:cNvSpPr>
            <a:spLocks noGrp="1"/>
          </p:cNvSpPr>
          <p:nvPr>
            <p:ph type="body" sz="quarter" idx="22"/>
          </p:nvPr>
        </p:nvSpPr>
        <p:spPr/>
        <p:txBody>
          <a:bodyPr/>
          <a:lstStyle/>
          <a:p>
            <a:endParaRPr lang="en-US"/>
          </a:p>
        </p:txBody>
      </p:sp>
      <p:sp>
        <p:nvSpPr>
          <p:cNvPr id="2" name="Title 1"/>
          <p:cNvSpPr>
            <a:spLocks noGrp="1"/>
          </p:cNvSpPr>
          <p:nvPr>
            <p:ph type="title"/>
          </p:nvPr>
        </p:nvSpPr>
        <p:spPr/>
        <p:txBody>
          <a:bodyPr/>
          <a:lstStyle/>
          <a:p>
            <a:r>
              <a:rPr lang="en-US" b="1" dirty="0"/>
              <a:t>McAfee DFS Level 5</a:t>
            </a:r>
            <a:r>
              <a:rPr lang="en-US" dirty="0"/>
              <a:t>: </a:t>
            </a:r>
            <a:r>
              <a:rPr lang="en-US" b="1" dirty="0"/>
              <a:t>(Mature)</a:t>
            </a:r>
            <a:endParaRPr lang="en-US" dirty="0"/>
          </a:p>
        </p:txBody>
      </p:sp>
      <p:sp>
        <p:nvSpPr>
          <p:cNvPr id="3" name="Content Placeholder 2"/>
          <p:cNvSpPr>
            <a:spLocks noGrp="1"/>
          </p:cNvSpPr>
          <p:nvPr>
            <p:ph idx="1"/>
          </p:nvPr>
        </p:nvSpPr>
        <p:spPr>
          <a:xfrm>
            <a:off x="457200" y="1363769"/>
            <a:ext cx="8221980" cy="4704290"/>
          </a:xfrm>
        </p:spPr>
        <p:txBody>
          <a:bodyPr/>
          <a:lstStyle/>
          <a:p>
            <a:r>
              <a:rPr lang="en-US" sz="1800" b="1" dirty="0"/>
              <a:t>Program:</a:t>
            </a:r>
            <a:r>
              <a:rPr lang="en-US" sz="1800" dirty="0"/>
              <a:t> </a:t>
            </a:r>
            <a:r>
              <a:rPr lang="en-US" sz="1800" dirty="0" smtClean="0">
                <a:solidFill>
                  <a:srgbClr val="0071C5"/>
                </a:solidFill>
              </a:rPr>
              <a:t>Build </a:t>
            </a:r>
            <a:r>
              <a:rPr lang="en-US" sz="1800" dirty="0">
                <a:solidFill>
                  <a:srgbClr val="0071C5"/>
                </a:solidFill>
              </a:rPr>
              <a:t>and </a:t>
            </a:r>
            <a:r>
              <a:rPr lang="en-US" sz="1800" dirty="0" smtClean="0">
                <a:solidFill>
                  <a:srgbClr val="0071C5"/>
                </a:solidFill>
              </a:rPr>
              <a:t>manage </a:t>
            </a:r>
            <a:r>
              <a:rPr lang="en-US" sz="1800" dirty="0">
                <a:solidFill>
                  <a:srgbClr val="0071C5"/>
                </a:solidFill>
              </a:rPr>
              <a:t>a developer-centric, self-sustaining, scalable </a:t>
            </a:r>
            <a:r>
              <a:rPr lang="en-US" sz="1800" dirty="0" smtClean="0">
                <a:solidFill>
                  <a:srgbClr val="0071C5"/>
                </a:solidFill>
              </a:rPr>
              <a:t>product security </a:t>
            </a:r>
            <a:r>
              <a:rPr lang="en-US" sz="1800" dirty="0">
                <a:solidFill>
                  <a:srgbClr val="0071C5"/>
                </a:solidFill>
              </a:rPr>
              <a:t>program that is part of </a:t>
            </a:r>
            <a:r>
              <a:rPr lang="en-US" sz="1800" dirty="0" smtClean="0">
                <a:solidFill>
                  <a:srgbClr val="0071C5"/>
                </a:solidFill>
              </a:rPr>
              <a:t>quality, includes privacy, using limited </a:t>
            </a:r>
            <a:r>
              <a:rPr lang="en-US" sz="1800" dirty="0">
                <a:solidFill>
                  <a:srgbClr val="0071C5"/>
                </a:solidFill>
              </a:rPr>
              <a:t>resources</a:t>
            </a:r>
          </a:p>
          <a:p>
            <a:r>
              <a:rPr lang="en-US" sz="1800" b="1" dirty="0"/>
              <a:t>Process:</a:t>
            </a:r>
            <a:r>
              <a:rPr lang="en-US" sz="1800" dirty="0"/>
              <a:t> </a:t>
            </a:r>
            <a:r>
              <a:rPr lang="en-US" sz="1800" dirty="0" smtClean="0"/>
              <a:t>Consistently and repeatedly execute process.  Policies and procedures are well documented and published.</a:t>
            </a:r>
            <a:endParaRPr lang="en-US" sz="1800" dirty="0"/>
          </a:p>
          <a:p>
            <a:r>
              <a:rPr lang="en-US" sz="1800" b="1" dirty="0"/>
              <a:t>Resources:</a:t>
            </a:r>
            <a:r>
              <a:rPr lang="en-US" sz="1800" dirty="0"/>
              <a:t> </a:t>
            </a:r>
            <a:r>
              <a:rPr lang="en-US" sz="1800" dirty="0" smtClean="0">
                <a:solidFill>
                  <a:srgbClr val="0071C5"/>
                </a:solidFill>
              </a:rPr>
              <a:t>Have </a:t>
            </a:r>
            <a:r>
              <a:rPr lang="en-US" sz="1800" dirty="0">
                <a:solidFill>
                  <a:srgbClr val="0071C5"/>
                </a:solidFill>
              </a:rPr>
              <a:t>a seasoned PSG </a:t>
            </a:r>
            <a:r>
              <a:rPr lang="en-US" sz="1800" u="sng" dirty="0" smtClean="0">
                <a:solidFill>
                  <a:srgbClr val="0071C5"/>
                </a:solidFill>
              </a:rPr>
              <a:t>Product </a:t>
            </a:r>
            <a:r>
              <a:rPr lang="en-US" sz="1800" u="sng" dirty="0">
                <a:solidFill>
                  <a:srgbClr val="0071C5"/>
                </a:solidFill>
              </a:rPr>
              <a:t>Security </a:t>
            </a:r>
            <a:r>
              <a:rPr lang="en-US" sz="1800" u="sng" dirty="0" smtClean="0">
                <a:solidFill>
                  <a:srgbClr val="0071C5"/>
                </a:solidFill>
              </a:rPr>
              <a:t>Architect</a:t>
            </a:r>
            <a:r>
              <a:rPr lang="en-US" sz="1800" dirty="0" smtClean="0">
                <a:solidFill>
                  <a:srgbClr val="0071C5"/>
                </a:solidFill>
              </a:rPr>
              <a:t> </a:t>
            </a:r>
            <a:r>
              <a:rPr lang="en-US" sz="1800" dirty="0">
                <a:solidFill>
                  <a:srgbClr val="0071C5"/>
                </a:solidFill>
              </a:rPr>
              <a:t>(PSA) </a:t>
            </a:r>
            <a:r>
              <a:rPr lang="en-US" sz="1800" dirty="0" smtClean="0">
                <a:solidFill>
                  <a:srgbClr val="0071C5"/>
                </a:solidFill>
              </a:rPr>
              <a:t>dedicated </a:t>
            </a:r>
            <a:r>
              <a:rPr lang="en-US" sz="1800" dirty="0">
                <a:solidFill>
                  <a:srgbClr val="0071C5"/>
                </a:solidFill>
              </a:rPr>
              <a:t>to each R&amp;D </a:t>
            </a:r>
            <a:r>
              <a:rPr lang="en-US" sz="1800" dirty="0" smtClean="0">
                <a:solidFill>
                  <a:srgbClr val="0071C5"/>
                </a:solidFill>
              </a:rPr>
              <a:t>BU.</a:t>
            </a:r>
            <a:r>
              <a:rPr lang="en-US" sz="1800" dirty="0" smtClean="0"/>
              <a:t> </a:t>
            </a:r>
            <a:r>
              <a:rPr lang="en-US" sz="1800" dirty="0"/>
              <a:t>Have a dedicated PSC for all products, including Tier-3. Have </a:t>
            </a:r>
            <a:r>
              <a:rPr lang="en-US" sz="1800" dirty="0" smtClean="0"/>
              <a:t>a </a:t>
            </a:r>
            <a:r>
              <a:rPr lang="en-US" sz="1800" u="sng" dirty="0" smtClean="0"/>
              <a:t>Product Security Evangelist</a:t>
            </a:r>
            <a:r>
              <a:rPr lang="en-US" sz="1800" dirty="0" smtClean="0"/>
              <a:t> (PSE) program.</a:t>
            </a:r>
            <a:endParaRPr lang="en-US" sz="1800" dirty="0"/>
          </a:p>
          <a:p>
            <a:r>
              <a:rPr lang="en-US" sz="1800" b="1" dirty="0"/>
              <a:t>Tools:</a:t>
            </a:r>
            <a:r>
              <a:rPr lang="en-US" sz="1800" dirty="0"/>
              <a:t> N</a:t>
            </a:r>
            <a:r>
              <a:rPr lang="en-US" sz="1800" dirty="0" smtClean="0"/>
              <a:t>ecessary tools budgeted for, supported, and applied appropriately</a:t>
            </a:r>
            <a:endParaRPr lang="en-US" sz="1800" dirty="0"/>
          </a:p>
          <a:p>
            <a:r>
              <a:rPr lang="en-US" sz="1800" b="1" dirty="0"/>
              <a:t>Training:</a:t>
            </a:r>
            <a:r>
              <a:rPr lang="en-US" sz="1800" dirty="0"/>
              <a:t>  </a:t>
            </a:r>
            <a:r>
              <a:rPr lang="en-US" sz="1800" dirty="0" smtClean="0"/>
              <a:t>Keep program current. </a:t>
            </a:r>
            <a:r>
              <a:rPr lang="en-US" sz="1800" u="sng" dirty="0" smtClean="0"/>
              <a:t>Subject </a:t>
            </a:r>
            <a:r>
              <a:rPr lang="en-US" sz="1800" u="sng" dirty="0"/>
              <a:t>Matter Expert</a:t>
            </a:r>
            <a:r>
              <a:rPr lang="en-US" sz="1800" dirty="0"/>
              <a:t> (SME) provided </a:t>
            </a:r>
            <a:r>
              <a:rPr lang="en-US" sz="1800" dirty="0" smtClean="0"/>
              <a:t>training.</a:t>
            </a:r>
            <a:endParaRPr lang="en-US" sz="1800" dirty="0"/>
          </a:p>
          <a:p>
            <a:r>
              <a:rPr lang="en-US" sz="1800" b="1" dirty="0"/>
              <a:t>Security Reviews:</a:t>
            </a:r>
            <a:r>
              <a:rPr lang="en-US" sz="1800" dirty="0"/>
              <a:t> </a:t>
            </a:r>
            <a:r>
              <a:rPr lang="en-US" sz="1800" dirty="0" smtClean="0"/>
              <a:t>Product teams engage their PSCs early</a:t>
            </a:r>
          </a:p>
          <a:p>
            <a:r>
              <a:rPr lang="en-US" sz="1800" b="1" dirty="0" smtClean="0"/>
              <a:t>PSIRT</a:t>
            </a:r>
            <a:r>
              <a:rPr lang="en-US" sz="1800" b="1" dirty="0"/>
              <a:t>:</a:t>
            </a:r>
            <a:r>
              <a:rPr lang="en-US" sz="1800" dirty="0"/>
              <a:t> </a:t>
            </a:r>
            <a:r>
              <a:rPr lang="en-US" sz="1800" dirty="0" smtClean="0"/>
              <a:t>24x7 coverage integrated with Intel/subsidiaries</a:t>
            </a:r>
            <a:r>
              <a:rPr lang="en-US" sz="1800" dirty="0"/>
              <a:t>. </a:t>
            </a:r>
            <a:r>
              <a:rPr lang="en-US" sz="1800" dirty="0" smtClean="0"/>
              <a:t>Proactive</a:t>
            </a:r>
            <a:r>
              <a:rPr lang="en-US" sz="1800" dirty="0"/>
              <a:t>.</a:t>
            </a:r>
          </a:p>
          <a:p>
            <a:r>
              <a:rPr lang="en-US" sz="1800" b="1" dirty="0" smtClean="0"/>
              <a:t>M&amp;A</a:t>
            </a:r>
            <a:r>
              <a:rPr lang="en-US" sz="1800" b="1" dirty="0"/>
              <a:t>:</a:t>
            </a:r>
            <a:r>
              <a:rPr lang="en-US" sz="1800" dirty="0"/>
              <a:t> </a:t>
            </a:r>
            <a:r>
              <a:rPr lang="en-US" sz="1800" dirty="0" smtClean="0"/>
              <a:t>Engages PSG early for all pending and active M&amp;As</a:t>
            </a:r>
            <a:endParaRPr lang="en-US" sz="1800" dirty="0"/>
          </a:p>
          <a:p>
            <a:r>
              <a:rPr lang="en-US" sz="1800" b="1" dirty="0" smtClean="0"/>
              <a:t>Extended Team:</a:t>
            </a:r>
            <a:r>
              <a:rPr lang="en-US" sz="1800" dirty="0" smtClean="0"/>
              <a:t> Can handle multiple joint crises</a:t>
            </a:r>
            <a:endParaRPr lang="en-US" sz="1800" dirty="0"/>
          </a:p>
        </p:txBody>
      </p:sp>
      <p:pic>
        <p:nvPicPr>
          <p:cNvPr id="1026" name="Picture 2" descr="File:5 white, red rounded rectang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324" y="358437"/>
            <a:ext cx="662592" cy="94656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65573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18</a:t>
            </a:fld>
            <a:endParaRPr lang="en-US" dirty="0"/>
          </a:p>
        </p:txBody>
      </p:sp>
      <p:sp>
        <p:nvSpPr>
          <p:cNvPr id="8" name="Title 7"/>
          <p:cNvSpPr>
            <a:spLocks noGrp="1"/>
          </p:cNvSpPr>
          <p:nvPr>
            <p:ph type="title"/>
          </p:nvPr>
        </p:nvSpPr>
        <p:spPr/>
        <p:txBody>
          <a:bodyPr/>
          <a:lstStyle/>
          <a:p>
            <a:r>
              <a:rPr lang="en-US" dirty="0" smtClean="0"/>
              <a:t>People</a:t>
            </a:r>
            <a:endParaRPr lang="en-US" dirty="0"/>
          </a:p>
        </p:txBody>
      </p:sp>
      <p:sp>
        <p:nvSpPr>
          <p:cNvPr id="3" name="Text Placeholder 2"/>
          <p:cNvSpPr>
            <a:spLocks noGrp="1"/>
          </p:cNvSpPr>
          <p:nvPr>
            <p:ph type="body" sz="quarter" idx="16"/>
          </p:nvPr>
        </p:nvSpPr>
        <p:spPr>
          <a:xfrm>
            <a:off x="2797320" y="5372101"/>
            <a:ext cx="6106983" cy="838200"/>
          </a:xfrm>
        </p:spPr>
        <p:txBody>
          <a:bodyPr/>
          <a:lstStyle/>
          <a:p>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2" name="Picture Placehold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470" r="5470"/>
          <a:stretch>
            <a:fillRect/>
          </a:stretch>
        </p:blipFill>
        <p:spPr/>
      </p:pic>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grpSp>
        <p:nvGrpSpPr>
          <p:cNvPr id="10" name="Group 9"/>
          <p:cNvGrpSpPr/>
          <p:nvPr/>
        </p:nvGrpSpPr>
        <p:grpSpPr>
          <a:xfrm>
            <a:off x="6705600" y="990600"/>
            <a:ext cx="1824223" cy="1905000"/>
            <a:chOff x="2382537" y="460519"/>
            <a:chExt cx="1367023" cy="1367023"/>
          </a:xfrm>
          <a:scene3d>
            <a:camera prst="orthographicFront"/>
            <a:lightRig rig="threePt" dir="t"/>
          </a:scene3d>
        </p:grpSpPr>
        <p:sp>
          <p:nvSpPr>
            <p:cNvPr id="11" name="Oval 10"/>
            <p:cNvSpPr/>
            <p:nvPr/>
          </p:nvSpPr>
          <p:spPr>
            <a:xfrm>
              <a:off x="2382537" y="460519"/>
              <a:ext cx="1367023" cy="1367023"/>
            </a:xfrm>
            <a:prstGeom prst="ellipse">
              <a:avLst/>
            </a:prstGeom>
            <a:solidFill>
              <a:srgbClr val="8000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800" b="1" kern="1200" dirty="0" smtClean="0">
                  <a:solidFill>
                    <a:schemeClr val="bg1"/>
                  </a:solidFill>
                  <a:effectLst>
                    <a:outerShdw blurRad="38100" dist="38100" dir="2700000" algn="tl">
                      <a:srgbClr val="000000">
                        <a:alpha val="43137"/>
                      </a:srgbClr>
                    </a:outerShdw>
                  </a:effectLst>
                </a:rPr>
                <a:t>People</a:t>
              </a:r>
              <a:endParaRPr lang="en-US" sz="2800" b="1" kern="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413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r>
              <a:rPr lang="en-US" dirty="0" smtClean="0"/>
              <a:t>Analogy – Types of Runners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19</a:t>
            </a:fld>
            <a:endParaRPr lang="en-US" dirty="0"/>
          </a:p>
        </p:txBody>
      </p:sp>
      <p:pic>
        <p:nvPicPr>
          <p:cNvPr id="1027" name="Picture 3" descr="C:\Users\htoomey\Documents\Google Drive\Running\2013\130914 Hagg Hybrid Marathon &amp; Relay\Pics\IMG_26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57300"/>
            <a:ext cx="6197600" cy="46482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699638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2</a:t>
            </a:fld>
            <a:endParaRPr lang="en-US" dirty="0"/>
          </a:p>
        </p:txBody>
      </p:sp>
      <p:sp>
        <p:nvSpPr>
          <p:cNvPr id="5" name="Rectangle 3"/>
          <p:cNvSpPr txBox="1">
            <a:spLocks noChangeArrowheads="1"/>
          </p:cNvSpPr>
          <p:nvPr/>
        </p:nvSpPr>
        <p:spPr bwMode="auto">
          <a:xfrm>
            <a:off x="500853" y="1257335"/>
            <a:ext cx="5136939" cy="4895815"/>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lnSpcReduction="10000"/>
          </a:bodyPr>
          <a:lstStyle>
            <a:lvl1pPr marL="231775" indent="-231775" algn="l" rtl="0" fontAlgn="base">
              <a:lnSpc>
                <a:spcPct val="90000"/>
              </a:lnSpc>
              <a:spcBef>
                <a:spcPct val="50000"/>
              </a:spcBef>
              <a:spcAft>
                <a:spcPct val="0"/>
              </a:spcAft>
              <a:buClr>
                <a:schemeClr val="accent1"/>
              </a:buClr>
              <a:buChar char="•"/>
              <a:defRPr sz="2600">
                <a:solidFill>
                  <a:schemeClr val="tx1"/>
                </a:solidFill>
                <a:latin typeface="Arial" pitchFamily="34" charset="0"/>
                <a:ea typeface="+mn-ea"/>
                <a:cs typeface="Arial" pitchFamily="34" charset="0"/>
              </a:defRPr>
            </a:lvl1pPr>
            <a:lvl2pPr marL="620713" indent="-274638" algn="l" rtl="0" fontAlgn="base">
              <a:lnSpc>
                <a:spcPct val="90000"/>
              </a:lnSpc>
              <a:spcBef>
                <a:spcPct val="20000"/>
              </a:spcBef>
              <a:spcAft>
                <a:spcPct val="0"/>
              </a:spcAft>
              <a:buClr>
                <a:schemeClr val="accent1"/>
              </a:buClr>
              <a:buChar char="–"/>
              <a:defRPr sz="2200">
                <a:solidFill>
                  <a:schemeClr val="tx1"/>
                </a:solidFill>
                <a:latin typeface="Arial" pitchFamily="34" charset="0"/>
                <a:cs typeface="Arial" pitchFamily="34" charset="0"/>
              </a:defRPr>
            </a:lvl2pPr>
            <a:lvl3pPr marL="963613" indent="-220663" algn="l" rtl="0" fontAlgn="base">
              <a:lnSpc>
                <a:spcPct val="90000"/>
              </a:lnSpc>
              <a:spcBef>
                <a:spcPct val="20000"/>
              </a:spcBef>
              <a:spcAft>
                <a:spcPct val="0"/>
              </a:spcAft>
              <a:buClr>
                <a:schemeClr val="accent1"/>
              </a:buClr>
              <a:buChar char="•"/>
              <a:defRPr sz="2000">
                <a:solidFill>
                  <a:schemeClr val="tx1"/>
                </a:solidFill>
                <a:latin typeface="Arial" pitchFamily="34" charset="0"/>
                <a:cs typeface="Arial" pitchFamily="34" charset="0"/>
              </a:defRPr>
            </a:lvl3pPr>
            <a:lvl4pPr marL="1320800" indent="-238125" algn="l" rtl="0" fontAlgn="base">
              <a:lnSpc>
                <a:spcPct val="90000"/>
              </a:lnSpc>
              <a:spcBef>
                <a:spcPct val="20000"/>
              </a:spcBef>
              <a:spcAft>
                <a:spcPct val="0"/>
              </a:spcAft>
              <a:buClr>
                <a:schemeClr val="accent1"/>
              </a:buClr>
              <a:buChar char="–"/>
              <a:defRPr>
                <a:solidFill>
                  <a:schemeClr val="tx1"/>
                </a:solidFill>
                <a:latin typeface="Arial" pitchFamily="34" charset="0"/>
                <a:cs typeface="Arial" pitchFamily="34" charset="0"/>
              </a:defRPr>
            </a:lvl4pPr>
            <a:lvl5pPr marL="1604963" indent="-169863" algn="l" rtl="0" fontAlgn="base">
              <a:lnSpc>
                <a:spcPct val="90000"/>
              </a:lnSpc>
              <a:spcBef>
                <a:spcPct val="20000"/>
              </a:spcBef>
              <a:spcAft>
                <a:spcPct val="0"/>
              </a:spcAft>
              <a:buClr>
                <a:schemeClr val="accent1"/>
              </a:buClr>
              <a:buChar char="•"/>
              <a:defRPr sz="1600">
                <a:solidFill>
                  <a:schemeClr val="tx1"/>
                </a:solidFill>
                <a:latin typeface="Arial" pitchFamily="34" charset="0"/>
                <a:cs typeface="Arial" pitchFamily="34" charset="0"/>
              </a:defRPr>
            </a:lvl5pPr>
            <a:lvl6pPr marL="20621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6pPr>
            <a:lvl7pPr marL="25193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7pPr>
            <a:lvl8pPr marL="29765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8pPr>
            <a:lvl9pPr marL="34337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9pPr>
          </a:lstStyle>
          <a:p>
            <a:pPr>
              <a:defRPr/>
            </a:pPr>
            <a:r>
              <a:rPr lang="en-US" sz="2200" kern="0" dirty="0" smtClean="0">
                <a:latin typeface="+mn-lt"/>
              </a:rPr>
              <a:t>ISSA </a:t>
            </a:r>
            <a:r>
              <a:rPr lang="en-US" sz="2200" kern="0" dirty="0">
                <a:latin typeface="+mn-lt"/>
              </a:rPr>
              <a:t>North </a:t>
            </a:r>
            <a:r>
              <a:rPr lang="en-US" sz="2200" kern="0" dirty="0" smtClean="0">
                <a:latin typeface="+mn-lt"/>
              </a:rPr>
              <a:t>Texas, President 2013</a:t>
            </a:r>
            <a:endParaRPr lang="en-US" sz="2200" kern="0" dirty="0">
              <a:latin typeface="+mn-lt"/>
            </a:endParaRPr>
          </a:p>
          <a:p>
            <a:pPr>
              <a:defRPr/>
            </a:pPr>
            <a:r>
              <a:rPr lang="en-US" sz="2200" kern="0" dirty="0" smtClean="0">
                <a:latin typeface="+mn-lt"/>
                <a:cs typeface="+mn-cs"/>
              </a:rPr>
              <a:t>Day-Job Product Security Roles</a:t>
            </a:r>
          </a:p>
          <a:p>
            <a:pPr lvl="1">
              <a:defRPr/>
            </a:pPr>
            <a:r>
              <a:rPr lang="en-US" sz="1800" kern="0" dirty="0" smtClean="0">
                <a:latin typeface="+mn-lt"/>
              </a:rPr>
              <a:t>PSG program operations</a:t>
            </a:r>
          </a:p>
          <a:p>
            <a:pPr lvl="1">
              <a:defRPr/>
            </a:pPr>
            <a:r>
              <a:rPr lang="en-US" sz="1800" kern="0" dirty="0" smtClean="0">
                <a:latin typeface="+mn-lt"/>
              </a:rPr>
              <a:t>Define, build and manage the SDL, policies and processes</a:t>
            </a:r>
          </a:p>
          <a:p>
            <a:pPr lvl="1">
              <a:defRPr/>
            </a:pPr>
            <a:r>
              <a:rPr lang="en-US" sz="1800" kern="0" dirty="0" smtClean="0">
                <a:latin typeface="+mn-lt"/>
              </a:rPr>
              <a:t>Create, manage, and mentor the PSC team</a:t>
            </a:r>
          </a:p>
          <a:p>
            <a:pPr lvl="1">
              <a:defRPr/>
            </a:pPr>
            <a:r>
              <a:rPr lang="en-US" sz="1800" kern="0" dirty="0" smtClean="0">
                <a:latin typeface="+mn-lt"/>
              </a:rPr>
              <a:t>Manage PSIRT team</a:t>
            </a:r>
          </a:p>
          <a:p>
            <a:pPr lvl="1">
              <a:defRPr/>
            </a:pPr>
            <a:r>
              <a:rPr lang="en-US" sz="1800" kern="0" dirty="0">
                <a:latin typeface="+mn-lt"/>
              </a:rPr>
              <a:t>Metrics</a:t>
            </a:r>
          </a:p>
          <a:p>
            <a:pPr lvl="1">
              <a:defRPr/>
            </a:pPr>
            <a:r>
              <a:rPr lang="en-US" sz="1800" kern="0" dirty="0" smtClean="0">
                <a:latin typeface="+mn-lt"/>
              </a:rPr>
              <a:t>Training program</a:t>
            </a:r>
          </a:p>
          <a:p>
            <a:pPr lvl="1">
              <a:defRPr/>
            </a:pPr>
            <a:r>
              <a:rPr lang="en-US" sz="1800" kern="0" dirty="0" smtClean="0">
                <a:latin typeface="+mn-lt"/>
              </a:rPr>
              <a:t>Certification support</a:t>
            </a:r>
          </a:p>
          <a:p>
            <a:pPr>
              <a:defRPr/>
            </a:pPr>
            <a:r>
              <a:rPr lang="en-US" sz="2200" kern="0" dirty="0" smtClean="0">
                <a:latin typeface="+mn-lt"/>
                <a:cs typeface="+mn-cs"/>
              </a:rPr>
              <a:t>Experience</a:t>
            </a:r>
          </a:p>
          <a:p>
            <a:pPr lvl="1">
              <a:defRPr/>
            </a:pPr>
            <a:r>
              <a:rPr lang="en-US" sz="1800" kern="0" dirty="0" smtClean="0">
                <a:latin typeface="+mn-lt"/>
              </a:rPr>
              <a:t>3 Years: </a:t>
            </a:r>
            <a:r>
              <a:rPr lang="en-US" sz="1800" kern="0" dirty="0" smtClean="0">
                <a:latin typeface="+mn-lt"/>
              </a:rPr>
              <a:t>R&amp;D Product Security</a:t>
            </a:r>
            <a:endParaRPr lang="en-US" sz="1800" kern="0" dirty="0" smtClean="0">
              <a:latin typeface="+mn-lt"/>
            </a:endParaRPr>
          </a:p>
          <a:p>
            <a:pPr lvl="1">
              <a:defRPr/>
            </a:pPr>
            <a:r>
              <a:rPr lang="en-US" sz="1800" kern="0" dirty="0" smtClean="0">
                <a:latin typeface="+mn-lt"/>
              </a:rPr>
              <a:t>2 Years: IT Operational Security</a:t>
            </a:r>
          </a:p>
          <a:p>
            <a:pPr lvl="1">
              <a:defRPr/>
            </a:pPr>
            <a:r>
              <a:rPr lang="en-US" sz="1800" kern="0" dirty="0" smtClean="0">
                <a:latin typeface="+mn-lt"/>
              </a:rPr>
              <a:t>11 Years: Product Management</a:t>
            </a:r>
          </a:p>
          <a:p>
            <a:pPr lvl="1">
              <a:defRPr/>
            </a:pPr>
            <a:r>
              <a:rPr lang="en-US" sz="1800" kern="0" dirty="0" smtClean="0">
                <a:latin typeface="+mn-lt"/>
              </a:rPr>
              <a:t>10 Years: Software Development</a:t>
            </a:r>
          </a:p>
          <a:p>
            <a:pPr>
              <a:defRPr/>
            </a:pPr>
            <a:r>
              <a:rPr lang="en-US" sz="2200" kern="0" dirty="0">
                <a:latin typeface="+mn-lt"/>
                <a:cs typeface="+mn-cs"/>
              </a:rPr>
              <a:t>CVSS </a:t>
            </a:r>
            <a:r>
              <a:rPr lang="en-US" sz="2200" kern="0" dirty="0" smtClean="0">
                <a:latin typeface="+mn-lt"/>
                <a:cs typeface="+mn-cs"/>
              </a:rPr>
              <a:t>Special Interest Group (SIG)</a:t>
            </a:r>
          </a:p>
          <a:p>
            <a:pPr>
              <a:defRPr/>
            </a:pPr>
            <a:endParaRPr lang="en-US" sz="2200" kern="0" dirty="0">
              <a:effectLst>
                <a:outerShdw blurRad="50800" dist="50800" dir="5400000" algn="ctr" rotWithShape="0">
                  <a:srgbClr val="000000">
                    <a:alpha val="95000"/>
                  </a:srgbClr>
                </a:outerShdw>
              </a:effectLst>
              <a:latin typeface="+mn-lt"/>
              <a:cs typeface="+mn-cs"/>
            </a:endParaRPr>
          </a:p>
        </p:txBody>
      </p:sp>
      <p:sp>
        <p:nvSpPr>
          <p:cNvPr id="6" name="Rectangle 5"/>
          <p:cNvSpPr/>
          <p:nvPr/>
        </p:nvSpPr>
        <p:spPr>
          <a:xfrm>
            <a:off x="5622552" y="5085617"/>
            <a:ext cx="3321698" cy="1138773"/>
          </a:xfrm>
          <a:prstGeom prst="rect">
            <a:avLst/>
          </a:prstGeom>
        </p:spPr>
        <p:txBody>
          <a:bodyPr wrap="square">
            <a:spAutoFit/>
          </a:bodyPr>
          <a:lstStyle/>
          <a:p>
            <a:pPr algn="ctr" eaLnBrk="1" hangingPunct="1">
              <a:defRPr/>
            </a:pPr>
            <a:r>
              <a:rPr lang="en-US" sz="2800" b="1" dirty="0" smtClean="0">
                <a:solidFill>
                  <a:schemeClr val="tx2">
                    <a:lumMod val="75000"/>
                  </a:schemeClr>
                </a:solidFill>
                <a:latin typeface="Arial" pitchFamily="34" charset="0"/>
              </a:rPr>
              <a:t>Harold Toomey </a:t>
            </a:r>
          </a:p>
          <a:p>
            <a:pPr algn="ctr" eaLnBrk="1" hangingPunct="1">
              <a:defRPr/>
            </a:pPr>
            <a:r>
              <a:rPr lang="en-US" sz="2000" dirty="0" smtClean="0">
                <a:solidFill>
                  <a:schemeClr val="tx2">
                    <a:lumMod val="75000"/>
                  </a:schemeClr>
                </a:solidFill>
                <a:latin typeface="Arial" pitchFamily="34" charset="0"/>
              </a:rPr>
              <a:t>Principal Product</a:t>
            </a:r>
          </a:p>
          <a:p>
            <a:pPr algn="ctr" eaLnBrk="1" hangingPunct="1">
              <a:defRPr/>
            </a:pPr>
            <a:r>
              <a:rPr lang="en-US" sz="2000" dirty="0" smtClean="0">
                <a:solidFill>
                  <a:schemeClr val="tx2">
                    <a:lumMod val="75000"/>
                  </a:schemeClr>
                </a:solidFill>
                <a:latin typeface="Arial" pitchFamily="34" charset="0"/>
              </a:rPr>
              <a:t> Security Architect</a:t>
            </a:r>
          </a:p>
        </p:txBody>
      </p:sp>
      <p:pic>
        <p:nvPicPr>
          <p:cNvPr id="7" name="Picture 2" descr="C:\Users\htoomey\Pictures\My Photos\111123 Harold's Professional Portraits\Harold Toomey 801-830-9987 11-23-2011 #2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246" y="2151952"/>
            <a:ext cx="2173994" cy="271749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61" y="340270"/>
            <a:ext cx="2105767" cy="1628459"/>
          </a:xfrm>
          <a:prstGeom prst="rect">
            <a:avLst/>
          </a:prstGeom>
        </p:spPr>
      </p:pic>
    </p:spTree>
    <p:extLst>
      <p:ext uri="{BB962C8B-B14F-4D97-AF65-F5344CB8AC3E}">
        <p14:creationId xmlns:p14="http://schemas.microsoft.com/office/powerpoint/2010/main" val="735137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Types of Runners (cont.)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098" y="1163057"/>
            <a:ext cx="3787008" cy="5686066"/>
          </a:xfrm>
          <a:scene3d>
            <a:camera prst="orthographicFront"/>
            <a:lightRig rig="threePt" dir="t"/>
          </a:scene3d>
          <a:sp3d>
            <a:bevelT/>
          </a:sp3d>
        </p:spPr>
      </p:pic>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21" y="1140992"/>
            <a:ext cx="7697082" cy="5708131"/>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8852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a:t>
            </a:r>
            <a:endParaRPr lang="en-US" dirty="0"/>
          </a:p>
        </p:txBody>
      </p:sp>
      <p:sp>
        <p:nvSpPr>
          <p:cNvPr id="3" name="Content Placeholder 2"/>
          <p:cNvSpPr>
            <a:spLocks noGrp="1"/>
          </p:cNvSpPr>
          <p:nvPr>
            <p:ph idx="1"/>
          </p:nvPr>
        </p:nvSpPr>
        <p:spPr>
          <a:xfrm>
            <a:off x="454025" y="1266825"/>
            <a:ext cx="8223250" cy="4371975"/>
          </a:xfrm>
        </p:spPr>
        <p:txBody>
          <a:bodyPr/>
          <a:lstStyle/>
          <a:p>
            <a:r>
              <a:rPr lang="en-US" sz="2400" dirty="0" smtClean="0"/>
              <a:t>IT (CSO) vs. Dev. (R&amp;D)</a:t>
            </a:r>
          </a:p>
          <a:p>
            <a:r>
              <a:rPr lang="en-US" sz="2400" dirty="0" smtClean="0"/>
              <a:t># Security FTEs per n Developers</a:t>
            </a:r>
          </a:p>
          <a:p>
            <a:r>
              <a:rPr lang="en-US" sz="2400" dirty="0" smtClean="0"/>
              <a:t>Full-Time vs. 10% - 20%</a:t>
            </a:r>
          </a:p>
          <a:p>
            <a:r>
              <a:rPr lang="en-US" sz="2400" dirty="0" smtClean="0"/>
              <a:t>Training vs. Mentoring</a:t>
            </a:r>
          </a:p>
          <a:p>
            <a:r>
              <a:rPr lang="en-US" sz="2400" dirty="0" smtClean="0"/>
              <a:t>Empowered vs. Recommenders</a:t>
            </a:r>
          </a:p>
          <a:p>
            <a:r>
              <a:rPr lang="en-US" sz="2400" dirty="0" smtClean="0"/>
              <a:t>Developers/Architects vs. IT Security Experts</a:t>
            </a:r>
          </a:p>
          <a:p>
            <a:r>
              <a:rPr lang="en-US" sz="2400" dirty="0" smtClean="0"/>
              <a:t>Quality vs. Quantity</a:t>
            </a:r>
            <a:endParaRPr lang="en-US" sz="24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21</a:t>
            </a:fld>
            <a:endParaRPr lang="en-US" dirty="0"/>
          </a:p>
        </p:txBody>
      </p:sp>
      <p:grpSp>
        <p:nvGrpSpPr>
          <p:cNvPr id="5" name="Group 4"/>
          <p:cNvGrpSpPr/>
          <p:nvPr/>
        </p:nvGrpSpPr>
        <p:grpSpPr>
          <a:xfrm>
            <a:off x="6705600" y="990600"/>
            <a:ext cx="1824223" cy="1905000"/>
            <a:chOff x="2382537" y="460519"/>
            <a:chExt cx="1367023" cy="1367023"/>
          </a:xfrm>
          <a:scene3d>
            <a:camera prst="orthographicFront"/>
            <a:lightRig rig="threePt" dir="t"/>
          </a:scene3d>
        </p:grpSpPr>
        <p:sp>
          <p:nvSpPr>
            <p:cNvPr id="6" name="Oval 5"/>
            <p:cNvSpPr/>
            <p:nvPr/>
          </p:nvSpPr>
          <p:spPr>
            <a:xfrm>
              <a:off x="2382537" y="460519"/>
              <a:ext cx="1367023" cy="1367023"/>
            </a:xfrm>
            <a:prstGeom prst="ellipse">
              <a:avLst/>
            </a:prstGeom>
            <a:solidFill>
              <a:srgbClr val="8000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800" b="1" kern="1200" dirty="0" smtClean="0">
                  <a:solidFill>
                    <a:schemeClr val="bg1"/>
                  </a:solidFill>
                  <a:effectLst>
                    <a:outerShdw blurRad="38100" dist="38100" dir="2700000" algn="tl">
                      <a:srgbClr val="000000">
                        <a:alpha val="43137"/>
                      </a:srgbClr>
                    </a:outerShdw>
                  </a:effectLst>
                </a:rPr>
                <a:t>People</a:t>
              </a:r>
              <a:endParaRPr lang="en-US" sz="2800" b="1" kern="1200" dirty="0">
                <a:solidFill>
                  <a:schemeClr val="bg1"/>
                </a:solidFill>
                <a:effectLst>
                  <a:outerShdw blurRad="38100" dist="38100" dir="2700000" algn="tl">
                    <a:srgbClr val="000000">
                      <a:alpha val="43137"/>
                    </a:srgbClr>
                  </a:outerShdw>
                </a:effectLst>
              </a:endParaRPr>
            </a:p>
          </p:txBody>
        </p:sp>
      </p:gr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829475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Security Organization</a:t>
            </a:r>
            <a:endParaRPr lang="en-US" dirty="0"/>
          </a:p>
        </p:txBody>
      </p:sp>
      <p:sp>
        <p:nvSpPr>
          <p:cNvPr id="3" name="Content Placeholder 2"/>
          <p:cNvSpPr>
            <a:spLocks noGrp="1"/>
          </p:cNvSpPr>
          <p:nvPr>
            <p:ph idx="1"/>
          </p:nvPr>
        </p:nvSpPr>
        <p:spPr>
          <a:xfrm>
            <a:off x="454025" y="1228725"/>
            <a:ext cx="8223250" cy="5229225"/>
          </a:xfrm>
        </p:spPr>
        <p:txBody>
          <a:bodyPr>
            <a:noAutofit/>
          </a:bodyPr>
          <a:lstStyle/>
          <a:p>
            <a:pPr>
              <a:buFont typeface="Arial" panose="020B0604020202020204" pitchFamily="34" charset="0"/>
              <a:buChar char="└"/>
            </a:pPr>
            <a:r>
              <a:rPr lang="en-US" sz="2400" dirty="0" smtClean="0"/>
              <a:t> Executive VP R&amp;D (Dev.)</a:t>
            </a:r>
          </a:p>
          <a:p>
            <a:pPr lvl="2">
              <a:buFont typeface="Arial" panose="020B0604020202020204" pitchFamily="34" charset="0"/>
              <a:buChar char="└"/>
            </a:pPr>
            <a:r>
              <a:rPr lang="en-US" sz="2200" dirty="0" smtClean="0"/>
              <a:t> VP Quality</a:t>
            </a:r>
          </a:p>
          <a:p>
            <a:pPr lvl="3">
              <a:buFont typeface="Arial" panose="020B0604020202020204" pitchFamily="34" charset="0"/>
              <a:buChar char="└"/>
            </a:pPr>
            <a:r>
              <a:rPr lang="en-US" sz="2200" dirty="0" smtClean="0"/>
              <a:t> Sr. Director, Product Security Group (PSG)</a:t>
            </a:r>
          </a:p>
          <a:p>
            <a:pPr lvl="4">
              <a:buFont typeface="Arial" panose="020B0604020202020204" pitchFamily="34" charset="0"/>
              <a:buChar char="└"/>
            </a:pPr>
            <a:r>
              <a:rPr lang="en-US" sz="2400" dirty="0" smtClean="0"/>
              <a:t> Principal Product Security Architects (PSA) x2</a:t>
            </a:r>
          </a:p>
          <a:p>
            <a:pPr lvl="5">
              <a:buFont typeface="Arial" panose="020B0604020202020204" pitchFamily="34" charset="0"/>
              <a:buChar char="└"/>
            </a:pPr>
            <a:r>
              <a:rPr lang="en-US" sz="2400" dirty="0" smtClean="0"/>
              <a:t> Product Security Champions (PSC) x50</a:t>
            </a:r>
          </a:p>
          <a:p>
            <a:pPr marL="171450" indent="-171450">
              <a:tabLst/>
            </a:pPr>
            <a:endParaRPr lang="en-US" sz="2400" dirty="0" smtClean="0"/>
          </a:p>
          <a:p>
            <a:pPr marL="171450" indent="-171450">
              <a:tabLst/>
            </a:pPr>
            <a:r>
              <a:rPr lang="en-US" sz="2400" dirty="0" smtClean="0"/>
              <a:t>Extended Team</a:t>
            </a:r>
          </a:p>
          <a:p>
            <a:pPr lvl="2"/>
            <a:r>
              <a:rPr lang="en-US" sz="2000" dirty="0" smtClean="0"/>
              <a:t>IT Security / </a:t>
            </a:r>
            <a:r>
              <a:rPr lang="en-US" sz="2000" dirty="0"/>
              <a:t>SOC    </a:t>
            </a:r>
            <a:r>
              <a:rPr lang="en-US" sz="2000" dirty="0" smtClean="0"/>
              <a:t> 	• Technical </a:t>
            </a:r>
            <a:r>
              <a:rPr lang="en-US" sz="2000" dirty="0"/>
              <a:t>Support</a:t>
            </a:r>
          </a:p>
          <a:p>
            <a:pPr lvl="2"/>
            <a:r>
              <a:rPr lang="en-US" sz="2000" dirty="0" smtClean="0"/>
              <a:t>Quality </a:t>
            </a:r>
            <a:r>
              <a:rPr lang="en-US" sz="2000" dirty="0"/>
              <a:t>(QA</a:t>
            </a:r>
            <a:r>
              <a:rPr lang="en-US" sz="2000" dirty="0"/>
              <a:t>)	• Dev. </a:t>
            </a:r>
            <a:r>
              <a:rPr lang="en-US" sz="2000" dirty="0" smtClean="0"/>
              <a:t>Training</a:t>
            </a:r>
            <a:endParaRPr lang="en-US" sz="2000" dirty="0" smtClean="0"/>
          </a:p>
          <a:p>
            <a:pPr lvl="2"/>
            <a:r>
              <a:rPr lang="en-US" sz="2000" dirty="0" smtClean="0"/>
              <a:t>Privacy	• Legal</a:t>
            </a:r>
            <a:endParaRPr lang="en-US" sz="2000" dirty="0"/>
          </a:p>
          <a:p>
            <a:pPr lvl="2"/>
            <a:r>
              <a:rPr lang="en-US" sz="2000" dirty="0"/>
              <a:t>Public </a:t>
            </a:r>
            <a:r>
              <a:rPr lang="en-US" sz="2000" dirty="0" smtClean="0"/>
              <a:t>Relations	• Engineering Support</a:t>
            </a:r>
            <a:endParaRPr lang="en-US" sz="2000" dirty="0"/>
          </a:p>
        </p:txBody>
      </p:sp>
      <p:sp>
        <p:nvSpPr>
          <p:cNvPr id="5"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DC563-BDF7-466D-AD29-23032C26C1D4}" type="slidenum">
              <a:rPr lang="en-US" sz="800" smtClean="0"/>
              <a:t>22</a:t>
            </a:fld>
            <a:endParaRPr lang="en-US" sz="800" dirty="0"/>
          </a:p>
        </p:txBody>
      </p:sp>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28, 2014</a:t>
            </a:fld>
            <a:endParaRPr lang="en-US" sz="900" dirty="0"/>
          </a:p>
        </p:txBody>
      </p:sp>
    </p:spTree>
    <p:extLst>
      <p:ext uri="{BB962C8B-B14F-4D97-AF65-F5344CB8AC3E}">
        <p14:creationId xmlns:p14="http://schemas.microsoft.com/office/powerpoint/2010/main" val="1884640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EB8B06D-99A5-468B-806E-293788FE9637}" type="slidenum">
              <a:rPr lang="en-US" smtClean="0"/>
              <a:pPr/>
              <a:t>23</a:t>
            </a:fld>
            <a:endParaRPr lang="en-US" dirty="0"/>
          </a:p>
        </p:txBody>
      </p:sp>
      <p:sp>
        <p:nvSpPr>
          <p:cNvPr id="8" name="Text Placeholder 7"/>
          <p:cNvSpPr>
            <a:spLocks noGrp="1"/>
          </p:cNvSpPr>
          <p:nvPr>
            <p:ph type="body" sz="quarter" idx="21"/>
          </p:nvPr>
        </p:nvSpPr>
        <p:spPr/>
        <p:txBody>
          <a:bodyPr/>
          <a:lstStyle/>
          <a:p>
            <a:endParaRPr lang="en-US" dirty="0"/>
          </a:p>
        </p:txBody>
      </p:sp>
      <p:sp>
        <p:nvSpPr>
          <p:cNvPr id="9" name="Text Placeholder 8"/>
          <p:cNvSpPr>
            <a:spLocks noGrp="1"/>
          </p:cNvSpPr>
          <p:nvPr>
            <p:ph type="body" sz="quarter" idx="22"/>
          </p:nvPr>
        </p:nvSpPr>
        <p:spPr/>
        <p:txBody>
          <a:bodyPr/>
          <a:lstStyle/>
          <a:p>
            <a:endParaRPr lang="en-US"/>
          </a:p>
        </p:txBody>
      </p:sp>
      <p:sp>
        <p:nvSpPr>
          <p:cNvPr id="5" name="Title 4"/>
          <p:cNvSpPr>
            <a:spLocks noGrp="1"/>
          </p:cNvSpPr>
          <p:nvPr>
            <p:ph type="title"/>
          </p:nvPr>
        </p:nvSpPr>
        <p:spPr/>
        <p:txBody>
          <a:bodyPr/>
          <a:lstStyle/>
          <a:p>
            <a:r>
              <a:rPr lang="en-US" dirty="0" smtClean="0"/>
              <a:t>Roles &amp; Responsibilities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642133479"/>
              </p:ext>
            </p:extLst>
          </p:nvPr>
        </p:nvGraphicFramePr>
        <p:xfrm>
          <a:off x="457198" y="1570038"/>
          <a:ext cx="8226427" cy="4419600"/>
        </p:xfrm>
        <a:graphic>
          <a:graphicData uri="http://schemas.openxmlformats.org/drawingml/2006/table">
            <a:tbl>
              <a:tblPr firstRow="1" bandRow="1">
                <a:tableStyleId>{5C22544A-7EE6-4342-B048-85BDC9FD1C3A}</a:tableStyleId>
              </a:tblPr>
              <a:tblGrid>
                <a:gridCol w="3700465"/>
                <a:gridCol w="4525962"/>
              </a:tblGrid>
              <a:tr h="370840">
                <a:tc>
                  <a:txBody>
                    <a:bodyPr/>
                    <a:lstStyle/>
                    <a:p>
                      <a:r>
                        <a:rPr lang="en-US" dirty="0" smtClean="0"/>
                        <a:t>Role</a:t>
                      </a:r>
                      <a:endParaRPr lang="en-US" dirty="0"/>
                    </a:p>
                  </a:txBody>
                  <a:tcPr/>
                </a:tc>
                <a:tc>
                  <a:txBody>
                    <a:bodyPr/>
                    <a:lstStyle/>
                    <a:p>
                      <a:r>
                        <a:rPr lang="en-US" dirty="0" smtClean="0"/>
                        <a:t>Responsibilities</a:t>
                      </a:r>
                      <a:endParaRPr lang="en-US" dirty="0"/>
                    </a:p>
                  </a:txBody>
                  <a:tcPr/>
                </a:tc>
              </a:tr>
              <a:tr h="370840">
                <a:tc>
                  <a:txBody>
                    <a:bodyPr/>
                    <a:lstStyle/>
                    <a:p>
                      <a:r>
                        <a:rPr lang="en-US" dirty="0" smtClean="0"/>
                        <a:t>Sr.</a:t>
                      </a:r>
                      <a:r>
                        <a:rPr lang="en-US" baseline="0" dirty="0" smtClean="0"/>
                        <a:t> Director Product Security</a:t>
                      </a:r>
                      <a:endParaRPr lang="en-US" dirty="0"/>
                    </a:p>
                  </a:txBody>
                  <a:tcPr/>
                </a:tc>
                <a:tc>
                  <a:txBody>
                    <a:bodyPr/>
                    <a:lstStyle/>
                    <a:p>
                      <a:r>
                        <a:rPr lang="en-US" dirty="0" smtClean="0"/>
                        <a:t>Owns all product security within company</a:t>
                      </a:r>
                      <a:endParaRPr lang="en-US" dirty="0"/>
                    </a:p>
                  </a:txBody>
                  <a:tcPr/>
                </a:tc>
              </a:tr>
              <a:tr h="370840">
                <a:tc>
                  <a:txBody>
                    <a:bodyPr/>
                    <a:lstStyle/>
                    <a:p>
                      <a:r>
                        <a:rPr lang="en-US" dirty="0" smtClean="0"/>
                        <a:t>Product Security Architect (</a:t>
                      </a:r>
                      <a:r>
                        <a:rPr lang="en-US" b="1" dirty="0" smtClean="0"/>
                        <a:t>PSA</a:t>
                      </a:r>
                      <a:r>
                        <a:rPr lang="en-US" dirty="0" smtClean="0"/>
                        <a:t>)</a:t>
                      </a:r>
                      <a:endParaRPr lang="en-US" dirty="0"/>
                    </a:p>
                  </a:txBody>
                  <a:tcPr/>
                </a:tc>
                <a:tc>
                  <a:txBody>
                    <a:bodyPr/>
                    <a:lstStyle/>
                    <a:p>
                      <a:r>
                        <a:rPr lang="en-US" dirty="0" smtClean="0"/>
                        <a:t>Mentor PSCs for threat modeling, arch. reviews, security reviews, tools, PSIRT, training</a:t>
                      </a:r>
                      <a:endParaRPr lang="en-US" dirty="0"/>
                    </a:p>
                  </a:txBody>
                  <a:tcPr/>
                </a:tc>
              </a:tr>
              <a:tr h="370840">
                <a:tc>
                  <a:txBody>
                    <a:bodyPr/>
                    <a:lstStyle/>
                    <a:p>
                      <a:r>
                        <a:rPr lang="en-US" dirty="0" smtClean="0"/>
                        <a:t>PSC BU Lead</a:t>
                      </a:r>
                      <a:endParaRPr lang="en-US" dirty="0"/>
                    </a:p>
                  </a:txBody>
                  <a:tcPr/>
                </a:tc>
                <a:tc>
                  <a:txBody>
                    <a:bodyPr/>
                    <a:lstStyle/>
                    <a:p>
                      <a:r>
                        <a:rPr lang="en-US" dirty="0" smtClean="0"/>
                        <a:t>Over all</a:t>
                      </a:r>
                      <a:r>
                        <a:rPr lang="en-US" baseline="0" dirty="0" smtClean="0"/>
                        <a:t> BU PSCs and products w/out PSC</a:t>
                      </a:r>
                      <a:endParaRPr lang="en-US" dirty="0"/>
                    </a:p>
                  </a:txBody>
                  <a:tcPr/>
                </a:tc>
              </a:tr>
              <a:tr h="370840">
                <a:tc>
                  <a:txBody>
                    <a:bodyPr/>
                    <a:lstStyle/>
                    <a:p>
                      <a:r>
                        <a:rPr lang="en-US" dirty="0" smtClean="0"/>
                        <a:t>Product Security Champion</a:t>
                      </a:r>
                      <a:r>
                        <a:rPr lang="en-US" baseline="0" dirty="0" smtClean="0"/>
                        <a:t> (</a:t>
                      </a:r>
                      <a:r>
                        <a:rPr lang="en-US" b="1" baseline="0" dirty="0" smtClean="0"/>
                        <a:t>PSC</a:t>
                      </a:r>
                      <a:r>
                        <a:rPr lang="en-US" baseline="0" dirty="0" smtClean="0"/>
                        <a:t>)</a:t>
                      </a:r>
                      <a:endParaRPr lang="en-US" dirty="0"/>
                    </a:p>
                  </a:txBody>
                  <a:tcPr/>
                </a:tc>
                <a:tc>
                  <a:txBody>
                    <a:bodyPr/>
                    <a:lstStyle/>
                    <a:p>
                      <a:r>
                        <a:rPr lang="en-US" dirty="0" smtClean="0"/>
                        <a:t>Collocated security </a:t>
                      </a:r>
                      <a:r>
                        <a:rPr lang="en-US" u="sng" dirty="0" smtClean="0"/>
                        <a:t>engineer/architect</a:t>
                      </a:r>
                      <a:r>
                        <a:rPr lang="en-US" dirty="0" smtClean="0"/>
                        <a:t> POC</a:t>
                      </a:r>
                      <a:r>
                        <a:rPr lang="en-US" baseline="0" dirty="0" smtClean="0"/>
                        <a:t> for a product</a:t>
                      </a:r>
                      <a:endParaRPr lang="en-US" dirty="0"/>
                    </a:p>
                  </a:txBody>
                  <a:tcPr/>
                </a:tc>
              </a:tr>
              <a:tr h="370840">
                <a:tc>
                  <a:txBody>
                    <a:bodyPr/>
                    <a:lstStyle/>
                    <a:p>
                      <a:r>
                        <a:rPr lang="en-US" dirty="0" smtClean="0"/>
                        <a:t>Software/Security Architect</a:t>
                      </a:r>
                      <a:endParaRPr lang="en-US" dirty="0"/>
                    </a:p>
                  </a:txBody>
                  <a:tcPr/>
                </a:tc>
                <a:tc>
                  <a:txBody>
                    <a:bodyPr/>
                    <a:lstStyle/>
                    <a:p>
                      <a:r>
                        <a:rPr lang="en-US" dirty="0" smtClean="0"/>
                        <a:t>(See PSC)</a:t>
                      </a:r>
                      <a:endParaRPr lang="en-US" dirty="0"/>
                    </a:p>
                  </a:txBody>
                  <a:tcPr/>
                </a:tc>
              </a:tr>
              <a:tr h="370840">
                <a:tc>
                  <a:txBody>
                    <a:bodyPr/>
                    <a:lstStyle/>
                    <a:p>
                      <a:r>
                        <a:rPr lang="en-US" dirty="0" smtClean="0"/>
                        <a:t>Product Security Evangelist (</a:t>
                      </a:r>
                      <a:r>
                        <a:rPr lang="en-US" b="1" dirty="0" smtClean="0"/>
                        <a:t>PSE</a:t>
                      </a:r>
                      <a:r>
                        <a:rPr lang="en-US" dirty="0" smtClean="0"/>
                        <a:t>)</a:t>
                      </a:r>
                      <a:endParaRPr lang="en-US" dirty="0"/>
                    </a:p>
                  </a:txBody>
                  <a:tcPr/>
                </a:tc>
                <a:tc>
                  <a:txBody>
                    <a:bodyPr/>
                    <a:lstStyle/>
                    <a:p>
                      <a:r>
                        <a:rPr lang="en-US" dirty="0" smtClean="0"/>
                        <a:t>Collocated security </a:t>
                      </a:r>
                      <a:r>
                        <a:rPr lang="en-US" u="sng" dirty="0" smtClean="0"/>
                        <a:t>QA</a:t>
                      </a:r>
                      <a:r>
                        <a:rPr lang="en-US" baseline="0" dirty="0" smtClean="0"/>
                        <a:t> POC for a product</a:t>
                      </a:r>
                      <a:endParaRPr lang="en-US" dirty="0"/>
                    </a:p>
                  </a:txBody>
                  <a:tcPr/>
                </a:tc>
              </a:tr>
              <a:tr h="370840">
                <a:tc>
                  <a:txBody>
                    <a:bodyPr/>
                    <a:lstStyle/>
                    <a:p>
                      <a:r>
                        <a:rPr lang="en-US" dirty="0" smtClean="0"/>
                        <a:t>Tier-III Subject</a:t>
                      </a:r>
                      <a:r>
                        <a:rPr lang="en-US" baseline="0" dirty="0" smtClean="0"/>
                        <a:t> Matter Expert (</a:t>
                      </a:r>
                      <a:r>
                        <a:rPr lang="en-US" b="1" baseline="0" dirty="0" smtClean="0"/>
                        <a:t>SME</a:t>
                      </a:r>
                      <a:r>
                        <a:rPr lang="en-US" baseline="0" dirty="0" smtClean="0"/>
                        <a:t>)</a:t>
                      </a:r>
                      <a:endParaRPr lang="en-US" dirty="0"/>
                    </a:p>
                  </a:txBody>
                  <a:tcPr/>
                </a:tc>
                <a:tc>
                  <a:txBody>
                    <a:bodyPr/>
                    <a:lstStyle/>
                    <a:p>
                      <a:r>
                        <a:rPr lang="en-US" dirty="0" smtClean="0"/>
                        <a:t>Tech Support champion for a product </a:t>
                      </a:r>
                      <a:endParaRPr lang="en-US" dirty="0"/>
                    </a:p>
                  </a:txBody>
                  <a:tcPr/>
                </a:tc>
              </a:tr>
              <a:tr h="370840">
                <a:tc>
                  <a:txBody>
                    <a:bodyPr/>
                    <a:lstStyle/>
                    <a:p>
                      <a:r>
                        <a:rPr lang="en-US" dirty="0" smtClean="0"/>
                        <a:t>Privacy Champion</a:t>
                      </a:r>
                      <a:endParaRPr lang="en-US" dirty="0"/>
                    </a:p>
                  </a:txBody>
                  <a:tcPr/>
                </a:tc>
                <a:tc>
                  <a:txBody>
                    <a:bodyPr/>
                    <a:lstStyle/>
                    <a:p>
                      <a:r>
                        <a:rPr lang="en-US" dirty="0" smtClean="0"/>
                        <a:t>(See PSC)</a:t>
                      </a:r>
                      <a:endParaRPr lang="en-US" dirty="0"/>
                    </a:p>
                  </a:txBody>
                  <a:tcPr/>
                </a:tc>
              </a:tr>
            </a:tbl>
          </a:graphicData>
        </a:graphic>
      </p:graphicFrame>
      <p:sp>
        <p:nvSpPr>
          <p:cNvPr id="7" name="Text Placeholder 6"/>
          <p:cNvSpPr>
            <a:spLocks noGrp="1"/>
          </p:cNvSpPr>
          <p:nvPr>
            <p:ph type="body" sz="quarter" idx="13"/>
          </p:nvPr>
        </p:nvSpPr>
        <p:spPr/>
        <p:txBody>
          <a:bodyPr/>
          <a:lstStyle/>
          <a:p>
            <a:r>
              <a:rPr lang="en-US" dirty="0" smtClean="0"/>
              <a:t>A Product Security Group (PSG)</a:t>
            </a:r>
            <a:endParaRPr lang="en-US" dirty="0"/>
          </a:p>
        </p:txBody>
      </p:sp>
      <p:sp>
        <p:nvSpPr>
          <p:cNvPr id="1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702877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203200"/>
            <a:ext cx="7444422" cy="863600"/>
          </a:xfrm>
        </p:spPr>
        <p:txBody>
          <a:bodyPr/>
          <a:lstStyle/>
          <a:p>
            <a:r>
              <a:rPr lang="en-US" dirty="0" smtClean="0">
                <a:cs typeface="Calibri" pitchFamily="34" charset="0"/>
              </a:rPr>
              <a:t>Product Security Champion </a:t>
            </a:r>
            <a:r>
              <a:rPr lang="en-US" u="sng" dirty="0" smtClean="0">
                <a:cs typeface="Calibri" pitchFamily="34" charset="0"/>
              </a:rPr>
              <a:t>Staffing</a:t>
            </a:r>
            <a:endParaRPr lang="en-US" u="sng" dirty="0"/>
          </a:p>
        </p:txBody>
      </p:sp>
      <p:graphicFrame>
        <p:nvGraphicFramePr>
          <p:cNvPr id="13" name="Content Placeholder 5"/>
          <p:cNvGraphicFramePr>
            <a:graphicFrameLocks/>
          </p:cNvGraphicFramePr>
          <p:nvPr>
            <p:extLst>
              <p:ext uri="{D42A27DB-BD31-4B8C-83A1-F6EECF244321}">
                <p14:modId xmlns:p14="http://schemas.microsoft.com/office/powerpoint/2010/main" val="203395903"/>
              </p:ext>
            </p:extLst>
          </p:nvPr>
        </p:nvGraphicFramePr>
        <p:xfrm>
          <a:off x="228600" y="1279009"/>
          <a:ext cx="8734425" cy="4769366"/>
        </p:xfrm>
        <a:graphic>
          <a:graphicData uri="http://schemas.openxmlformats.org/drawingml/2006/table">
            <a:tbl>
              <a:tblPr firstRow="1" bandRow="1">
                <a:effectLst>
                  <a:innerShdw blurRad="114300">
                    <a:prstClr val="black"/>
                  </a:innerShdw>
                </a:effectLst>
                <a:tableStyleId>{5C22544A-7EE6-4342-B048-85BDC9FD1C3A}</a:tableStyleId>
              </a:tblPr>
              <a:tblGrid>
                <a:gridCol w="1783420"/>
                <a:gridCol w="1626831"/>
                <a:gridCol w="1757325"/>
                <a:gridCol w="1853022"/>
                <a:gridCol w="1713827"/>
              </a:tblGrid>
              <a:tr h="329215">
                <a:tc>
                  <a:txBody>
                    <a:bodyPr/>
                    <a:lstStyle/>
                    <a:p>
                      <a:pPr algn="ctr"/>
                      <a:r>
                        <a:rPr kumimoji="0" lang="en-US" sz="1400" b="1" i="0" u="none" strike="noStrike" cap="none" normalizeH="0" baseline="0" dirty="0" smtClean="0">
                          <a:ln>
                            <a:noFill/>
                          </a:ln>
                          <a:solidFill>
                            <a:srgbClr val="FFFFFF"/>
                          </a:solidFill>
                          <a:effectLst/>
                          <a:latin typeface="Calibri" pitchFamily="34" charset="0"/>
                          <a:ea typeface="ＭＳ Ｐゴシック" pitchFamily="-110" charset="-128"/>
                          <a:cs typeface="Calibri" pitchFamily="34" charset="0"/>
                        </a:rPr>
                        <a:t>BU A</a:t>
                      </a:r>
                      <a:endParaRPr lang="en-US" sz="1400" dirty="0"/>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rgbClr val="FFFFFF"/>
                          </a:solidFill>
                          <a:effectLst/>
                          <a:latin typeface="Calibri" pitchFamily="34" charset="0"/>
                          <a:ea typeface="ＭＳ Ｐゴシック" pitchFamily="-110" charset="-128"/>
                          <a:cs typeface="Calibri" pitchFamily="34" charset="0"/>
                        </a:rPr>
                        <a:t>BU B</a:t>
                      </a:r>
                    </a:p>
                  </a:txBody>
                  <a:tcPr>
                    <a:solidFill>
                      <a:schemeClr val="tx2"/>
                    </a:solidFill>
                  </a:tcPr>
                </a:tc>
                <a:tc>
                  <a:txBody>
                    <a:bodyPr/>
                    <a:lstStyle/>
                    <a:p>
                      <a:pPr algn="ctr"/>
                      <a:r>
                        <a:rPr kumimoji="0" lang="en-US" sz="1400" b="1" i="0" u="none" strike="noStrike" cap="none" normalizeH="0" baseline="0" dirty="0" smtClean="0">
                          <a:ln>
                            <a:noFill/>
                          </a:ln>
                          <a:solidFill>
                            <a:schemeClr val="bg1"/>
                          </a:solidFill>
                          <a:effectLst/>
                          <a:latin typeface="Calibri" pitchFamily="34" charset="0"/>
                          <a:ea typeface="ＭＳ Ｐゴシック" pitchFamily="-110" charset="-128"/>
                          <a:cs typeface="Calibri" pitchFamily="34" charset="0"/>
                        </a:rPr>
                        <a:t>BU C</a:t>
                      </a:r>
                      <a:endParaRPr lang="en-US" sz="1400" dirty="0"/>
                    </a:p>
                  </a:txBody>
                  <a:tcPr>
                    <a:solidFill>
                      <a:schemeClr val="tx2"/>
                    </a:solidFill>
                  </a:tcPr>
                </a:tc>
                <a:tc>
                  <a:txBody>
                    <a:bodyPr/>
                    <a:lstStyle/>
                    <a:p>
                      <a:pPr algn="ctr"/>
                      <a:r>
                        <a:rPr kumimoji="0" lang="en-US" sz="1400" b="1" i="0" u="none" strike="noStrike" cap="none" normalizeH="0" baseline="0" dirty="0" smtClean="0">
                          <a:ln>
                            <a:noFill/>
                          </a:ln>
                          <a:solidFill>
                            <a:srgbClr val="FFFFFF"/>
                          </a:solidFill>
                          <a:effectLst/>
                          <a:latin typeface="Calibri" pitchFamily="34" charset="0"/>
                          <a:ea typeface="ＭＳ Ｐゴシック" pitchFamily="-110" charset="-128"/>
                          <a:cs typeface="Calibri" pitchFamily="34" charset="0"/>
                        </a:rPr>
                        <a:t>BU D</a:t>
                      </a:r>
                      <a:endParaRPr lang="en-US" sz="1400" dirty="0"/>
                    </a:p>
                  </a:txBody>
                  <a:tcPr>
                    <a:solidFill>
                      <a:schemeClr val="tx2"/>
                    </a:solidFill>
                  </a:tcPr>
                </a:tc>
                <a:tc>
                  <a:txBody>
                    <a:bodyPr/>
                    <a:lstStyle/>
                    <a:p>
                      <a:pPr algn="ctr"/>
                      <a:r>
                        <a:rPr kumimoji="0" lang="en-US" sz="1400" b="1" i="0" u="none" strike="noStrike" cap="none" normalizeH="0" baseline="0" dirty="0" smtClean="0">
                          <a:ln>
                            <a:noFill/>
                          </a:ln>
                          <a:solidFill>
                            <a:srgbClr val="FFFFFF"/>
                          </a:solidFill>
                          <a:effectLst/>
                          <a:latin typeface="Calibri" pitchFamily="34" charset="0"/>
                          <a:ea typeface="ＭＳ Ｐゴシック" pitchFamily="-110" charset="-128"/>
                          <a:cs typeface="Calibri" pitchFamily="34" charset="0"/>
                        </a:rPr>
                        <a:t>BU E</a:t>
                      </a:r>
                      <a:endParaRPr lang="en-US" sz="1400" dirty="0"/>
                    </a:p>
                  </a:txBody>
                  <a:tcPr>
                    <a:solidFill>
                      <a:schemeClr val="tx2"/>
                    </a:solidFill>
                  </a:tcPr>
                </a:tc>
              </a:tr>
              <a:tr h="288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BU</a:t>
                      </a:r>
                    </a:p>
                  </a:txBody>
                  <a:tcPr anchor="ctr">
                    <a:solidFill>
                      <a:srgbClr val="63BE7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normalizeH="0" baseline="0" dirty="0" smtClean="0">
                          <a:ln>
                            <a:noFill/>
                          </a:ln>
                          <a:solidFill>
                            <a:schemeClr val="tx1"/>
                          </a:solidFill>
                          <a:effectLst/>
                          <a:latin typeface="Calibri" pitchFamily="34" charset="0"/>
                          <a:ea typeface="ＭＳ Ｐゴシック" pitchFamily="-110" charset="-128"/>
                          <a:cs typeface="Calibri" pitchFamily="34" charset="0"/>
                        </a:rPr>
                        <a:t>BU</a:t>
                      </a:r>
                    </a:p>
                  </a:txBody>
                  <a:tcPr anchor="ctr">
                    <a:solidFill>
                      <a:srgbClr val="63BE7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normalizeH="0" baseline="0" noProof="0" dirty="0" smtClean="0">
                          <a:ln>
                            <a:noFill/>
                          </a:ln>
                          <a:solidFill>
                            <a:schemeClr val="tx2"/>
                          </a:solidFill>
                          <a:effectLst/>
                          <a:latin typeface="Calibri" pitchFamily="34" charset="0"/>
                          <a:ea typeface="ＭＳ Ｐゴシック" pitchFamily="-110" charset="-128"/>
                          <a:cs typeface="Calibri" pitchFamily="34" charset="0"/>
                        </a:rPr>
                        <a:t>BU</a:t>
                      </a:r>
                    </a:p>
                  </a:txBody>
                  <a:tcPr anchor="ctr">
                    <a:solidFill>
                      <a:srgbClr val="63BE7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BU</a:t>
                      </a:r>
                    </a:p>
                  </a:txBody>
                  <a:tcPr anchor="ctr">
                    <a:solidFill>
                      <a:srgbClr val="63BE7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normalizeH="0" baseline="0" dirty="0" smtClean="0">
                          <a:ln>
                            <a:noFill/>
                          </a:ln>
                          <a:solidFill>
                            <a:schemeClr val="tx2"/>
                          </a:solidFill>
                          <a:effectLst/>
                          <a:latin typeface="Calibri" pitchFamily="34" charset="0"/>
                          <a:ea typeface="ＭＳ Ｐゴシック" pitchFamily="-110" charset="-128"/>
                          <a:cs typeface="Calibri" pitchFamily="34" charset="0"/>
                        </a:rPr>
                        <a:t>BU</a:t>
                      </a:r>
                    </a:p>
                  </a:txBody>
                  <a:tcPr anchor="ctr">
                    <a:solidFill>
                      <a:srgbClr val="63BE7B"/>
                    </a:solidFill>
                  </a:tcPr>
                </a:tc>
              </a:tr>
              <a:tr h="671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marL="56405" marR="56405" marT="0" marB="0"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marL="56405" marR="56405" marT="0" marB="0"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marL="56405" marR="56405" marT="0" marB="0" anchor="ctr" horzOverflow="overflow">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chemeClr val="tx2"/>
                    </a:solidFill>
                  </a:tcPr>
                </a:tc>
              </a:tr>
              <a:tr h="2633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A1</a:t>
                      </a:r>
                    </a:p>
                  </a:txBody>
                  <a:tcPr marL="0" marR="0"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a:t>
                      </a: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C1</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r>
              <a:tr h="1991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A2</a:t>
                      </a:r>
                    </a:p>
                  </a:txBody>
                  <a:tcPr marL="0" marR="0"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B2</a:t>
                      </a: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C2</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D2</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E2</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r>
              <a:tr h="193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A3</a:t>
                      </a:r>
                    </a:p>
                  </a:txBody>
                  <a:tcPr marL="0" marR="0"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B3</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C3</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D3</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E3</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r>
              <a:tr h="2194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A4</a:t>
                      </a:r>
                    </a:p>
                  </a:txBody>
                  <a:tcPr marL="0" marR="0"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B4</a:t>
                      </a: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C4</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D4</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E4</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r>
              <a:tr h="168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normalizeH="0" baseline="0" dirty="0" smtClean="0">
                          <a:ln>
                            <a:noFill/>
                          </a:ln>
                          <a:solidFill>
                            <a:schemeClr val="tx2"/>
                          </a:solidFill>
                          <a:effectLst/>
                          <a:latin typeface="Calibri" pitchFamily="34" charset="0"/>
                          <a:ea typeface="Calibri" pitchFamily="34" charset="0"/>
                          <a:cs typeface="Calibri" pitchFamily="34" charset="0"/>
                        </a:rPr>
                        <a:t>Product A5</a:t>
                      </a:r>
                    </a:p>
                  </a:txBody>
                  <a:tcPr marL="0" marR="0" marT="0" marB="0" anchor="ctr">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B5</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C5</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D5</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E5</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r>
              <a:tr h="1962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normalizeH="0" baseline="0" dirty="0" smtClean="0">
                          <a:ln>
                            <a:noFill/>
                          </a:ln>
                          <a:solidFill>
                            <a:schemeClr val="tx2"/>
                          </a:solidFill>
                          <a:effectLst/>
                          <a:latin typeface="Calibri" pitchFamily="34" charset="0"/>
                          <a:ea typeface="Calibri" pitchFamily="34" charset="0"/>
                          <a:cs typeface="Calibri" pitchFamily="34" charset="0"/>
                        </a:rPr>
                        <a:t>Product A6</a:t>
                      </a: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B6</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C6</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D6</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E6</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normalizeH="0" baseline="0" dirty="0" smtClean="0">
                          <a:ln>
                            <a:noFill/>
                          </a:ln>
                          <a:solidFill>
                            <a:schemeClr val="tx2"/>
                          </a:solidFill>
                          <a:effectLst/>
                          <a:latin typeface="Calibri" pitchFamily="34" charset="0"/>
                          <a:ea typeface="Calibri" pitchFamily="34" charset="0"/>
                          <a:cs typeface="Calibri" pitchFamily="34" charset="0"/>
                        </a:rPr>
                        <a:t>Product A7</a:t>
                      </a:r>
                    </a:p>
                  </a:txBody>
                  <a:tcPr marL="0" marR="0" marT="0" marB="0" anchor="ctr">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B7</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C7</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D7</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E7</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normalizeH="0" baseline="0" dirty="0" smtClean="0">
                          <a:ln>
                            <a:noFill/>
                          </a:ln>
                          <a:solidFill>
                            <a:schemeClr val="tx2"/>
                          </a:solidFill>
                          <a:effectLst/>
                          <a:latin typeface="Calibri" pitchFamily="34" charset="0"/>
                          <a:ea typeface="Calibri" pitchFamily="34" charset="0"/>
                          <a:cs typeface="Calibri" pitchFamily="34" charset="0"/>
                        </a:rPr>
                        <a:t>Product A8</a:t>
                      </a: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B8</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C8</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D8</a:t>
                      </a:r>
                      <a:endParaRPr lang="en-US" sz="1050" dirty="0" smtClean="0">
                        <a:solidFill>
                          <a:schemeClr val="tx2"/>
                        </a:solidFill>
                        <a:latin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E8</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0">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B9</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C9</a:t>
                      </a:r>
                      <a:endParaRPr lang="en-US" sz="1050" dirty="0" smtClean="0">
                        <a:solidFill>
                          <a:schemeClr val="tx2"/>
                        </a:solidFill>
                        <a:latin typeface="Calibri" pitchFamily="34" charset="0"/>
                        <a:cs typeface="Calibri" pitchFamily="34" charset="0"/>
                      </a:endParaRPr>
                    </a:p>
                  </a:txBody>
                  <a:tcPr anchor="ctr">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D9</a:t>
                      </a:r>
                      <a:endParaRPr lang="en-US" sz="1050" dirty="0" smtClean="0">
                        <a:solidFill>
                          <a:schemeClr val="tx2"/>
                        </a:solidFill>
                        <a:latin typeface="Calibri" pitchFamily="34" charset="0"/>
                        <a:cs typeface="Calibri" pitchFamily="34" charset="0"/>
                      </a:endParaRPr>
                    </a:p>
                  </a:txBody>
                  <a:tcPr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E9</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16193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marL="56405" marR="5640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B10</a:t>
                      </a:r>
                    </a:p>
                  </a:txBody>
                  <a:tcPr marL="56405" marR="56405" marT="0" marB="0" anchor="ctr" horzOverflow="overflow">
                    <a:solidFill>
                      <a:srgbClr val="63BE7B"/>
                    </a:solidFill>
                  </a:tcPr>
                </a:tc>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D10</a:t>
                      </a:r>
                      <a:endParaRPr lang="en-US" sz="1050" dirty="0" smtClean="0">
                        <a:solidFill>
                          <a:schemeClr val="tx2"/>
                        </a:solidFill>
                        <a:latin typeface="Calibri" pitchFamily="34" charset="0"/>
                        <a:cs typeface="Calibri" pitchFamily="34" charset="0"/>
                      </a:endParaRP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E10</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marL="56405" marR="5640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B11</a:t>
                      </a:r>
                    </a:p>
                  </a:txBody>
                  <a:tcPr marL="56405" marR="56405" marT="0" marB="0" anchor="ctr" horzOverflow="overflow">
                    <a:solidFill>
                      <a:srgbClr val="63BE7B"/>
                    </a:solidFill>
                  </a:tcPr>
                </a:tc>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D11</a:t>
                      </a:r>
                      <a:endParaRPr lang="en-US" sz="1050" dirty="0" smtClean="0">
                        <a:solidFill>
                          <a:schemeClr val="tx2"/>
                        </a:solidFill>
                        <a:latin typeface="Calibri" pitchFamily="34" charset="0"/>
                        <a:cs typeface="Calibri" pitchFamily="34" charset="0"/>
                      </a:endParaRP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E11</a:t>
                      </a:r>
                      <a:endParaRPr lang="en-US" sz="1050" dirty="0" smtClean="0">
                        <a:solidFill>
                          <a:schemeClr val="tx2"/>
                        </a:solidFill>
                        <a:latin typeface="Calibri" pitchFamily="34" charset="0"/>
                        <a:cs typeface="Calibri" pitchFamily="34" charset="0"/>
                      </a:endParaRPr>
                    </a:p>
                  </a:txBody>
                  <a:tcPr anchor="ctr" horzOverflow="overflow">
                    <a:solidFill>
                      <a:srgbClr val="63BE7B"/>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bg1"/>
                          </a:solidFill>
                          <a:effectLst/>
                          <a:latin typeface="Calibri" pitchFamily="34" charset="0"/>
                          <a:ea typeface="Calibri" pitchFamily="34" charset="0"/>
                          <a:cs typeface="Calibri" pitchFamily="34" charset="0"/>
                        </a:rPr>
                        <a:t>KEY:</a:t>
                      </a:r>
                    </a:p>
                  </a:txBody>
                  <a:tcPr marL="56405" marR="56405" marT="0" marB="0" anchor="ctr" horzOverflow="overflow">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B12</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D12</a:t>
                      </a:r>
                      <a:endParaRPr lang="en-US" sz="1050" dirty="0" smtClean="0">
                        <a:solidFill>
                          <a:schemeClr val="tx2"/>
                        </a:solidFill>
                        <a:latin typeface="Calibri" pitchFamily="34" charset="0"/>
                        <a:cs typeface="Calibri" pitchFamily="34" charset="0"/>
                      </a:endParaRP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E12</a:t>
                      </a:r>
                      <a:endParaRPr lang="en-US" sz="1050" dirty="0" smtClean="0">
                        <a:solidFill>
                          <a:schemeClr val="tx2"/>
                        </a:solidFill>
                        <a:latin typeface="Calibri" pitchFamily="34" charset="0"/>
                        <a:cs typeface="Calibri" pitchFamily="34" charset="0"/>
                      </a:endParaRPr>
                    </a:p>
                  </a:txBody>
                  <a:tcPr anchor="ctr">
                    <a:solidFill>
                      <a:srgbClr val="63BE7B"/>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bg1"/>
                          </a:solidFill>
                          <a:effectLst/>
                          <a:latin typeface="Calibri" pitchFamily="34" charset="0"/>
                          <a:ea typeface="ＭＳ Ｐゴシック" pitchFamily="-110" charset="-128"/>
                          <a:cs typeface="Calibri" pitchFamily="34" charset="0"/>
                        </a:rPr>
                        <a:t>Red – No PSC</a:t>
                      </a:r>
                    </a:p>
                  </a:txBody>
                  <a:tcPr marL="56405" marR="56405" marT="0" marB="0" anchor="ctr" horzOverflow="overflow">
                    <a:solidFill>
                      <a:srgbClr val="F8696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B13</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D13</a:t>
                      </a:r>
                      <a:endParaRPr lang="en-US" sz="1050" dirty="0" smtClean="0">
                        <a:solidFill>
                          <a:schemeClr val="tx2"/>
                        </a:solidFill>
                        <a:latin typeface="Calibri" pitchFamily="34" charset="0"/>
                        <a:cs typeface="Calibri" pitchFamily="34" charset="0"/>
                      </a:endParaRP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E13</a:t>
                      </a:r>
                      <a:endParaRPr lang="en-US" sz="1050" dirty="0" smtClean="0">
                        <a:solidFill>
                          <a:schemeClr val="tx2"/>
                        </a:solidFill>
                        <a:latin typeface="Calibri" pitchFamily="34" charset="0"/>
                        <a:cs typeface="Calibri" pitchFamily="34" charset="0"/>
                      </a:endParaRPr>
                    </a:p>
                  </a:txBody>
                  <a:tcPr anchor="ctr">
                    <a:solidFill>
                      <a:srgbClr val="63BE7B"/>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rPr>
                        <a:t>Yellow – BU PSC Only</a:t>
                      </a:r>
                    </a:p>
                  </a:txBody>
                  <a:tcPr marL="56405" marR="56405" marT="0" marB="0" anchor="ctr" horzOverflow="overflow">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B14</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FFEB84"/>
                    </a:solidFill>
                  </a:tcPr>
                </a:tc>
                <a:tc>
                  <a:txBody>
                    <a:bodyPr/>
                    <a:lstStyle/>
                    <a:p>
                      <a:pPr algn="ctr"/>
                      <a:endParaRPr lang="en-US" sz="1050" dirty="0">
                        <a:solidFill>
                          <a:schemeClr val="tx2"/>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D14</a:t>
                      </a:r>
                      <a:endParaRPr lang="en-US" sz="1050" dirty="0" smtClean="0">
                        <a:solidFill>
                          <a:schemeClr val="tx2"/>
                        </a:solidFill>
                        <a:latin typeface="Calibri" pitchFamily="34" charset="0"/>
                        <a:cs typeface="Calibri" pitchFamily="34" charset="0"/>
                      </a:endParaRPr>
                    </a:p>
                  </a:txBody>
                  <a:tcPr marL="0" marR="0" marT="0" marB="0"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E14</a:t>
                      </a:r>
                      <a:endParaRPr lang="en-US" sz="1050" dirty="0" smtClean="0">
                        <a:solidFill>
                          <a:schemeClr val="tx2"/>
                        </a:solidFill>
                        <a:latin typeface="Calibri" pitchFamily="34" charset="0"/>
                        <a:cs typeface="Calibri" pitchFamily="34" charset="0"/>
                      </a:endParaRPr>
                    </a:p>
                  </a:txBody>
                  <a:tcPr anchor="ctr">
                    <a:solidFill>
                      <a:srgbClr val="63BE7B"/>
                    </a:solidFill>
                  </a:tcPr>
                </a:tc>
              </a:tr>
              <a:tr h="0">
                <a:tc>
                  <a:txBody>
                    <a:bodyPr/>
                    <a:lstStyle/>
                    <a:p>
                      <a:pPr algn="l"/>
                      <a:r>
                        <a:rPr lang="en-US" sz="1050" dirty="0" smtClean="0">
                          <a:solidFill>
                            <a:schemeClr val="bg1"/>
                          </a:solidFill>
                          <a:latin typeface="Calibri" pitchFamily="34" charset="0"/>
                          <a:cs typeface="Calibri" pitchFamily="34" charset="0"/>
                        </a:rPr>
                        <a:t>Green – Product Line PSC</a:t>
                      </a:r>
                      <a:endParaRPr lang="en-US" sz="1050" dirty="0">
                        <a:solidFill>
                          <a:schemeClr val="bg1"/>
                        </a:solidFill>
                        <a:latin typeface="Calibri" pitchFamily="34" charset="0"/>
                        <a:cs typeface="Calibri" pitchFamily="34" charset="0"/>
                      </a:endParaRPr>
                    </a:p>
                  </a:txBody>
                  <a:tcPr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B15</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algn="ctr"/>
                      <a:r>
                        <a:rPr lang="en-US" sz="1200" b="1" dirty="0" smtClean="0">
                          <a:solidFill>
                            <a:schemeClr val="bg1"/>
                          </a:solidFill>
                          <a:latin typeface="Calibri" pitchFamily="34" charset="0"/>
                          <a:cs typeface="Calibri" pitchFamily="34" charset="0"/>
                        </a:rPr>
                        <a:t>Other</a:t>
                      </a:r>
                      <a:endParaRPr lang="en-US" sz="1050" b="1" dirty="0">
                        <a:solidFill>
                          <a:schemeClr val="tx2"/>
                        </a:solidFill>
                        <a:latin typeface="Calibri" pitchFamily="34" charset="0"/>
                        <a:cs typeface="Calibri" pitchFamily="34" charset="0"/>
                      </a:endParaRPr>
                    </a:p>
                  </a:txBody>
                  <a:tcPr anchor="c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D15</a:t>
                      </a:r>
                      <a:endParaRPr lang="en-US" sz="1050" dirty="0" smtClean="0">
                        <a:solidFill>
                          <a:schemeClr val="tx2"/>
                        </a:solidFill>
                        <a:latin typeface="Calibri" pitchFamily="34" charset="0"/>
                        <a:cs typeface="Calibri" pitchFamily="34" charset="0"/>
                      </a:endParaRPr>
                    </a:p>
                  </a:txBody>
                  <a:tcPr marL="0" marR="0" marT="0" marB="0" anchor="ctr">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E15</a:t>
                      </a:r>
                      <a:endParaRPr lang="en-US" sz="1050" dirty="0" smtClean="0">
                        <a:solidFill>
                          <a:schemeClr val="tx2"/>
                        </a:solidFill>
                        <a:latin typeface="Calibri" pitchFamily="34" charset="0"/>
                        <a:cs typeface="Calibri" pitchFamily="34" charset="0"/>
                      </a:endParaRPr>
                    </a:p>
                  </a:txBody>
                  <a:tcPr anchor="ctr">
                    <a:solidFill>
                      <a:srgbClr val="63BE7B"/>
                    </a:solidFill>
                  </a:tcPr>
                </a:tc>
              </a:tr>
              <a:tr h="0">
                <a:tc>
                  <a:txBody>
                    <a:bodyPr/>
                    <a:lstStyle/>
                    <a:p>
                      <a:pPr algn="l"/>
                      <a:endParaRPr lang="en-US" sz="1050" dirty="0">
                        <a:solidFill>
                          <a:schemeClr val="bg1"/>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B16</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bg1"/>
                          </a:solidFill>
                          <a:effectLst/>
                          <a:latin typeface="Calibri" pitchFamily="34" charset="0"/>
                          <a:ea typeface="ＭＳ Ｐゴシック" pitchFamily="-110" charset="-128"/>
                          <a:cs typeface="Calibri" pitchFamily="34" charset="0"/>
                        </a:rPr>
                        <a:t>Product F1</a:t>
                      </a:r>
                      <a:endParaRPr lang="en-US" sz="1050" dirty="0" smtClean="0">
                        <a:solidFill>
                          <a:schemeClr val="bg1"/>
                        </a:solidFill>
                        <a:latin typeface="Calibri" pitchFamily="34" charset="0"/>
                        <a:cs typeface="Calibri" pitchFamily="34" charset="0"/>
                      </a:endParaRPr>
                    </a:p>
                  </a:txBody>
                  <a:tcPr anchor="ctr">
                    <a:solidFill>
                      <a:srgbClr val="F8696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D16</a:t>
                      </a:r>
                      <a:endParaRPr lang="en-US" sz="1050" dirty="0" smtClean="0">
                        <a:solidFill>
                          <a:schemeClr val="tx2"/>
                        </a:solidFill>
                        <a:latin typeface="Calibri" pitchFamily="34" charset="0"/>
                        <a:cs typeface="Calibri" pitchFamily="34" charset="0"/>
                      </a:endParaRPr>
                    </a:p>
                  </a:txBody>
                  <a:tcPr marL="0" marR="0" marT="0" marB="0" anchor="ctr">
                    <a:solidFill>
                      <a:srgbClr val="FFEB8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E16</a:t>
                      </a:r>
                      <a:endParaRPr lang="en-US" sz="1050" dirty="0" smtClean="0">
                        <a:solidFill>
                          <a:schemeClr val="tx2"/>
                        </a:solidFill>
                        <a:latin typeface="Calibri" pitchFamily="34" charset="0"/>
                        <a:cs typeface="Calibri" pitchFamily="34" charset="0"/>
                      </a:endParaRPr>
                    </a:p>
                  </a:txBody>
                  <a:tcPr anchor="ctr">
                    <a:solidFill>
                      <a:srgbClr val="63BE7B"/>
                    </a:solidFill>
                  </a:tcPr>
                </a:tc>
              </a:tr>
              <a:tr h="0">
                <a:tc>
                  <a:txBody>
                    <a:bodyPr/>
                    <a:lstStyle/>
                    <a:p>
                      <a:pPr algn="l"/>
                      <a:endParaRPr lang="en-US" sz="1050" dirty="0">
                        <a:solidFill>
                          <a:schemeClr val="bg1"/>
                        </a:solidFill>
                        <a:latin typeface="Calibri" pitchFamily="34" charset="0"/>
                        <a:cs typeface="Calibri" pitchFamily="34" charset="0"/>
                      </a:endParaRPr>
                    </a:p>
                  </a:txBody>
                  <a:tcPr anchor="c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B17</a:t>
                      </a:r>
                      <a:endParaRPr kumimoji="0" lang="en-US" sz="1050" b="0" i="0" u="none" strike="noStrike" cap="none" normalizeH="0" baseline="0" dirty="0" smtClean="0">
                        <a:ln>
                          <a:noFill/>
                        </a:ln>
                        <a:solidFill>
                          <a:schemeClr val="tx2"/>
                        </a:solidFill>
                        <a:effectLst/>
                        <a:latin typeface="Calibri" pitchFamily="34" charset="0"/>
                        <a:ea typeface="Calibri" pitchFamily="34" charset="0"/>
                        <a:cs typeface="Calibri" pitchFamily="34" charset="0"/>
                      </a:endParaRPr>
                    </a:p>
                  </a:txBody>
                  <a:tcPr marL="56405" marR="56405" marT="0" marB="0" anchor="ctr" horzOverflow="overflow">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bg1"/>
                          </a:solidFill>
                          <a:effectLst/>
                          <a:latin typeface="Calibri" pitchFamily="34" charset="0"/>
                          <a:ea typeface="ＭＳ Ｐゴシック" pitchFamily="-110" charset="-128"/>
                          <a:cs typeface="Calibri" pitchFamily="34" charset="0"/>
                        </a:rPr>
                        <a:t>Product F2</a:t>
                      </a:r>
                      <a:endParaRPr lang="en-US" sz="1050" dirty="0" smtClean="0">
                        <a:solidFill>
                          <a:schemeClr val="bg1"/>
                        </a:solidFill>
                        <a:latin typeface="Calibri" pitchFamily="34" charset="0"/>
                        <a:cs typeface="Calibri" pitchFamily="34" charset="0"/>
                      </a:endParaRPr>
                    </a:p>
                  </a:txBody>
                  <a:tcPr anchor="ctr">
                    <a:solidFill>
                      <a:srgbClr val="F8696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rPr>
                        <a:t>Product D17</a:t>
                      </a:r>
                      <a:endParaRPr lang="en-US" sz="1050" dirty="0" smtClean="0">
                        <a:solidFill>
                          <a:schemeClr val="tx2"/>
                        </a:solidFill>
                        <a:latin typeface="Calibri" pitchFamily="34" charset="0"/>
                        <a:cs typeface="Calibri" pitchFamily="34" charset="0"/>
                      </a:endParaRPr>
                    </a:p>
                  </a:txBody>
                  <a:tcPr anchor="ctr">
                    <a:solidFill>
                      <a:srgbClr val="63BE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2"/>
                        </a:solidFill>
                        <a:effectLst/>
                        <a:latin typeface="Calibri" pitchFamily="34" charset="0"/>
                        <a:ea typeface="ＭＳ Ｐゴシック" pitchFamily="-110" charset="-128"/>
                        <a:cs typeface="Calibri" pitchFamily="34" charset="0"/>
                      </a:endParaRPr>
                    </a:p>
                  </a:txBody>
                  <a:tcPr anchor="ctr">
                    <a:solidFill>
                      <a:schemeClr val="bg1">
                        <a:lumMod val="85000"/>
                      </a:schemeClr>
                    </a:solidFill>
                  </a:tcPr>
                </a:tc>
              </a:tr>
            </a:tbl>
          </a:graphicData>
        </a:graphic>
      </p:graphicFrame>
      <p:sp>
        <p:nvSpPr>
          <p:cNvPr id="14" name="Rectangle 13"/>
          <p:cNvSpPr/>
          <p:nvPr/>
        </p:nvSpPr>
        <p:spPr bwMode="auto">
          <a:xfrm>
            <a:off x="257175" y="4533900"/>
            <a:ext cx="1743568" cy="1021640"/>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MS PGothic" pitchFamily="34" charset="-128"/>
            </a:endParaRPr>
          </a:p>
        </p:txBody>
      </p:sp>
      <p:sp>
        <p:nvSpPr>
          <p:cNvPr id="7"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9F2E3-AD3D-46B4-9022-53E4A8076CAB}" type="slidenum">
              <a:rPr lang="en-US" sz="800" smtClean="0"/>
              <a:t>24</a:t>
            </a:fld>
            <a:endParaRPr lang="en-US" sz="800" dirty="0"/>
          </a:p>
        </p:txBody>
      </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551895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44911" cy="863600"/>
          </a:xfrm>
        </p:spPr>
        <p:txBody>
          <a:bodyPr/>
          <a:lstStyle/>
          <a:p>
            <a:r>
              <a:rPr lang="en-US" dirty="0" smtClean="0"/>
              <a:t>Product Security Champion </a:t>
            </a:r>
            <a:r>
              <a:rPr lang="en-US" u="sng" dirty="0" smtClean="0"/>
              <a:t>Qualifications</a:t>
            </a:r>
            <a:endParaRPr lang="en-US" u="sng" dirty="0"/>
          </a:p>
        </p:txBody>
      </p:sp>
      <p:sp>
        <p:nvSpPr>
          <p:cNvPr id="6" name="Rectangle 5"/>
          <p:cNvSpPr/>
          <p:nvPr/>
        </p:nvSpPr>
        <p:spPr>
          <a:xfrm>
            <a:off x="467487" y="1398091"/>
            <a:ext cx="8244912" cy="3785652"/>
          </a:xfrm>
          <a:prstGeom prst="rect">
            <a:avLst/>
          </a:prstGeom>
        </p:spPr>
        <p:txBody>
          <a:bodyPr wrap="square">
            <a:spAutoFit/>
          </a:bodyPr>
          <a:lstStyle/>
          <a:p>
            <a:pPr marL="514350" indent="-514350">
              <a:lnSpc>
                <a:spcPct val="150000"/>
              </a:lnSpc>
              <a:buFont typeface="+mj-lt"/>
              <a:buAutoNum type="arabicPeriod"/>
            </a:pP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minimum of </a:t>
            </a:r>
            <a:r>
              <a:rPr lang="en-US" sz="2000" dirty="0" smtClean="0">
                <a:latin typeface="Arial" panose="020B0604020202020204" pitchFamily="34" charset="0"/>
                <a:cs typeface="Arial" panose="020B0604020202020204" pitchFamily="34" charset="0"/>
              </a:rPr>
              <a:t>3-5 </a:t>
            </a:r>
            <a:r>
              <a:rPr lang="en-US" sz="2000" dirty="0">
                <a:latin typeface="Arial" panose="020B0604020202020204" pitchFamily="34" charset="0"/>
                <a:cs typeface="Arial" panose="020B0604020202020204" pitchFamily="34" charset="0"/>
              </a:rPr>
              <a:t>years software development </a:t>
            </a:r>
            <a:r>
              <a:rPr lang="en-US" sz="2000" dirty="0" smtClean="0">
                <a:latin typeface="Arial" panose="020B0604020202020204" pitchFamily="34" charset="0"/>
                <a:cs typeface="Arial" panose="020B0604020202020204" pitchFamily="34" charset="0"/>
              </a:rPr>
              <a:t>experience (architects preferred)</a:t>
            </a:r>
          </a:p>
          <a:p>
            <a:pPr marL="514350" indent="-514350">
              <a:lnSpc>
                <a:spcPct val="150000"/>
              </a:lnSpc>
              <a:buFont typeface="+mj-lt"/>
              <a:buAutoNum type="arabicPeriod"/>
            </a:pP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passion for or background in </a:t>
            </a:r>
            <a:r>
              <a:rPr lang="en-US" sz="2000" dirty="0" smtClean="0">
                <a:latin typeface="Arial" panose="020B0604020202020204" pitchFamily="34" charset="0"/>
                <a:cs typeface="Arial" panose="020B0604020202020204" pitchFamily="34" charset="0"/>
              </a:rPr>
              <a:t>software security</a:t>
            </a:r>
          </a:p>
          <a:p>
            <a:pPr marL="514350" indent="-514350">
              <a:lnSpc>
                <a:spcPct val="150000"/>
              </a:lnSpc>
              <a:buFont typeface="+mj-lt"/>
              <a:buAutoNum type="arabicPeriod"/>
            </a:pPr>
            <a:r>
              <a:rPr lang="en-US" sz="2000" dirty="0">
                <a:latin typeface="Arial" panose="020B0604020202020204" pitchFamily="34" charset="0"/>
                <a:cs typeface="Arial" panose="020B0604020202020204" pitchFamily="34" charset="0"/>
              </a:rPr>
              <a:t>Approved by the BU </a:t>
            </a:r>
            <a:r>
              <a:rPr lang="en-US" sz="2000" dirty="0" smtClean="0">
                <a:latin typeface="Arial" panose="020B0604020202020204" pitchFamily="34" charset="0"/>
                <a:cs typeface="Arial" panose="020B0604020202020204" pitchFamily="34" charset="0"/>
              </a:rPr>
              <a:t>VP Engineering </a:t>
            </a:r>
            <a:r>
              <a:rPr lang="en-US" sz="2000" dirty="0">
                <a:latin typeface="Arial" panose="020B0604020202020204" pitchFamily="34" charset="0"/>
                <a:cs typeface="Arial" panose="020B0604020202020204" pitchFamily="34" charset="0"/>
              </a:rPr>
              <a:t>&amp; BU PSC Lead</a:t>
            </a:r>
          </a:p>
          <a:p>
            <a:pPr marL="514350" indent="-514350">
              <a:lnSpc>
                <a:spcPct val="150000"/>
              </a:lnSpc>
              <a:buFont typeface="+mj-lt"/>
              <a:buAutoNum type="arabicPeriod"/>
            </a:pPr>
            <a:r>
              <a:rPr lang="en-US" sz="2000" dirty="0">
                <a:latin typeface="Arial" panose="020B0604020202020204" pitchFamily="34" charset="0"/>
                <a:cs typeface="Arial" panose="020B0604020202020204" pitchFamily="34" charset="0"/>
              </a:rPr>
              <a:t>Dedicate 10% - 20% of their time doing product security tasks</a:t>
            </a:r>
          </a:p>
          <a:p>
            <a:pPr marL="514350" indent="-514350">
              <a:lnSpc>
                <a:spcPct val="150000"/>
              </a:lnSpc>
              <a:buFont typeface="+mj-lt"/>
              <a:buAutoNum type="arabicPeriod"/>
            </a:pPr>
            <a:r>
              <a:rPr lang="en-US" sz="2000" dirty="0" smtClean="0">
                <a:latin typeface="Arial" panose="020B0604020202020204" pitchFamily="34" charset="0"/>
                <a:cs typeface="Arial" panose="020B0604020202020204" pitchFamily="34" charset="0"/>
              </a:rPr>
              <a:t>Time </a:t>
            </a:r>
            <a:r>
              <a:rPr lang="en-US" sz="2000" dirty="0">
                <a:latin typeface="Arial" panose="020B0604020202020204" pitchFamily="34" charset="0"/>
                <a:cs typeface="Arial" panose="020B0604020202020204" pitchFamily="34" charset="0"/>
              </a:rPr>
              <a:t>to be trained in software </a:t>
            </a:r>
            <a:r>
              <a:rPr lang="en-US" sz="2000" dirty="0" smtClean="0">
                <a:latin typeface="Arial" panose="020B0604020202020204" pitchFamily="34" charset="0"/>
                <a:cs typeface="Arial" panose="020B0604020202020204" pitchFamily="34" charset="0"/>
              </a:rPr>
              <a:t>security, tools</a:t>
            </a:r>
            <a:r>
              <a:rPr lang="en-US" sz="2000" dirty="0">
                <a:latin typeface="Arial" panose="020B0604020202020204" pitchFamily="34" charset="0"/>
                <a:cs typeface="Arial" panose="020B0604020202020204" pitchFamily="34" charset="0"/>
              </a:rPr>
              <a:t>, plans, and </a:t>
            </a:r>
            <a:r>
              <a:rPr lang="en-US" sz="2000" dirty="0" smtClean="0">
                <a:latin typeface="Arial" panose="020B0604020202020204" pitchFamily="34" charset="0"/>
                <a:cs typeface="Arial" panose="020B0604020202020204" pitchFamily="34" charset="0"/>
              </a:rPr>
              <a:t>processes</a:t>
            </a:r>
          </a:p>
          <a:p>
            <a:pPr marL="514350" indent="-514350">
              <a:lnSpc>
                <a:spcPct val="150000"/>
              </a:lnSpc>
              <a:buFont typeface="+mj-lt"/>
              <a:buAutoNum type="arabicPeriod"/>
            </a:pPr>
            <a:r>
              <a:rPr lang="en-US" sz="2000" dirty="0" smtClean="0">
                <a:latin typeface="Arial" panose="020B0604020202020204" pitchFamily="34" charset="0"/>
                <a:cs typeface="Arial" panose="020B0604020202020204" pitchFamily="34" charset="0"/>
              </a:rPr>
              <a:t>Must </a:t>
            </a:r>
            <a:r>
              <a:rPr lang="en-US" sz="2000" dirty="0">
                <a:latin typeface="Arial" panose="020B0604020202020204" pitchFamily="34" charset="0"/>
                <a:cs typeface="Arial" panose="020B0604020202020204" pitchFamily="34" charset="0"/>
              </a:rPr>
              <a:t>not only know how to develop (build) </a:t>
            </a:r>
            <a:r>
              <a:rPr lang="en-US" sz="2000" dirty="0" smtClean="0">
                <a:latin typeface="Arial" panose="020B0604020202020204" pitchFamily="34" charset="0"/>
                <a:cs typeface="Arial" panose="020B0604020202020204" pitchFamily="34" charset="0"/>
              </a:rPr>
              <a:t>software, </a:t>
            </a:r>
            <a:r>
              <a:rPr lang="en-US" sz="2000" dirty="0">
                <a:latin typeface="Arial" panose="020B0604020202020204" pitchFamily="34" charset="0"/>
                <a:cs typeface="Arial" panose="020B0604020202020204" pitchFamily="34" charset="0"/>
              </a:rPr>
              <a:t>but also know how to deconstruct </a:t>
            </a:r>
            <a:r>
              <a:rPr lang="en-US" sz="2000" dirty="0" smtClean="0">
                <a:latin typeface="Arial" panose="020B0604020202020204" pitchFamily="34" charset="0"/>
                <a:cs typeface="Arial" panose="020B0604020202020204" pitchFamily="34" charset="0"/>
              </a:rPr>
              <a:t>it (take </a:t>
            </a:r>
            <a:r>
              <a:rPr lang="en-US" sz="2000" dirty="0">
                <a:latin typeface="Arial" panose="020B0604020202020204" pitchFamily="34" charset="0"/>
                <a:cs typeface="Arial" panose="020B0604020202020204" pitchFamily="34" charset="0"/>
              </a:rPr>
              <a:t>it apart) while “thinking like a hacker</a:t>
            </a:r>
            <a:r>
              <a:rPr lang="en-US" sz="2000" dirty="0" smtClean="0">
                <a:latin typeface="Arial" panose="020B0604020202020204" pitchFamily="34" charset="0"/>
                <a:cs typeface="Arial" panose="020B0604020202020204" pitchFamily="34" charset="0"/>
              </a:rPr>
              <a:t>”</a:t>
            </a:r>
          </a:p>
        </p:txBody>
      </p:sp>
      <p:sp>
        <p:nvSpPr>
          <p:cNvPr id="5"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6DD7F0-79AE-4DF7-88D5-5C893D51541A}" type="slidenum">
              <a:rPr lang="en-US" sz="800" smtClean="0"/>
              <a:t>25</a:t>
            </a:fld>
            <a:endParaRPr lang="en-US" sz="800" dirty="0"/>
          </a:p>
        </p:txBody>
      </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716522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279400"/>
            <a:ext cx="8410575" cy="863600"/>
          </a:xfrm>
        </p:spPr>
        <p:txBody>
          <a:bodyPr/>
          <a:lstStyle/>
          <a:p>
            <a:r>
              <a:rPr lang="en-US" dirty="0" smtClean="0"/>
              <a:t>Product Security Champion </a:t>
            </a:r>
            <a:r>
              <a:rPr lang="en-US" u="sng" dirty="0" smtClean="0"/>
              <a:t>Responsibilities</a:t>
            </a:r>
            <a:endParaRPr lang="en-US" u="sng" dirty="0"/>
          </a:p>
        </p:txBody>
      </p:sp>
      <p:sp>
        <p:nvSpPr>
          <p:cNvPr id="6" name="Rectangle 5"/>
          <p:cNvSpPr/>
          <p:nvPr/>
        </p:nvSpPr>
        <p:spPr>
          <a:xfrm>
            <a:off x="304800" y="1316712"/>
            <a:ext cx="8676514" cy="4878259"/>
          </a:xfrm>
          <a:prstGeom prst="rect">
            <a:avLst/>
          </a:prstGeom>
        </p:spPr>
        <p:txBody>
          <a:bodyPr wrap="square">
            <a:spAutoFit/>
          </a:bodyPr>
          <a:lstStyle/>
          <a:p>
            <a:pPr marL="342900" lvl="0" indent="-342900">
              <a:spcBef>
                <a:spcPts val="600"/>
              </a:spcBef>
              <a:buFont typeface="+mj-lt"/>
              <a:buAutoNum type="arabicPeriod"/>
            </a:pPr>
            <a:r>
              <a:rPr lang="en-US" sz="2200" b="1" dirty="0" smtClean="0">
                <a:latin typeface="Arial" panose="020B0604020202020204" pitchFamily="34" charset="0"/>
                <a:cs typeface="Arial" panose="020B0604020202020204" pitchFamily="34" charset="0"/>
              </a:rPr>
              <a:t>Enforce the SDL:</a:t>
            </a:r>
            <a:r>
              <a:rPr lang="en-US" sz="2200" dirty="0" smtClean="0">
                <a:latin typeface="Arial" panose="020B0604020202020204" pitchFamily="34" charset="0"/>
                <a:cs typeface="Arial" panose="020B0604020202020204" pitchFamily="34" charset="0"/>
              </a:rPr>
              <a:t> Assist </a:t>
            </a:r>
            <a:r>
              <a:rPr lang="en-US" sz="2200" dirty="0">
                <a:latin typeface="Arial" panose="020B0604020202020204" pitchFamily="34" charset="0"/>
                <a:cs typeface="Arial" panose="020B0604020202020204" pitchFamily="34" charset="0"/>
              </a:rPr>
              <a:t>the PSG in assuring the security tenants of confidentiality, integrity, availability, and privacy are adhered </a:t>
            </a:r>
            <a:r>
              <a:rPr lang="en-US" sz="2200" dirty="0" smtClean="0">
                <a:latin typeface="Arial" panose="020B0604020202020204" pitchFamily="34" charset="0"/>
                <a:cs typeface="Arial" panose="020B0604020202020204" pitchFamily="34" charset="0"/>
              </a:rPr>
              <a:t>to</a:t>
            </a:r>
            <a:endParaRPr lang="en-US" sz="22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r>
              <a:rPr lang="en-US" sz="2200" b="1" dirty="0" smtClean="0">
                <a:latin typeface="Arial" panose="020B0604020202020204" pitchFamily="34" charset="0"/>
                <a:cs typeface="Arial" panose="020B0604020202020204" pitchFamily="34" charset="0"/>
              </a:rPr>
              <a:t>Reviews: </a:t>
            </a:r>
            <a:r>
              <a:rPr lang="en-US" sz="2200" dirty="0" smtClean="0">
                <a:latin typeface="Arial" panose="020B0604020202020204" pitchFamily="34" charset="0"/>
                <a:cs typeface="Arial" panose="020B0604020202020204" pitchFamily="34" charset="0"/>
              </a:rPr>
              <a:t>Assist </a:t>
            </a:r>
            <a:r>
              <a:rPr lang="en-US" sz="2200" dirty="0">
                <a:latin typeface="Arial" panose="020B0604020202020204" pitchFamily="34" charset="0"/>
                <a:cs typeface="Arial" panose="020B0604020202020204" pitchFamily="34" charset="0"/>
              </a:rPr>
              <a:t>the PSG’s software security architects in conducting architecture security analysis, reviews, and threat modeling</a:t>
            </a:r>
          </a:p>
          <a:p>
            <a:pPr marL="342900" indent="-342900">
              <a:spcBef>
                <a:spcPts val="600"/>
              </a:spcBef>
              <a:buFont typeface="+mj-lt"/>
              <a:buAutoNum type="arabicPeriod"/>
            </a:pPr>
            <a:r>
              <a:rPr lang="en-US" sz="2200" b="1" dirty="0">
                <a:latin typeface="Arial" panose="020B0604020202020204" pitchFamily="34" charset="0"/>
                <a:cs typeface="Arial" panose="020B0604020202020204" pitchFamily="34" charset="0"/>
              </a:rPr>
              <a:t>Escalations: </a:t>
            </a:r>
            <a:r>
              <a:rPr lang="en-US" sz="2200" dirty="0">
                <a:latin typeface="Arial" panose="020B0604020202020204" pitchFamily="34" charset="0"/>
                <a:cs typeface="Arial" panose="020B0604020202020204" pitchFamily="34" charset="0"/>
              </a:rPr>
              <a:t>Assist with Security Bulletins and patches for externally disclosed </a:t>
            </a:r>
            <a:r>
              <a:rPr lang="en-US" sz="2200" dirty="0" smtClean="0">
                <a:latin typeface="Arial" panose="020B0604020202020204" pitchFamily="34" charset="0"/>
                <a:cs typeface="Arial" panose="020B0604020202020204" pitchFamily="34" charset="0"/>
              </a:rPr>
              <a:t>vulnerabilities (PSIRT)</a:t>
            </a:r>
            <a:endParaRPr lang="en-US" sz="2200" dirty="0">
              <a:latin typeface="Arial" panose="020B0604020202020204" pitchFamily="34" charset="0"/>
              <a:cs typeface="Arial" panose="020B0604020202020204" pitchFamily="34" charset="0"/>
            </a:endParaRPr>
          </a:p>
          <a:p>
            <a:pPr marL="342900" lvl="0" indent="-342900">
              <a:spcBef>
                <a:spcPts val="600"/>
              </a:spcBef>
              <a:buFont typeface="+mj-lt"/>
              <a:buAutoNum type="arabicPeriod"/>
            </a:pPr>
            <a:r>
              <a:rPr lang="en-US" sz="2200" b="1" dirty="0" smtClean="0">
                <a:latin typeface="Arial" panose="020B0604020202020204" pitchFamily="34" charset="0"/>
                <a:cs typeface="Arial" panose="020B0604020202020204" pitchFamily="34" charset="0"/>
              </a:rPr>
              <a:t>Tools Expert: </a:t>
            </a:r>
            <a:r>
              <a:rPr lang="en-US" sz="2200" dirty="0" smtClean="0">
                <a:latin typeface="Arial" panose="020B0604020202020204" pitchFamily="34" charset="0"/>
                <a:cs typeface="Arial" panose="020B0604020202020204" pitchFamily="34" charset="0"/>
              </a:rPr>
              <a:t>e.g</a:t>
            </a:r>
            <a:r>
              <a:rPr lang="en-US" sz="2200" dirty="0">
                <a:latin typeface="Arial" panose="020B0604020202020204" pitchFamily="34" charset="0"/>
                <a:cs typeface="Arial" panose="020B0604020202020204" pitchFamily="34" charset="0"/>
              </a:rPr>
              <a:t>. static, dynamic – which includes </a:t>
            </a:r>
            <a:r>
              <a:rPr lang="en-US" sz="2200" dirty="0" smtClean="0">
                <a:latin typeface="Arial" panose="020B0604020202020204" pitchFamily="34" charset="0"/>
                <a:cs typeface="Arial" panose="020B0604020202020204" pitchFamily="34" charset="0"/>
              </a:rPr>
              <a:t>fuzzing, within </a:t>
            </a:r>
            <a:r>
              <a:rPr lang="en-US" sz="2200" dirty="0">
                <a:latin typeface="Arial" panose="020B0604020202020204" pitchFamily="34" charset="0"/>
                <a:cs typeface="Arial" panose="020B0604020202020204" pitchFamily="34" charset="0"/>
              </a:rPr>
              <a:t>each </a:t>
            </a:r>
            <a:r>
              <a:rPr lang="en-US" sz="2200" dirty="0" smtClean="0">
                <a:latin typeface="Arial" panose="020B0604020202020204" pitchFamily="34" charset="0"/>
                <a:cs typeface="Arial" panose="020B0604020202020204" pitchFamily="34" charset="0"/>
              </a:rPr>
              <a:t>product development</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team, </a:t>
            </a:r>
            <a:r>
              <a:rPr lang="en-US" sz="2200" dirty="0">
                <a:latin typeface="Arial" panose="020B0604020202020204" pitchFamily="34" charset="0"/>
                <a:cs typeface="Arial" panose="020B0604020202020204" pitchFamily="34" charset="0"/>
              </a:rPr>
              <a:t>and/or business </a:t>
            </a:r>
            <a:r>
              <a:rPr lang="en-US" sz="2200" dirty="0" smtClean="0">
                <a:latin typeface="Arial" panose="020B0604020202020204" pitchFamily="34" charset="0"/>
                <a:cs typeface="Arial" panose="020B0604020202020204" pitchFamily="34" charset="0"/>
              </a:rPr>
              <a:t>unit (BU)</a:t>
            </a:r>
            <a:endParaRPr lang="en-US" sz="22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r>
              <a:rPr lang="en-US" sz="2200" b="1" dirty="0" smtClean="0">
                <a:latin typeface="Arial" panose="020B0604020202020204" pitchFamily="34" charset="0"/>
                <a:cs typeface="Arial" panose="020B0604020202020204" pitchFamily="34" charset="0"/>
              </a:rPr>
              <a:t>Collocated: </a:t>
            </a:r>
            <a:r>
              <a:rPr lang="en-US" sz="2200" dirty="0" smtClean="0">
                <a:latin typeface="Arial" panose="020B0604020202020204" pitchFamily="34" charset="0"/>
                <a:cs typeface="Arial" panose="020B0604020202020204" pitchFamily="34" charset="0"/>
              </a:rPr>
              <a:t>Be </a:t>
            </a:r>
            <a:r>
              <a:rPr lang="en-US" sz="2200" dirty="0">
                <a:latin typeface="Arial" panose="020B0604020202020204" pitchFamily="34" charset="0"/>
                <a:cs typeface="Arial" panose="020B0604020202020204" pitchFamily="34" charset="0"/>
              </a:rPr>
              <a:t>the eyes, </a:t>
            </a:r>
            <a:r>
              <a:rPr lang="en-US" sz="2200" dirty="0" smtClean="0">
                <a:latin typeface="Arial" panose="020B0604020202020204" pitchFamily="34" charset="0"/>
                <a:cs typeface="Arial" panose="020B0604020202020204" pitchFamily="34" charset="0"/>
              </a:rPr>
              <a:t>ears, </a:t>
            </a:r>
            <a:r>
              <a:rPr lang="en-US" sz="2200" dirty="0">
                <a:latin typeface="Arial" panose="020B0604020202020204" pitchFamily="34" charset="0"/>
                <a:cs typeface="Arial" panose="020B0604020202020204" pitchFamily="34" charset="0"/>
              </a:rPr>
              <a:t>and advocate of the PSG within each </a:t>
            </a:r>
            <a:r>
              <a:rPr lang="en-US" sz="2200" dirty="0" smtClean="0">
                <a:latin typeface="Arial" panose="020B0604020202020204" pitchFamily="34" charset="0"/>
                <a:cs typeface="Arial" panose="020B0604020202020204" pitchFamily="34" charset="0"/>
              </a:rPr>
              <a:t>product dev. team / BU</a:t>
            </a:r>
            <a:endParaRPr lang="en-US" sz="2200" dirty="0">
              <a:latin typeface="Arial" panose="020B0604020202020204" pitchFamily="34" charset="0"/>
              <a:cs typeface="Arial" panose="020B0604020202020204" pitchFamily="34" charset="0"/>
            </a:endParaRPr>
          </a:p>
          <a:p>
            <a:pPr marL="342900" lvl="0" indent="-342900">
              <a:spcBef>
                <a:spcPts val="600"/>
              </a:spcBef>
              <a:buFont typeface="+mj-lt"/>
              <a:buAutoNum type="arabicPeriod"/>
            </a:pPr>
            <a:r>
              <a:rPr lang="en-US" sz="2200" b="1" dirty="0" smtClean="0">
                <a:latin typeface="Arial" panose="020B0604020202020204" pitchFamily="34" charset="0"/>
                <a:cs typeface="Arial" panose="020B0604020202020204" pitchFamily="34" charset="0"/>
              </a:rPr>
              <a:t>Attend Meetings: </a:t>
            </a:r>
            <a:r>
              <a:rPr lang="en-US" sz="2200" dirty="0" smtClean="0">
                <a:latin typeface="Arial" panose="020B0604020202020204" pitchFamily="34" charset="0"/>
                <a:cs typeface="Arial" panose="020B0604020202020204" pitchFamily="34" charset="0"/>
              </a:rPr>
              <a:t>Participate </a:t>
            </a:r>
            <a:r>
              <a:rPr lang="en-US" sz="2200" dirty="0">
                <a:latin typeface="Arial" panose="020B0604020202020204" pitchFamily="34" charset="0"/>
                <a:cs typeface="Arial" panose="020B0604020202020204" pitchFamily="34" charset="0"/>
              </a:rPr>
              <a:t>in </a:t>
            </a:r>
            <a:r>
              <a:rPr lang="en-US" sz="2200" dirty="0" smtClean="0">
                <a:latin typeface="Arial" panose="020B0604020202020204" pitchFamily="34" charset="0"/>
                <a:cs typeface="Arial" panose="020B0604020202020204" pitchFamily="34" charset="0"/>
              </a:rPr>
              <a:t>weekly Admin / Technical meetings as a team</a:t>
            </a:r>
          </a:p>
        </p:txBody>
      </p:sp>
      <p:sp>
        <p:nvSpPr>
          <p:cNvPr id="5"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472FC1-7ED9-4E41-9047-5C3512B0DF74}" type="slidenum">
              <a:rPr lang="en-US" sz="800" smtClean="0"/>
              <a:t>26</a:t>
            </a:fld>
            <a:endParaRPr lang="en-US" sz="800" dirty="0"/>
          </a:p>
        </p:txBody>
      </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371045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27</a:t>
            </a:fld>
            <a:endParaRPr lang="en-US" dirty="0"/>
          </a:p>
        </p:txBody>
      </p:sp>
      <p:pic>
        <p:nvPicPr>
          <p:cNvPr id="4" name="Picture Placeholder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259" b="4259"/>
          <a:stretch>
            <a:fillRect/>
          </a:stretch>
        </p:blipFill>
        <p:spPr>
          <a:xfrm>
            <a:off x="-28471" y="-51618"/>
            <a:ext cx="5715933" cy="4282954"/>
          </a:xfrm>
        </p:spPr>
      </p:pic>
      <p:sp>
        <p:nvSpPr>
          <p:cNvPr id="8" name="Title 7"/>
          <p:cNvSpPr>
            <a:spLocks noGrp="1"/>
          </p:cNvSpPr>
          <p:nvPr>
            <p:ph type="title"/>
          </p:nvPr>
        </p:nvSpPr>
        <p:spPr/>
        <p:txBody>
          <a:bodyPr/>
          <a:lstStyle/>
          <a:p>
            <a:r>
              <a:rPr lang="en-US" dirty="0" smtClean="0"/>
              <a:t>Process</a:t>
            </a:r>
            <a:endParaRPr lang="en-US" dirty="0"/>
          </a:p>
        </p:txBody>
      </p:sp>
      <p:sp>
        <p:nvSpPr>
          <p:cNvPr id="3" name="Text Placeholder 2"/>
          <p:cNvSpPr>
            <a:spLocks noGrp="1"/>
          </p:cNvSpPr>
          <p:nvPr>
            <p:ph type="body" sz="quarter" idx="16"/>
          </p:nvPr>
        </p:nvSpPr>
        <p:spPr/>
        <p:txBody>
          <a:bodyPr/>
          <a:lstStyle/>
          <a:p>
            <a:endParaRPr lang="en-US"/>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grpSp>
        <p:nvGrpSpPr>
          <p:cNvPr id="10" name="Group 9"/>
          <p:cNvGrpSpPr/>
          <p:nvPr/>
        </p:nvGrpSpPr>
        <p:grpSpPr>
          <a:xfrm>
            <a:off x="6705600" y="990600"/>
            <a:ext cx="1824223" cy="1905000"/>
            <a:chOff x="2382537" y="460519"/>
            <a:chExt cx="1367023" cy="1367023"/>
          </a:xfrm>
          <a:scene3d>
            <a:camera prst="orthographicFront"/>
            <a:lightRig rig="threePt" dir="t"/>
          </a:scene3d>
        </p:grpSpPr>
        <p:sp>
          <p:nvSpPr>
            <p:cNvPr id="11" name="Oval 10"/>
            <p:cNvSpPr/>
            <p:nvPr/>
          </p:nvSpPr>
          <p:spPr>
            <a:xfrm>
              <a:off x="2382537" y="460519"/>
              <a:ext cx="1367023" cy="1367023"/>
            </a:xfrm>
            <a:prstGeom prst="ellipse">
              <a:avLst/>
            </a:prstGeom>
            <a:solidFill>
              <a:srgbClr val="000099"/>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Process</a:t>
              </a:r>
              <a:endParaRPr lang="en-US" sz="2400" b="1" kern="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1667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Process</a:t>
            </a:r>
            <a:endParaRPr lang="en-US" dirty="0"/>
          </a:p>
        </p:txBody>
      </p:sp>
      <p:sp>
        <p:nvSpPr>
          <p:cNvPr id="3" name="Content Placeholder 2"/>
          <p:cNvSpPr>
            <a:spLocks noGrp="1"/>
          </p:cNvSpPr>
          <p:nvPr>
            <p:ph idx="1"/>
          </p:nvPr>
        </p:nvSpPr>
        <p:spPr>
          <a:xfrm>
            <a:off x="454025" y="1266825"/>
            <a:ext cx="3660775" cy="4659313"/>
          </a:xfrm>
        </p:spPr>
        <p:txBody>
          <a:bodyPr>
            <a:noAutofit/>
          </a:bodyPr>
          <a:lstStyle/>
          <a:p>
            <a:r>
              <a:rPr lang="en-US" sz="2400" dirty="0" smtClean="0"/>
              <a:t>Weather</a:t>
            </a:r>
          </a:p>
          <a:p>
            <a:r>
              <a:rPr lang="en-US" sz="2400" dirty="0" smtClean="0"/>
              <a:t>Course Review</a:t>
            </a:r>
            <a:endParaRPr lang="en-US" sz="2400" dirty="0"/>
          </a:p>
          <a:p>
            <a:r>
              <a:rPr lang="en-US" sz="2400" dirty="0" smtClean="0"/>
              <a:t>Countermeasures</a:t>
            </a:r>
            <a:endParaRPr lang="en-US" sz="2400" dirty="0"/>
          </a:p>
          <a:p>
            <a:pPr lvl="1"/>
            <a:r>
              <a:rPr lang="en-US" sz="2400" dirty="0"/>
              <a:t>Advil</a:t>
            </a:r>
          </a:p>
          <a:p>
            <a:pPr lvl="1"/>
            <a:r>
              <a:rPr lang="en-US" sz="2400" dirty="0"/>
              <a:t>Bandages</a:t>
            </a:r>
          </a:p>
          <a:p>
            <a:pPr lvl="1"/>
            <a:r>
              <a:rPr lang="en-US" sz="2400" dirty="0" smtClean="0"/>
              <a:t>Body Glide</a:t>
            </a:r>
          </a:p>
          <a:p>
            <a:pPr lvl="1"/>
            <a:r>
              <a:rPr lang="en-US" sz="2400" dirty="0" smtClean="0"/>
              <a:t>Mustard</a:t>
            </a:r>
            <a:endParaRPr lang="en-US" sz="2400" dirty="0"/>
          </a:p>
          <a:p>
            <a:pPr marL="171450" indent="-171450">
              <a:tabLst/>
            </a:pPr>
            <a:r>
              <a:rPr lang="en-US" sz="2400" dirty="0" smtClean="0"/>
              <a:t>Recording</a:t>
            </a:r>
            <a:endParaRPr lang="en-US" sz="2400" dirty="0"/>
          </a:p>
          <a:p>
            <a:pPr lvl="1"/>
            <a:r>
              <a:rPr lang="en-US" sz="2400" dirty="0"/>
              <a:t>Pictures</a:t>
            </a:r>
          </a:p>
          <a:p>
            <a:pPr lvl="1"/>
            <a:r>
              <a:rPr lang="en-US" sz="2400" dirty="0"/>
              <a:t>Facebook </a:t>
            </a:r>
            <a:r>
              <a:rPr lang="en-US" sz="2400" dirty="0" smtClean="0"/>
              <a:t>Album</a:t>
            </a:r>
          </a:p>
          <a:p>
            <a:pPr lvl="1"/>
            <a:r>
              <a:rPr lang="en-US" sz="2400" dirty="0" smtClean="0"/>
              <a:t>Tumblr Blog</a:t>
            </a:r>
            <a:endParaRPr lang="en-US" sz="24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28</a:t>
            </a:fld>
            <a:endParaRPr lang="en-US" dirty="0"/>
          </a:p>
        </p:txBody>
      </p:sp>
      <p:grpSp>
        <p:nvGrpSpPr>
          <p:cNvPr id="5" name="Group 4"/>
          <p:cNvGrpSpPr/>
          <p:nvPr/>
        </p:nvGrpSpPr>
        <p:grpSpPr>
          <a:xfrm>
            <a:off x="3285193" y="1123950"/>
            <a:ext cx="5268257" cy="4572000"/>
            <a:chOff x="4104343" y="914400"/>
            <a:chExt cx="5268257" cy="4572000"/>
          </a:xfrm>
        </p:grpSpPr>
        <p:pic>
          <p:nvPicPr>
            <p:cNvPr id="1026" name="Picture 2" descr="https://healthy.kaiserpermanente.org/static/drugency/images/WHR016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200"/>
              <a:ext cx="1981200" cy="148590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http://upload.wikimedia.org/wikipedia/en/thumb/0/04/Ivans_Lisicins_in_2010.JPG/220px-Ivans_Lisicins_in_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343" y="3200400"/>
              <a:ext cx="2946398" cy="22098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50" name="Picture 2" descr="SILVER/GR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882" y="914400"/>
              <a:ext cx="1090643" cy="1942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img.webstaurantstore.com/images/products/main/102730/122985/frenchs-classic-yellow-mustard-packet-200-ca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3200400"/>
              <a:ext cx="2286000" cy="2286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555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a:t>
            </a:r>
            <a:r>
              <a:rPr lang="en-US" dirty="0" smtClean="0"/>
              <a:t>Process (cont.)</a:t>
            </a:r>
            <a:endParaRPr lang="en-US" dirty="0"/>
          </a:p>
        </p:txBody>
      </p:sp>
      <p:sp>
        <p:nvSpPr>
          <p:cNvPr id="3" name="Content Placeholder 2"/>
          <p:cNvSpPr>
            <a:spLocks noGrp="1"/>
          </p:cNvSpPr>
          <p:nvPr>
            <p:ph idx="1"/>
          </p:nvPr>
        </p:nvSpPr>
        <p:spPr>
          <a:xfrm>
            <a:off x="454025" y="1266825"/>
            <a:ext cx="3660775" cy="4659313"/>
          </a:xfrm>
        </p:spPr>
        <p:txBody>
          <a:bodyPr>
            <a:noAutofit/>
          </a:bodyPr>
          <a:lstStyle/>
          <a:p>
            <a:pPr lvl="1"/>
            <a:r>
              <a:rPr lang="en-US" sz="2400" dirty="0" smtClean="0"/>
              <a:t>Facebook </a:t>
            </a:r>
            <a:r>
              <a:rPr lang="en-US" sz="2400" dirty="0" smtClean="0"/>
              <a:t>Album</a:t>
            </a:r>
            <a:endParaRPr lang="en-US" sz="24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29</a:t>
            </a:fld>
            <a:endParaRPr lang="en-US" dirty="0"/>
          </a:p>
        </p:txBody>
      </p:sp>
      <p:sp>
        <p:nvSpPr>
          <p:cNvPr id="1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29, 2014</a:t>
            </a:fld>
            <a:endParaRPr lang="en-US" sz="900" dirty="0"/>
          </a:p>
        </p:txBody>
      </p:sp>
      <p:pic>
        <p:nvPicPr>
          <p:cNvPr id="6" name="Picture 5"/>
          <p:cNvPicPr>
            <a:picLocks noChangeAspect="1"/>
          </p:cNvPicPr>
          <p:nvPr/>
        </p:nvPicPr>
        <p:blipFill>
          <a:blip r:embed="rId2"/>
          <a:stretch>
            <a:fillRect/>
          </a:stretch>
        </p:blipFill>
        <p:spPr>
          <a:xfrm>
            <a:off x="3162650" y="909644"/>
            <a:ext cx="5597963" cy="5908243"/>
          </a:xfrm>
          <a:prstGeom prst="rect">
            <a:avLst/>
          </a:prstGeom>
        </p:spPr>
      </p:pic>
    </p:spTree>
    <p:extLst>
      <p:ext uri="{BB962C8B-B14F-4D97-AF65-F5344CB8AC3E}">
        <p14:creationId xmlns:p14="http://schemas.microsoft.com/office/powerpoint/2010/main" val="809914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4025" y="1266825"/>
            <a:ext cx="6022636" cy="4659313"/>
          </a:xfrm>
        </p:spPr>
        <p:txBody>
          <a:bodyPr/>
          <a:lstStyle/>
          <a:p>
            <a:r>
              <a:rPr lang="en-US" sz="2400" dirty="0"/>
              <a:t>What is Product Security?</a:t>
            </a:r>
          </a:p>
          <a:p>
            <a:r>
              <a:rPr lang="en-US" sz="2400" dirty="0"/>
              <a:t>SDL</a:t>
            </a:r>
          </a:p>
          <a:p>
            <a:r>
              <a:rPr lang="en-US" sz="2400" dirty="0" smtClean="0"/>
              <a:t>People</a:t>
            </a:r>
            <a:endParaRPr lang="en-US" sz="2400" dirty="0"/>
          </a:p>
          <a:p>
            <a:r>
              <a:rPr lang="en-US" sz="2400" dirty="0" smtClean="0"/>
              <a:t>Process</a:t>
            </a:r>
            <a:endParaRPr lang="en-US" sz="2400" dirty="0"/>
          </a:p>
          <a:p>
            <a:r>
              <a:rPr lang="en-US" sz="2400" dirty="0" smtClean="0"/>
              <a:t>Technology</a:t>
            </a:r>
            <a:endParaRPr lang="en-US" sz="2400" dirty="0"/>
          </a:p>
          <a:p>
            <a:r>
              <a:rPr lang="en-US" sz="2400" dirty="0" smtClean="0"/>
              <a:t>Metrics</a:t>
            </a:r>
            <a:endParaRPr lang="en-US" sz="2400" dirty="0"/>
          </a:p>
          <a:p>
            <a:r>
              <a:rPr lang="en-US" sz="2400" dirty="0"/>
              <a:t>Wish I Had </a:t>
            </a:r>
            <a:r>
              <a:rPr lang="en-US" sz="2400" dirty="0" smtClean="0"/>
              <a:t>Known</a:t>
            </a:r>
            <a:endParaRPr lang="en-US" sz="2400" dirty="0"/>
          </a:p>
          <a:p>
            <a:endParaRPr lang="en-US" sz="2400" dirty="0" smtClean="0"/>
          </a:p>
          <a:p>
            <a:r>
              <a:rPr lang="en-US" sz="2400" dirty="0" smtClean="0"/>
              <a:t>Agile SDL</a:t>
            </a:r>
          </a:p>
          <a:p>
            <a:r>
              <a:rPr lang="en-US" sz="2400" dirty="0" smtClean="0"/>
              <a:t>PSIRT</a:t>
            </a:r>
          </a:p>
          <a:p>
            <a:r>
              <a:rPr lang="en-US" sz="2400" dirty="0" smtClean="0"/>
              <a:t>Privacy</a:t>
            </a:r>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3</a:t>
            </a:fld>
            <a:endParaRPr lang="en-US" dirty="0"/>
          </a:p>
        </p:txBody>
      </p:sp>
      <p:grpSp>
        <p:nvGrpSpPr>
          <p:cNvPr id="15" name="Group 14"/>
          <p:cNvGrpSpPr/>
          <p:nvPr/>
        </p:nvGrpSpPr>
        <p:grpSpPr>
          <a:xfrm>
            <a:off x="3851910" y="1905000"/>
            <a:ext cx="4072890" cy="3352800"/>
            <a:chOff x="4495800" y="1905000"/>
            <a:chExt cx="3429000" cy="2743200"/>
          </a:xfrm>
        </p:grpSpPr>
        <p:sp>
          <p:nvSpPr>
            <p:cNvPr id="5" name="Rectangle 4"/>
            <p:cNvSpPr/>
            <p:nvPr/>
          </p:nvSpPr>
          <p:spPr bwMode="auto">
            <a:xfrm>
              <a:off x="5616797" y="2438400"/>
              <a:ext cx="1088803" cy="304800"/>
            </a:xfrm>
            <a:prstGeom prst="rect">
              <a:avLst/>
            </a:prstGeom>
            <a:solidFill>
              <a:schemeClr val="bg1">
                <a:lumMod val="75000"/>
              </a:schemeClr>
            </a:solidFill>
            <a:ln w="12700" cap="flat" cmpd="sng" algn="ctr">
              <a:solidFill>
                <a:schemeClr val="tx1"/>
              </a:solidFill>
              <a:prstDash val="solid"/>
              <a:round/>
              <a:headEnd type="none" w="sm" len="sm"/>
              <a:tailEnd type="none" w="sm" len="sm"/>
            </a:ln>
            <a:effectLst>
              <a:outerShdw dist="35921" dir="2700000" algn="ctr" rotWithShape="0">
                <a:schemeClr val="bg2"/>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6" name="Rectangle 15"/>
            <p:cNvSpPr/>
            <p:nvPr/>
          </p:nvSpPr>
          <p:spPr bwMode="auto">
            <a:xfrm rot="3556592">
              <a:off x="5066256" y="3187948"/>
              <a:ext cx="1088803" cy="304800"/>
            </a:xfrm>
            <a:prstGeom prst="rect">
              <a:avLst/>
            </a:prstGeom>
            <a:solidFill>
              <a:schemeClr val="bg1">
                <a:lumMod val="75000"/>
              </a:schemeClr>
            </a:solidFill>
            <a:ln w="12700" cap="flat" cmpd="sng" algn="ctr">
              <a:solidFill>
                <a:schemeClr val="tx1"/>
              </a:solidFill>
              <a:prstDash val="solid"/>
              <a:round/>
              <a:headEnd type="none" w="sm" len="sm"/>
              <a:tailEnd type="none" w="sm" len="sm"/>
            </a:ln>
            <a:effectLst>
              <a:outerShdw dist="35921" dir="2700000" algn="ctr" rotWithShape="0">
                <a:schemeClr val="bg2"/>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7" name="Rectangle 16"/>
            <p:cNvSpPr/>
            <p:nvPr/>
          </p:nvSpPr>
          <p:spPr bwMode="auto">
            <a:xfrm rot="7269061">
              <a:off x="6206357" y="3211739"/>
              <a:ext cx="1088803" cy="304800"/>
            </a:xfrm>
            <a:prstGeom prst="rect">
              <a:avLst/>
            </a:prstGeom>
            <a:solidFill>
              <a:schemeClr val="bg1">
                <a:lumMod val="75000"/>
              </a:schemeClr>
            </a:solidFill>
            <a:ln w="12700" cap="flat" cmpd="sng" algn="ctr">
              <a:solidFill>
                <a:schemeClr val="tx1"/>
              </a:solidFill>
              <a:prstDash val="solid"/>
              <a:round/>
              <a:headEnd type="none" w="sm" len="sm"/>
              <a:tailEnd type="none" w="sm" len="sm"/>
            </a:ln>
            <a:effectLst>
              <a:outerShdw dist="35921" dir="2700000" algn="ctr" rotWithShape="0">
                <a:schemeClr val="bg2"/>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grpSp>
          <p:nvGrpSpPr>
            <p:cNvPr id="6" name="Group 5"/>
            <p:cNvGrpSpPr/>
            <p:nvPr/>
          </p:nvGrpSpPr>
          <p:grpSpPr>
            <a:xfrm>
              <a:off x="4495800" y="1905000"/>
              <a:ext cx="1313329" cy="1283028"/>
              <a:chOff x="2382537" y="460519"/>
              <a:chExt cx="1367023" cy="1367023"/>
            </a:xfrm>
            <a:scene3d>
              <a:camera prst="orthographicFront"/>
              <a:lightRig rig="threePt" dir="t"/>
            </a:scene3d>
          </p:grpSpPr>
          <p:sp>
            <p:nvSpPr>
              <p:cNvPr id="7" name="Oval 6"/>
              <p:cNvSpPr/>
              <p:nvPr/>
            </p:nvSpPr>
            <p:spPr>
              <a:xfrm>
                <a:off x="2382537" y="460519"/>
                <a:ext cx="1367023" cy="1367023"/>
              </a:xfrm>
              <a:prstGeom prst="ellipse">
                <a:avLst/>
              </a:prstGeom>
              <a:solidFill>
                <a:srgbClr val="8000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People</a:t>
                </a:r>
                <a:endParaRPr lang="en-US" sz="2400" b="1" kern="1200" dirty="0">
                  <a:solidFill>
                    <a:schemeClr val="bg1"/>
                  </a:solidFill>
                  <a:effectLst>
                    <a:outerShdw blurRad="38100" dist="38100" dir="2700000" algn="tl">
                      <a:srgbClr val="000000">
                        <a:alpha val="43137"/>
                      </a:srgbClr>
                    </a:outerShdw>
                  </a:effectLst>
                </a:endParaRPr>
              </a:p>
            </p:txBody>
          </p:sp>
        </p:grpSp>
        <p:grpSp>
          <p:nvGrpSpPr>
            <p:cNvPr id="12" name="Group 11"/>
            <p:cNvGrpSpPr/>
            <p:nvPr/>
          </p:nvGrpSpPr>
          <p:grpSpPr>
            <a:xfrm>
              <a:off x="5527875" y="3418220"/>
              <a:ext cx="1253925" cy="1229980"/>
              <a:chOff x="2382537" y="460519"/>
              <a:chExt cx="1367023" cy="1367023"/>
            </a:xfrm>
            <a:scene3d>
              <a:camera prst="orthographicFront"/>
              <a:lightRig rig="threePt" dir="t"/>
            </a:scene3d>
          </p:grpSpPr>
          <p:sp>
            <p:nvSpPr>
              <p:cNvPr id="13" name="Oval 12"/>
              <p:cNvSpPr/>
              <p:nvPr/>
            </p:nvSpPr>
            <p:spPr>
              <a:xfrm>
                <a:off x="2382537" y="460519"/>
                <a:ext cx="1367023" cy="1367023"/>
              </a:xfrm>
              <a:prstGeom prst="ellipse">
                <a:avLst/>
              </a:prstGeom>
              <a:solidFill>
                <a:srgbClr val="3366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Tech- nology</a:t>
                </a:r>
                <a:endParaRPr lang="en-US" sz="2400" b="1" kern="1200" dirty="0">
                  <a:solidFill>
                    <a:schemeClr val="bg1"/>
                  </a:solidFill>
                  <a:effectLst>
                    <a:outerShdw blurRad="38100" dist="38100" dir="2700000" algn="tl">
                      <a:srgbClr val="000000">
                        <a:alpha val="43137"/>
                      </a:srgbClr>
                    </a:outerShdw>
                  </a:effectLst>
                </a:endParaRPr>
              </a:p>
            </p:txBody>
          </p:sp>
        </p:grpSp>
        <p:grpSp>
          <p:nvGrpSpPr>
            <p:cNvPr id="9" name="Group 8"/>
            <p:cNvGrpSpPr/>
            <p:nvPr/>
          </p:nvGrpSpPr>
          <p:grpSpPr>
            <a:xfrm>
              <a:off x="6629400" y="1905000"/>
              <a:ext cx="1295400" cy="1295400"/>
              <a:chOff x="2382537" y="460519"/>
              <a:chExt cx="1367023" cy="1367023"/>
            </a:xfrm>
            <a:scene3d>
              <a:camera prst="orthographicFront"/>
              <a:lightRig rig="threePt" dir="t"/>
            </a:scene3d>
          </p:grpSpPr>
          <p:sp>
            <p:nvSpPr>
              <p:cNvPr id="10" name="Oval 9"/>
              <p:cNvSpPr/>
              <p:nvPr/>
            </p:nvSpPr>
            <p:spPr>
              <a:xfrm>
                <a:off x="2382537" y="460519"/>
                <a:ext cx="1367023" cy="1367023"/>
              </a:xfrm>
              <a:prstGeom prst="ellipse">
                <a:avLst/>
              </a:prstGeom>
              <a:solidFill>
                <a:srgbClr val="000099"/>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p:cNvSpPr/>
              <p:nvPr/>
            </p:nvSpPr>
            <p:spPr>
              <a:xfrm>
                <a:off x="2486236" y="660715"/>
                <a:ext cx="1166828"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Process</a:t>
                </a:r>
                <a:endParaRPr lang="en-US" sz="2400" b="1" kern="1200" dirty="0">
                  <a:solidFill>
                    <a:schemeClr val="bg1"/>
                  </a:solidFill>
                  <a:effectLst>
                    <a:outerShdw blurRad="38100" dist="38100" dir="2700000" algn="tl">
                      <a:srgbClr val="000000">
                        <a:alpha val="43137"/>
                      </a:srgbClr>
                    </a:outerShdw>
                  </a:effectLst>
                </a:endParaRPr>
              </a:p>
            </p:txBody>
          </p:sp>
        </p:grpSp>
      </p:grpSp>
      <p:sp>
        <p:nvSpPr>
          <p:cNvPr id="1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897932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a:xfrm>
            <a:off x="454025" y="1541462"/>
            <a:ext cx="5032375" cy="4097338"/>
          </a:xfrm>
        </p:spPr>
        <p:txBody>
          <a:bodyPr/>
          <a:lstStyle/>
          <a:p>
            <a:r>
              <a:rPr lang="en-US" sz="2400" dirty="0" smtClean="0"/>
              <a:t>Architecture Security </a:t>
            </a:r>
            <a:r>
              <a:rPr lang="en-US" sz="2400" dirty="0" smtClean="0"/>
              <a:t>Reviews / Threat Modeling</a:t>
            </a:r>
            <a:endParaRPr lang="en-US" sz="2400" dirty="0" smtClean="0"/>
          </a:p>
          <a:p>
            <a:r>
              <a:rPr lang="en-US" sz="2400" dirty="0" smtClean="0"/>
              <a:t>PSIRT</a:t>
            </a:r>
            <a:endParaRPr lang="en-US" sz="2400" dirty="0"/>
          </a:p>
          <a:p>
            <a:r>
              <a:rPr lang="en-US" sz="2400" dirty="0"/>
              <a:t>Training Program</a:t>
            </a:r>
          </a:p>
          <a:p>
            <a:r>
              <a:rPr lang="en-US" sz="2400" dirty="0" smtClean="0"/>
              <a:t>Policies</a:t>
            </a:r>
          </a:p>
          <a:p>
            <a:r>
              <a:rPr lang="en-US" sz="2400" dirty="0" smtClean="0"/>
              <a:t>M&amp;A Code Reviews</a:t>
            </a:r>
          </a:p>
          <a:p>
            <a:r>
              <a:rPr lang="en-US" sz="2400" dirty="0" smtClean="0"/>
              <a:t>Certifications and Redaction</a:t>
            </a:r>
          </a:p>
          <a:p>
            <a:r>
              <a:rPr lang="en-US" sz="2400" dirty="0" smtClean="0"/>
              <a:t>Programmatic and </a:t>
            </a:r>
            <a:r>
              <a:rPr lang="en-US" sz="2400" dirty="0" smtClean="0"/>
              <a:t>Admin</a:t>
            </a:r>
            <a:endParaRPr lang="en-US" sz="24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30</a:t>
            </a:fld>
            <a:endParaRPr lang="en-US" dirty="0"/>
          </a:p>
        </p:txBody>
      </p:sp>
      <p:grpSp>
        <p:nvGrpSpPr>
          <p:cNvPr id="5" name="Group 4"/>
          <p:cNvGrpSpPr/>
          <p:nvPr/>
        </p:nvGrpSpPr>
        <p:grpSpPr>
          <a:xfrm>
            <a:off x="6705600" y="990600"/>
            <a:ext cx="1824223" cy="1905000"/>
            <a:chOff x="2382537" y="460519"/>
            <a:chExt cx="1367023" cy="1367023"/>
          </a:xfrm>
          <a:scene3d>
            <a:camera prst="orthographicFront"/>
            <a:lightRig rig="threePt" dir="t"/>
          </a:scene3d>
        </p:grpSpPr>
        <p:sp>
          <p:nvSpPr>
            <p:cNvPr id="6" name="Oval 5"/>
            <p:cNvSpPr/>
            <p:nvPr/>
          </p:nvSpPr>
          <p:spPr>
            <a:xfrm>
              <a:off x="2382537" y="460519"/>
              <a:ext cx="1367023" cy="1367023"/>
            </a:xfrm>
            <a:prstGeom prst="ellipse">
              <a:avLst/>
            </a:prstGeom>
            <a:solidFill>
              <a:srgbClr val="000099"/>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rPr>
                <a:t>Process</a:t>
              </a:r>
              <a:endParaRPr lang="en-US" sz="2400" b="1" kern="1200" dirty="0">
                <a:solidFill>
                  <a:schemeClr val="bg1"/>
                </a:solidFill>
                <a:effectLst>
                  <a:outerShdw blurRad="38100" dist="38100" dir="2700000" algn="tl">
                    <a:srgbClr val="000000">
                      <a:alpha val="43137"/>
                    </a:srgbClr>
                  </a:outerShdw>
                </a:effectLst>
              </a:endParaRPr>
            </a:p>
          </p:txBody>
        </p:sp>
      </p:gr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831788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19050"/>
            <a:ext cx="8410575" cy="868363"/>
          </a:xfrm>
        </p:spPr>
        <p:txBody>
          <a:bodyPr/>
          <a:lstStyle/>
          <a:p>
            <a:r>
              <a:rPr lang="en-US" dirty="0" smtClean="0"/>
              <a:t>You Made Your Bed, Now Sleep In It</a:t>
            </a:r>
          </a:p>
        </p:txBody>
      </p:sp>
      <p:sp>
        <p:nvSpPr>
          <p:cNvPr id="7171" name="Line 3"/>
          <p:cNvSpPr>
            <a:spLocks noChangeShapeType="1"/>
          </p:cNvSpPr>
          <p:nvPr/>
        </p:nvSpPr>
        <p:spPr bwMode="auto">
          <a:xfrm flipH="1">
            <a:off x="1919187" y="2180397"/>
            <a:ext cx="0" cy="2950517"/>
          </a:xfrm>
          <a:prstGeom prst="line">
            <a:avLst/>
          </a:prstGeom>
          <a:noFill/>
          <a:ln w="101600" cap="sq">
            <a:solidFill>
              <a:schemeClr val="tx1"/>
            </a:solidFill>
            <a:bevel/>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 name="Diagram 1"/>
          <p:cNvGraphicFramePr/>
          <p:nvPr>
            <p:extLst>
              <p:ext uri="{D42A27DB-BD31-4B8C-83A1-F6EECF244321}">
                <p14:modId xmlns:p14="http://schemas.microsoft.com/office/powerpoint/2010/main" val="661606727"/>
              </p:ext>
            </p:extLst>
          </p:nvPr>
        </p:nvGraphicFramePr>
        <p:xfrm>
          <a:off x="2667000" y="178237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239679" y="1735288"/>
            <a:ext cx="1359016" cy="461665"/>
          </a:xfrm>
          <a:prstGeom prst="rect">
            <a:avLst/>
          </a:prstGeom>
          <a:noFill/>
        </p:spPr>
        <p:txBody>
          <a:bodyPr wrap="square" rtlCol="0">
            <a:spAutoFit/>
          </a:bodyPr>
          <a:lstStyle/>
          <a:p>
            <a:pPr algn="ctr"/>
            <a:r>
              <a:rPr lang="en-US" b="1" dirty="0" smtClean="0"/>
              <a:t>PSIRT</a:t>
            </a:r>
            <a:endParaRPr lang="en-US" b="1" dirty="0"/>
          </a:p>
        </p:txBody>
      </p:sp>
      <p:sp>
        <p:nvSpPr>
          <p:cNvPr id="8" name="TextBox 7"/>
          <p:cNvSpPr txBox="1"/>
          <p:nvPr/>
        </p:nvSpPr>
        <p:spPr>
          <a:xfrm>
            <a:off x="1239679" y="5130915"/>
            <a:ext cx="1359016" cy="830997"/>
          </a:xfrm>
          <a:prstGeom prst="rect">
            <a:avLst/>
          </a:prstGeom>
          <a:noFill/>
        </p:spPr>
        <p:txBody>
          <a:bodyPr wrap="square" rtlCol="0">
            <a:spAutoFit/>
          </a:bodyPr>
          <a:lstStyle/>
          <a:p>
            <a:pPr algn="ctr"/>
            <a:r>
              <a:rPr lang="en-US" b="1" dirty="0" smtClean="0"/>
              <a:t>Security</a:t>
            </a:r>
          </a:p>
          <a:p>
            <a:pPr algn="ctr"/>
            <a:r>
              <a:rPr lang="en-US" b="1" dirty="0" smtClean="0"/>
              <a:t>Reviews</a:t>
            </a:r>
            <a:endParaRPr lang="en-US" b="1" dirty="0"/>
          </a:p>
        </p:txBody>
      </p:sp>
      <p:pic>
        <p:nvPicPr>
          <p:cNvPr id="1026" name="Picture 2" descr="http://www.antizena.sk/media/jpg/vl1pcutlwnutvbw5_l8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676" y="5199013"/>
            <a:ext cx="693546" cy="694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ngresosuniversales.com/images/testimonios/sad%20fa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834" y="1628775"/>
            <a:ext cx="694460" cy="67468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664721-37D1-4242-AAB8-1F241E85FB3C}" type="slidenum">
              <a:rPr lang="en-US" sz="800" smtClean="0"/>
              <a:t>31</a:t>
            </a:fld>
            <a:endParaRPr lang="en-US" sz="800" dirty="0"/>
          </a:p>
        </p:txBody>
      </p:sp>
      <p:sp>
        <p:nvSpPr>
          <p:cNvPr id="12"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846716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Effort</a:t>
            </a:r>
            <a:endParaRPr lang="en-US" dirty="0"/>
          </a:p>
        </p:txBody>
      </p:sp>
      <p:sp>
        <p:nvSpPr>
          <p:cNvPr id="10" name="Slide Number Placeholder 3"/>
          <p:cNvSpPr>
            <a:spLocks noGrp="1"/>
          </p:cNvSpPr>
          <p:nvPr>
            <p:ph type="sldNum" sz="quarter" idx="4294967295"/>
          </p:nvPr>
        </p:nvSpPr>
        <p:spPr>
          <a:xfrm>
            <a:off x="476250" y="6003925"/>
            <a:ext cx="465138" cy="457200"/>
          </a:xfrm>
          <a:prstGeom prst="rect">
            <a:avLst/>
          </a:prstGeom>
        </p:spPr>
        <p:txBody>
          <a:bodyPr/>
          <a:lstStyle/>
          <a:p>
            <a:pPr>
              <a:defRPr/>
            </a:pPr>
            <a:fld id="{E0F9F956-84A8-4035-81A5-45AA598EB10D}" type="slidenum">
              <a:rPr lang="en-US" sz="1800" b="1" smtClean="0">
                <a:solidFill>
                  <a:schemeClr val="bg1"/>
                </a:solidFill>
              </a:rPr>
              <a:pPr>
                <a:defRPr/>
              </a:pPr>
              <a:t>32</a:t>
            </a:fld>
            <a:endParaRPr lang="en-US" sz="1800" b="1"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3975"/>
            <a:ext cx="766469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781800" y="1010210"/>
            <a:ext cx="2133600" cy="1609165"/>
            <a:chOff x="6781800" y="448235"/>
            <a:chExt cx="2133600" cy="1609165"/>
          </a:xfrm>
        </p:grpSpPr>
        <p:sp>
          <p:nvSpPr>
            <p:cNvPr id="4" name="TextBox 3"/>
            <p:cNvSpPr txBox="1"/>
            <p:nvPr/>
          </p:nvSpPr>
          <p:spPr>
            <a:xfrm>
              <a:off x="6781800" y="448235"/>
              <a:ext cx="2133600" cy="830997"/>
            </a:xfrm>
            <a:prstGeom prst="rect">
              <a:avLst/>
            </a:prstGeom>
            <a:noFill/>
          </p:spPr>
          <p:txBody>
            <a:bodyPr wrap="square" rtlCol="0">
              <a:spAutoFit/>
            </a:bodyPr>
            <a:lstStyle/>
            <a:p>
              <a:r>
                <a:rPr lang="en-US" b="1" dirty="0" smtClean="0"/>
                <a:t>New Headcount Justification?</a:t>
              </a:r>
              <a:endParaRPr lang="en-US" b="1" dirty="0"/>
            </a:p>
          </p:txBody>
        </p:sp>
        <p:cxnSp>
          <p:nvCxnSpPr>
            <p:cNvPr id="6" name="Elbow Connector 5"/>
            <p:cNvCxnSpPr/>
            <p:nvPr/>
          </p:nvCxnSpPr>
          <p:spPr bwMode="auto">
            <a:xfrm rot="10800000" flipV="1">
              <a:off x="6781800" y="1279232"/>
              <a:ext cx="990600" cy="778168"/>
            </a:xfrm>
            <a:prstGeom prst="bentConnector3">
              <a:avLst/>
            </a:prstGeom>
            <a:solidFill>
              <a:schemeClr val="accent1"/>
            </a:solidFill>
            <a:ln w="57150" cap="flat" cmpd="sng" algn="ctr">
              <a:solidFill>
                <a:srgbClr val="F66708"/>
              </a:solidFill>
              <a:prstDash val="solid"/>
              <a:round/>
              <a:headEnd type="none" w="sm" len="sm"/>
              <a:tailEnd type="arrow"/>
            </a:ln>
            <a:effectLst/>
          </p:spPr>
        </p:cxnSp>
      </p:grpSp>
      <p:sp>
        <p:nvSpPr>
          <p:cNvPr id="9"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37C0D4-671B-4264-A8D4-8673F2C9B176}" type="slidenum">
              <a:rPr lang="en-US" sz="800" smtClean="0"/>
              <a:t>32</a:t>
            </a:fld>
            <a:endParaRPr lang="en-US" sz="800" dirty="0"/>
          </a:p>
        </p:txBody>
      </p:sp>
      <p:sp>
        <p:nvSpPr>
          <p:cNvPr id="1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2875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33</a:t>
            </a:fld>
            <a:endParaRPr lang="en-US" dirty="0"/>
          </a:p>
        </p:txBody>
      </p:sp>
      <p:sp>
        <p:nvSpPr>
          <p:cNvPr id="8" name="Title 7"/>
          <p:cNvSpPr>
            <a:spLocks noGrp="1"/>
          </p:cNvSpPr>
          <p:nvPr>
            <p:ph type="title"/>
          </p:nvPr>
        </p:nvSpPr>
        <p:spPr/>
        <p:txBody>
          <a:bodyPr/>
          <a:lstStyle/>
          <a:p>
            <a:r>
              <a:rPr lang="en-US" dirty="0" smtClean="0"/>
              <a:t>Tools &amp; Technology</a:t>
            </a:r>
            <a:endParaRPr lang="en-US" dirty="0"/>
          </a:p>
        </p:txBody>
      </p:sp>
      <p:sp>
        <p:nvSpPr>
          <p:cNvPr id="3" name="Text Placeholder 2"/>
          <p:cNvSpPr>
            <a:spLocks noGrp="1"/>
          </p:cNvSpPr>
          <p:nvPr>
            <p:ph type="body" sz="quarter" idx="16"/>
          </p:nvPr>
        </p:nvSpPr>
        <p:spPr/>
        <p:txBody>
          <a:bodyPr/>
          <a:lstStyle/>
          <a:p>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0" name="Picture Placeholder 9"/>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4706" b="14706"/>
          <a:stretch>
            <a:fillRect/>
          </a:stretch>
        </p:blipFill>
        <p:spPr/>
      </p:pic>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grpSp>
        <p:nvGrpSpPr>
          <p:cNvPr id="11" name="Group 10"/>
          <p:cNvGrpSpPr/>
          <p:nvPr/>
        </p:nvGrpSpPr>
        <p:grpSpPr>
          <a:xfrm>
            <a:off x="6862577" y="685800"/>
            <a:ext cx="1824223" cy="1905000"/>
            <a:chOff x="2382537" y="460519"/>
            <a:chExt cx="1367023" cy="1367023"/>
          </a:xfrm>
          <a:scene3d>
            <a:camera prst="orthographicFront"/>
            <a:lightRig rig="threePt" dir="t"/>
          </a:scene3d>
        </p:grpSpPr>
        <p:sp>
          <p:nvSpPr>
            <p:cNvPr id="12" name="Oval 11"/>
            <p:cNvSpPr/>
            <p:nvPr/>
          </p:nvSpPr>
          <p:spPr>
            <a:xfrm>
              <a:off x="2382537" y="460519"/>
              <a:ext cx="1367023" cy="1367023"/>
            </a:xfrm>
            <a:prstGeom prst="ellipse">
              <a:avLst/>
            </a:prstGeom>
            <a:solidFill>
              <a:srgbClr val="3366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3200" b="1" kern="1200" dirty="0" smtClean="0">
                  <a:solidFill>
                    <a:schemeClr val="bg1"/>
                  </a:solidFill>
                  <a:effectLst>
                    <a:outerShdw blurRad="38100" dist="38100" dir="2700000" algn="tl">
                      <a:srgbClr val="000000">
                        <a:alpha val="43137"/>
                      </a:srgbClr>
                    </a:outerShdw>
                  </a:effectLst>
                </a:rPr>
                <a:t>Tech</a:t>
              </a:r>
              <a:endParaRPr lang="en-US" sz="3200" b="1" kern="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278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Technology</a:t>
            </a:r>
            <a:endParaRPr lang="en-US" dirty="0"/>
          </a:p>
        </p:txBody>
      </p:sp>
      <p:sp>
        <p:nvSpPr>
          <p:cNvPr id="3" name="Content Placeholder 2"/>
          <p:cNvSpPr>
            <a:spLocks noGrp="1"/>
          </p:cNvSpPr>
          <p:nvPr>
            <p:ph idx="1"/>
          </p:nvPr>
        </p:nvSpPr>
        <p:spPr>
          <a:xfrm>
            <a:off x="454025" y="1266825"/>
            <a:ext cx="3432175" cy="4371975"/>
          </a:xfrm>
        </p:spPr>
        <p:txBody>
          <a:bodyPr/>
          <a:lstStyle/>
          <a:p>
            <a:pPr marL="171450" indent="-171450"/>
            <a:r>
              <a:rPr lang="en-US" sz="2400" dirty="0" smtClean="0"/>
              <a:t>Monitoring</a:t>
            </a:r>
          </a:p>
          <a:p>
            <a:pPr lvl="1"/>
            <a:r>
              <a:rPr lang="en-US" sz="2400" dirty="0"/>
              <a:t>Heart Rate</a:t>
            </a:r>
          </a:p>
          <a:p>
            <a:pPr lvl="1"/>
            <a:r>
              <a:rPr lang="en-US" sz="2400" dirty="0" smtClean="0"/>
              <a:t>Muscle Fatigue</a:t>
            </a:r>
          </a:p>
          <a:p>
            <a:pPr lvl="1"/>
            <a:r>
              <a:rPr lang="en-US" sz="2400" dirty="0" smtClean="0"/>
              <a:t>Breathing</a:t>
            </a:r>
          </a:p>
          <a:p>
            <a:pPr lvl="1"/>
            <a:r>
              <a:rPr lang="en-US" sz="2400" dirty="0" smtClean="0"/>
              <a:t>Timing</a:t>
            </a:r>
            <a:endParaRPr lang="en-US" sz="24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34</a:t>
            </a:fld>
            <a:endParaRPr lang="en-US" dirty="0"/>
          </a:p>
        </p:txBody>
      </p:sp>
      <p:pic>
        <p:nvPicPr>
          <p:cNvPr id="2058" name="Picture 10" descr="http://cdn.shopify.com/s/files/1/0093/5432/files/W60164ST_01_SpiderTech-Tape-Knee-Full.jpg?15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57619"/>
            <a:ext cx="2476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231" y="1143000"/>
            <a:ext cx="2128838" cy="294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481" y="4095804"/>
            <a:ext cx="28575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alzatex.com/images/products/medium/dsp606ss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16" y="4247727"/>
            <a:ext cx="3369484" cy="1162473"/>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621079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a:t>
            </a:r>
            <a:r>
              <a:rPr lang="en-US" dirty="0" smtClean="0"/>
              <a:t>(Tools)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35</a:t>
            </a:fld>
            <a:endParaRPr lang="en-US" dirty="0"/>
          </a:p>
        </p:txBody>
      </p:sp>
      <p:sp>
        <p:nvSpPr>
          <p:cNvPr id="5" name="Content Placeholder 2"/>
          <p:cNvSpPr>
            <a:spLocks noGrp="1"/>
          </p:cNvSpPr>
          <p:nvPr>
            <p:ph idx="1"/>
          </p:nvPr>
        </p:nvSpPr>
        <p:spPr>
          <a:xfrm>
            <a:off x="454024" y="2362200"/>
            <a:ext cx="8537575" cy="3276600"/>
          </a:xfrm>
        </p:spPr>
        <p:txBody>
          <a:bodyPr>
            <a:noAutofit/>
          </a:bodyPr>
          <a:lstStyle/>
          <a:p>
            <a:pPr lvl="0" eaLnBrk="0" hangingPunct="0">
              <a:spcBef>
                <a:spcPct val="0"/>
              </a:spcBef>
              <a:buNone/>
            </a:pPr>
            <a:r>
              <a:rPr lang="en-US" sz="2400" b="1" dirty="0" smtClean="0">
                <a:latin typeface="Calibri" pitchFamily="34" charset="0"/>
                <a:ea typeface="Calibri" pitchFamily="34" charset="0"/>
                <a:cs typeface="Times New Roman" pitchFamily="18" charset="0"/>
              </a:rPr>
              <a:t>Static </a:t>
            </a:r>
            <a:r>
              <a:rPr lang="en-US" sz="2400" b="1" dirty="0">
                <a:latin typeface="Calibri" pitchFamily="34" charset="0"/>
                <a:ea typeface="Calibri" pitchFamily="34" charset="0"/>
                <a:cs typeface="Times New Roman" pitchFamily="18" charset="0"/>
              </a:rPr>
              <a:t>Analysis</a:t>
            </a:r>
            <a:r>
              <a:rPr lang="en-US" sz="2400" b="1" dirty="0" smtClean="0">
                <a:latin typeface="Calibri" pitchFamily="34" charset="0"/>
                <a:ea typeface="Calibri" pitchFamily="34" charset="0"/>
                <a:cs typeface="Times New Roman" pitchFamily="18" charset="0"/>
              </a:rPr>
              <a:t>:</a:t>
            </a:r>
            <a:endParaRPr lang="en-US" sz="1800" dirty="0">
              <a:latin typeface="Calibri" pitchFamily="34" charset="0"/>
              <a:ea typeface="Calibri" pitchFamily="34" charset="0"/>
              <a:cs typeface="Times New Roman" pitchFamily="18" charset="0"/>
            </a:endParaRPr>
          </a:p>
          <a:p>
            <a:pPr lvl="1" eaLnBrk="0" hangingPunct="0">
              <a:spcBef>
                <a:spcPct val="0"/>
              </a:spcBef>
            </a:pPr>
            <a:r>
              <a:rPr lang="en-US" sz="2000" dirty="0">
                <a:latin typeface="Calibri" pitchFamily="34" charset="0"/>
                <a:ea typeface="Calibri" pitchFamily="34" charset="0"/>
                <a:cs typeface="Times New Roman" pitchFamily="18" charset="0"/>
              </a:rPr>
              <a:t>A method of examining software at compile time, reporting potential defects</a:t>
            </a:r>
          </a:p>
          <a:p>
            <a:pPr lvl="0" eaLnBrk="0" hangingPunct="0">
              <a:spcBef>
                <a:spcPct val="0"/>
              </a:spcBef>
              <a:buFont typeface="Arial" pitchFamily="34" charset="0"/>
              <a:buChar char="•"/>
            </a:pPr>
            <a:endParaRPr lang="en-US" sz="1800" dirty="0">
              <a:latin typeface="Calibri" pitchFamily="34" charset="0"/>
              <a:ea typeface="Calibri" pitchFamily="34" charset="0"/>
              <a:cs typeface="Times New Roman" pitchFamily="18" charset="0"/>
            </a:endParaRPr>
          </a:p>
          <a:p>
            <a:pPr lvl="0" eaLnBrk="0" hangingPunct="0">
              <a:spcBef>
                <a:spcPct val="0"/>
              </a:spcBef>
              <a:buNone/>
            </a:pPr>
            <a:r>
              <a:rPr lang="en-US" sz="2400" b="1" dirty="0">
                <a:latin typeface="Calibri" pitchFamily="34" charset="0"/>
                <a:ea typeface="Calibri" pitchFamily="34" charset="0"/>
                <a:cs typeface="Times New Roman" pitchFamily="18" charset="0"/>
              </a:rPr>
              <a:t>Dynamic Analysis</a:t>
            </a:r>
            <a:r>
              <a:rPr lang="en-US" sz="2400" b="1" dirty="0" smtClean="0">
                <a:latin typeface="Calibri" pitchFamily="34" charset="0"/>
                <a:ea typeface="Calibri" pitchFamily="34" charset="0"/>
                <a:cs typeface="Times New Roman" pitchFamily="18" charset="0"/>
              </a:rPr>
              <a:t>:</a:t>
            </a:r>
            <a:endParaRPr lang="en-US" sz="2400" b="1" dirty="0">
              <a:latin typeface="Calibri" pitchFamily="34" charset="0"/>
              <a:ea typeface="Calibri" pitchFamily="34" charset="0"/>
              <a:cs typeface="Times New Roman" pitchFamily="18" charset="0"/>
            </a:endParaRPr>
          </a:p>
          <a:p>
            <a:pPr lvl="1" eaLnBrk="0" hangingPunct="0">
              <a:spcBef>
                <a:spcPct val="0"/>
              </a:spcBef>
            </a:pPr>
            <a:r>
              <a:rPr lang="en-US" sz="2000" dirty="0" smtClean="0">
                <a:latin typeface="Calibri" pitchFamily="34" charset="0"/>
                <a:ea typeface="Calibri" pitchFamily="34" charset="0"/>
                <a:cs typeface="Times New Roman" pitchFamily="18" charset="0"/>
              </a:rPr>
              <a:t>A </a:t>
            </a:r>
            <a:r>
              <a:rPr lang="en-US" sz="2000" dirty="0">
                <a:latin typeface="Calibri" pitchFamily="34" charset="0"/>
                <a:ea typeface="Calibri" pitchFamily="34" charset="0"/>
                <a:cs typeface="Times New Roman" pitchFamily="18" charset="0"/>
              </a:rPr>
              <a:t>method of examining software at runtime, by executing the code over multiple test </a:t>
            </a:r>
            <a:r>
              <a:rPr lang="en-US" sz="2000" dirty="0" smtClean="0">
                <a:latin typeface="Calibri" pitchFamily="34" charset="0"/>
                <a:ea typeface="Calibri" pitchFamily="34" charset="0"/>
                <a:cs typeface="Times New Roman" pitchFamily="18" charset="0"/>
              </a:rPr>
              <a:t>cases</a:t>
            </a:r>
            <a:r>
              <a:rPr lang="en-US" sz="2400" dirty="0"/>
              <a:t/>
            </a:r>
            <a:br>
              <a:rPr lang="en-US" sz="2400" dirty="0"/>
            </a:br>
            <a:endParaRPr lang="en-US" sz="2400" dirty="0" smtClean="0"/>
          </a:p>
          <a:p>
            <a:pPr lvl="0" eaLnBrk="0" hangingPunct="0">
              <a:spcBef>
                <a:spcPct val="0"/>
              </a:spcBef>
              <a:buNone/>
            </a:pPr>
            <a:r>
              <a:rPr lang="en-US" sz="2400" b="1" dirty="0" smtClean="0">
                <a:latin typeface="Calibri" pitchFamily="34" charset="0"/>
                <a:ea typeface="Calibri" pitchFamily="34" charset="0"/>
                <a:cs typeface="Times New Roman" pitchFamily="18" charset="0"/>
              </a:rPr>
              <a:t>Fuzz Testing:</a:t>
            </a:r>
            <a:endParaRPr lang="en-US" sz="1800" dirty="0">
              <a:latin typeface="Calibri" pitchFamily="34" charset="0"/>
              <a:ea typeface="Calibri" pitchFamily="34" charset="0"/>
              <a:cs typeface="Times New Roman" pitchFamily="18" charset="0"/>
            </a:endParaRPr>
          </a:p>
          <a:p>
            <a:pPr lvl="1" eaLnBrk="0" hangingPunct="0">
              <a:spcBef>
                <a:spcPct val="0"/>
              </a:spcBef>
            </a:pPr>
            <a:r>
              <a:rPr lang="en-US" sz="2000" dirty="0">
                <a:latin typeface="Calibri" pitchFamily="34" charset="0"/>
                <a:ea typeface="Calibri" pitchFamily="34" charset="0"/>
                <a:cs typeface="Times New Roman" pitchFamily="18" charset="0"/>
              </a:rPr>
              <a:t>Providing unexpected, invalid, or random data to an application with the intention of triggering a </a:t>
            </a:r>
            <a:r>
              <a:rPr lang="en-US" sz="2000" dirty="0" smtClean="0">
                <a:latin typeface="Calibri" pitchFamily="34" charset="0"/>
                <a:ea typeface="Calibri" pitchFamily="34" charset="0"/>
                <a:cs typeface="Times New Roman" pitchFamily="18" charset="0"/>
              </a:rPr>
              <a:t>bug</a:t>
            </a:r>
            <a:endParaRPr lang="en-US" sz="2400" dirty="0"/>
          </a:p>
        </p:txBody>
      </p:sp>
      <p:sp>
        <p:nvSpPr>
          <p:cNvPr id="6" name="Content Placeholder 2"/>
          <p:cNvSpPr txBox="1">
            <a:spLocks/>
          </p:cNvSpPr>
          <p:nvPr/>
        </p:nvSpPr>
        <p:spPr bwMode="auto">
          <a:xfrm>
            <a:off x="454025" y="914400"/>
            <a:ext cx="6408552" cy="129540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231775" indent="-231775" algn="l" rtl="0" fontAlgn="base">
              <a:lnSpc>
                <a:spcPct val="90000"/>
              </a:lnSpc>
              <a:spcBef>
                <a:spcPct val="50000"/>
              </a:spcBef>
              <a:spcAft>
                <a:spcPct val="0"/>
              </a:spcAft>
              <a:buClr>
                <a:schemeClr val="accent1"/>
              </a:buClr>
              <a:buChar char="•"/>
              <a:defRPr sz="2600">
                <a:solidFill>
                  <a:schemeClr val="tx1"/>
                </a:solidFill>
                <a:latin typeface="Arial" pitchFamily="34" charset="0"/>
                <a:ea typeface="+mn-ea"/>
                <a:cs typeface="Arial" pitchFamily="34" charset="0"/>
              </a:defRPr>
            </a:lvl1pPr>
            <a:lvl2pPr marL="620713" indent="-274638" algn="l" rtl="0" fontAlgn="base">
              <a:lnSpc>
                <a:spcPct val="90000"/>
              </a:lnSpc>
              <a:spcBef>
                <a:spcPct val="20000"/>
              </a:spcBef>
              <a:spcAft>
                <a:spcPct val="0"/>
              </a:spcAft>
              <a:buClr>
                <a:schemeClr val="accent1"/>
              </a:buClr>
              <a:buChar char="–"/>
              <a:defRPr sz="2200">
                <a:solidFill>
                  <a:schemeClr val="tx1"/>
                </a:solidFill>
                <a:latin typeface="Arial" pitchFamily="34" charset="0"/>
                <a:cs typeface="Arial" pitchFamily="34" charset="0"/>
              </a:defRPr>
            </a:lvl2pPr>
            <a:lvl3pPr marL="963613" indent="-220663" algn="l" rtl="0" fontAlgn="base">
              <a:lnSpc>
                <a:spcPct val="90000"/>
              </a:lnSpc>
              <a:spcBef>
                <a:spcPct val="20000"/>
              </a:spcBef>
              <a:spcAft>
                <a:spcPct val="0"/>
              </a:spcAft>
              <a:buClr>
                <a:schemeClr val="accent1"/>
              </a:buClr>
              <a:buChar char="•"/>
              <a:defRPr sz="2000">
                <a:solidFill>
                  <a:schemeClr val="tx1"/>
                </a:solidFill>
                <a:latin typeface="Arial" pitchFamily="34" charset="0"/>
                <a:cs typeface="Arial" pitchFamily="34" charset="0"/>
              </a:defRPr>
            </a:lvl3pPr>
            <a:lvl4pPr marL="1320800" indent="-238125" algn="l" rtl="0" fontAlgn="base">
              <a:lnSpc>
                <a:spcPct val="90000"/>
              </a:lnSpc>
              <a:spcBef>
                <a:spcPct val="20000"/>
              </a:spcBef>
              <a:spcAft>
                <a:spcPct val="0"/>
              </a:spcAft>
              <a:buClr>
                <a:schemeClr val="accent1"/>
              </a:buClr>
              <a:buChar char="–"/>
              <a:defRPr>
                <a:solidFill>
                  <a:schemeClr val="tx1"/>
                </a:solidFill>
                <a:latin typeface="Arial" pitchFamily="34" charset="0"/>
                <a:cs typeface="Arial" pitchFamily="34" charset="0"/>
              </a:defRPr>
            </a:lvl4pPr>
            <a:lvl5pPr marL="1604963" indent="-169863" algn="l" rtl="0" fontAlgn="base">
              <a:lnSpc>
                <a:spcPct val="90000"/>
              </a:lnSpc>
              <a:spcBef>
                <a:spcPct val="20000"/>
              </a:spcBef>
              <a:spcAft>
                <a:spcPct val="0"/>
              </a:spcAft>
              <a:buClr>
                <a:schemeClr val="accent1"/>
              </a:buClr>
              <a:buChar char="•"/>
              <a:defRPr sz="1600">
                <a:solidFill>
                  <a:schemeClr val="tx1"/>
                </a:solidFill>
                <a:latin typeface="Arial" pitchFamily="34" charset="0"/>
                <a:cs typeface="Arial" pitchFamily="34" charset="0"/>
              </a:defRPr>
            </a:lvl5pPr>
            <a:lvl6pPr marL="20621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6pPr>
            <a:lvl7pPr marL="25193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7pPr>
            <a:lvl8pPr marL="29765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8pPr>
            <a:lvl9pPr marL="3433763" indent="-169863" algn="l" rtl="0" eaLnBrk="1" fontAlgn="base" hangingPunct="1">
              <a:lnSpc>
                <a:spcPct val="90000"/>
              </a:lnSpc>
              <a:spcBef>
                <a:spcPct val="20000"/>
              </a:spcBef>
              <a:spcAft>
                <a:spcPct val="0"/>
              </a:spcAft>
              <a:buClr>
                <a:schemeClr val="tx2"/>
              </a:buClr>
              <a:buChar char="•"/>
              <a:defRPr sz="1600">
                <a:solidFill>
                  <a:schemeClr val="tx1"/>
                </a:solidFill>
                <a:latin typeface="+mn-lt"/>
              </a:defRPr>
            </a:lvl9pPr>
          </a:lstStyle>
          <a:p>
            <a:pPr marL="0" indent="0">
              <a:buFontTx/>
              <a:buNone/>
            </a:pPr>
            <a:endParaRPr lang="en-US" sz="2400" kern="0" dirty="0" smtClean="0"/>
          </a:p>
          <a:p>
            <a:pPr marL="0" indent="0">
              <a:buFontTx/>
              <a:buNone/>
            </a:pPr>
            <a:r>
              <a:rPr lang="en-US" sz="2400" kern="0" dirty="0" smtClean="0"/>
              <a:t>Critical methods used to ensure the development of secure code within an SDL:</a:t>
            </a:r>
            <a:endParaRPr lang="en-US" sz="2800" kern="0" dirty="0" smtClean="0"/>
          </a:p>
          <a:p>
            <a:pPr eaLnBrk="0" hangingPunct="0">
              <a:spcBef>
                <a:spcPct val="0"/>
              </a:spcBef>
              <a:buFontTx/>
              <a:buNone/>
            </a:pPr>
            <a:endParaRPr lang="en-US" sz="2400" b="1" kern="0" dirty="0" smtClean="0">
              <a:latin typeface="Calibri" pitchFamily="34" charset="0"/>
              <a:ea typeface="Calibri" pitchFamily="34" charset="0"/>
              <a:cs typeface="Times New Roman" pitchFamily="18" charset="0"/>
            </a:endParaRPr>
          </a:p>
        </p:txBody>
      </p:sp>
      <p:grpSp>
        <p:nvGrpSpPr>
          <p:cNvPr id="7" name="Group 6"/>
          <p:cNvGrpSpPr/>
          <p:nvPr/>
        </p:nvGrpSpPr>
        <p:grpSpPr>
          <a:xfrm>
            <a:off x="6862577" y="685800"/>
            <a:ext cx="1824223" cy="1905000"/>
            <a:chOff x="2382537" y="460519"/>
            <a:chExt cx="1367023" cy="1367023"/>
          </a:xfrm>
          <a:scene3d>
            <a:camera prst="orthographicFront"/>
            <a:lightRig rig="threePt" dir="t"/>
          </a:scene3d>
        </p:grpSpPr>
        <p:sp>
          <p:nvSpPr>
            <p:cNvPr id="8" name="Oval 7"/>
            <p:cNvSpPr/>
            <p:nvPr/>
          </p:nvSpPr>
          <p:spPr>
            <a:xfrm>
              <a:off x="2382537" y="460519"/>
              <a:ext cx="1367023" cy="1367023"/>
            </a:xfrm>
            <a:prstGeom prst="ellipse">
              <a:avLst/>
            </a:prstGeom>
            <a:solidFill>
              <a:srgbClr val="336600"/>
            </a:solidFill>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582733" y="660715"/>
              <a:ext cx="966631" cy="9666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3200" b="1" kern="1200" dirty="0" smtClean="0">
                  <a:solidFill>
                    <a:schemeClr val="bg1"/>
                  </a:solidFill>
                  <a:effectLst>
                    <a:outerShdw blurRad="38100" dist="38100" dir="2700000" algn="tl">
                      <a:srgbClr val="000000">
                        <a:alpha val="43137"/>
                      </a:srgbClr>
                    </a:outerShdw>
                  </a:effectLst>
                </a:rPr>
                <a:t>Tech</a:t>
              </a:r>
              <a:endParaRPr lang="en-US" sz="3200" b="1" kern="1200" dirty="0">
                <a:solidFill>
                  <a:schemeClr val="bg1"/>
                </a:solidFill>
                <a:effectLst>
                  <a:outerShdw blurRad="38100" dist="38100" dir="2700000" algn="tl">
                    <a:srgbClr val="000000">
                      <a:alpha val="43137"/>
                    </a:srgbClr>
                  </a:outerShdw>
                </a:effectLst>
              </a:endParaRPr>
            </a:p>
          </p:txBody>
        </p:sp>
      </p:grpSp>
      <p:sp>
        <p:nvSpPr>
          <p:cNvPr id="1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97829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85" y="135949"/>
            <a:ext cx="7138987" cy="788610"/>
          </a:xfrm>
        </p:spPr>
        <p:txBody>
          <a:bodyPr/>
          <a:lstStyle/>
          <a:p>
            <a:r>
              <a:rPr lang="en-US" dirty="0" smtClean="0"/>
              <a:t>Static Analysis</a:t>
            </a:r>
            <a:endParaRPr lang="en-US" dirty="0"/>
          </a:p>
        </p:txBody>
      </p:sp>
      <p:sp>
        <p:nvSpPr>
          <p:cNvPr id="5" name="Content Placeholder 4"/>
          <p:cNvSpPr>
            <a:spLocks noGrp="1"/>
          </p:cNvSpPr>
          <p:nvPr>
            <p:ph idx="1"/>
          </p:nvPr>
        </p:nvSpPr>
        <p:spPr>
          <a:xfrm>
            <a:off x="510880" y="1305016"/>
            <a:ext cx="8483125" cy="4824794"/>
          </a:xfrm>
          <a:noFill/>
          <a:ln w="9525">
            <a:noFill/>
            <a:miter lim="800000"/>
            <a:headEnd/>
            <a:tailEnd/>
          </a:ln>
        </p:spPr>
        <p:txBody>
          <a:bodyPr vert="horz" wrap="square" lIns="91440" tIns="45720" rIns="91440" bIns="45720" numCol="1" rtlCol="0" anchor="t" anchorCtr="0" compatLnSpc="1">
            <a:prstTxWarp prst="textNoShape">
              <a:avLst/>
            </a:prstTxWarp>
            <a:noAutofit/>
          </a:bodyPr>
          <a:lstStyle/>
          <a:p>
            <a:r>
              <a:rPr lang="en-US" dirty="0" smtClean="0"/>
              <a:t>Static </a:t>
            </a:r>
            <a:r>
              <a:rPr lang="en-US" dirty="0"/>
              <a:t>analysis tools look for a fixed set of patterns or rules in the code in a manner similar to virus-checking programs</a:t>
            </a:r>
            <a:r>
              <a:rPr lang="en-US" dirty="0" smtClean="0"/>
              <a:t>.</a:t>
            </a:r>
          </a:p>
          <a:p>
            <a:pPr lvl="1"/>
            <a:r>
              <a:rPr lang="en-US" dirty="0" smtClean="0"/>
              <a:t>Think 3</a:t>
            </a:r>
            <a:r>
              <a:rPr lang="en-US" baseline="30000" dirty="0" smtClean="0"/>
              <a:t>rd</a:t>
            </a:r>
            <a:r>
              <a:rPr lang="en-US" dirty="0" smtClean="0"/>
              <a:t> generation “Lint”</a:t>
            </a:r>
            <a:endParaRPr lang="en-US" dirty="0"/>
          </a:p>
          <a:p>
            <a:endParaRPr lang="en-US" dirty="0"/>
          </a:p>
          <a:p>
            <a:r>
              <a:rPr lang="en-US" dirty="0"/>
              <a:t>Static analysis tools can look at more of a program’s dark corners with less fuss than dynamic analysis, which requires actually running the code.</a:t>
            </a:r>
          </a:p>
          <a:p>
            <a:endParaRPr lang="en-US" dirty="0"/>
          </a:p>
        </p:txBody>
      </p:sp>
      <p:pic>
        <p:nvPicPr>
          <p:cNvPr id="9" name="Picture 2" descr="http://www.milcom.org/2010/img/lg_cover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304" y="4070810"/>
            <a:ext cx="3359385" cy="6718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ortify">
            <a:hlinkClick r:id="rId4"/>
          </p:cNvPr>
          <p:cNvPicPr>
            <a:picLocks noChangeAspect="1" noChangeArrowheads="1"/>
          </p:cNvPicPr>
          <p:nvPr/>
        </p:nvPicPr>
        <p:blipFill>
          <a:blip r:embed="rId5" cstate="print"/>
          <a:srcRect/>
          <a:stretch>
            <a:fillRect/>
          </a:stretch>
        </p:blipFill>
        <p:spPr bwMode="auto">
          <a:xfrm>
            <a:off x="3471931" y="5281135"/>
            <a:ext cx="2467230" cy="768283"/>
          </a:xfrm>
          <a:prstGeom prst="rect">
            <a:avLst/>
          </a:prstGeom>
          <a:solidFill>
            <a:schemeClr val="bg1"/>
          </a:solidFill>
          <a:ln w="9525">
            <a:noFill/>
            <a:miter lim="800000"/>
            <a:headEnd/>
            <a:tailEnd/>
          </a:ln>
        </p:spPr>
      </p:pic>
      <p:sp>
        <p:nvSpPr>
          <p:cNvPr id="12" name="Slide Number Placeholder 4"/>
          <p:cNvSpPr>
            <a:spLocks noGrp="1"/>
          </p:cNvSpPr>
          <p:nvPr>
            <p:ph type="sldNum" sz="quarter" idx="4294967295"/>
          </p:nvPr>
        </p:nvSpPr>
        <p:spPr>
          <a:xfrm>
            <a:off x="8759411" y="6487126"/>
            <a:ext cx="455613" cy="215900"/>
          </a:xfrm>
          <a:prstGeom prst="rect">
            <a:avLst/>
          </a:prstGeom>
        </p:spPr>
        <p:txBody>
          <a:bodyPr/>
          <a:lstStyle/>
          <a:p>
            <a:pPr>
              <a:defRPr/>
            </a:pPr>
            <a:fld id="{D8E41D21-139D-4503-8FA5-69CD2A976F5A}" type="slidenum">
              <a:rPr lang="en-US" smtClean="0"/>
              <a:t>36</a:t>
            </a:fld>
            <a:endParaRPr lang="en-US" dirty="0"/>
          </a:p>
        </p:txBody>
      </p:sp>
      <p:sp>
        <p:nvSpPr>
          <p:cNvPr id="8"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1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380660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bwMode="gray">
          <a:xfrm>
            <a:off x="3467318" y="5118650"/>
            <a:ext cx="3546039" cy="1529531"/>
            <a:chOff x="5597962" y="4954395"/>
            <a:chExt cx="2781261" cy="1244390"/>
          </a:xfrm>
        </p:grpSpPr>
        <p:sp>
          <p:nvSpPr>
            <p:cNvPr id="6" name="Rectangle 5"/>
            <p:cNvSpPr/>
            <p:nvPr/>
          </p:nvSpPr>
          <p:spPr bwMode="gray">
            <a:xfrm>
              <a:off x="5597962" y="5948369"/>
              <a:ext cx="2781261" cy="250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8" name="Rectangle 7"/>
            <p:cNvSpPr/>
            <p:nvPr/>
          </p:nvSpPr>
          <p:spPr bwMode="gray">
            <a:xfrm>
              <a:off x="7622771" y="4954395"/>
              <a:ext cx="756452" cy="9939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grpSp>
      <p:sp>
        <p:nvSpPr>
          <p:cNvPr id="2" name="Title 1"/>
          <p:cNvSpPr>
            <a:spLocks noGrp="1"/>
          </p:cNvSpPr>
          <p:nvPr>
            <p:ph type="title"/>
          </p:nvPr>
        </p:nvSpPr>
        <p:spPr/>
        <p:txBody>
          <a:bodyPr/>
          <a:lstStyle/>
          <a:p>
            <a:r>
              <a:rPr lang="en-US" dirty="0" smtClean="0"/>
              <a:t>Dynamic Web Analysis</a:t>
            </a:r>
            <a:endParaRPr lang="en-US" dirty="0"/>
          </a:p>
        </p:txBody>
      </p:sp>
      <p:sp>
        <p:nvSpPr>
          <p:cNvPr id="5" name="Content Placeholder 4"/>
          <p:cNvSpPr>
            <a:spLocks noGrp="1"/>
          </p:cNvSpPr>
          <p:nvPr>
            <p:ph idx="1"/>
          </p:nvPr>
        </p:nvSpPr>
        <p:spPr>
          <a:xfrm>
            <a:off x="508000" y="1204913"/>
            <a:ext cx="8310563" cy="3211149"/>
          </a:xfrm>
        </p:spPr>
        <p:txBody>
          <a:bodyPr/>
          <a:lstStyle/>
          <a:p>
            <a:r>
              <a:rPr lang="en-US" dirty="0"/>
              <a:t>Dynamic </a:t>
            </a:r>
            <a:r>
              <a:rPr lang="en-US" dirty="0" smtClean="0"/>
              <a:t>Web Analysis is the evaluation </a:t>
            </a:r>
            <a:r>
              <a:rPr lang="en-US" dirty="0"/>
              <a:t>of a program based on its execution. </a:t>
            </a:r>
            <a:r>
              <a:rPr lang="en-US" dirty="0" smtClean="0"/>
              <a:t> Dynamic web analysis </a:t>
            </a:r>
            <a:r>
              <a:rPr lang="en-US" dirty="0"/>
              <a:t>relies on executing a piece of software with selected test data. </a:t>
            </a:r>
            <a:endParaRPr lang="en-US" dirty="0" smtClean="0"/>
          </a:p>
          <a:p>
            <a:pPr lvl="1"/>
            <a:r>
              <a:rPr lang="en-US" dirty="0" smtClean="0"/>
              <a:t>McAfee </a:t>
            </a:r>
            <a:r>
              <a:rPr lang="en-US" dirty="0" smtClean="0">
                <a:solidFill>
                  <a:srgbClr val="0070C0"/>
                </a:solidFill>
              </a:rPr>
              <a:t>MVM Web Scanner</a:t>
            </a:r>
            <a:r>
              <a:rPr lang="en-US" dirty="0" smtClean="0"/>
              <a:t> </a:t>
            </a:r>
            <a:r>
              <a:rPr lang="en-US" dirty="0"/>
              <a:t>for web application security testing and </a:t>
            </a:r>
            <a:r>
              <a:rPr lang="en-US" dirty="0" smtClean="0"/>
              <a:t>assessment</a:t>
            </a:r>
          </a:p>
          <a:p>
            <a:pPr lvl="1"/>
            <a:r>
              <a:rPr lang="en-US" dirty="0"/>
              <a:t>PortSwigger </a:t>
            </a:r>
            <a:r>
              <a:rPr lang="en-US" dirty="0">
                <a:solidFill>
                  <a:srgbClr val="0070C0"/>
                </a:solidFill>
              </a:rPr>
              <a:t>Burp Suite Pro </a:t>
            </a:r>
            <a:r>
              <a:rPr lang="en-US" dirty="0"/>
              <a:t>for security testing of web </a:t>
            </a:r>
            <a:r>
              <a:rPr lang="en-US" dirty="0" smtClean="0"/>
              <a:t>applications</a:t>
            </a:r>
            <a:endParaRPr lang="en-US" dirty="0"/>
          </a:p>
        </p:txBody>
      </p:sp>
      <p:pic>
        <p:nvPicPr>
          <p:cNvPr id="1026" name="Picture 2" descr="PortSwigger Web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4617491"/>
            <a:ext cx="3316146" cy="6166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cAfee Vulnerability Mana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961" y="3842461"/>
            <a:ext cx="2000250" cy="200025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4"/>
          <p:cNvSpPr>
            <a:spLocks noGrp="1"/>
          </p:cNvSpPr>
          <p:nvPr>
            <p:ph type="sldNum" sz="quarter" idx="4294967295"/>
          </p:nvPr>
        </p:nvSpPr>
        <p:spPr>
          <a:xfrm>
            <a:off x="8759411" y="6487126"/>
            <a:ext cx="455613" cy="215900"/>
          </a:xfrm>
          <a:prstGeom prst="rect">
            <a:avLst/>
          </a:prstGeom>
        </p:spPr>
        <p:txBody>
          <a:bodyPr/>
          <a:lstStyle/>
          <a:p>
            <a:pPr>
              <a:defRPr/>
            </a:pPr>
            <a:fld id="{1A516862-024F-4D33-9A47-36C40AEF6F83}" type="slidenum">
              <a:rPr lang="en-US" smtClean="0"/>
              <a:t>37</a:t>
            </a:fld>
            <a:endParaRPr lang="en-US" dirty="0"/>
          </a:p>
        </p:txBody>
      </p:sp>
      <p:sp>
        <p:nvSpPr>
          <p:cNvPr id="11"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13"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287787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 Testing</a:t>
            </a:r>
            <a:endParaRPr lang="en-US" dirty="0"/>
          </a:p>
        </p:txBody>
      </p:sp>
      <p:sp>
        <p:nvSpPr>
          <p:cNvPr id="5" name="Content Placeholder 4"/>
          <p:cNvSpPr>
            <a:spLocks noGrp="1"/>
          </p:cNvSpPr>
          <p:nvPr>
            <p:ph idx="1"/>
          </p:nvPr>
        </p:nvSpPr>
        <p:spPr>
          <a:xfrm>
            <a:off x="508000" y="1053911"/>
            <a:ext cx="8310563" cy="4714875"/>
          </a:xfrm>
        </p:spPr>
        <p:txBody>
          <a:bodyPr/>
          <a:lstStyle/>
          <a:p>
            <a:r>
              <a:rPr lang="en-US" b="1" dirty="0" smtClean="0"/>
              <a:t>Fuzz </a:t>
            </a:r>
            <a:r>
              <a:rPr lang="en-US" b="1" dirty="0"/>
              <a:t>testing </a:t>
            </a:r>
            <a:r>
              <a:rPr lang="en-US" dirty="0"/>
              <a:t>or </a:t>
            </a:r>
            <a:r>
              <a:rPr lang="en-US" b="1" dirty="0"/>
              <a:t>fuzzing</a:t>
            </a:r>
            <a:r>
              <a:rPr lang="en-US" dirty="0"/>
              <a:t> is a software testing technique, often automated or semi-automated, that involves providing invalid, unexpected, or random data to the inputs of a computer program</a:t>
            </a:r>
            <a:r>
              <a:rPr lang="en-US" dirty="0" smtClean="0"/>
              <a:t>.</a:t>
            </a:r>
          </a:p>
          <a:p>
            <a:pPr lvl="1"/>
            <a:r>
              <a:rPr lang="en-US" dirty="0" smtClean="0"/>
              <a:t>The </a:t>
            </a:r>
            <a:r>
              <a:rPr lang="en-US" dirty="0"/>
              <a:t>program is then monitored for exceptions such as crashes, </a:t>
            </a:r>
            <a:r>
              <a:rPr lang="en-US" dirty="0" smtClean="0"/>
              <a:t>or failing </a:t>
            </a:r>
            <a:r>
              <a:rPr lang="en-US" dirty="0"/>
              <a:t>built-in code assertions or </a:t>
            </a:r>
            <a:r>
              <a:rPr lang="en-US" dirty="0" smtClean="0"/>
              <a:t>potential </a:t>
            </a:r>
            <a:r>
              <a:rPr lang="en-US" dirty="0"/>
              <a:t>memory leaks. </a:t>
            </a:r>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marL="346075" lvl="1" indent="0">
              <a:buNone/>
            </a:pPr>
            <a:r>
              <a:rPr lang="en-US" dirty="0" smtClean="0"/>
              <a:t>NOTE: Fuzzing is sometimes combined with dynamic memory analysis</a:t>
            </a:r>
          </a:p>
        </p:txBody>
      </p:sp>
      <p:grpSp>
        <p:nvGrpSpPr>
          <p:cNvPr id="7" name="Group 6"/>
          <p:cNvGrpSpPr/>
          <p:nvPr/>
        </p:nvGrpSpPr>
        <p:grpSpPr>
          <a:xfrm>
            <a:off x="2522262" y="3208137"/>
            <a:ext cx="4011707" cy="896632"/>
            <a:chOff x="5852161" y="4863594"/>
            <a:chExt cx="3136892" cy="415288"/>
          </a:xfrm>
        </p:grpSpPr>
        <p:pic>
          <p:nvPicPr>
            <p:cNvPr id="11" name="Picture 4" descr="MoinMoin Logo"/>
            <p:cNvPicPr>
              <a:picLocks noChangeAspect="1" noChangeArrowheads="1"/>
            </p:cNvPicPr>
            <p:nvPr/>
          </p:nvPicPr>
          <p:blipFill>
            <a:blip r:embed="rId3" cstate="print"/>
            <a:srcRect/>
            <a:stretch>
              <a:fillRect/>
            </a:stretch>
          </p:blipFill>
          <p:spPr bwMode="auto">
            <a:xfrm>
              <a:off x="5852161" y="4863594"/>
              <a:ext cx="628102" cy="415288"/>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766" y="4939316"/>
              <a:ext cx="2442287" cy="27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Slide Number Placeholder 4"/>
          <p:cNvSpPr>
            <a:spLocks noGrp="1"/>
          </p:cNvSpPr>
          <p:nvPr>
            <p:ph type="sldNum" sz="quarter" idx="4294967295"/>
          </p:nvPr>
        </p:nvSpPr>
        <p:spPr>
          <a:xfrm>
            <a:off x="8759411" y="6487126"/>
            <a:ext cx="455613" cy="215900"/>
          </a:xfrm>
          <a:prstGeom prst="rect">
            <a:avLst/>
          </a:prstGeom>
        </p:spPr>
        <p:txBody>
          <a:bodyPr/>
          <a:lstStyle/>
          <a:p>
            <a:pPr>
              <a:defRPr/>
            </a:pPr>
            <a:fld id="{AFAC3EF3-D8BC-4FE3-B5C1-CECB177AD0A4}" type="slidenum">
              <a:rPr lang="en-US" smtClean="0"/>
              <a:t>38</a:t>
            </a:fld>
            <a:endParaRPr lang="en-US" dirty="0"/>
          </a:p>
        </p:txBody>
      </p:sp>
      <p:pic>
        <p:nvPicPr>
          <p:cNvPr id="3074" name="Picture 2" descr="Codenomicon-logo-and-typ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594" y="4334080"/>
            <a:ext cx="3714073" cy="10611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13"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911153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9" y="171461"/>
            <a:ext cx="7138987" cy="788610"/>
          </a:xfrm>
        </p:spPr>
        <p:txBody>
          <a:bodyPr/>
          <a:lstStyle/>
          <a:p>
            <a:r>
              <a:rPr lang="en-US" dirty="0" smtClean="0"/>
              <a:t>Code Review Tools</a:t>
            </a:r>
            <a:endParaRPr lang="en-US" dirty="0"/>
          </a:p>
        </p:txBody>
      </p:sp>
      <p:sp>
        <p:nvSpPr>
          <p:cNvPr id="13" name="Content Placeholder 12"/>
          <p:cNvSpPr>
            <a:spLocks noGrp="1"/>
          </p:cNvSpPr>
          <p:nvPr>
            <p:ph idx="1"/>
          </p:nvPr>
        </p:nvSpPr>
        <p:spPr/>
        <p:txBody>
          <a:bodyPr/>
          <a:lstStyle/>
          <a:p>
            <a:r>
              <a:rPr lang="en-US" dirty="0" smtClean="0"/>
              <a:t>CodeCollaborator</a:t>
            </a:r>
          </a:p>
          <a:p>
            <a:pPr lvl="1"/>
            <a:r>
              <a:rPr lang="en-US" dirty="0" smtClean="0"/>
              <a:t>Source </a:t>
            </a:r>
            <a:r>
              <a:rPr lang="en-US" dirty="0"/>
              <a:t>Code </a:t>
            </a:r>
            <a:r>
              <a:rPr lang="en-US" dirty="0" smtClean="0"/>
              <a:t>Review</a:t>
            </a:r>
          </a:p>
          <a:p>
            <a:pPr lvl="1"/>
            <a:r>
              <a:rPr lang="en-US" dirty="0" smtClean="0"/>
              <a:t>In </a:t>
            </a:r>
            <a:r>
              <a:rPr lang="en-US" dirty="0"/>
              <a:t>the </a:t>
            </a:r>
            <a:r>
              <a:rPr lang="en-US" dirty="0" smtClean="0"/>
              <a:t>San Jose Verizon </a:t>
            </a:r>
            <a:r>
              <a:rPr lang="en-US" dirty="0"/>
              <a:t>Data </a:t>
            </a:r>
            <a:r>
              <a:rPr lang="en-US" dirty="0" smtClean="0"/>
              <a:t>Center</a:t>
            </a:r>
            <a:endParaRPr lang="en-US" dirty="0"/>
          </a:p>
          <a:p>
            <a:r>
              <a:rPr lang="en-US" dirty="0" smtClean="0"/>
              <a:t>Black Duck</a:t>
            </a:r>
          </a:p>
          <a:p>
            <a:pPr lvl="1"/>
            <a:r>
              <a:rPr lang="en-US" dirty="0" err="1" smtClean="0"/>
              <a:t>Protex</a:t>
            </a:r>
            <a:r>
              <a:rPr lang="en-US" dirty="0" smtClean="0"/>
              <a:t>: Open Source Compliance</a:t>
            </a:r>
          </a:p>
          <a:p>
            <a:pPr lvl="1"/>
            <a:r>
              <a:rPr lang="en-US" dirty="0"/>
              <a:t>Code </a:t>
            </a:r>
            <a:r>
              <a:rPr lang="en-US" dirty="0" smtClean="0"/>
              <a:t>Center: Open </a:t>
            </a:r>
            <a:r>
              <a:rPr lang="en-US" dirty="0"/>
              <a:t>Source </a:t>
            </a:r>
            <a:r>
              <a:rPr lang="en-US" dirty="0" smtClean="0"/>
              <a:t>Governance</a:t>
            </a:r>
          </a:p>
          <a:p>
            <a:r>
              <a:rPr lang="en-US" dirty="0" smtClean="0"/>
              <a:t>Bugzilla</a:t>
            </a:r>
            <a:endParaRPr lang="en-US" u="sng" dirty="0">
              <a:solidFill>
                <a:srgbClr val="0000CC"/>
              </a:solidFill>
            </a:endParaRPr>
          </a:p>
          <a:p>
            <a:r>
              <a:rPr lang="en-US" dirty="0" smtClean="0"/>
              <a:t>Source </a:t>
            </a:r>
            <a:r>
              <a:rPr lang="en-US" dirty="0"/>
              <a:t>Code </a:t>
            </a:r>
            <a:r>
              <a:rPr lang="en-US" dirty="0" smtClean="0"/>
              <a:t>Control</a:t>
            </a:r>
          </a:p>
          <a:p>
            <a:pPr lvl="1"/>
            <a:r>
              <a:rPr lang="en-US" dirty="0" smtClean="0"/>
              <a:t>SVN/Subversion</a:t>
            </a:r>
          </a:p>
        </p:txBody>
      </p:sp>
      <p:grpSp>
        <p:nvGrpSpPr>
          <p:cNvPr id="15" name="Group 14"/>
          <p:cNvGrpSpPr/>
          <p:nvPr/>
        </p:nvGrpSpPr>
        <p:grpSpPr>
          <a:xfrm>
            <a:off x="1267030" y="4726323"/>
            <a:ext cx="3333750" cy="1057727"/>
            <a:chOff x="5325187" y="4459096"/>
            <a:chExt cx="3333750" cy="1057727"/>
          </a:xfrm>
        </p:grpSpPr>
        <p:pic>
          <p:nvPicPr>
            <p:cNvPr id="2065" name="Picture 17" descr="https://eclipse.org/membership/scripts/get_image.php?id=1050&amp;size=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187" y="4459096"/>
              <a:ext cx="33337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http://www.hotfrog.com/Companies/SmartBear-Software/images-pr/CodeCollaborator-414314_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312" y="5145348"/>
              <a:ext cx="2857500" cy="37147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4"/>
          <p:cNvSpPr>
            <a:spLocks noGrp="1"/>
          </p:cNvSpPr>
          <p:nvPr>
            <p:ph type="sldNum" sz="quarter" idx="4294967295"/>
          </p:nvPr>
        </p:nvSpPr>
        <p:spPr>
          <a:xfrm>
            <a:off x="8759411" y="6487126"/>
            <a:ext cx="455613" cy="215900"/>
          </a:xfrm>
          <a:prstGeom prst="rect">
            <a:avLst/>
          </a:prstGeom>
        </p:spPr>
        <p:txBody>
          <a:bodyPr/>
          <a:lstStyle/>
          <a:p>
            <a:pPr>
              <a:defRPr/>
            </a:pPr>
            <a:fld id="{2797FC5C-47B4-4557-8DBA-B91519A93A48}" type="slidenum">
              <a:rPr lang="en-US" smtClean="0"/>
              <a:t>39</a:t>
            </a:fld>
            <a:endParaRPr lang="en-US" dirty="0"/>
          </a:p>
        </p:txBody>
      </p:sp>
      <p:pic>
        <p:nvPicPr>
          <p:cNvPr id="4098" name="Picture 2" descr="http://www.blackducksoftware.com/files/images/brand/Black_Duck_Logo_5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295" y="5404187"/>
            <a:ext cx="3281932" cy="7285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pic>
        <p:nvPicPr>
          <p:cNvPr id="1026" name="Picture 2" descr="http://www.kisters.net/images/logo_bugzill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715" y="4400839"/>
            <a:ext cx="2313871" cy="749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vn.apache.org/repos/asf/subversion/trunk/notes/logo/256-colour/subversion_logo-384x33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221" y="2817469"/>
            <a:ext cx="1305365" cy="112859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72450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Product Security?</a:t>
            </a:r>
          </a:p>
        </p:txBody>
      </p:sp>
      <p:sp>
        <p:nvSpPr>
          <p:cNvPr id="5" name="Content Placeholder 4"/>
          <p:cNvSpPr>
            <a:spLocks noGrp="1"/>
          </p:cNvSpPr>
          <p:nvPr>
            <p:ph idx="1"/>
          </p:nvPr>
        </p:nvSpPr>
        <p:spPr>
          <a:xfrm>
            <a:off x="454025" y="1266825"/>
            <a:ext cx="8223250" cy="1095375"/>
          </a:xfrm>
        </p:spPr>
        <p:txBody>
          <a:bodyPr>
            <a:normAutofit/>
          </a:bodyPr>
          <a:lstStyle/>
          <a:p>
            <a:pPr marL="0" indent="0" algn="ctr">
              <a:buNone/>
            </a:pPr>
            <a:r>
              <a:rPr lang="en-US" sz="3600" dirty="0"/>
              <a:t>Securely developing </a:t>
            </a:r>
            <a:r>
              <a:rPr lang="en-US" sz="3600" dirty="0">
                <a:solidFill>
                  <a:srgbClr val="FF0000"/>
                </a:solidFill>
              </a:rPr>
              <a:t>software</a:t>
            </a:r>
            <a:r>
              <a:rPr lang="en-US" sz="3600" dirty="0"/>
              <a:t> </a:t>
            </a:r>
            <a:r>
              <a:rPr lang="en-US" sz="3600" u="sng" dirty="0"/>
              <a:t>before</a:t>
            </a:r>
            <a:r>
              <a:rPr lang="en-US" sz="3600" dirty="0"/>
              <a:t> handing it </a:t>
            </a:r>
            <a:r>
              <a:rPr lang="en-US" sz="3600" dirty="0" smtClean="0"/>
              <a:t>off to </a:t>
            </a:r>
            <a:r>
              <a:rPr lang="en-US" sz="3600" dirty="0"/>
              <a:t>IT</a:t>
            </a:r>
            <a:r>
              <a:rPr lang="en-US" sz="3600" dirty="0" smtClean="0"/>
              <a:t>.</a:t>
            </a:r>
            <a:endParaRPr lang="en-US" sz="3600" dirty="0"/>
          </a:p>
        </p:txBody>
      </p:sp>
      <p:sp>
        <p:nvSpPr>
          <p:cNvPr id="19" name="Slide Number Placeholder 3"/>
          <p:cNvSpPr>
            <a:spLocks noGrp="1"/>
          </p:cNvSpPr>
          <p:nvPr>
            <p:ph type="sldNum" sz="quarter" idx="10"/>
          </p:nvPr>
        </p:nvSpPr>
        <p:spPr/>
        <p:txBody>
          <a:bodyPr/>
          <a:lstStyle/>
          <a:p>
            <a:pPr>
              <a:defRPr/>
            </a:pPr>
            <a:fld id="{E0F9F956-84A8-4035-81A5-45AA598EB10D}" type="slidenum">
              <a:rPr lang="en-US" smtClean="0"/>
              <a:pPr>
                <a:defRPr/>
              </a:pPr>
              <a:t>4</a:t>
            </a:fld>
            <a:endParaRPr lang="en-US" dirty="0"/>
          </a:p>
        </p:txBody>
      </p:sp>
      <p:grpSp>
        <p:nvGrpSpPr>
          <p:cNvPr id="18" name="Group 17"/>
          <p:cNvGrpSpPr/>
          <p:nvPr/>
        </p:nvGrpSpPr>
        <p:grpSpPr>
          <a:xfrm>
            <a:off x="416974" y="3124200"/>
            <a:ext cx="8177856" cy="719980"/>
            <a:chOff x="343949" y="4277562"/>
            <a:chExt cx="8177856" cy="719980"/>
          </a:xfrm>
        </p:grpSpPr>
        <p:sp>
          <p:nvSpPr>
            <p:cNvPr id="9" name="TextBox 8"/>
            <p:cNvSpPr txBox="1"/>
            <p:nvPr/>
          </p:nvSpPr>
          <p:spPr>
            <a:xfrm>
              <a:off x="343949" y="4487347"/>
              <a:ext cx="2407640" cy="46166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Pre-Launch</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2801923" y="4277562"/>
              <a:ext cx="4236440" cy="369332"/>
            </a:xfrm>
            <a:prstGeom prst="rect">
              <a:avLst/>
            </a:prstGeom>
            <a:solidFill>
              <a:srgbClr val="C00000"/>
            </a:solidFill>
            <a:ln w="28575">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b="1" dirty="0" smtClean="0">
                  <a:solidFill>
                    <a:schemeClr val="bg1"/>
                  </a:solidFill>
                </a:rPr>
                <a:t>Software / Product Security</a:t>
              </a:r>
              <a:endParaRPr lang="en-US" b="1" dirty="0">
                <a:solidFill>
                  <a:schemeClr val="bg1"/>
                </a:solidFill>
              </a:endParaRPr>
            </a:p>
          </p:txBody>
        </p:sp>
        <p:sp>
          <p:nvSpPr>
            <p:cNvPr id="13" name="TextBox 12"/>
            <p:cNvSpPr txBox="1"/>
            <p:nvPr/>
          </p:nvSpPr>
          <p:spPr>
            <a:xfrm>
              <a:off x="7654939" y="4535877"/>
              <a:ext cx="866866" cy="461665"/>
            </a:xfrm>
            <a:prstGeom prst="rect">
              <a:avLst/>
            </a:prstGeom>
            <a:noFill/>
          </p:spPr>
          <p:txBody>
            <a:bodyPr wrap="square" rtlCol="0">
              <a:spAutoFit/>
            </a:bodyPr>
            <a:lstStyle/>
            <a:p>
              <a:pPr algn="r"/>
              <a:r>
                <a:rPr lang="en-US" b="1" dirty="0" smtClean="0"/>
                <a:t>Dev</a:t>
              </a:r>
              <a:endParaRPr lang="en-US" b="1" dirty="0"/>
            </a:p>
          </p:txBody>
        </p:sp>
      </p:grpSp>
      <p:cxnSp>
        <p:nvCxnSpPr>
          <p:cNvPr id="8" name="Straight Connector 7"/>
          <p:cNvCxnSpPr/>
          <p:nvPr/>
        </p:nvCxnSpPr>
        <p:spPr bwMode="auto">
          <a:xfrm flipV="1">
            <a:off x="304800" y="3933800"/>
            <a:ext cx="8534400" cy="12584"/>
          </a:xfrm>
          <a:prstGeom prst="line">
            <a:avLst/>
          </a:prstGeom>
          <a:solidFill>
            <a:schemeClr val="accent1"/>
          </a:solidFill>
          <a:ln w="38100" cap="flat" cmpd="sng" algn="ctr">
            <a:solidFill>
              <a:srgbClr val="252525"/>
            </a:solidFill>
            <a:prstDash val="dash"/>
            <a:round/>
            <a:headEnd type="none" w="med" len="med"/>
            <a:tailEnd type="none" w="med" len="med"/>
          </a:ln>
          <a:effectLst/>
        </p:spPr>
      </p:cxnSp>
      <p:grpSp>
        <p:nvGrpSpPr>
          <p:cNvPr id="4" name="Group 3"/>
          <p:cNvGrpSpPr/>
          <p:nvPr/>
        </p:nvGrpSpPr>
        <p:grpSpPr>
          <a:xfrm>
            <a:off x="425363" y="4031804"/>
            <a:ext cx="8029663" cy="676463"/>
            <a:chOff x="425363" y="3879404"/>
            <a:chExt cx="8029663" cy="676463"/>
          </a:xfrm>
        </p:grpSpPr>
        <p:sp>
          <p:nvSpPr>
            <p:cNvPr id="10" name="TextBox 9"/>
            <p:cNvSpPr txBox="1"/>
            <p:nvPr/>
          </p:nvSpPr>
          <p:spPr>
            <a:xfrm>
              <a:off x="425363" y="3897986"/>
              <a:ext cx="2407640" cy="46166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Post-Launch</a:t>
              </a:r>
            </a:p>
          </p:txBody>
        </p:sp>
        <p:sp>
          <p:nvSpPr>
            <p:cNvPr id="14" name="TextBox 13"/>
            <p:cNvSpPr txBox="1"/>
            <p:nvPr/>
          </p:nvSpPr>
          <p:spPr>
            <a:xfrm>
              <a:off x="7740562" y="3879404"/>
              <a:ext cx="714464" cy="461665"/>
            </a:xfrm>
            <a:prstGeom prst="rect">
              <a:avLst/>
            </a:prstGeom>
            <a:noFill/>
          </p:spPr>
          <p:txBody>
            <a:bodyPr wrap="square" rtlCol="0">
              <a:spAutoFit/>
            </a:bodyPr>
            <a:lstStyle/>
            <a:p>
              <a:pPr algn="r"/>
              <a:r>
                <a:rPr lang="en-US" b="1" dirty="0" smtClean="0"/>
                <a:t>IT</a:t>
              </a:r>
              <a:endParaRPr lang="en-US" b="1" dirty="0"/>
            </a:p>
          </p:txBody>
        </p:sp>
        <p:sp>
          <p:nvSpPr>
            <p:cNvPr id="12" name="TextBox 11"/>
            <p:cNvSpPr txBox="1"/>
            <p:nvPr/>
          </p:nvSpPr>
          <p:spPr>
            <a:xfrm>
              <a:off x="3032230" y="4186535"/>
              <a:ext cx="3899482" cy="369332"/>
            </a:xfrm>
            <a:prstGeom prst="rect">
              <a:avLst/>
            </a:prstGeom>
            <a:solidFill>
              <a:srgbClr val="C00000"/>
            </a:solidFill>
            <a:ln w="28575">
              <a:no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b="1" dirty="0" smtClean="0">
                  <a:solidFill>
                    <a:schemeClr val="bg1"/>
                  </a:solidFill>
                </a:rPr>
                <a:t>Application Security</a:t>
              </a:r>
              <a:endParaRPr lang="en-US" b="1" dirty="0">
                <a:solidFill>
                  <a:schemeClr val="bg1"/>
                </a:solidFill>
              </a:endParaRPr>
            </a:p>
          </p:txBody>
        </p:sp>
      </p:grpSp>
      <p:sp>
        <p:nvSpPr>
          <p:cNvPr id="16" name="Down Arrow 15"/>
          <p:cNvSpPr/>
          <p:nvPr/>
        </p:nvSpPr>
        <p:spPr bwMode="auto">
          <a:xfrm>
            <a:off x="4718155" y="3531164"/>
            <a:ext cx="484632" cy="736036"/>
          </a:xfrm>
          <a:prstGeom prst="downArrow">
            <a:avLst/>
          </a:prstGeom>
          <a:solidFill>
            <a:schemeClr val="accent1"/>
          </a:solidFill>
          <a:ln w="12700" cap="flat" cmpd="sng" algn="ctr">
            <a:solidFill>
              <a:schemeClr val="bg1"/>
            </a:solidFill>
            <a:prstDash val="solid"/>
            <a:round/>
            <a:headEnd type="none" w="sm" len="sm"/>
            <a:tailEnd type="none" w="sm" len="sm"/>
          </a:ln>
          <a:effectLst>
            <a:outerShdw dist="35921" dir="2700000" algn="ctr" rotWithShape="0">
              <a:schemeClr val="bg2"/>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03297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brandsoftheworld.com/sites/default/files/styles/logo-original-577x577/public/092012/wiresh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971800"/>
            <a:ext cx="2057400" cy="2057401"/>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noGrp="1"/>
          </p:cNvSpPr>
          <p:nvPr>
            <p:ph type="title"/>
          </p:nvPr>
        </p:nvSpPr>
        <p:spPr/>
        <p:txBody>
          <a:bodyPr/>
          <a:lstStyle/>
          <a:p>
            <a:r>
              <a:rPr lang="en-US" dirty="0" smtClean="0"/>
              <a:t>Technology (cont.)</a:t>
            </a:r>
            <a:endParaRPr lang="en-US" dirty="0"/>
          </a:p>
        </p:txBody>
      </p:sp>
      <p:sp>
        <p:nvSpPr>
          <p:cNvPr id="2" name="Content Placeholder 1"/>
          <p:cNvSpPr>
            <a:spLocks noGrp="1"/>
          </p:cNvSpPr>
          <p:nvPr>
            <p:ph sz="half" idx="1"/>
          </p:nvPr>
        </p:nvSpPr>
        <p:spPr>
          <a:xfrm>
            <a:off x="454025" y="1266825"/>
            <a:ext cx="4035425" cy="484709"/>
          </a:xfrm>
        </p:spPr>
        <p:txBody>
          <a:bodyPr/>
          <a:lstStyle/>
          <a:p>
            <a:r>
              <a:rPr lang="en-US" dirty="0" smtClean="0"/>
              <a:t>Free</a:t>
            </a:r>
            <a:endParaRPr lang="en-US" dirty="0"/>
          </a:p>
        </p:txBody>
      </p:sp>
      <p:sp>
        <p:nvSpPr>
          <p:cNvPr id="3" name="Content Placeholder 2"/>
          <p:cNvSpPr>
            <a:spLocks noGrp="1"/>
          </p:cNvSpPr>
          <p:nvPr>
            <p:ph sz="half" idx="2"/>
          </p:nvPr>
        </p:nvSpPr>
        <p:spPr>
          <a:xfrm>
            <a:off x="5444094" y="1266825"/>
            <a:ext cx="3699906" cy="484709"/>
          </a:xfrm>
        </p:spPr>
        <p:txBody>
          <a:bodyPr/>
          <a:lstStyle/>
          <a:p>
            <a:r>
              <a:rPr lang="en-US" dirty="0" smtClean="0"/>
              <a:t>Costs $$$</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40</a:t>
            </a:fld>
            <a:endParaRPr lang="en-US" dirty="0"/>
          </a:p>
        </p:txBody>
      </p:sp>
      <p:pic>
        <p:nvPicPr>
          <p:cNvPr id="9" name="Picture 2" descr="http://www.milcom.org/2010/img/lg_cover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1737" y="1753666"/>
            <a:ext cx="3042663" cy="6085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ortify">
            <a:hlinkClick r:id="rId5"/>
          </p:cNvPr>
          <p:cNvPicPr>
            <a:picLocks noChangeAspect="1" noChangeArrowheads="1"/>
          </p:cNvPicPr>
          <p:nvPr/>
        </p:nvPicPr>
        <p:blipFill>
          <a:blip r:embed="rId6" cstate="print"/>
          <a:srcRect/>
          <a:stretch>
            <a:fillRect/>
          </a:stretch>
        </p:blipFill>
        <p:spPr bwMode="auto">
          <a:xfrm>
            <a:off x="5748894" y="3327485"/>
            <a:ext cx="2528347" cy="787315"/>
          </a:xfrm>
          <a:prstGeom prst="rect">
            <a:avLst/>
          </a:prstGeom>
          <a:solidFill>
            <a:schemeClr val="bg1"/>
          </a:solidFill>
          <a:ln w="9525">
            <a:noFill/>
            <a:miter lim="800000"/>
            <a:headEnd/>
            <a:tailEnd/>
          </a:ln>
        </p:spPr>
      </p:pic>
      <p:pic>
        <p:nvPicPr>
          <p:cNvPr id="18" name="Picture 2" descr="http://secure360.org/wp-content/uploads/2011/11/Veracod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3569" y="4419600"/>
            <a:ext cx="2510975" cy="381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85800" y="2362199"/>
            <a:ext cx="2891704" cy="509398"/>
            <a:chOff x="5852161" y="4863594"/>
            <a:chExt cx="3136892" cy="415288"/>
          </a:xfrm>
        </p:grpSpPr>
        <p:pic>
          <p:nvPicPr>
            <p:cNvPr id="12" name="Picture 4" descr="MoinMoin Logo"/>
            <p:cNvPicPr>
              <a:picLocks noChangeAspect="1" noChangeArrowheads="1"/>
            </p:cNvPicPr>
            <p:nvPr/>
          </p:nvPicPr>
          <p:blipFill>
            <a:blip r:embed="rId8" cstate="print"/>
            <a:srcRect/>
            <a:stretch>
              <a:fillRect/>
            </a:stretch>
          </p:blipFill>
          <p:spPr bwMode="auto">
            <a:xfrm>
              <a:off x="5852161" y="4863594"/>
              <a:ext cx="628102" cy="415288"/>
            </a:xfrm>
            <a:prstGeom prst="rect">
              <a:avLst/>
            </a:prstGeom>
            <a:noFill/>
            <a:ln w="9525">
              <a:noFill/>
              <a:miter lim="800000"/>
              <a:headEnd/>
              <a:tailEnd/>
            </a:ln>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6766" y="4939316"/>
              <a:ext cx="2442287" cy="27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321" y="2917781"/>
            <a:ext cx="39147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descr="http://sourcecpp.com/uploads/materials_files/tools/analysis_sources/cppcheck-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1713196"/>
            <a:ext cx="1748072" cy="57686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62" name="Picture 14" descr="http://www.codenomicon.com/news/logos_pdf/codenomicon-logo-and-type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0" y="2405742"/>
            <a:ext cx="2514600" cy="71845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819400" y="3962400"/>
            <a:ext cx="3657600" cy="1752600"/>
            <a:chOff x="2971800" y="3810000"/>
            <a:chExt cx="3657600" cy="1752600"/>
          </a:xfrm>
        </p:grpSpPr>
        <p:pic>
          <p:nvPicPr>
            <p:cNvPr id="2064" name="Picture 16" descr="http://www.jungleide.com/wp-content/uploads/2010/12/Visual-C++-Logo-184x18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1800" y="38100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76600" y="5010090"/>
              <a:ext cx="3352800" cy="400110"/>
            </a:xfrm>
            <a:prstGeom prst="rect">
              <a:avLst/>
            </a:prstGeom>
            <a:noFill/>
          </p:spPr>
          <p:txBody>
            <a:bodyPr wrap="square" rtlCol="0">
              <a:spAutoFit/>
            </a:bodyPr>
            <a:lstStyle/>
            <a:p>
              <a:r>
                <a:rPr lang="en-US" sz="2000" dirty="0" smtClean="0"/>
                <a:t>/analyze </a:t>
              </a:r>
              <a:r>
                <a:rPr lang="en-US" sz="2000" dirty="0"/>
                <a:t>(Code Analysis</a:t>
              </a:r>
              <a:r>
                <a:rPr lang="en-US" sz="2000" dirty="0" smtClean="0"/>
                <a:t>) flag</a:t>
              </a:r>
              <a:endParaRPr lang="en-US" sz="2000" dirty="0"/>
            </a:p>
          </p:txBody>
        </p:sp>
      </p:grpSp>
      <p:pic>
        <p:nvPicPr>
          <p:cNvPr id="2052" name="Picture 4" descr="Home page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6600" y="3651531"/>
            <a:ext cx="1160577" cy="62173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50" name="Picture 2" descr="Metasploi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4733925"/>
            <a:ext cx="2228850" cy="523875"/>
          </a:xfrm>
          <a:prstGeom prst="rect">
            <a:avLst/>
          </a:prstGeom>
          <a:noFill/>
          <a:extLst>
            <a:ext uri="{909E8E84-426E-40DD-AFC4-6F175D3DCCD1}">
              <a14:hiddenFill xmlns:a14="http://schemas.microsoft.com/office/drawing/2010/main">
                <a:solidFill>
                  <a:srgbClr val="FFFFFF"/>
                </a:solidFill>
              </a14:hiddenFill>
            </a:ext>
          </a:extLst>
        </p:spPr>
      </p:pic>
      <p:sp>
        <p:nvSpPr>
          <p:cNvPr id="2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1558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41</a:t>
            </a:fld>
            <a:endParaRPr lang="en-US" dirty="0"/>
          </a:p>
        </p:txBody>
      </p:sp>
      <p:pic>
        <p:nvPicPr>
          <p:cNvPr id="4" name="Picture Placeholder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510" r="5510"/>
          <a:stretch>
            <a:fillRect/>
          </a:stretch>
        </p:blipFill>
        <p:spPr>
          <a:xfrm>
            <a:off x="-65341" y="-213846"/>
            <a:ext cx="5715933" cy="4282954"/>
          </a:xfrm>
        </p:spPr>
      </p:pic>
      <p:sp>
        <p:nvSpPr>
          <p:cNvPr id="8" name="Title 7"/>
          <p:cNvSpPr>
            <a:spLocks noGrp="1"/>
          </p:cNvSpPr>
          <p:nvPr>
            <p:ph type="title"/>
          </p:nvPr>
        </p:nvSpPr>
        <p:spPr/>
        <p:txBody>
          <a:bodyPr/>
          <a:lstStyle/>
          <a:p>
            <a:r>
              <a:rPr lang="en-US" dirty="0" smtClean="0"/>
              <a:t>Goals &amp; Metrics</a:t>
            </a:r>
            <a:endParaRPr lang="en-US" dirty="0"/>
          </a:p>
        </p:txBody>
      </p:sp>
      <p:sp>
        <p:nvSpPr>
          <p:cNvPr id="3" name="Text Placeholder 2"/>
          <p:cNvSpPr>
            <a:spLocks noGrp="1"/>
          </p:cNvSpPr>
          <p:nvPr>
            <p:ph type="body" sz="quarter" idx="16"/>
          </p:nvPr>
        </p:nvSpPr>
        <p:spPr/>
        <p:txBody>
          <a:bodyPr/>
          <a:lstStyle/>
          <a:p>
            <a:endParaRPr lang="en-US"/>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Tree>
    <p:extLst>
      <p:ext uri="{BB962C8B-B14F-4D97-AF65-F5344CB8AC3E}">
        <p14:creationId xmlns:p14="http://schemas.microsoft.com/office/powerpoint/2010/main" val="40799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Goals &amp; Metrics</a:t>
            </a:r>
            <a:endParaRPr lang="en-US" dirty="0"/>
          </a:p>
        </p:txBody>
      </p:sp>
      <p:sp>
        <p:nvSpPr>
          <p:cNvPr id="3" name="Content Placeholder 2"/>
          <p:cNvSpPr>
            <a:spLocks noGrp="1"/>
          </p:cNvSpPr>
          <p:nvPr>
            <p:ph sz="half" idx="1"/>
          </p:nvPr>
        </p:nvSpPr>
        <p:spPr>
          <a:xfrm>
            <a:off x="454025" y="1266825"/>
            <a:ext cx="4035425" cy="5086350"/>
          </a:xfrm>
        </p:spPr>
        <p:txBody>
          <a:bodyPr>
            <a:normAutofit lnSpcReduction="10000"/>
          </a:bodyPr>
          <a:lstStyle/>
          <a:p>
            <a:r>
              <a:rPr lang="en-US" dirty="0" smtClean="0"/>
              <a:t>Distance</a:t>
            </a:r>
          </a:p>
          <a:p>
            <a:pPr marL="858838" lvl="1" indent="-469900">
              <a:buFont typeface="+mj-lt"/>
              <a:buAutoNum type="arabicPeriod"/>
            </a:pPr>
            <a:r>
              <a:rPr lang="en-US" dirty="0" smtClean="0"/>
              <a:t>½ Marathon</a:t>
            </a:r>
          </a:p>
          <a:p>
            <a:pPr marL="858838" lvl="1" indent="-469900">
              <a:buFont typeface="+mj-lt"/>
              <a:buAutoNum type="arabicPeriod"/>
            </a:pPr>
            <a:r>
              <a:rPr lang="en-US" dirty="0" smtClean="0"/>
              <a:t>Marathon</a:t>
            </a:r>
          </a:p>
          <a:p>
            <a:pPr marL="858838" lvl="1" indent="-469900">
              <a:buFont typeface="+mj-lt"/>
              <a:buAutoNum type="arabicPeriod"/>
            </a:pPr>
            <a:r>
              <a:rPr lang="en-US" dirty="0" smtClean="0"/>
              <a:t>Marathon Maniacs</a:t>
            </a:r>
          </a:p>
          <a:p>
            <a:pPr marL="860425" lvl="1" indent="-514350">
              <a:buFont typeface="+mj-lt"/>
              <a:buAutoNum type="arabicPeriod"/>
            </a:pPr>
            <a:r>
              <a:rPr lang="en-US" dirty="0" smtClean="0"/>
              <a:t>50 States</a:t>
            </a:r>
          </a:p>
          <a:p>
            <a:pPr marL="860425" lvl="1" indent="-514350">
              <a:buFont typeface="+mj-lt"/>
              <a:buAutoNum type="arabicPeriod"/>
            </a:pPr>
            <a:r>
              <a:rPr lang="en-US" dirty="0" smtClean="0"/>
              <a:t>50M</a:t>
            </a:r>
          </a:p>
          <a:p>
            <a:pPr marL="860425" lvl="1" indent="-514350">
              <a:buFont typeface="+mj-lt"/>
              <a:buAutoNum type="arabicPeriod"/>
            </a:pPr>
            <a:r>
              <a:rPr lang="en-US" dirty="0" smtClean="0"/>
              <a:t>100K</a:t>
            </a:r>
          </a:p>
          <a:p>
            <a:pPr marL="860425" lvl="1" indent="-514350">
              <a:buFont typeface="+mj-lt"/>
              <a:buAutoNum type="arabicPeriod"/>
            </a:pPr>
            <a:r>
              <a:rPr lang="en-US" dirty="0" smtClean="0"/>
              <a:t>100M</a:t>
            </a:r>
          </a:p>
          <a:p>
            <a:pPr marL="860425" lvl="1" indent="-514350">
              <a:buFont typeface="+mj-lt"/>
              <a:buAutoNum type="arabicPeriod"/>
            </a:pPr>
            <a:r>
              <a:rPr lang="en-US" dirty="0" smtClean="0"/>
              <a:t>Triathlon</a:t>
            </a:r>
          </a:p>
          <a:p>
            <a:pPr marL="860425" lvl="1" indent="-514350">
              <a:buFont typeface="+mj-lt"/>
              <a:buAutoNum type="arabicPeriod"/>
            </a:pPr>
            <a:r>
              <a:rPr lang="en-US" dirty="0" err="1" smtClean="0">
                <a:solidFill>
                  <a:srgbClr val="0070C0"/>
                </a:solidFill>
              </a:rPr>
              <a:t>Badwater</a:t>
            </a:r>
            <a:endParaRPr lang="en-US" dirty="0" smtClean="0">
              <a:solidFill>
                <a:srgbClr val="0070C0"/>
              </a:solidFill>
            </a:endParaRPr>
          </a:p>
          <a:p>
            <a:pPr marL="860425" lvl="1" indent="-514350">
              <a:buFont typeface="+mj-lt"/>
              <a:buAutoNum type="arabicPeriod"/>
            </a:pPr>
            <a:r>
              <a:rPr lang="en-US" dirty="0" smtClean="0">
                <a:solidFill>
                  <a:srgbClr val="0070C0"/>
                </a:solidFill>
              </a:rPr>
              <a:t>Run across America</a:t>
            </a:r>
            <a:endParaRPr lang="en-US" dirty="0">
              <a:solidFill>
                <a:srgbClr val="0070C0"/>
              </a:solidFill>
            </a:endParaRPr>
          </a:p>
        </p:txBody>
      </p:sp>
      <p:sp>
        <p:nvSpPr>
          <p:cNvPr id="6" name="Content Placeholder 5"/>
          <p:cNvSpPr>
            <a:spLocks noGrp="1"/>
          </p:cNvSpPr>
          <p:nvPr>
            <p:ph sz="half" idx="2"/>
          </p:nvPr>
        </p:nvSpPr>
        <p:spPr/>
        <p:txBody>
          <a:bodyPr>
            <a:normAutofit lnSpcReduction="10000"/>
          </a:bodyPr>
          <a:lstStyle/>
          <a:p>
            <a:r>
              <a:rPr lang="en-US" dirty="0" smtClean="0"/>
              <a:t>Speed</a:t>
            </a:r>
          </a:p>
          <a:p>
            <a:pPr marL="457200" lvl="1" indent="-457200">
              <a:buFont typeface="+mj-lt"/>
              <a:buAutoNum type="arabicPeriod"/>
            </a:pPr>
            <a:r>
              <a:rPr lang="en-US" dirty="0" smtClean="0"/>
              <a:t>6:00 Marathon Limit (US)</a:t>
            </a:r>
          </a:p>
          <a:p>
            <a:pPr marL="457200" lvl="1" indent="-457200">
              <a:buFont typeface="+mj-lt"/>
              <a:buAutoNum type="arabicPeriod"/>
            </a:pPr>
            <a:r>
              <a:rPr lang="en-US" dirty="0" smtClean="0"/>
              <a:t>5:00 Marathon Limit (EU)</a:t>
            </a:r>
          </a:p>
          <a:p>
            <a:pPr marL="457200" lvl="1" indent="-457200">
              <a:buFont typeface="+mj-lt"/>
              <a:buAutoNum type="arabicPeriod"/>
            </a:pPr>
            <a:r>
              <a:rPr lang="en-US" dirty="0" smtClean="0"/>
              <a:t>4:00 Marathon (25%)</a:t>
            </a:r>
          </a:p>
          <a:p>
            <a:pPr marL="457200" lvl="1" indent="-457200">
              <a:buFont typeface="+mj-lt"/>
              <a:buAutoNum type="arabicPeriod"/>
            </a:pPr>
            <a:r>
              <a:rPr lang="en-US" dirty="0" smtClean="0"/>
              <a:t>3:30 Boston Qualifier</a:t>
            </a:r>
          </a:p>
          <a:p>
            <a:pPr marL="457200" lvl="1" indent="-457200">
              <a:buFont typeface="+mj-lt"/>
              <a:buAutoNum type="arabicPeriod"/>
            </a:pPr>
            <a:r>
              <a:rPr lang="en-US" dirty="0" smtClean="0"/>
              <a:t>2:00 Marathon Glass Ceiling (</a:t>
            </a:r>
            <a:r>
              <a:rPr lang="en-US" dirty="0" smtClean="0"/>
              <a:t>2:02:57)</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42</a:t>
            </a:fld>
            <a:endParaRPr lang="en-US" dirty="0"/>
          </a:p>
        </p:txBody>
      </p:sp>
      <p:pic>
        <p:nvPicPr>
          <p:cNvPr id="1028" name="Picture 4" descr="http://licollider.files.wordpress.com/2011/08/spe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4662022"/>
            <a:ext cx="4038600" cy="1138703"/>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29, 2014</a:t>
            </a:fld>
            <a:endParaRPr lang="en-US" sz="900" dirty="0"/>
          </a:p>
        </p:txBody>
      </p:sp>
    </p:spTree>
    <p:extLst>
      <p:ext uri="{BB962C8B-B14F-4D97-AF65-F5344CB8AC3E}">
        <p14:creationId xmlns:p14="http://schemas.microsoft.com/office/powerpoint/2010/main" val="173041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2000"/>
                                  </p:stCondLst>
                                  <p:childTnLst>
                                    <p:set>
                                      <p:cBhvr>
                                        <p:cTn id="43"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Metrics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43</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86187"/>
            <a:ext cx="9296400" cy="554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161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EB8B06D-99A5-468B-806E-293788FE9637}" type="slidenum">
              <a:rPr lang="en-US" smtClean="0"/>
              <a:pPr/>
              <a:t>44</a:t>
            </a:fld>
            <a:endParaRPr lang="en-US" dirty="0"/>
          </a:p>
        </p:txBody>
      </p:sp>
      <p:sp>
        <p:nvSpPr>
          <p:cNvPr id="3" name="Text Placeholder 2"/>
          <p:cNvSpPr>
            <a:spLocks noGrp="1"/>
          </p:cNvSpPr>
          <p:nvPr>
            <p:ph type="body" sz="quarter" idx="21"/>
          </p:nvPr>
        </p:nvSpPr>
        <p:spPr/>
        <p:txBody>
          <a:bodyPr/>
          <a:lstStyle/>
          <a:p>
            <a:endParaRPr lang="en-US" dirty="0"/>
          </a:p>
        </p:txBody>
      </p:sp>
      <p:sp>
        <p:nvSpPr>
          <p:cNvPr id="4" name="Text Placeholder 3"/>
          <p:cNvSpPr>
            <a:spLocks noGrp="1"/>
          </p:cNvSpPr>
          <p:nvPr>
            <p:ph type="body" sz="quarter" idx="22"/>
          </p:nvPr>
        </p:nvSpPr>
        <p:spPr/>
        <p:txBody>
          <a:bodyPr/>
          <a:lstStyle/>
          <a:p>
            <a:endParaRPr lang="en-US" dirty="0"/>
          </a:p>
        </p:txBody>
      </p:sp>
      <p:sp>
        <p:nvSpPr>
          <p:cNvPr id="5" name="Text Placeholder 4"/>
          <p:cNvSpPr>
            <a:spLocks noGrp="1"/>
          </p:cNvSpPr>
          <p:nvPr>
            <p:ph type="body" sz="quarter" idx="13"/>
          </p:nvPr>
        </p:nvSpPr>
        <p:spPr/>
        <p:txBody>
          <a:bodyPr/>
          <a:lstStyle/>
          <a:p>
            <a:r>
              <a:rPr lang="en-US" dirty="0" smtClean="0"/>
              <a:t>Overall Status and Definitions</a:t>
            </a:r>
            <a:endParaRPr lang="en-US" dirty="0"/>
          </a:p>
        </p:txBody>
      </p:sp>
      <p:sp>
        <p:nvSpPr>
          <p:cNvPr id="6" name="Title 5"/>
          <p:cNvSpPr>
            <a:spLocks noGrp="1"/>
          </p:cNvSpPr>
          <p:nvPr>
            <p:ph type="title"/>
          </p:nvPr>
        </p:nvSpPr>
        <p:spPr/>
        <p:txBody>
          <a:bodyPr/>
          <a:lstStyle/>
          <a:p>
            <a:r>
              <a:rPr lang="en-US" dirty="0" smtClean="0"/>
              <a:t>Product Security Dashboard</a:t>
            </a:r>
            <a:endParaRPr lang="en-US" dirty="0"/>
          </a:p>
        </p:txBody>
      </p:sp>
      <p:sp>
        <p:nvSpPr>
          <p:cNvPr id="7" name="Content Placeholder 6"/>
          <p:cNvSpPr>
            <a:spLocks noGrp="1"/>
          </p:cNvSpPr>
          <p:nvPr>
            <p:ph idx="1"/>
          </p:nvPr>
        </p:nvSpPr>
        <p:spPr>
          <a:xfrm>
            <a:off x="1692998" y="1569509"/>
            <a:ext cx="6986182" cy="4704290"/>
          </a:xfrm>
        </p:spPr>
        <p:txBody>
          <a:bodyPr/>
          <a:lstStyle/>
          <a:p>
            <a:pPr marL="457200" indent="-457200">
              <a:buFont typeface="+mj-lt"/>
              <a:buAutoNum type="arabicPeriod"/>
            </a:pPr>
            <a:r>
              <a:rPr lang="en-US" sz="1800" b="1" dirty="0"/>
              <a:t>Static Analysis – Percent </a:t>
            </a:r>
            <a:r>
              <a:rPr lang="en-US" sz="1800" b="1" dirty="0" smtClean="0"/>
              <a:t>Open (Found but not fixed)</a:t>
            </a:r>
            <a:endParaRPr lang="en-US" sz="1800" b="1" dirty="0"/>
          </a:p>
          <a:p>
            <a:pPr lvl="1"/>
            <a:endParaRPr lang="en-US" sz="1800" dirty="0"/>
          </a:p>
          <a:p>
            <a:pPr lvl="1"/>
            <a:endParaRPr lang="en-US" sz="1800" dirty="0"/>
          </a:p>
          <a:p>
            <a:pPr lvl="2"/>
            <a:r>
              <a:rPr lang="en-US" sz="1600" dirty="0" smtClean="0"/>
              <a:t>Proactive</a:t>
            </a:r>
            <a:r>
              <a:rPr lang="en-US" sz="1600" dirty="0"/>
              <a:t>: 0% is ideal</a:t>
            </a:r>
          </a:p>
          <a:p>
            <a:pPr lvl="2"/>
            <a:r>
              <a:rPr lang="en-US" sz="1600" dirty="0"/>
              <a:t>“Dismissed” means False Positive or As Designed</a:t>
            </a:r>
          </a:p>
          <a:p>
            <a:pPr marL="457200" indent="-457200">
              <a:buFont typeface="+mj-lt"/>
              <a:buAutoNum type="arabicPeriod"/>
            </a:pPr>
            <a:endParaRPr lang="en-US" sz="1200" b="1" dirty="0" smtClean="0"/>
          </a:p>
          <a:p>
            <a:pPr marL="457200" indent="-457200">
              <a:buFont typeface="+mj-lt"/>
              <a:buAutoNum type="arabicPeriod"/>
            </a:pPr>
            <a:r>
              <a:rPr lang="en-US" sz="1800" b="1" dirty="0" smtClean="0"/>
              <a:t>Security </a:t>
            </a:r>
            <a:r>
              <a:rPr lang="en-US" sz="1800" b="1" dirty="0"/>
              <a:t>Reviews</a:t>
            </a:r>
          </a:p>
          <a:p>
            <a:pPr lvl="2"/>
            <a:r>
              <a:rPr lang="en-US" sz="1600" dirty="0"/>
              <a:t>Proactive: The more the </a:t>
            </a:r>
            <a:r>
              <a:rPr lang="en-US" sz="1600" dirty="0" smtClean="0"/>
              <a:t>better</a:t>
            </a:r>
            <a:endParaRPr lang="en-US" sz="900" dirty="0"/>
          </a:p>
          <a:p>
            <a:pPr marL="457200" indent="-457200">
              <a:buFont typeface="+mj-lt"/>
              <a:buAutoNum type="arabicPeriod"/>
            </a:pPr>
            <a:endParaRPr lang="en-US" sz="1200" b="1" dirty="0" smtClean="0"/>
          </a:p>
          <a:p>
            <a:pPr marL="457200" indent="-457200">
              <a:buFont typeface="+mj-lt"/>
              <a:buAutoNum type="arabicPeriod"/>
            </a:pPr>
            <a:r>
              <a:rPr lang="en-US" sz="1800" b="1" dirty="0" smtClean="0"/>
              <a:t>External Disclosures (PSIRT)</a:t>
            </a:r>
            <a:endParaRPr lang="en-US" sz="1800" b="1" dirty="0"/>
          </a:p>
          <a:p>
            <a:pPr lvl="2"/>
            <a:r>
              <a:rPr lang="en-US" sz="1600" dirty="0"/>
              <a:t>Reactive: The less the </a:t>
            </a:r>
            <a:r>
              <a:rPr lang="en-US" sz="1600" dirty="0" smtClean="0"/>
              <a:t>better</a:t>
            </a:r>
            <a:endParaRPr lang="en-US" sz="900" dirty="0"/>
          </a:p>
          <a:p>
            <a:pPr marL="457200" indent="-457200">
              <a:buFont typeface="+mj-lt"/>
              <a:buAutoNum type="arabicPeriod"/>
            </a:pPr>
            <a:endParaRPr lang="en-US" sz="1200" b="1" dirty="0" smtClean="0"/>
          </a:p>
          <a:p>
            <a:pPr marL="457200" indent="-457200">
              <a:buFont typeface="+mj-lt"/>
              <a:buAutoNum type="arabicPeriod"/>
            </a:pPr>
            <a:r>
              <a:rPr lang="en-US" sz="1800" b="1" dirty="0" smtClean="0"/>
              <a:t>Training</a:t>
            </a:r>
            <a:endParaRPr lang="en-US" sz="1800" b="1" dirty="0"/>
          </a:p>
          <a:p>
            <a:pPr lvl="2"/>
            <a:r>
              <a:rPr lang="en-US" sz="1600" dirty="0"/>
              <a:t>Proactive: 100% is </a:t>
            </a:r>
            <a:r>
              <a:rPr lang="en-US" sz="1600" dirty="0" smtClean="0"/>
              <a:t>ideal</a:t>
            </a:r>
            <a:endParaRPr lang="en-US" sz="1600" dirty="0"/>
          </a:p>
        </p:txBody>
      </p:sp>
      <p:sp>
        <p:nvSpPr>
          <p:cNvPr id="8" name="Oval 7"/>
          <p:cNvSpPr/>
          <p:nvPr/>
        </p:nvSpPr>
        <p:spPr bwMode="auto">
          <a:xfrm>
            <a:off x="879566" y="3450422"/>
            <a:ext cx="539932" cy="513805"/>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9" name="Oval 8"/>
          <p:cNvSpPr/>
          <p:nvPr/>
        </p:nvSpPr>
        <p:spPr bwMode="auto">
          <a:xfrm>
            <a:off x="879566" y="4404693"/>
            <a:ext cx="539932" cy="513805"/>
          </a:xfrm>
          <a:prstGeom prst="ellipse">
            <a:avLst/>
          </a:prstGeom>
          <a:solidFill>
            <a:srgbClr val="B7123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0" name="Oval 9"/>
          <p:cNvSpPr/>
          <p:nvPr/>
        </p:nvSpPr>
        <p:spPr bwMode="auto">
          <a:xfrm>
            <a:off x="879566" y="1440849"/>
            <a:ext cx="539932" cy="51380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1" name="Oval 10"/>
          <p:cNvSpPr/>
          <p:nvPr/>
        </p:nvSpPr>
        <p:spPr bwMode="auto">
          <a:xfrm>
            <a:off x="875204" y="5371585"/>
            <a:ext cx="539932" cy="513805"/>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mc:AlternateContent xmlns:mc="http://schemas.openxmlformats.org/markup-compatibility/2006" xmlns:a14="http://schemas.microsoft.com/office/drawing/2010/main">
        <mc:Choice Requires="a14">
          <p:sp>
            <p:nvSpPr>
              <p:cNvPr id="12" name="Rectangle 11"/>
              <p:cNvSpPr/>
              <p:nvPr/>
            </p:nvSpPr>
            <p:spPr bwMode="auto">
              <a:xfrm>
                <a:off x="2168496" y="1919599"/>
                <a:ext cx="3611519" cy="670558"/>
              </a:xfrm>
              <a:prstGeom prst="rect">
                <a:avLst/>
              </a:prstGeom>
              <a:solidFill>
                <a:srgbClr val="B7123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r>
                        <a:rPr lang="en-US" sz="1800" b="1" i="1" smtClean="0">
                          <a:solidFill>
                            <a:schemeClr val="bg1"/>
                          </a:solidFill>
                          <a:latin typeface="Cambria Math"/>
                        </a:rPr>
                        <m:t>% </m:t>
                      </m:r>
                      <m:r>
                        <a:rPr lang="en-US" sz="1800" b="1" i="1" smtClean="0">
                          <a:solidFill>
                            <a:schemeClr val="bg1"/>
                          </a:solidFill>
                          <a:latin typeface="Cambria Math"/>
                        </a:rPr>
                        <m:t>𝑶𝒑𝒆𝒏</m:t>
                      </m:r>
                      <m:r>
                        <a:rPr lang="en-US" sz="1800" b="1" i="1">
                          <a:solidFill>
                            <a:schemeClr val="bg1"/>
                          </a:solidFill>
                          <a:latin typeface="Cambria Math"/>
                        </a:rPr>
                        <m:t>=</m:t>
                      </m:r>
                      <m:f>
                        <m:fPr>
                          <m:ctrlPr>
                            <a:rPr lang="en-US" sz="1800" b="1" i="1">
                              <a:solidFill>
                                <a:schemeClr val="bg1"/>
                              </a:solidFill>
                              <a:latin typeface="Cambria Math" panose="02040503050406030204" pitchFamily="18" charset="0"/>
                            </a:rPr>
                          </m:ctrlPr>
                        </m:fPr>
                        <m:num>
                          <m:r>
                            <a:rPr lang="en-US" sz="1800" b="1" i="1" smtClean="0">
                              <a:solidFill>
                                <a:schemeClr val="bg1"/>
                              </a:solidFill>
                              <a:latin typeface="Cambria Math"/>
                            </a:rPr>
                            <m:t>𝑶𝒑𝒆𝒏</m:t>
                          </m:r>
                        </m:num>
                        <m:den>
                          <m:r>
                            <a:rPr lang="en-US" sz="1800" b="1" i="1" smtClean="0">
                              <a:solidFill>
                                <a:schemeClr val="bg1"/>
                              </a:solidFill>
                              <a:latin typeface="Cambria Math"/>
                            </a:rPr>
                            <m:t>𝑻𝒐𝒕𝒂𝒍</m:t>
                          </m:r>
                          <m:r>
                            <a:rPr lang="en-US" sz="1800" b="1" i="1" smtClean="0">
                              <a:solidFill>
                                <a:schemeClr val="bg1"/>
                              </a:solidFill>
                              <a:latin typeface="Cambria Math"/>
                            </a:rPr>
                            <m:t>−</m:t>
                          </m:r>
                          <m:r>
                            <a:rPr lang="en-US" sz="1800" b="1" i="1" smtClean="0">
                              <a:solidFill>
                                <a:schemeClr val="bg1"/>
                              </a:solidFill>
                              <a:latin typeface="Cambria Math"/>
                            </a:rPr>
                            <m:t>𝑫𝒊𝒔𝒎𝒊𝒔𝒔𝒆𝒅</m:t>
                          </m:r>
                        </m:den>
                      </m:f>
                    </m:oMath>
                  </m:oMathPara>
                </a14:m>
                <a:endParaRPr lang="en-US" sz="1800" b="1"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bwMode="auto">
              <a:xfrm>
                <a:off x="2168496" y="1919599"/>
                <a:ext cx="3611519" cy="670558"/>
              </a:xfrm>
              <a:prstGeom prst="rect">
                <a:avLst/>
              </a:prstGeom>
              <a:blipFill rotWithShape="0">
                <a:blip r:embed="rId3"/>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13"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1095541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using </a:t>
            </a:r>
            <a:r>
              <a:rPr lang="en-US" dirty="0" smtClean="0"/>
              <a:t>a Spreadsheet</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45</a:t>
            </a:fld>
            <a:endParaRPr lang="en-US" dirty="0"/>
          </a:p>
        </p:txBody>
      </p:sp>
      <p:grpSp>
        <p:nvGrpSpPr>
          <p:cNvPr id="8" name="Group 7"/>
          <p:cNvGrpSpPr/>
          <p:nvPr/>
        </p:nvGrpSpPr>
        <p:grpSpPr>
          <a:xfrm>
            <a:off x="163625" y="990600"/>
            <a:ext cx="8768113" cy="4715700"/>
            <a:chOff x="163625" y="990600"/>
            <a:chExt cx="8768113" cy="47157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25" y="990600"/>
              <a:ext cx="8768113" cy="47157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371600" y="2514600"/>
              <a:ext cx="7467600" cy="304800"/>
            </a:xfrm>
            <a:prstGeom prst="rect">
              <a:avLst/>
            </a:prstGeom>
            <a:solidFill>
              <a:schemeClr val="bg1"/>
            </a:solidFill>
            <a:ln w="12700" cap="flat" cmpd="sng" algn="ctr">
              <a:solidFill>
                <a:schemeClr val="bg1"/>
              </a:solidFill>
              <a:prstDash val="solid"/>
              <a:round/>
              <a:headEnd type="none" w="sm" len="sm"/>
              <a:tailEnd type="none" w="sm" len="sm"/>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grpSp>
      <p:sp>
        <p:nvSpPr>
          <p:cNvPr id="9"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0816249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E0F9F956-84A8-4035-81A5-45AA598EB10D}" type="slidenum">
              <a:rPr lang="en-US" smtClean="0"/>
              <a:pPr>
                <a:defRPr/>
              </a:pPr>
              <a:t>46</a:t>
            </a:fld>
            <a:endParaRPr lang="en-US" dirty="0"/>
          </a:p>
        </p:txBody>
      </p:sp>
      <p:sp>
        <p:nvSpPr>
          <p:cNvPr id="8" name="Text Placeholder 7"/>
          <p:cNvSpPr>
            <a:spLocks noGrp="1"/>
          </p:cNvSpPr>
          <p:nvPr>
            <p:ph type="body" sz="quarter" idx="21"/>
          </p:nvPr>
        </p:nvSpPr>
        <p:spPr/>
        <p:txBody>
          <a:bodyPr/>
          <a:lstStyle/>
          <a:p>
            <a:endParaRPr lang="en-US"/>
          </a:p>
        </p:txBody>
      </p:sp>
      <p:sp>
        <p:nvSpPr>
          <p:cNvPr id="9" name="Text Placeholder 8"/>
          <p:cNvSpPr>
            <a:spLocks noGrp="1"/>
          </p:cNvSpPr>
          <p:nvPr>
            <p:ph type="body" sz="quarter" idx="22"/>
          </p:nvPr>
        </p:nvSpPr>
        <p:spPr/>
        <p:txBody>
          <a:bodyPr/>
          <a:lstStyle/>
          <a:p>
            <a:endParaRPr lang="en-US"/>
          </a:p>
        </p:txBody>
      </p:sp>
      <p:sp>
        <p:nvSpPr>
          <p:cNvPr id="7" name="Text Placeholder 6"/>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smtClean="0"/>
              <a:t>Metrics using a Database</a:t>
            </a:r>
            <a:endParaRPr lang="en-US" dirty="0"/>
          </a:p>
        </p:txBody>
      </p:sp>
      <p:sp>
        <p:nvSpPr>
          <p:cNvPr id="6" name="Content Placeholder 5"/>
          <p:cNvSpPr>
            <a:spLocks noGrp="1"/>
          </p:cNvSpPr>
          <p:nvPr>
            <p:ph idx="1"/>
          </p:nvPr>
        </p:nvSpPr>
        <p:spPr/>
        <p:txBody>
          <a:bodyPr/>
          <a:lstStyle/>
          <a:p>
            <a:r>
              <a:rPr lang="en-US" dirty="0" smtClean="0"/>
              <a:t>Technologies to Consider</a:t>
            </a:r>
          </a:p>
          <a:p>
            <a:pPr lvl="2"/>
            <a:r>
              <a:rPr lang="en-US" dirty="0" smtClean="0"/>
              <a:t>Bugzilla</a:t>
            </a:r>
          </a:p>
          <a:p>
            <a:pPr lvl="2"/>
            <a:r>
              <a:rPr lang="en-US" dirty="0" smtClean="0"/>
              <a:t>MS SharePoint</a:t>
            </a:r>
          </a:p>
          <a:p>
            <a:pPr lvl="2"/>
            <a:r>
              <a:rPr lang="en-US" dirty="0" smtClean="0"/>
              <a:t>MySQL + Tableau</a:t>
            </a:r>
          </a:p>
          <a:p>
            <a:pPr lvl="2"/>
            <a:endParaRPr lang="en-US" dirty="0"/>
          </a:p>
          <a:p>
            <a:pPr lvl="1"/>
            <a:r>
              <a:rPr lang="en-US" dirty="0" smtClean="0"/>
              <a:t>Benefits</a:t>
            </a:r>
          </a:p>
          <a:p>
            <a:pPr lvl="2"/>
            <a:r>
              <a:rPr lang="en-US" dirty="0" smtClean="0"/>
              <a:t>Concurrent data entry</a:t>
            </a:r>
          </a:p>
          <a:p>
            <a:pPr lvl="2"/>
            <a:r>
              <a:rPr lang="en-US" dirty="0" smtClean="0"/>
              <a:t>Relational database data mining</a:t>
            </a:r>
          </a:p>
          <a:p>
            <a:pPr lvl="2"/>
            <a:r>
              <a:rPr lang="en-US" dirty="0" smtClean="0"/>
              <a:t>Servers maintained by IT</a:t>
            </a:r>
          </a:p>
          <a:p>
            <a:pPr lvl="2"/>
            <a:endParaRPr lang="en-US" dirty="0"/>
          </a:p>
        </p:txBody>
      </p:sp>
      <p:pic>
        <p:nvPicPr>
          <p:cNvPr id="10" name="Picture 9"/>
          <p:cNvPicPr>
            <a:picLocks noChangeAspect="1"/>
          </p:cNvPicPr>
          <p:nvPr/>
        </p:nvPicPr>
        <p:blipFill>
          <a:blip r:embed="rId2"/>
          <a:stretch>
            <a:fillRect/>
          </a:stretch>
        </p:blipFill>
        <p:spPr>
          <a:xfrm>
            <a:off x="5553075" y="1768411"/>
            <a:ext cx="2039539" cy="2507940"/>
          </a:xfrm>
          <a:prstGeom prst="rect">
            <a:avLst/>
          </a:prstGeom>
        </p:spPr>
      </p:pic>
    </p:spTree>
    <p:extLst>
      <p:ext uri="{BB962C8B-B14F-4D97-AF65-F5344CB8AC3E}">
        <p14:creationId xmlns:p14="http://schemas.microsoft.com/office/powerpoint/2010/main" val="1407438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2B23B61D-7848-407F-A498-9F4C233B09A8}" type="slidenum">
              <a:rPr lang="en-US" smtClean="0">
                <a:solidFill>
                  <a:srgbClr val="5E6A71"/>
                </a:solidFill>
              </a:rPr>
              <a:pPr>
                <a:defRPr/>
              </a:pPr>
              <a:t>47</a:t>
            </a:fld>
            <a:endParaRPr lang="en-US" dirty="0">
              <a:solidFill>
                <a:srgbClr val="5E6A71"/>
              </a:solidFill>
            </a:endParaRPr>
          </a:p>
        </p:txBody>
      </p:sp>
      <p:sp>
        <p:nvSpPr>
          <p:cNvPr id="9" name="Text Placeholder 8"/>
          <p:cNvSpPr>
            <a:spLocks noGrp="1"/>
          </p:cNvSpPr>
          <p:nvPr>
            <p:ph type="body" sz="quarter" idx="21"/>
          </p:nvPr>
        </p:nvSpPr>
        <p:spPr/>
        <p:txBody>
          <a:bodyPr/>
          <a:lstStyle/>
          <a:p>
            <a:endParaRPr lang="en-US" dirty="0"/>
          </a:p>
        </p:txBody>
      </p:sp>
      <p:sp>
        <p:nvSpPr>
          <p:cNvPr id="10" name="Text Placeholder 9"/>
          <p:cNvSpPr>
            <a:spLocks noGrp="1"/>
          </p:cNvSpPr>
          <p:nvPr>
            <p:ph type="body" sz="quarter" idx="22"/>
          </p:nvPr>
        </p:nvSpPr>
        <p:spPr/>
        <p:txBody>
          <a:bodyPr/>
          <a:lstStyle/>
          <a:p>
            <a:endParaRPr lang="en-US"/>
          </a:p>
        </p:txBody>
      </p:sp>
      <p:sp>
        <p:nvSpPr>
          <p:cNvPr id="6" name="Title 5"/>
          <p:cNvSpPr>
            <a:spLocks noGrp="1"/>
          </p:cNvSpPr>
          <p:nvPr>
            <p:ph type="title"/>
          </p:nvPr>
        </p:nvSpPr>
        <p:spPr/>
        <p:txBody>
          <a:bodyPr/>
          <a:lstStyle/>
          <a:p>
            <a:r>
              <a:rPr lang="en-US" dirty="0" smtClean="0"/>
              <a:t>Product Security Database</a:t>
            </a:r>
            <a:endParaRPr lang="en-US" dirty="0"/>
          </a:p>
        </p:txBody>
      </p:sp>
      <p:sp>
        <p:nvSpPr>
          <p:cNvPr id="7" name="Content Placeholder 6"/>
          <p:cNvSpPr>
            <a:spLocks noGrp="1"/>
          </p:cNvSpPr>
          <p:nvPr>
            <p:ph idx="1"/>
          </p:nvPr>
        </p:nvSpPr>
        <p:spPr/>
        <p:txBody>
          <a:bodyPr/>
          <a:lstStyle/>
          <a:p>
            <a:r>
              <a:rPr lang="en-US" dirty="0" smtClean="0"/>
              <a:t>PSG maintains an extensive database with </a:t>
            </a:r>
            <a:r>
              <a:rPr lang="en-US" dirty="0"/>
              <a:t>3 years worth of </a:t>
            </a:r>
            <a:r>
              <a:rPr lang="en-US" dirty="0" smtClean="0"/>
              <a:t>data</a:t>
            </a:r>
          </a:p>
          <a:p>
            <a:r>
              <a:rPr lang="en-US" dirty="0" smtClean="0"/>
              <a:t>Contains low-level details</a:t>
            </a:r>
          </a:p>
          <a:p>
            <a:pPr marL="571500" lvl="2" indent="-342900">
              <a:buFont typeface="+mj-lt"/>
              <a:buAutoNum type="arabicPeriod"/>
            </a:pPr>
            <a:r>
              <a:rPr lang="en-US" dirty="0" smtClean="0"/>
              <a:t>Product reviews</a:t>
            </a:r>
          </a:p>
          <a:p>
            <a:pPr marL="571500" lvl="2" indent="-342900">
              <a:buFont typeface="+mj-lt"/>
              <a:buAutoNum type="arabicPeriod"/>
            </a:pPr>
            <a:r>
              <a:rPr lang="en-US" dirty="0" smtClean="0"/>
              <a:t>Product vulnerability disclosures (PSIRT)</a:t>
            </a:r>
          </a:p>
          <a:p>
            <a:pPr marL="571500" lvl="2" indent="-342900">
              <a:buFont typeface="+mj-lt"/>
              <a:buAutoNum type="arabicPeriod"/>
            </a:pPr>
            <a:r>
              <a:rPr lang="en-US" dirty="0" smtClean="0"/>
              <a:t>Static analysis data</a:t>
            </a:r>
          </a:p>
          <a:p>
            <a:pPr marL="571500" lvl="2" indent="-342900">
              <a:buFont typeface="+mj-lt"/>
              <a:buAutoNum type="arabicPeriod"/>
            </a:pPr>
            <a:r>
              <a:rPr lang="en-US" dirty="0" smtClean="0"/>
              <a:t>Teams (PSC, Dev, QA, TS, PM, PgM, Arch., etc.)</a:t>
            </a:r>
          </a:p>
          <a:p>
            <a:pPr marL="571500" lvl="2" indent="-342900">
              <a:buFont typeface="+mj-lt"/>
              <a:buAutoNum type="arabicPeriod"/>
            </a:pPr>
            <a:r>
              <a:rPr lang="en-US" dirty="0" smtClean="0"/>
              <a:t>Shared technologies in McAfee products</a:t>
            </a:r>
          </a:p>
          <a:p>
            <a:pPr marL="571500" lvl="2" indent="-342900">
              <a:buFont typeface="+mj-lt"/>
              <a:buAutoNum type="arabicPeriod"/>
            </a:pPr>
            <a:r>
              <a:rPr lang="en-US" dirty="0" smtClean="0"/>
              <a:t>Product abbreviations</a:t>
            </a:r>
          </a:p>
          <a:p>
            <a:r>
              <a:rPr lang="en-US" dirty="0" smtClean="0"/>
              <a:t>We mine this data for various metrics</a:t>
            </a:r>
          </a:p>
          <a:p>
            <a:pPr marL="457200" lvl="3" indent="-228600">
              <a:spcAft>
                <a:spcPts val="600"/>
              </a:spcAft>
              <a:tabLst>
                <a:tab pos="230188" algn="l"/>
              </a:tabLst>
            </a:pPr>
            <a:r>
              <a:rPr lang="en-US" sz="1800" dirty="0"/>
              <a:t>Automated </a:t>
            </a:r>
            <a:r>
              <a:rPr lang="en-US" sz="1800" dirty="0" smtClean="0"/>
              <a:t>metrics</a:t>
            </a:r>
          </a:p>
          <a:p>
            <a:pPr marL="457200" lvl="3" indent="-228600">
              <a:spcAft>
                <a:spcPts val="600"/>
              </a:spcAft>
              <a:tabLst>
                <a:tab pos="230188" algn="l"/>
              </a:tabLst>
            </a:pPr>
            <a:r>
              <a:rPr lang="en-US" sz="1800" dirty="0" smtClean="0"/>
              <a:t>Trends (CWEs)</a:t>
            </a:r>
          </a:p>
          <a:p>
            <a:pPr marL="457200" lvl="3" indent="-228600">
              <a:spcAft>
                <a:spcPts val="600"/>
              </a:spcAft>
              <a:tabLst>
                <a:tab pos="230188" algn="l"/>
              </a:tabLst>
            </a:pPr>
            <a:r>
              <a:rPr lang="en-US" sz="1800" dirty="0" smtClean="0"/>
              <a:t>Time to Resolution</a:t>
            </a:r>
          </a:p>
          <a:p>
            <a:pPr marL="457200" lvl="3" indent="-228600">
              <a:spcAft>
                <a:spcPts val="600"/>
              </a:spcAft>
              <a:tabLst>
                <a:tab pos="230188" algn="l"/>
              </a:tabLst>
            </a:pPr>
            <a:r>
              <a:rPr lang="en-US" sz="1800" dirty="0" smtClean="0"/>
              <a:t>Heat maps &amp; Charts</a:t>
            </a:r>
            <a:endParaRPr lang="en-US" sz="1800" dirty="0"/>
          </a:p>
          <a:p>
            <a:endParaRPr lang="en-US" dirty="0"/>
          </a:p>
        </p:txBody>
      </p:sp>
      <p:sp>
        <p:nvSpPr>
          <p:cNvPr id="8" name="Text Placeholder 7"/>
          <p:cNvSpPr>
            <a:spLocks noGrp="1"/>
          </p:cNvSpPr>
          <p:nvPr>
            <p:ph type="body" sz="quarter" idx="13"/>
          </p:nvPr>
        </p:nvSpPr>
        <p:spPr/>
        <p:txBody>
          <a:bodyPr/>
          <a:lstStyle/>
          <a:p>
            <a:endParaRPr lang="en-US"/>
          </a:p>
        </p:txBody>
      </p:sp>
      <p:sp>
        <p:nvSpPr>
          <p:cNvPr id="1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417159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PSIRT Tracking Database</a:t>
            </a:r>
          </a:p>
        </p:txBody>
      </p:sp>
      <p:sp>
        <p:nvSpPr>
          <p:cNvPr id="5" name="Content Placeholder 4"/>
          <p:cNvSpPr>
            <a:spLocks noGrp="1"/>
          </p:cNvSpPr>
          <p:nvPr>
            <p:ph idx="1"/>
          </p:nvPr>
        </p:nvSpPr>
        <p:spPr>
          <a:xfrm>
            <a:off x="508001" y="1073180"/>
            <a:ext cx="2653654" cy="5625932"/>
          </a:xfrm>
        </p:spPr>
        <p:txBody>
          <a:bodyPr>
            <a:normAutofit lnSpcReduction="10000"/>
          </a:bodyPr>
          <a:lstStyle/>
          <a:p>
            <a:r>
              <a:rPr lang="en-US" sz="1600" b="1" dirty="0" smtClean="0"/>
              <a:t>Status</a:t>
            </a:r>
          </a:p>
          <a:p>
            <a:pPr lvl="2"/>
            <a:r>
              <a:rPr lang="en-US" sz="1200" dirty="0" smtClean="0"/>
              <a:t>In </a:t>
            </a:r>
            <a:r>
              <a:rPr lang="en-US" sz="1200" dirty="0"/>
              <a:t>Queue</a:t>
            </a:r>
          </a:p>
          <a:p>
            <a:pPr lvl="2"/>
            <a:r>
              <a:rPr lang="en-US" sz="1200" u="sng" dirty="0" smtClean="0"/>
              <a:t>In </a:t>
            </a:r>
            <a:r>
              <a:rPr lang="en-US" sz="1200" u="sng" dirty="0"/>
              <a:t>Progress</a:t>
            </a:r>
          </a:p>
          <a:p>
            <a:pPr lvl="2"/>
            <a:r>
              <a:rPr lang="en-US" sz="1200" dirty="0"/>
              <a:t>On Hold</a:t>
            </a:r>
          </a:p>
          <a:p>
            <a:pPr lvl="2"/>
            <a:r>
              <a:rPr lang="en-US" sz="1200" dirty="0"/>
              <a:t>Patch Ready</a:t>
            </a:r>
          </a:p>
          <a:p>
            <a:pPr lvl="2"/>
            <a:r>
              <a:rPr lang="en-US" sz="1200" u="sng" dirty="0" smtClean="0"/>
              <a:t>Completed</a:t>
            </a:r>
          </a:p>
          <a:p>
            <a:pPr lvl="2"/>
            <a:r>
              <a:rPr lang="en-US" sz="1200" dirty="0"/>
              <a:t>Not </a:t>
            </a:r>
            <a:r>
              <a:rPr lang="en-US" sz="1200" dirty="0" smtClean="0"/>
              <a:t>Needed</a:t>
            </a:r>
            <a:endParaRPr lang="en-US" sz="1200" dirty="0"/>
          </a:p>
          <a:p>
            <a:r>
              <a:rPr lang="en-US" sz="1600" b="1" dirty="0"/>
              <a:t>Unique ID</a:t>
            </a:r>
          </a:p>
          <a:p>
            <a:pPr lvl="1"/>
            <a:r>
              <a:rPr lang="en-US" sz="1600" dirty="0" smtClean="0"/>
              <a:t>SB / KB / SS</a:t>
            </a:r>
            <a:endParaRPr lang="en-US" sz="1600" dirty="0"/>
          </a:p>
          <a:p>
            <a:pPr lvl="1"/>
            <a:r>
              <a:rPr lang="en-US" sz="1600" dirty="0" smtClean="0"/>
              <a:t>References</a:t>
            </a:r>
          </a:p>
          <a:p>
            <a:pPr lvl="2"/>
            <a:r>
              <a:rPr lang="en-US" sz="1200" dirty="0" smtClean="0"/>
              <a:t>Bugzilla </a:t>
            </a:r>
            <a:r>
              <a:rPr lang="en-US" sz="1200" dirty="0"/>
              <a:t>#</a:t>
            </a:r>
          </a:p>
          <a:p>
            <a:pPr lvl="2"/>
            <a:r>
              <a:rPr lang="en-US" sz="1200" dirty="0"/>
              <a:t>CVE </a:t>
            </a:r>
            <a:r>
              <a:rPr lang="en-US" sz="1200" dirty="0" smtClean="0"/>
              <a:t># (vulnerability)</a:t>
            </a:r>
            <a:endParaRPr lang="en-US" sz="1200" dirty="0"/>
          </a:p>
          <a:p>
            <a:pPr lvl="2"/>
            <a:r>
              <a:rPr lang="en-US" sz="1200" dirty="0"/>
              <a:t>CWE </a:t>
            </a:r>
            <a:r>
              <a:rPr lang="en-US" sz="1200" dirty="0" smtClean="0"/>
              <a:t># (weakness)</a:t>
            </a:r>
            <a:endParaRPr lang="en-US" sz="1200" dirty="0"/>
          </a:p>
          <a:p>
            <a:pPr lvl="2"/>
            <a:r>
              <a:rPr lang="en-US" sz="1200" dirty="0"/>
              <a:t>CAPEC </a:t>
            </a:r>
            <a:r>
              <a:rPr lang="en-US" sz="1200" dirty="0" smtClean="0"/>
              <a:t># (attack)</a:t>
            </a:r>
            <a:endParaRPr lang="en-US" sz="1200" dirty="0"/>
          </a:p>
          <a:p>
            <a:pPr lvl="2"/>
            <a:r>
              <a:rPr lang="en-US" sz="1200" dirty="0" smtClean="0"/>
              <a:t>CERT/CC #, Other ID</a:t>
            </a:r>
            <a:endParaRPr lang="en-US" sz="1200" dirty="0"/>
          </a:p>
          <a:p>
            <a:r>
              <a:rPr lang="en-US" sz="1600" b="1" dirty="0" smtClean="0"/>
              <a:t>Name</a:t>
            </a:r>
            <a:endParaRPr lang="en-US" sz="1600" b="1" dirty="0"/>
          </a:p>
          <a:p>
            <a:r>
              <a:rPr lang="en-US" sz="1600" b="1" dirty="0"/>
              <a:t>Product</a:t>
            </a:r>
          </a:p>
          <a:p>
            <a:r>
              <a:rPr lang="en-US" sz="1600" b="1" dirty="0"/>
              <a:t>BU</a:t>
            </a:r>
          </a:p>
          <a:p>
            <a:r>
              <a:rPr lang="en-US" sz="1600" dirty="0"/>
              <a:t>Priority</a:t>
            </a:r>
          </a:p>
          <a:p>
            <a:r>
              <a:rPr lang="en-US" sz="1600" b="1" dirty="0" smtClean="0"/>
              <a:t>Criticality</a:t>
            </a:r>
          </a:p>
          <a:p>
            <a:pPr lvl="1"/>
            <a:r>
              <a:rPr lang="en-US" sz="1200" dirty="0" smtClean="0"/>
              <a:t>CVSS Scores</a:t>
            </a:r>
            <a:endParaRPr lang="en-US" sz="1200" dirty="0"/>
          </a:p>
        </p:txBody>
      </p:sp>
      <p:sp>
        <p:nvSpPr>
          <p:cNvPr id="6" name="Content Placeholder 4"/>
          <p:cNvSpPr txBox="1">
            <a:spLocks/>
          </p:cNvSpPr>
          <p:nvPr/>
        </p:nvSpPr>
        <p:spPr bwMode="auto">
          <a:xfrm>
            <a:off x="6300061" y="1070600"/>
            <a:ext cx="2554558" cy="4714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sz="2000">
                <a:solidFill>
                  <a:schemeClr val="tx1"/>
                </a:solidFill>
                <a:latin typeface="+mn-lt"/>
                <a:ea typeface="+mn-ea"/>
                <a:cs typeface="+mn-cs"/>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5pPr>
            <a:lvl6pPr marL="2119313" indent="-228600" algn="l" rtl="0" eaLnBrk="1" fontAlgn="base" hangingPunct="1">
              <a:spcBef>
                <a:spcPct val="20000"/>
              </a:spcBef>
              <a:spcAft>
                <a:spcPct val="0"/>
              </a:spcAft>
              <a:buChar char="»"/>
              <a:defRPr>
                <a:solidFill>
                  <a:schemeClr val="tx1"/>
                </a:solidFill>
                <a:latin typeface="+mn-lt"/>
                <a:ea typeface="+mn-ea"/>
              </a:defRPr>
            </a:lvl6pPr>
            <a:lvl7pPr marL="2576513" indent="-228600" algn="l" rtl="0" eaLnBrk="1" fontAlgn="base" hangingPunct="1">
              <a:spcBef>
                <a:spcPct val="20000"/>
              </a:spcBef>
              <a:spcAft>
                <a:spcPct val="0"/>
              </a:spcAft>
              <a:buChar char="»"/>
              <a:defRPr>
                <a:solidFill>
                  <a:schemeClr val="tx1"/>
                </a:solidFill>
                <a:latin typeface="+mn-lt"/>
                <a:ea typeface="+mn-ea"/>
              </a:defRPr>
            </a:lvl7pPr>
            <a:lvl8pPr marL="3033713" indent="-228600" algn="l" rtl="0" eaLnBrk="1" fontAlgn="base" hangingPunct="1">
              <a:spcBef>
                <a:spcPct val="20000"/>
              </a:spcBef>
              <a:spcAft>
                <a:spcPct val="0"/>
              </a:spcAft>
              <a:buChar char="»"/>
              <a:defRPr>
                <a:solidFill>
                  <a:schemeClr val="tx1"/>
                </a:solidFill>
                <a:latin typeface="+mn-lt"/>
                <a:ea typeface="+mn-ea"/>
              </a:defRPr>
            </a:lvl8pPr>
            <a:lvl9pPr marL="3490913" indent="-228600" algn="l" rtl="0" eaLnBrk="1" fontAlgn="base" hangingPunct="1">
              <a:spcBef>
                <a:spcPct val="20000"/>
              </a:spcBef>
              <a:spcAft>
                <a:spcPct val="0"/>
              </a:spcAft>
              <a:buChar char="»"/>
              <a:defRPr>
                <a:solidFill>
                  <a:schemeClr val="tx1"/>
                </a:solidFill>
                <a:latin typeface="+mn-lt"/>
                <a:ea typeface="+mn-ea"/>
              </a:defRPr>
            </a:lvl9pPr>
          </a:lstStyle>
          <a:p>
            <a:pPr>
              <a:spcBef>
                <a:spcPts val="600"/>
              </a:spcBef>
            </a:pPr>
            <a:r>
              <a:rPr lang="en-US" sz="1600" kern="0" dirty="0" smtClean="0">
                <a:cs typeface="Arial" panose="020B0604020202020204" pitchFamily="34" charset="0"/>
              </a:rPr>
              <a:t>People</a:t>
            </a:r>
          </a:p>
          <a:p>
            <a:pPr lvl="1">
              <a:spcBef>
                <a:spcPts val="600"/>
              </a:spcBef>
            </a:pPr>
            <a:r>
              <a:rPr lang="en-US" sz="1400" kern="0" dirty="0" smtClean="0">
                <a:cs typeface="Arial" panose="020B0604020202020204" pitchFamily="34" charset="0"/>
              </a:rPr>
              <a:t>Dev</a:t>
            </a:r>
            <a:r>
              <a:rPr lang="en-US" sz="1400" kern="0" dirty="0">
                <a:cs typeface="Arial" panose="020B0604020202020204" pitchFamily="34" charset="0"/>
              </a:rPr>
              <a:t>. Team POC(s)</a:t>
            </a:r>
          </a:p>
          <a:p>
            <a:pPr lvl="1">
              <a:spcBef>
                <a:spcPts val="600"/>
              </a:spcBef>
            </a:pPr>
            <a:r>
              <a:rPr lang="en-US" sz="1400" kern="0" dirty="0">
                <a:cs typeface="Arial" panose="020B0604020202020204" pitchFamily="34" charset="0"/>
              </a:rPr>
              <a:t>Discoverer</a:t>
            </a:r>
          </a:p>
          <a:p>
            <a:pPr lvl="1">
              <a:spcBef>
                <a:spcPts val="600"/>
              </a:spcBef>
            </a:pPr>
            <a:r>
              <a:rPr lang="en-US" sz="1400" kern="0" dirty="0">
                <a:cs typeface="Arial" panose="020B0604020202020204" pitchFamily="34" charset="0"/>
              </a:rPr>
              <a:t>PSG POC</a:t>
            </a:r>
          </a:p>
          <a:p>
            <a:pPr lvl="1">
              <a:spcBef>
                <a:spcPts val="600"/>
              </a:spcBef>
            </a:pPr>
            <a:r>
              <a:rPr lang="en-US" sz="1400" b="1" kern="0" dirty="0" smtClean="0">
                <a:cs typeface="Arial" panose="020B0604020202020204" pitchFamily="34" charset="0"/>
              </a:rPr>
              <a:t>PSC </a:t>
            </a:r>
            <a:r>
              <a:rPr lang="en-US" sz="1400" b="1" kern="0" dirty="0">
                <a:cs typeface="Arial" panose="020B0604020202020204" pitchFamily="34" charset="0"/>
              </a:rPr>
              <a:t>Product Line </a:t>
            </a:r>
            <a:r>
              <a:rPr lang="en-US" sz="1400" b="1" kern="0" dirty="0" smtClean="0">
                <a:cs typeface="Arial" panose="020B0604020202020204" pitchFamily="34" charset="0"/>
              </a:rPr>
              <a:t>POC</a:t>
            </a:r>
            <a:endParaRPr lang="en-US" sz="1400" b="1" kern="0" dirty="0">
              <a:cs typeface="Arial" panose="020B0604020202020204" pitchFamily="34" charset="0"/>
            </a:endParaRPr>
          </a:p>
          <a:p>
            <a:pPr lvl="1">
              <a:spcBef>
                <a:spcPts val="600"/>
              </a:spcBef>
            </a:pPr>
            <a:r>
              <a:rPr lang="en-US" sz="1400" b="1" kern="0" dirty="0">
                <a:cs typeface="Arial" panose="020B0604020202020204" pitchFamily="34" charset="0"/>
              </a:rPr>
              <a:t>PSC BU Lead POC</a:t>
            </a:r>
          </a:p>
          <a:p>
            <a:pPr lvl="1">
              <a:spcBef>
                <a:spcPts val="600"/>
              </a:spcBef>
            </a:pPr>
            <a:r>
              <a:rPr lang="en-US" sz="1400" kern="0" dirty="0">
                <a:cs typeface="Arial" panose="020B0604020202020204" pitchFamily="34" charset="0"/>
              </a:rPr>
              <a:t>PSE POC</a:t>
            </a:r>
          </a:p>
          <a:p>
            <a:pPr lvl="1">
              <a:spcBef>
                <a:spcPts val="600"/>
              </a:spcBef>
            </a:pPr>
            <a:r>
              <a:rPr lang="en-US" sz="1400" b="1" kern="0" dirty="0">
                <a:cs typeface="Arial" panose="020B0604020202020204" pitchFamily="34" charset="0"/>
              </a:rPr>
              <a:t>Tier-III SME POC</a:t>
            </a:r>
          </a:p>
          <a:p>
            <a:pPr lvl="1">
              <a:spcBef>
                <a:spcPts val="600"/>
              </a:spcBef>
            </a:pPr>
            <a:r>
              <a:rPr lang="en-US" sz="1400" kern="0" dirty="0">
                <a:cs typeface="Arial" panose="020B0604020202020204" pitchFamily="34" charset="0"/>
              </a:rPr>
              <a:t>Dev POC</a:t>
            </a:r>
          </a:p>
          <a:p>
            <a:pPr lvl="1">
              <a:spcBef>
                <a:spcPts val="600"/>
              </a:spcBef>
            </a:pPr>
            <a:r>
              <a:rPr lang="en-US" sz="1400" kern="0" dirty="0">
                <a:cs typeface="Arial" panose="020B0604020202020204" pitchFamily="34" charset="0"/>
              </a:rPr>
              <a:t>QA POC</a:t>
            </a:r>
          </a:p>
          <a:p>
            <a:pPr lvl="1">
              <a:spcBef>
                <a:spcPts val="600"/>
              </a:spcBef>
            </a:pPr>
            <a:r>
              <a:rPr lang="en-US" sz="1400" kern="0" dirty="0">
                <a:cs typeface="Arial" panose="020B0604020202020204" pitchFamily="34" charset="0"/>
              </a:rPr>
              <a:t>PM POC</a:t>
            </a:r>
          </a:p>
          <a:p>
            <a:pPr lvl="1">
              <a:spcBef>
                <a:spcPts val="600"/>
              </a:spcBef>
            </a:pPr>
            <a:r>
              <a:rPr lang="en-US" sz="1400" kern="0" dirty="0">
                <a:cs typeface="Arial" panose="020B0604020202020204" pitchFamily="34" charset="0"/>
              </a:rPr>
              <a:t>PgM POC</a:t>
            </a:r>
          </a:p>
          <a:p>
            <a:pPr>
              <a:spcBef>
                <a:spcPts val="600"/>
              </a:spcBef>
            </a:pPr>
            <a:r>
              <a:rPr lang="en-US" sz="1600" b="1" kern="0" dirty="0">
                <a:cs typeface="Arial" panose="020B0604020202020204" pitchFamily="34" charset="0"/>
              </a:rPr>
              <a:t>Workflow</a:t>
            </a:r>
          </a:p>
          <a:p>
            <a:pPr>
              <a:spcBef>
                <a:spcPts val="600"/>
              </a:spcBef>
            </a:pPr>
            <a:r>
              <a:rPr lang="en-US" sz="1600" kern="0" dirty="0" smtClean="0">
                <a:cs typeface="Arial" panose="020B0604020202020204" pitchFamily="34" charset="0"/>
              </a:rPr>
              <a:t>Notes</a:t>
            </a:r>
            <a:endParaRPr lang="en-US" sz="1600" kern="0" dirty="0">
              <a:cs typeface="Arial" panose="020B0604020202020204" pitchFamily="34" charset="0"/>
            </a:endParaRPr>
          </a:p>
          <a:p>
            <a:pPr>
              <a:spcBef>
                <a:spcPts val="600"/>
              </a:spcBef>
            </a:pPr>
            <a:endParaRPr lang="en-US" sz="1600" kern="0" dirty="0">
              <a:cs typeface="Arial" panose="020B0604020202020204" pitchFamily="34" charset="0"/>
            </a:endParaRPr>
          </a:p>
        </p:txBody>
      </p:sp>
      <p:sp>
        <p:nvSpPr>
          <p:cNvPr id="10" name="Content Placeholder 4"/>
          <p:cNvSpPr txBox="1">
            <a:spLocks/>
          </p:cNvSpPr>
          <p:nvPr/>
        </p:nvSpPr>
        <p:spPr bwMode="auto">
          <a:xfrm>
            <a:off x="2977406" y="1078348"/>
            <a:ext cx="3198669" cy="51795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3038" marR="0" indent="-173038" algn="l" defTabSz="914400" rtl="0" eaLnBrk="1" fontAlgn="base" latinLnBrk="0" hangingPunct="1">
              <a:lnSpc>
                <a:spcPct val="100000"/>
              </a:lnSpc>
              <a:spcBef>
                <a:spcPct val="20000"/>
              </a:spcBef>
              <a:spcAft>
                <a:spcPct val="0"/>
              </a:spcAft>
              <a:buClrTx/>
              <a:buSzTx/>
              <a:buFontTx/>
              <a:buChar char="•"/>
              <a:tabLst/>
              <a:defRPr sz="2000">
                <a:solidFill>
                  <a:schemeClr val="tx1"/>
                </a:solidFill>
                <a:latin typeface="+mn-lt"/>
                <a:ea typeface="+mn-ea"/>
                <a:cs typeface="+mn-cs"/>
              </a:defRPr>
            </a:lvl1pPr>
            <a:lvl2pPr marL="569913" marR="0" indent="-223838"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2pPr>
            <a:lvl3pPr marL="915988" marR="0" indent="-173038"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3pPr>
            <a:lvl4pPr marL="1312863" marR="0" indent="-225425"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4pPr>
            <a:lvl5pPr marL="1662113" marR="0" indent="-228600" algn="l" defTabSz="914400" rtl="0" eaLnBrk="1" fontAlgn="base" latinLnBrk="0" hangingPunct="1">
              <a:lnSpc>
                <a:spcPct val="100000"/>
              </a:lnSpc>
              <a:spcBef>
                <a:spcPct val="20000"/>
              </a:spcBef>
              <a:spcAft>
                <a:spcPct val="0"/>
              </a:spcAft>
              <a:buClrTx/>
              <a:buSzTx/>
              <a:buFontTx/>
              <a:buChar char="»"/>
              <a:tabLst/>
              <a:defRPr>
                <a:solidFill>
                  <a:schemeClr val="tx1"/>
                </a:solidFill>
                <a:latin typeface="+mn-lt"/>
                <a:ea typeface="+mn-ea"/>
              </a:defRPr>
            </a:lvl5pPr>
            <a:lvl6pPr marL="2119313" indent="-228600" algn="l" rtl="0" eaLnBrk="1" fontAlgn="base" hangingPunct="1">
              <a:spcBef>
                <a:spcPct val="20000"/>
              </a:spcBef>
              <a:spcAft>
                <a:spcPct val="0"/>
              </a:spcAft>
              <a:buChar char="»"/>
              <a:defRPr>
                <a:solidFill>
                  <a:schemeClr val="tx1"/>
                </a:solidFill>
                <a:latin typeface="+mn-lt"/>
                <a:ea typeface="+mn-ea"/>
              </a:defRPr>
            </a:lvl6pPr>
            <a:lvl7pPr marL="2576513" indent="-228600" algn="l" rtl="0" eaLnBrk="1" fontAlgn="base" hangingPunct="1">
              <a:spcBef>
                <a:spcPct val="20000"/>
              </a:spcBef>
              <a:spcAft>
                <a:spcPct val="0"/>
              </a:spcAft>
              <a:buChar char="»"/>
              <a:defRPr>
                <a:solidFill>
                  <a:schemeClr val="tx1"/>
                </a:solidFill>
                <a:latin typeface="+mn-lt"/>
                <a:ea typeface="+mn-ea"/>
              </a:defRPr>
            </a:lvl7pPr>
            <a:lvl8pPr marL="3033713" indent="-228600" algn="l" rtl="0" eaLnBrk="1" fontAlgn="base" hangingPunct="1">
              <a:spcBef>
                <a:spcPct val="20000"/>
              </a:spcBef>
              <a:spcAft>
                <a:spcPct val="0"/>
              </a:spcAft>
              <a:buChar char="»"/>
              <a:defRPr>
                <a:solidFill>
                  <a:schemeClr val="tx1"/>
                </a:solidFill>
                <a:latin typeface="+mn-lt"/>
                <a:ea typeface="+mn-ea"/>
              </a:defRPr>
            </a:lvl8pPr>
            <a:lvl9pPr marL="3490913" indent="-228600" algn="l" rtl="0" eaLnBrk="1" fontAlgn="base" hangingPunct="1">
              <a:spcBef>
                <a:spcPct val="20000"/>
              </a:spcBef>
              <a:spcAft>
                <a:spcPct val="0"/>
              </a:spcAft>
              <a:buChar char="»"/>
              <a:defRPr>
                <a:solidFill>
                  <a:schemeClr val="tx1"/>
                </a:solidFill>
                <a:latin typeface="+mn-lt"/>
                <a:ea typeface="+mn-ea"/>
              </a:defRPr>
            </a:lvl9pPr>
          </a:lstStyle>
          <a:p>
            <a:pPr marL="0">
              <a:spcBef>
                <a:spcPts val="300"/>
              </a:spcBef>
            </a:pPr>
            <a:r>
              <a:rPr lang="en-US" sz="1600" kern="0" dirty="0" smtClean="0">
                <a:cs typeface="Arial" panose="020B0604020202020204" pitchFamily="34" charset="0"/>
              </a:rPr>
              <a:t>Time</a:t>
            </a:r>
          </a:p>
          <a:p>
            <a:pPr marL="346075" lvl="2">
              <a:spcBef>
                <a:spcPts val="300"/>
              </a:spcBef>
            </a:pPr>
            <a:r>
              <a:rPr lang="en-US" sz="1400" kern="0" dirty="0" smtClean="0">
                <a:cs typeface="Arial" panose="020B0604020202020204" pitchFamily="34" charset="0"/>
              </a:rPr>
              <a:t>Date Reported</a:t>
            </a:r>
          </a:p>
          <a:p>
            <a:pPr marL="346075" lvl="2">
              <a:spcBef>
                <a:spcPts val="300"/>
              </a:spcBef>
            </a:pPr>
            <a:r>
              <a:rPr lang="en-US" sz="1400" kern="0" dirty="0" smtClean="0">
                <a:cs typeface="Arial" panose="020B0604020202020204" pitchFamily="34" charset="0"/>
              </a:rPr>
              <a:t>Estimated Completion Date</a:t>
            </a:r>
          </a:p>
          <a:p>
            <a:pPr marL="346075" lvl="2">
              <a:spcBef>
                <a:spcPts val="300"/>
              </a:spcBef>
            </a:pPr>
            <a:r>
              <a:rPr lang="en-US" sz="1400" kern="0" dirty="0" smtClean="0">
                <a:cs typeface="Arial" panose="020B0604020202020204" pitchFamily="34" charset="0"/>
              </a:rPr>
              <a:t>Fix Due Date</a:t>
            </a:r>
          </a:p>
          <a:p>
            <a:pPr marL="346075" lvl="2">
              <a:spcBef>
                <a:spcPts val="300"/>
              </a:spcBef>
            </a:pPr>
            <a:r>
              <a:rPr lang="en-US" sz="1400" kern="0" dirty="0" smtClean="0">
                <a:cs typeface="Arial" panose="020B0604020202020204" pitchFamily="34" charset="0"/>
              </a:rPr>
              <a:t>Date Completed</a:t>
            </a:r>
          </a:p>
          <a:p>
            <a:pPr marL="346075" lvl="2">
              <a:spcBef>
                <a:spcPts val="300"/>
              </a:spcBef>
            </a:pPr>
            <a:r>
              <a:rPr lang="en-US" sz="1400" kern="0" dirty="0" smtClean="0">
                <a:cs typeface="Arial" panose="020B0604020202020204" pitchFamily="34" charset="0"/>
              </a:rPr>
              <a:t>Work Days to Complete</a:t>
            </a:r>
          </a:p>
          <a:p>
            <a:pPr marL="0">
              <a:spcBef>
                <a:spcPts val="300"/>
              </a:spcBef>
            </a:pPr>
            <a:r>
              <a:rPr lang="en-US" sz="1400" dirty="0" smtClean="0">
                <a:cs typeface="Arial" panose="020B0604020202020204" pitchFamily="34" charset="0"/>
              </a:rPr>
              <a:t>Effort</a:t>
            </a:r>
            <a:endParaRPr lang="en-US" sz="1400" dirty="0">
              <a:cs typeface="Arial" panose="020B0604020202020204" pitchFamily="34" charset="0"/>
            </a:endParaRPr>
          </a:p>
          <a:p>
            <a:pPr marL="346075" lvl="2">
              <a:spcBef>
                <a:spcPts val="300"/>
              </a:spcBef>
            </a:pPr>
            <a:r>
              <a:rPr lang="en-US" sz="1400" dirty="0" smtClean="0">
                <a:cs typeface="Arial" panose="020B0604020202020204" pitchFamily="34" charset="0"/>
              </a:rPr>
              <a:t># Vulnerabilities</a:t>
            </a:r>
          </a:p>
          <a:p>
            <a:pPr marL="346075" lvl="2">
              <a:spcBef>
                <a:spcPts val="300"/>
              </a:spcBef>
            </a:pPr>
            <a:r>
              <a:rPr lang="en-US" sz="1400" dirty="0" smtClean="0">
                <a:cs typeface="Arial" panose="020B0604020202020204" pitchFamily="34" charset="0"/>
              </a:rPr>
              <a:t>Severity</a:t>
            </a:r>
            <a:endParaRPr lang="en-US" sz="1400" dirty="0">
              <a:cs typeface="Arial" panose="020B0604020202020204" pitchFamily="34" charset="0"/>
            </a:endParaRPr>
          </a:p>
          <a:p>
            <a:pPr marL="346075" lvl="2">
              <a:spcBef>
                <a:spcPts val="300"/>
              </a:spcBef>
            </a:pPr>
            <a:r>
              <a:rPr lang="en-US" sz="1400" dirty="0">
                <a:cs typeface="Arial" panose="020B0604020202020204" pitchFamily="34" charset="0"/>
              </a:rPr>
              <a:t>Probability</a:t>
            </a:r>
          </a:p>
          <a:p>
            <a:pPr marL="346075" lvl="2">
              <a:spcBef>
                <a:spcPts val="300"/>
              </a:spcBef>
            </a:pPr>
            <a:r>
              <a:rPr lang="en-US" sz="1400" dirty="0">
                <a:cs typeface="Arial" panose="020B0604020202020204" pitchFamily="34" charset="0"/>
              </a:rPr>
              <a:t># of Customers Impacted</a:t>
            </a:r>
          </a:p>
          <a:p>
            <a:pPr marL="346075" lvl="2">
              <a:spcBef>
                <a:spcPts val="300"/>
              </a:spcBef>
            </a:pPr>
            <a:r>
              <a:rPr lang="en-US" sz="1400" dirty="0">
                <a:cs typeface="Arial" panose="020B0604020202020204" pitchFamily="34" charset="0"/>
              </a:rPr>
              <a:t>Damage to Customers Score</a:t>
            </a:r>
          </a:p>
          <a:p>
            <a:pPr marL="346075" lvl="2">
              <a:spcBef>
                <a:spcPts val="300"/>
              </a:spcBef>
            </a:pPr>
            <a:r>
              <a:rPr lang="en-US" sz="1400" dirty="0">
                <a:cs typeface="Arial" panose="020B0604020202020204" pitchFamily="34" charset="0"/>
              </a:rPr>
              <a:t>Publicly Disclosed?</a:t>
            </a:r>
          </a:p>
          <a:p>
            <a:pPr marL="346075" lvl="2">
              <a:spcBef>
                <a:spcPts val="300"/>
              </a:spcBef>
            </a:pPr>
            <a:r>
              <a:rPr lang="en-US" sz="1400" dirty="0">
                <a:cs typeface="Arial" panose="020B0604020202020204" pitchFamily="34" charset="0"/>
              </a:rPr>
              <a:t>Media Interest Expected?</a:t>
            </a:r>
          </a:p>
          <a:p>
            <a:pPr marL="346075" lvl="2">
              <a:spcBef>
                <a:spcPts val="300"/>
              </a:spcBef>
            </a:pPr>
            <a:r>
              <a:rPr lang="en-US" sz="1400" dirty="0">
                <a:cs typeface="Arial" panose="020B0604020202020204" pitchFamily="34" charset="0"/>
              </a:rPr>
              <a:t>Media Interest Actual</a:t>
            </a:r>
          </a:p>
          <a:p>
            <a:pPr marL="346075" lvl="2">
              <a:spcBef>
                <a:spcPts val="300"/>
              </a:spcBef>
            </a:pPr>
            <a:r>
              <a:rPr lang="en-US" sz="1400" dirty="0">
                <a:cs typeface="Arial" panose="020B0604020202020204" pitchFamily="34" charset="0"/>
              </a:rPr>
              <a:t>Bugzilla Only</a:t>
            </a:r>
          </a:p>
          <a:p>
            <a:pPr marL="346075" lvl="2">
              <a:spcBef>
                <a:spcPts val="300"/>
              </a:spcBef>
            </a:pPr>
            <a:r>
              <a:rPr lang="en-US" sz="1400" dirty="0">
                <a:cs typeface="Arial" panose="020B0604020202020204" pitchFamily="34" charset="0"/>
              </a:rPr>
              <a:t>Zero Day or Malicious Discoverer?</a:t>
            </a:r>
          </a:p>
          <a:p>
            <a:pPr marL="346075" lvl="2">
              <a:spcBef>
                <a:spcPts val="300"/>
              </a:spcBef>
            </a:pPr>
            <a:r>
              <a:rPr lang="en-US" sz="1400" dirty="0">
                <a:cs typeface="Arial" panose="020B0604020202020204" pitchFamily="34" charset="0"/>
              </a:rPr>
              <a:t>3rd Party Vulnerability</a:t>
            </a:r>
            <a:r>
              <a:rPr lang="en-US" sz="1400" dirty="0" smtClean="0">
                <a:cs typeface="Arial" panose="020B0604020202020204" pitchFamily="34" charset="0"/>
              </a:rPr>
              <a:t>?</a:t>
            </a:r>
            <a:endParaRPr lang="en-US" sz="1400" dirty="0">
              <a:cs typeface="Arial" panose="020B0604020202020204" pitchFamily="34" charset="0"/>
            </a:endParaRPr>
          </a:p>
          <a:p>
            <a:pPr marL="346075" lvl="2">
              <a:spcBef>
                <a:spcPts val="300"/>
              </a:spcBef>
            </a:pPr>
            <a:r>
              <a:rPr lang="en-US" sz="1400" dirty="0">
                <a:cs typeface="Arial" panose="020B0604020202020204" pitchFamily="34" charset="0"/>
              </a:rPr>
              <a:t>Extra Effort (days)</a:t>
            </a:r>
          </a:p>
          <a:p>
            <a:pPr marL="346075" lvl="2">
              <a:spcBef>
                <a:spcPts val="300"/>
              </a:spcBef>
            </a:pPr>
            <a:r>
              <a:rPr lang="en-US" sz="1400" dirty="0">
                <a:cs typeface="Arial" panose="020B0604020202020204" pitchFamily="34" charset="0"/>
              </a:rPr>
              <a:t>Estimated Effort (days</a:t>
            </a:r>
            <a:r>
              <a:rPr lang="en-US" sz="1400" dirty="0" smtClean="0">
                <a:cs typeface="Arial" panose="020B0604020202020204" pitchFamily="34" charset="0"/>
              </a:rPr>
              <a:t>)</a:t>
            </a:r>
            <a:endParaRPr lang="en-US" sz="3600" kern="0" dirty="0">
              <a:cs typeface="Arial" panose="020B0604020202020204" pitchFamily="34" charset="0"/>
            </a:endParaRPr>
          </a:p>
        </p:txBody>
      </p:sp>
      <p:sp>
        <p:nvSpPr>
          <p:cNvPr id="7"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829C3F-3B81-472B-957A-BE418046C938}" type="slidenum">
              <a:rPr lang="en-US" sz="800" smtClean="0"/>
              <a:t>48</a:t>
            </a:fld>
            <a:endParaRPr lang="en-US" sz="800" dirty="0"/>
          </a:p>
        </p:txBody>
      </p:sp>
      <p:sp>
        <p:nvSpPr>
          <p:cNvPr id="9"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48535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 Heat Maps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49</a:t>
            </a:fld>
            <a:endParaRPr lang="en-US" dirty="0"/>
          </a:p>
        </p:txBody>
      </p:sp>
      <p:sp>
        <p:nvSpPr>
          <p:cNvPr id="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81076"/>
            <a:ext cx="815339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03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dirty="0" smtClean="0"/>
              <a:t>What is Product Security? (cont.)</a:t>
            </a:r>
            <a:endParaRPr lang="en-US" dirty="0"/>
          </a:p>
        </p:txBody>
      </p:sp>
      <p:sp>
        <p:nvSpPr>
          <p:cNvPr id="3" name="Content Placeholder 2"/>
          <p:cNvSpPr>
            <a:spLocks noGrp="1"/>
          </p:cNvSpPr>
          <p:nvPr>
            <p:ph idx="1"/>
          </p:nvPr>
        </p:nvSpPr>
        <p:spPr>
          <a:xfrm>
            <a:off x="454025" y="1266825"/>
            <a:ext cx="8223250" cy="2543175"/>
          </a:xfrm>
        </p:spPr>
        <p:txBody>
          <a:bodyPr/>
          <a:lstStyle/>
          <a:p>
            <a:r>
              <a:rPr lang="en-US" sz="2400" b="1" dirty="0"/>
              <a:t>Product Security</a:t>
            </a:r>
          </a:p>
          <a:p>
            <a:pPr lvl="2"/>
            <a:r>
              <a:rPr lang="en-US" sz="2000" dirty="0"/>
              <a:t>Processes, technology, and activities aimed at ensuring that software products do not contain exploitable conditions. </a:t>
            </a:r>
          </a:p>
          <a:p>
            <a:endParaRPr lang="en-US" sz="2400" b="1" dirty="0" smtClean="0"/>
          </a:p>
          <a:p>
            <a:r>
              <a:rPr lang="en-US" sz="2400" b="1" dirty="0" smtClean="0"/>
              <a:t>Application </a:t>
            </a:r>
            <a:r>
              <a:rPr lang="en-US" sz="2400" b="1" dirty="0"/>
              <a:t>Security</a:t>
            </a:r>
          </a:p>
          <a:p>
            <a:pPr lvl="2"/>
            <a:r>
              <a:rPr lang="en-US" sz="2000" dirty="0"/>
              <a:t>Protecting software and the systems that software runs in a post </a:t>
            </a:r>
            <a:r>
              <a:rPr lang="en-US" sz="2000" dirty="0" smtClean="0"/>
              <a:t>facto manner, </a:t>
            </a:r>
            <a:r>
              <a:rPr lang="en-US" sz="2000" dirty="0"/>
              <a:t>only after development is complete</a:t>
            </a:r>
            <a:r>
              <a:rPr lang="en-US" sz="2000" dirty="0" smtClean="0"/>
              <a:t>.</a:t>
            </a:r>
            <a:endParaRPr lang="en-US" sz="2000" dirty="0"/>
          </a:p>
          <a:p>
            <a:endParaRPr lang="en-US" sz="2400" dirty="0"/>
          </a:p>
          <a:p>
            <a:endParaRPr lang="en-US" sz="2400" dirty="0"/>
          </a:p>
        </p:txBody>
      </p:sp>
      <p:sp>
        <p:nvSpPr>
          <p:cNvPr id="17" name="Slide Number Placeholder 3"/>
          <p:cNvSpPr>
            <a:spLocks noGrp="1"/>
          </p:cNvSpPr>
          <p:nvPr>
            <p:ph type="sldNum" sz="quarter" idx="10"/>
          </p:nvPr>
        </p:nvSpPr>
        <p:spPr/>
        <p:txBody>
          <a:bodyPr/>
          <a:lstStyle/>
          <a:p>
            <a:pPr>
              <a:defRPr/>
            </a:pPr>
            <a:fld id="{E0F9F956-84A8-4035-81A5-45AA598EB10D}" type="slidenum">
              <a:rPr lang="en-US" smtClean="0"/>
              <a:pPr>
                <a:defRPr/>
              </a:pPr>
              <a:t>5</a:t>
            </a:fld>
            <a:endParaRPr lang="en-US" dirty="0"/>
          </a:p>
        </p:txBody>
      </p:sp>
      <p:graphicFrame>
        <p:nvGraphicFramePr>
          <p:cNvPr id="18" name="Diagram 17"/>
          <p:cNvGraphicFramePr/>
          <p:nvPr>
            <p:extLst>
              <p:ext uri="{D42A27DB-BD31-4B8C-83A1-F6EECF244321}">
                <p14:modId xmlns:p14="http://schemas.microsoft.com/office/powerpoint/2010/main" val="3170368920"/>
              </p:ext>
            </p:extLst>
          </p:nvPr>
        </p:nvGraphicFramePr>
        <p:xfrm>
          <a:off x="381001" y="3829050"/>
          <a:ext cx="8458199" cy="228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8618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8"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 Heat </a:t>
            </a:r>
            <a:r>
              <a:rPr lang="en-US" dirty="0"/>
              <a:t>Maps (cont.)</a:t>
            </a:r>
          </a:p>
        </p:txBody>
      </p:sp>
      <p:sp>
        <p:nvSpPr>
          <p:cNvPr id="5" name="Content Placeholder 4"/>
          <p:cNvSpPr>
            <a:spLocks noGrp="1"/>
          </p:cNvSpPr>
          <p:nvPr>
            <p:ph sz="half" idx="1"/>
          </p:nvPr>
        </p:nvSpPr>
        <p:spPr>
          <a:xfrm>
            <a:off x="454025" y="1345406"/>
            <a:ext cx="3613150" cy="3683794"/>
          </a:xfrm>
        </p:spPr>
        <p:txBody>
          <a:bodyPr>
            <a:normAutofit lnSpcReduction="10000"/>
          </a:bodyPr>
          <a:lstStyle/>
          <a:p>
            <a:r>
              <a:rPr lang="en-US" sz="2000" dirty="0" smtClean="0"/>
              <a:t>Security Reviews</a:t>
            </a:r>
          </a:p>
          <a:p>
            <a:endParaRPr lang="en-US" sz="2000" dirty="0"/>
          </a:p>
          <a:p>
            <a:endParaRPr lang="en-US" sz="2000" dirty="0" smtClean="0"/>
          </a:p>
          <a:p>
            <a:endParaRPr lang="en-US" sz="2000" dirty="0" smtClean="0"/>
          </a:p>
          <a:p>
            <a:endParaRPr lang="en-US" sz="2000" dirty="0"/>
          </a:p>
          <a:p>
            <a:pPr marL="0" indent="0">
              <a:buNone/>
            </a:pPr>
            <a:endParaRPr lang="en-US" sz="2000" dirty="0" smtClean="0"/>
          </a:p>
          <a:p>
            <a:r>
              <a:rPr lang="en-US" sz="2000" dirty="0" smtClean="0"/>
              <a:t>Security Bulletins</a:t>
            </a:r>
            <a:endParaRPr lang="en-US" sz="2000" dirty="0"/>
          </a:p>
        </p:txBody>
      </p:sp>
      <p:sp>
        <p:nvSpPr>
          <p:cNvPr id="6" name="Content Placeholder 5"/>
          <p:cNvSpPr>
            <a:spLocks noGrp="1"/>
          </p:cNvSpPr>
          <p:nvPr>
            <p:ph sz="half" idx="2"/>
          </p:nvPr>
        </p:nvSpPr>
        <p:spPr>
          <a:xfrm>
            <a:off x="4641850" y="1084056"/>
            <a:ext cx="4349749" cy="4449970"/>
          </a:xfrm>
        </p:spPr>
        <p:txBody>
          <a:bodyPr>
            <a:normAutofit lnSpcReduction="10000"/>
          </a:bodyPr>
          <a:lstStyle/>
          <a:p>
            <a:r>
              <a:rPr lang="en-US" sz="2000" dirty="0"/>
              <a:t>Average Days Since Last </a:t>
            </a:r>
            <a:r>
              <a:rPr lang="en-US" sz="2000" dirty="0" smtClean="0"/>
              <a:t>Static Analysis Run</a:t>
            </a:r>
          </a:p>
          <a:p>
            <a:endParaRPr lang="en-US" sz="2000" dirty="0" smtClean="0"/>
          </a:p>
          <a:p>
            <a:endParaRPr lang="en-US" sz="2000" dirty="0" smtClean="0"/>
          </a:p>
          <a:p>
            <a:endParaRPr lang="en-US" sz="2000" dirty="0" smtClean="0"/>
          </a:p>
          <a:p>
            <a:endParaRPr lang="en-US" sz="2000" dirty="0" smtClean="0"/>
          </a:p>
          <a:p>
            <a:endParaRPr lang="en-US" sz="2000" dirty="0"/>
          </a:p>
          <a:p>
            <a:endParaRPr lang="en-US" sz="2000" dirty="0"/>
          </a:p>
          <a:p>
            <a:pPr>
              <a:spcBef>
                <a:spcPts val="200"/>
              </a:spcBef>
            </a:pPr>
            <a:r>
              <a:rPr lang="en-US" sz="2000" dirty="0" smtClean="0"/>
              <a:t>Outstanding </a:t>
            </a:r>
          </a:p>
          <a:p>
            <a:pPr marL="0" indent="0">
              <a:spcBef>
                <a:spcPts val="200"/>
              </a:spcBef>
              <a:buNone/>
            </a:pPr>
            <a:r>
              <a:rPr lang="en-US" sz="2000" dirty="0"/>
              <a:t> </a:t>
            </a:r>
            <a:r>
              <a:rPr lang="en-US" sz="2000" dirty="0" smtClean="0"/>
              <a:t>   Static </a:t>
            </a:r>
          </a:p>
          <a:p>
            <a:pPr marL="0" indent="0">
              <a:spcBef>
                <a:spcPts val="200"/>
              </a:spcBef>
              <a:buNone/>
            </a:pPr>
            <a:r>
              <a:rPr lang="en-US" sz="2000" dirty="0"/>
              <a:t> </a:t>
            </a:r>
            <a:r>
              <a:rPr lang="en-US" sz="2000" dirty="0" smtClean="0"/>
              <a:t>   Analysis</a:t>
            </a:r>
          </a:p>
          <a:p>
            <a:pPr marL="0" indent="0">
              <a:spcBef>
                <a:spcPts val="200"/>
              </a:spcBef>
              <a:buNone/>
            </a:pPr>
            <a:r>
              <a:rPr lang="en-US" sz="2000" dirty="0"/>
              <a:t> </a:t>
            </a:r>
            <a:r>
              <a:rPr lang="en-US" sz="2000" dirty="0" smtClean="0"/>
              <a:t>   Defects</a:t>
            </a:r>
            <a:endParaRPr lang="en-US" sz="2000"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50</a:t>
            </a:fld>
            <a:endParaRPr lang="en-US" dirty="0"/>
          </a:p>
        </p:txBody>
      </p:sp>
      <p:cxnSp>
        <p:nvCxnSpPr>
          <p:cNvPr id="8" name="Straight Connector 7"/>
          <p:cNvCxnSpPr/>
          <p:nvPr/>
        </p:nvCxnSpPr>
        <p:spPr bwMode="auto">
          <a:xfrm>
            <a:off x="4343400" y="990600"/>
            <a:ext cx="0" cy="4648200"/>
          </a:xfrm>
          <a:prstGeom prst="line">
            <a:avLst/>
          </a:prstGeom>
          <a:solidFill>
            <a:schemeClr val="accent1"/>
          </a:solidFill>
          <a:ln w="57150" cap="flat" cmpd="sng" algn="ctr">
            <a:solidFill>
              <a:schemeClr val="tx1"/>
            </a:solidFill>
            <a:prstDash val="solid"/>
            <a:round/>
            <a:headEnd type="none" w="sm" len="sm"/>
            <a:tailEnd type="none" w="sm" len="sm"/>
          </a:ln>
          <a:effectLst>
            <a:outerShdw dist="35921" dir="2700000" algn="ctr" rotWithShape="0">
              <a:schemeClr val="bg2"/>
            </a:outerShdw>
          </a:effectLst>
        </p:spPr>
      </p:cxn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84639"/>
            <a:ext cx="3305175" cy="16668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029075"/>
            <a:ext cx="1933575" cy="131445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84639"/>
            <a:ext cx="2962275" cy="192405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286250"/>
            <a:ext cx="1943100" cy="192405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311273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t>
            </a:r>
            <a:r>
              <a:rPr lang="en-US" dirty="0" smtClean="0"/>
              <a:t>– Reason for Security Reviews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51</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066800"/>
            <a:ext cx="88201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952886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Security Maturity Model – Metrics</a:t>
            </a:r>
            <a:endParaRPr lang="en-US" dirty="0"/>
          </a:p>
        </p:txBody>
      </p:sp>
      <p:sp>
        <p:nvSpPr>
          <p:cNvPr id="6" name="Rectangle 5"/>
          <p:cNvSpPr/>
          <p:nvPr/>
        </p:nvSpPr>
        <p:spPr bwMode="auto">
          <a:xfrm>
            <a:off x="441707" y="1447800"/>
            <a:ext cx="8252841" cy="4897459"/>
          </a:xfrm>
          <a:prstGeom prst="rec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grpSp>
        <p:nvGrpSpPr>
          <p:cNvPr id="12" name="Group 11"/>
          <p:cNvGrpSpPr/>
          <p:nvPr/>
        </p:nvGrpSpPr>
        <p:grpSpPr>
          <a:xfrm>
            <a:off x="860157" y="2257449"/>
            <a:ext cx="6842506" cy="3343891"/>
            <a:chOff x="1464590" y="1813302"/>
            <a:chExt cx="6447295" cy="3696345"/>
          </a:xfrm>
        </p:grpSpPr>
        <p:cxnSp>
          <p:nvCxnSpPr>
            <p:cNvPr id="8" name="Straight Connector 7"/>
            <p:cNvCxnSpPr/>
            <p:nvPr/>
          </p:nvCxnSpPr>
          <p:spPr bwMode="auto">
            <a:xfrm flipH="1">
              <a:off x="1464590" y="1813302"/>
              <a:ext cx="23247" cy="3696345"/>
            </a:xfrm>
            <a:prstGeom prst="line">
              <a:avLst/>
            </a:prstGeom>
            <a:solidFill>
              <a:schemeClr val="accent1"/>
            </a:solidFill>
            <a:ln w="19050" cap="flat" cmpd="sng" algn="ctr">
              <a:solidFill>
                <a:schemeClr val="tx1"/>
              </a:solidFill>
              <a:prstDash val="solid"/>
              <a:round/>
              <a:headEnd type="arrow" w="med" len="med"/>
              <a:tailEnd type="none" w="med" len="med"/>
            </a:ln>
            <a:effectLst/>
          </p:spPr>
        </p:cxnSp>
        <p:cxnSp>
          <p:nvCxnSpPr>
            <p:cNvPr id="10" name="Straight Connector 9"/>
            <p:cNvCxnSpPr/>
            <p:nvPr/>
          </p:nvCxnSpPr>
          <p:spPr bwMode="auto">
            <a:xfrm>
              <a:off x="1464590" y="5509647"/>
              <a:ext cx="6447295" cy="0"/>
            </a:xfrm>
            <a:prstGeom prst="line">
              <a:avLst/>
            </a:prstGeom>
            <a:solidFill>
              <a:schemeClr val="accent1"/>
            </a:solidFill>
            <a:ln w="19050" cap="flat" cmpd="sng" algn="ctr">
              <a:solidFill>
                <a:schemeClr val="tx1"/>
              </a:solidFill>
              <a:prstDash val="solid"/>
              <a:round/>
              <a:headEnd type="none" w="med" len="med"/>
              <a:tailEnd type="arrow" w="med" len="med"/>
            </a:ln>
            <a:effectLst/>
          </p:spPr>
        </p:cxnSp>
      </p:grpSp>
      <p:sp>
        <p:nvSpPr>
          <p:cNvPr id="13" name="TextBox 12"/>
          <p:cNvSpPr txBox="1"/>
          <p:nvPr/>
        </p:nvSpPr>
        <p:spPr>
          <a:xfrm>
            <a:off x="872494" y="5740825"/>
            <a:ext cx="7822054" cy="338554"/>
          </a:xfrm>
          <a:prstGeom prst="rect">
            <a:avLst/>
          </a:prstGeom>
          <a:noFill/>
        </p:spPr>
        <p:txBody>
          <a:bodyPr wrap="square" rtlCol="0">
            <a:spAutoFit/>
          </a:bodyPr>
          <a:lstStyle/>
          <a:p>
            <a:pPr>
              <a:tabLst>
                <a:tab pos="1146175" algn="l"/>
                <a:tab pos="2286000" algn="l"/>
                <a:tab pos="3432175" algn="l"/>
                <a:tab pos="4803775" algn="l"/>
              </a:tabLst>
            </a:pPr>
            <a:r>
              <a:rPr lang="en-US" sz="1600" b="1" dirty="0" smtClean="0"/>
              <a:t>   None	        Initial	              Basic               Acceptable	       Mature</a:t>
            </a:r>
            <a:endParaRPr lang="en-US" sz="1600" b="1" dirty="0"/>
          </a:p>
        </p:txBody>
      </p:sp>
      <p:sp>
        <p:nvSpPr>
          <p:cNvPr id="17" name="Freeform 16"/>
          <p:cNvSpPr/>
          <p:nvPr/>
        </p:nvSpPr>
        <p:spPr bwMode="auto">
          <a:xfrm>
            <a:off x="1325106" y="2035086"/>
            <a:ext cx="6776637" cy="3158311"/>
          </a:xfrm>
          <a:custGeom>
            <a:avLst/>
            <a:gdLst>
              <a:gd name="connsiteX0" fmla="*/ 0 w 5811865"/>
              <a:gd name="connsiteY0" fmla="*/ 2917688 h 2935948"/>
              <a:gd name="connsiteX1" fmla="*/ 154984 w 5811865"/>
              <a:gd name="connsiteY1" fmla="*/ 2909939 h 2935948"/>
              <a:gd name="connsiteX2" fmla="*/ 689675 w 5811865"/>
              <a:gd name="connsiteY2" fmla="*/ 2917688 h 2935948"/>
              <a:gd name="connsiteX3" fmla="*/ 1472339 w 5811865"/>
              <a:gd name="connsiteY3" fmla="*/ 2638719 h 2935948"/>
              <a:gd name="connsiteX4" fmla="*/ 2518475 w 5811865"/>
              <a:gd name="connsiteY4" fmla="*/ 1817308 h 2935948"/>
              <a:gd name="connsiteX5" fmla="*/ 3332136 w 5811865"/>
              <a:gd name="connsiteY5" fmla="*/ 972651 h 2935948"/>
              <a:gd name="connsiteX6" fmla="*/ 4161295 w 5811865"/>
              <a:gd name="connsiteY6" fmla="*/ 313973 h 2935948"/>
              <a:gd name="connsiteX7" fmla="*/ 5176434 w 5811865"/>
              <a:gd name="connsiteY7" fmla="*/ 27254 h 2935948"/>
              <a:gd name="connsiteX8" fmla="*/ 5811865 w 5811865"/>
              <a:gd name="connsiteY8" fmla="*/ 11756 h 293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1865" h="2935948">
                <a:moveTo>
                  <a:pt x="0" y="2917688"/>
                </a:moveTo>
                <a:cubicBezTo>
                  <a:pt x="20019" y="2913813"/>
                  <a:pt x="40038" y="2909939"/>
                  <a:pt x="154984" y="2909939"/>
                </a:cubicBezTo>
                <a:cubicBezTo>
                  <a:pt x="269930" y="2909939"/>
                  <a:pt x="470116" y="2962891"/>
                  <a:pt x="689675" y="2917688"/>
                </a:cubicBezTo>
                <a:cubicBezTo>
                  <a:pt x="909234" y="2872485"/>
                  <a:pt x="1167539" y="2822116"/>
                  <a:pt x="1472339" y="2638719"/>
                </a:cubicBezTo>
                <a:cubicBezTo>
                  <a:pt x="1777139" y="2455322"/>
                  <a:pt x="2208509" y="2094986"/>
                  <a:pt x="2518475" y="1817308"/>
                </a:cubicBezTo>
                <a:cubicBezTo>
                  <a:pt x="2828441" y="1539630"/>
                  <a:pt x="3058333" y="1223207"/>
                  <a:pt x="3332136" y="972651"/>
                </a:cubicBezTo>
                <a:cubicBezTo>
                  <a:pt x="3605939" y="722095"/>
                  <a:pt x="3853912" y="471539"/>
                  <a:pt x="4161295" y="313973"/>
                </a:cubicBezTo>
                <a:cubicBezTo>
                  <a:pt x="4468678" y="156407"/>
                  <a:pt x="4901339" y="77623"/>
                  <a:pt x="5176434" y="27254"/>
                </a:cubicBezTo>
                <a:cubicBezTo>
                  <a:pt x="5451529" y="-23115"/>
                  <a:pt x="5811865" y="11756"/>
                  <a:pt x="5811865" y="11756"/>
                </a:cubicBezTo>
              </a:path>
            </a:pathLst>
          </a:cu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18" name="TextBox 17"/>
          <p:cNvSpPr txBox="1"/>
          <p:nvPr/>
        </p:nvSpPr>
        <p:spPr>
          <a:xfrm>
            <a:off x="6478289" y="2269210"/>
            <a:ext cx="1573078" cy="2677656"/>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Fully </a:t>
            </a:r>
            <a:r>
              <a:rPr lang="en-US" sz="1400" dirty="0"/>
              <a:t>automated</a:t>
            </a:r>
          </a:p>
          <a:p>
            <a:pPr marL="115888" indent="-115888">
              <a:buFont typeface="Arial" panose="020B0604020202020204" pitchFamily="34" charset="0"/>
              <a:buChar char="•"/>
            </a:pPr>
            <a:r>
              <a:rPr lang="en-US" sz="1400" dirty="0" smtClean="0"/>
              <a:t>Highly </a:t>
            </a:r>
            <a:r>
              <a:rPr lang="en-US" sz="1400" dirty="0"/>
              <a:t>efficient</a:t>
            </a:r>
          </a:p>
          <a:p>
            <a:pPr marL="115888" indent="-115888">
              <a:buFont typeface="Arial" panose="020B0604020202020204" pitchFamily="34" charset="0"/>
              <a:buChar char="•"/>
            </a:pPr>
            <a:r>
              <a:rPr lang="en-US" sz="1400" dirty="0" smtClean="0"/>
              <a:t>Real-time dashboard</a:t>
            </a:r>
          </a:p>
          <a:p>
            <a:pPr marL="115888" indent="-115888">
              <a:buFont typeface="Arial" panose="020B0604020202020204" pitchFamily="34" charset="0"/>
              <a:buChar char="•"/>
            </a:pPr>
            <a:r>
              <a:rPr lang="en-US" sz="1400" dirty="0" smtClean="0"/>
              <a:t>All audience levels</a:t>
            </a:r>
          </a:p>
          <a:p>
            <a:pPr marL="115888" indent="-115888">
              <a:buFont typeface="Arial" panose="020B0604020202020204" pitchFamily="34" charset="0"/>
              <a:buChar char="•"/>
            </a:pPr>
            <a:r>
              <a:rPr lang="en-US" sz="1400" dirty="0" smtClean="0"/>
              <a:t>Full coverage</a:t>
            </a:r>
          </a:p>
          <a:p>
            <a:pPr marL="115888" indent="-115888">
              <a:buFont typeface="Arial" panose="020B0604020202020204" pitchFamily="34" charset="0"/>
              <a:buChar char="•"/>
            </a:pPr>
            <a:r>
              <a:rPr lang="en-US" sz="1400" dirty="0" smtClean="0"/>
              <a:t>Integrated</a:t>
            </a:r>
          </a:p>
          <a:p>
            <a:pPr marL="115888" indent="-115888">
              <a:buFont typeface="Arial" panose="020B0604020202020204" pitchFamily="34" charset="0"/>
              <a:buChar char="•"/>
            </a:pPr>
            <a:r>
              <a:rPr lang="en-US" sz="1400" dirty="0" smtClean="0"/>
              <a:t>Externally published policies</a:t>
            </a:r>
          </a:p>
          <a:p>
            <a:pPr marL="115888" indent="-115888">
              <a:buFont typeface="Arial" panose="020B0604020202020204" pitchFamily="34" charset="0"/>
              <a:buChar char="•"/>
            </a:pPr>
            <a:r>
              <a:rPr lang="en-US" sz="1400" dirty="0" smtClean="0"/>
              <a:t>Fully budgeted</a:t>
            </a:r>
            <a:endParaRPr lang="en-US" sz="1400" dirty="0"/>
          </a:p>
        </p:txBody>
      </p:sp>
      <p:cxnSp>
        <p:nvCxnSpPr>
          <p:cNvPr id="20" name="Straight Connector 19"/>
          <p:cNvCxnSpPr/>
          <p:nvPr/>
        </p:nvCxnSpPr>
        <p:spPr bwMode="auto">
          <a:xfrm flipV="1">
            <a:off x="2053531" y="1904995"/>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1" name="Straight Connector 20"/>
          <p:cNvCxnSpPr/>
          <p:nvPr/>
        </p:nvCxnSpPr>
        <p:spPr bwMode="auto">
          <a:xfrm flipV="1">
            <a:off x="3484516" y="1910164"/>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flipV="1">
            <a:off x="4900003" y="1915333"/>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flipV="1">
            <a:off x="6462721" y="1920502"/>
            <a:ext cx="15498" cy="4076054"/>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24" name="TextBox 23"/>
          <p:cNvSpPr txBox="1"/>
          <p:nvPr/>
        </p:nvSpPr>
        <p:spPr>
          <a:xfrm>
            <a:off x="887278" y="4534212"/>
            <a:ext cx="1266985" cy="523220"/>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Awareness</a:t>
            </a:r>
          </a:p>
          <a:p>
            <a:pPr marL="115888" indent="-115888">
              <a:buFont typeface="Arial" panose="020B0604020202020204" pitchFamily="34" charset="0"/>
              <a:buChar char="•"/>
            </a:pPr>
            <a:r>
              <a:rPr lang="en-US" sz="1400" dirty="0" smtClean="0"/>
              <a:t>No budget</a:t>
            </a:r>
            <a:endParaRPr lang="en-US" sz="1400" dirty="0"/>
          </a:p>
        </p:txBody>
      </p:sp>
      <p:sp>
        <p:nvSpPr>
          <p:cNvPr id="25" name="TextBox 24"/>
          <p:cNvSpPr txBox="1"/>
          <p:nvPr/>
        </p:nvSpPr>
        <p:spPr>
          <a:xfrm>
            <a:off x="3484515" y="2394348"/>
            <a:ext cx="1573078" cy="3108543"/>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Mostly manual</a:t>
            </a:r>
          </a:p>
          <a:p>
            <a:pPr marL="115888" indent="-115888">
              <a:buFont typeface="Arial" panose="020B0604020202020204" pitchFamily="34" charset="0"/>
              <a:buChar char="•"/>
            </a:pPr>
            <a:r>
              <a:rPr lang="en-US" sz="1400" dirty="0" smtClean="0"/>
              <a:t>Inefficient</a:t>
            </a:r>
          </a:p>
          <a:p>
            <a:pPr marL="115888" indent="-115888">
              <a:buFont typeface="Arial" panose="020B0604020202020204" pitchFamily="34" charset="0"/>
              <a:buChar char="•"/>
            </a:pPr>
            <a:r>
              <a:rPr lang="en-US" sz="1400" dirty="0" smtClean="0"/>
              <a:t>Single access</a:t>
            </a:r>
          </a:p>
          <a:p>
            <a:pPr marL="115888" indent="-115888">
              <a:buFont typeface="Arial" panose="020B0604020202020204" pitchFamily="34" charset="0"/>
              <a:buChar char="•"/>
            </a:pPr>
            <a:r>
              <a:rPr lang="en-US" sz="1400" dirty="0" smtClean="0"/>
              <a:t>High-level only</a:t>
            </a:r>
          </a:p>
          <a:p>
            <a:pPr marL="115888" indent="-115888">
              <a:buFont typeface="Arial" panose="020B0604020202020204" pitchFamily="34" charset="0"/>
              <a:buChar char="•"/>
            </a:pPr>
            <a:r>
              <a:rPr lang="en-US" sz="1400" dirty="0" smtClean="0"/>
              <a:t>Stand-alone</a:t>
            </a:r>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r>
              <a:rPr lang="en-US" sz="1400" dirty="0" smtClean="0"/>
              <a:t>Incomplete coverage</a:t>
            </a:r>
          </a:p>
          <a:p>
            <a:pPr marL="115888" indent="-115888">
              <a:buFont typeface="Arial" panose="020B0604020202020204" pitchFamily="34" charset="0"/>
              <a:buChar char="•"/>
            </a:pPr>
            <a:r>
              <a:rPr lang="en-US" sz="1400" dirty="0"/>
              <a:t>Key </a:t>
            </a:r>
            <a:r>
              <a:rPr lang="en-US" sz="1400" dirty="0" smtClean="0"/>
              <a:t>policies</a:t>
            </a:r>
          </a:p>
          <a:p>
            <a:pPr marL="115888" indent="-115888">
              <a:buFont typeface="Arial" panose="020B0604020202020204" pitchFamily="34" charset="0"/>
              <a:buChar char="•"/>
            </a:pPr>
            <a:r>
              <a:rPr lang="en-US" sz="1400" dirty="0" smtClean="0"/>
              <a:t>Limited budget</a:t>
            </a:r>
          </a:p>
        </p:txBody>
      </p:sp>
      <p:sp>
        <p:nvSpPr>
          <p:cNvPr id="26" name="TextBox 25"/>
          <p:cNvSpPr txBox="1"/>
          <p:nvPr/>
        </p:nvSpPr>
        <p:spPr>
          <a:xfrm>
            <a:off x="4907752" y="1821652"/>
            <a:ext cx="1573078" cy="3970318"/>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Partially automated</a:t>
            </a:r>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r>
              <a:rPr lang="en-US" sz="1400" dirty="0" smtClean="0"/>
              <a:t>Multiple access</a:t>
            </a:r>
          </a:p>
          <a:p>
            <a:pPr marL="115888" indent="-115888">
              <a:buFont typeface="Arial" panose="020B0604020202020204" pitchFamily="34" charset="0"/>
              <a:buChar char="•"/>
            </a:pPr>
            <a:r>
              <a:rPr lang="en-US" sz="1400" dirty="0" smtClean="0"/>
              <a:t>Detailed level</a:t>
            </a:r>
          </a:p>
          <a:p>
            <a:pPr marL="115888" indent="-115888">
              <a:buFont typeface="Arial" panose="020B0604020202020204" pitchFamily="34" charset="0"/>
              <a:buChar char="•"/>
            </a:pPr>
            <a:r>
              <a:rPr lang="en-US" sz="1400" dirty="0" smtClean="0"/>
              <a:t>Patterns are apparent</a:t>
            </a:r>
          </a:p>
          <a:p>
            <a:pPr marL="115888" indent="-115888">
              <a:buFont typeface="Arial" panose="020B0604020202020204" pitchFamily="34" charset="0"/>
              <a:buChar char="•"/>
            </a:pPr>
            <a:r>
              <a:rPr lang="en-US" sz="1400" dirty="0" smtClean="0"/>
              <a:t>PPT visuals</a:t>
            </a:r>
          </a:p>
          <a:p>
            <a:pPr marL="115888" indent="-115888">
              <a:buFont typeface="Arial" panose="020B0604020202020204" pitchFamily="34" charset="0"/>
              <a:buChar char="•"/>
            </a:pPr>
            <a:r>
              <a:rPr lang="en-US" sz="1400" dirty="0" smtClean="0"/>
              <a:t>Key policies</a:t>
            </a:r>
          </a:p>
          <a:p>
            <a:pPr marL="115888" indent="-115888">
              <a:buFont typeface="Arial" panose="020B0604020202020204" pitchFamily="34" charset="0"/>
              <a:buChar char="•"/>
            </a:pPr>
            <a:r>
              <a:rPr lang="en-US" sz="1400" dirty="0" smtClean="0"/>
              <a:t>Internally published policies</a:t>
            </a:r>
            <a:endParaRPr lang="en-US" sz="1400" dirty="0"/>
          </a:p>
          <a:p>
            <a:pPr marL="115888" indent="-115888">
              <a:buFont typeface="Arial" panose="020B0604020202020204" pitchFamily="34" charset="0"/>
              <a:buChar char="•"/>
            </a:pPr>
            <a:endParaRPr lang="en-US" sz="1400" dirty="0" smtClean="0"/>
          </a:p>
          <a:p>
            <a:pPr marL="115888" indent="-115888">
              <a:buFont typeface="Arial" panose="020B0604020202020204" pitchFamily="34" charset="0"/>
              <a:buChar char="•"/>
            </a:pPr>
            <a:endParaRPr lang="en-US" sz="1400" dirty="0" smtClean="0"/>
          </a:p>
        </p:txBody>
      </p:sp>
      <p:sp>
        <p:nvSpPr>
          <p:cNvPr id="27" name="TextBox 26"/>
          <p:cNvSpPr txBox="1"/>
          <p:nvPr/>
        </p:nvSpPr>
        <p:spPr>
          <a:xfrm>
            <a:off x="2084527" y="3255613"/>
            <a:ext cx="1573078" cy="1815882"/>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All manual</a:t>
            </a:r>
          </a:p>
          <a:p>
            <a:pPr marL="115888" indent="-115888">
              <a:buFont typeface="Arial" panose="020B0604020202020204" pitchFamily="34" charset="0"/>
              <a:buChar char="•"/>
            </a:pPr>
            <a:r>
              <a:rPr lang="en-US" sz="1400" dirty="0" smtClean="0"/>
              <a:t>Very inefficient</a:t>
            </a:r>
          </a:p>
          <a:p>
            <a:pPr marL="115888" indent="-115888">
              <a:buFont typeface="Arial" panose="020B0604020202020204" pitchFamily="34" charset="0"/>
              <a:buChar char="•"/>
            </a:pPr>
            <a:r>
              <a:rPr lang="en-US" sz="1400" dirty="0" smtClean="0"/>
              <a:t>Incomplete</a:t>
            </a:r>
          </a:p>
          <a:p>
            <a:pPr marL="115888" indent="-115888">
              <a:buFont typeface="Arial" panose="020B0604020202020204" pitchFamily="34" charset="0"/>
              <a:buChar char="•"/>
            </a:pPr>
            <a:r>
              <a:rPr lang="en-US" sz="1400" dirty="0" smtClean="0"/>
              <a:t>Immeasurable</a:t>
            </a:r>
          </a:p>
          <a:p>
            <a:pPr marL="115888" indent="-115888">
              <a:buFont typeface="Arial" panose="020B0604020202020204" pitchFamily="34" charset="0"/>
              <a:buChar char="•"/>
            </a:pPr>
            <a:r>
              <a:rPr lang="en-US" sz="1400" dirty="0" smtClean="0"/>
              <a:t>Limited coverage</a:t>
            </a:r>
          </a:p>
          <a:p>
            <a:pPr marL="115888" indent="-115888">
              <a:buFont typeface="Arial" panose="020B0604020202020204" pitchFamily="34" charset="0"/>
              <a:buChar char="•"/>
            </a:pPr>
            <a:r>
              <a:rPr lang="en-US" sz="1400" dirty="0" smtClean="0"/>
              <a:t>No policy</a:t>
            </a:r>
          </a:p>
          <a:p>
            <a:pPr marL="115888" indent="-115888">
              <a:buFont typeface="Arial" panose="020B0604020202020204" pitchFamily="34" charset="0"/>
              <a:buChar char="•"/>
            </a:pPr>
            <a:endParaRPr lang="en-US" sz="1400" dirty="0" smtClean="0"/>
          </a:p>
        </p:txBody>
      </p:sp>
      <p:sp>
        <p:nvSpPr>
          <p:cNvPr id="28" name="TextBox 27"/>
          <p:cNvSpPr txBox="1"/>
          <p:nvPr/>
        </p:nvSpPr>
        <p:spPr>
          <a:xfrm>
            <a:off x="472701" y="1781007"/>
            <a:ext cx="993826" cy="523220"/>
          </a:xfrm>
          <a:prstGeom prst="rect">
            <a:avLst/>
          </a:prstGeom>
          <a:noFill/>
        </p:spPr>
        <p:txBody>
          <a:bodyPr wrap="square" rtlCol="0">
            <a:spAutoFit/>
          </a:bodyPr>
          <a:lstStyle/>
          <a:p>
            <a:r>
              <a:rPr lang="en-US" sz="1400" b="1" dirty="0" smtClean="0">
                <a:solidFill>
                  <a:srgbClr val="C00000"/>
                </a:solidFill>
              </a:rPr>
              <a:t>Level of Maturity</a:t>
            </a:r>
            <a:endParaRPr lang="en-US" sz="1400" b="1" dirty="0">
              <a:solidFill>
                <a:srgbClr val="C00000"/>
              </a:solidFill>
            </a:endParaRPr>
          </a:p>
        </p:txBody>
      </p:sp>
      <p:sp>
        <p:nvSpPr>
          <p:cNvPr id="29" name="TextBox 28"/>
          <p:cNvSpPr txBox="1"/>
          <p:nvPr/>
        </p:nvSpPr>
        <p:spPr>
          <a:xfrm>
            <a:off x="7702662" y="5477356"/>
            <a:ext cx="798162" cy="307777"/>
          </a:xfrm>
          <a:prstGeom prst="rect">
            <a:avLst/>
          </a:prstGeom>
          <a:noFill/>
        </p:spPr>
        <p:txBody>
          <a:bodyPr wrap="square" rtlCol="0">
            <a:spAutoFit/>
          </a:bodyPr>
          <a:lstStyle/>
          <a:p>
            <a:r>
              <a:rPr lang="en-US" sz="1400" b="1" dirty="0" smtClean="0">
                <a:solidFill>
                  <a:srgbClr val="C00000"/>
                </a:solidFill>
              </a:rPr>
              <a:t>Phase</a:t>
            </a:r>
            <a:endParaRPr lang="en-US" sz="1400" b="1" dirty="0">
              <a:solidFill>
                <a:srgbClr val="C00000"/>
              </a:solidFill>
            </a:endParaRPr>
          </a:p>
        </p:txBody>
      </p:sp>
      <p:sp>
        <p:nvSpPr>
          <p:cNvPr id="30" name="Oval 29"/>
          <p:cNvSpPr/>
          <p:nvPr/>
        </p:nvSpPr>
        <p:spPr bwMode="auto">
          <a:xfrm>
            <a:off x="5093725" y="2873455"/>
            <a:ext cx="325464" cy="31940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ea typeface="MS PGothic" pitchFamily="34" charset="-128"/>
              </a:rPr>
              <a:t>X</a:t>
            </a:r>
          </a:p>
        </p:txBody>
      </p:sp>
      <p:sp>
        <p:nvSpPr>
          <p:cNvPr id="32"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E461F-FA5E-4D81-B639-6912A04B10A4}" type="slidenum">
              <a:rPr lang="en-US" sz="800" smtClean="0"/>
              <a:t>52</a:t>
            </a:fld>
            <a:endParaRPr lang="en-US" sz="800" dirty="0"/>
          </a:p>
        </p:txBody>
      </p:sp>
      <p:sp>
        <p:nvSpPr>
          <p:cNvPr id="33"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38842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P spid="26" grpId="0"/>
      <p:bldP spid="27" grpId="0"/>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Makes This Program So Lean</a:t>
            </a:r>
            <a:r>
              <a:rPr lang="en-US" dirty="0"/>
              <a:t>?</a:t>
            </a:r>
          </a:p>
        </p:txBody>
      </p:sp>
      <p:sp>
        <p:nvSpPr>
          <p:cNvPr id="3" name="Content Placeholder 2"/>
          <p:cNvSpPr>
            <a:spLocks noGrp="1"/>
          </p:cNvSpPr>
          <p:nvPr>
            <p:ph idx="1"/>
          </p:nvPr>
        </p:nvSpPr>
        <p:spPr>
          <a:xfrm>
            <a:off x="454025" y="1143000"/>
            <a:ext cx="8223250" cy="4659313"/>
          </a:xfrm>
        </p:spPr>
        <p:txBody>
          <a:bodyPr>
            <a:normAutofit lnSpcReduction="10000"/>
          </a:bodyPr>
          <a:lstStyle/>
          <a:p>
            <a:r>
              <a:rPr lang="en-US" dirty="0" smtClean="0"/>
              <a:t>Core PSG group consists of a minimum of 3 people</a:t>
            </a:r>
          </a:p>
          <a:p>
            <a:pPr marL="803275" lvl="1" indent="-457200">
              <a:buFont typeface="+mj-lt"/>
              <a:buAutoNum type="arabicPeriod"/>
            </a:pPr>
            <a:r>
              <a:rPr lang="en-US" dirty="0" smtClean="0"/>
              <a:t>Sr. Director (Prior CSO)</a:t>
            </a:r>
          </a:p>
          <a:p>
            <a:pPr marL="803275" lvl="1" indent="-457200">
              <a:buFont typeface="+mj-lt"/>
              <a:buAutoNum type="arabicPeriod"/>
            </a:pPr>
            <a:r>
              <a:rPr lang="en-US" dirty="0" smtClean="0"/>
              <a:t>Security Review Expert (PSA)</a:t>
            </a:r>
          </a:p>
          <a:p>
            <a:pPr marL="803275" lvl="1" indent="-457200">
              <a:buFont typeface="+mj-lt"/>
              <a:buAutoNum type="arabicPeriod"/>
            </a:pPr>
            <a:r>
              <a:rPr lang="en-US" dirty="0" smtClean="0"/>
              <a:t>PSIRT / Program Manager (PSA)</a:t>
            </a:r>
          </a:p>
          <a:p>
            <a:r>
              <a:rPr lang="en-US" dirty="0" smtClean="0"/>
              <a:t>Extended team is from co-located architects (50+) giving 10%-20% of their time, as opposed to having a core team of 20+ full-time PSAs (typical)</a:t>
            </a:r>
          </a:p>
          <a:p>
            <a:r>
              <a:rPr lang="en-US" dirty="0" smtClean="0"/>
              <a:t>SDL includes PSIRT, which is unusual in this industry</a:t>
            </a:r>
          </a:p>
          <a:p>
            <a:r>
              <a:rPr lang="en-US" dirty="0" smtClean="0"/>
              <a:t>Budget</a:t>
            </a:r>
          </a:p>
          <a:p>
            <a:pPr lvl="1"/>
            <a:r>
              <a:rPr lang="en-US" dirty="0"/>
              <a:t>PSC </a:t>
            </a:r>
            <a:r>
              <a:rPr lang="en-US" dirty="0" smtClean="0"/>
              <a:t>get their </a:t>
            </a:r>
            <a:r>
              <a:rPr lang="en-US" dirty="0"/>
              <a:t>travel budget from their BUs, not the PSG</a:t>
            </a:r>
          </a:p>
          <a:p>
            <a:pPr lvl="1"/>
            <a:r>
              <a:rPr lang="en-US" dirty="0" smtClean="0"/>
              <a:t>Cost of security tools and 3</a:t>
            </a:r>
            <a:r>
              <a:rPr lang="en-US" baseline="30000" dirty="0" smtClean="0"/>
              <a:t>rd</a:t>
            </a:r>
            <a:r>
              <a:rPr lang="en-US" dirty="0" smtClean="0"/>
              <a:t> party reviews included in combined Dev. BU budgets</a:t>
            </a:r>
          </a:p>
          <a:p>
            <a:r>
              <a:rPr lang="en-US" dirty="0" smtClean="0"/>
              <a:t>Leverage free / open source tools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53</a:t>
            </a:fld>
            <a:endParaRPr lang="en-US" dirty="0"/>
          </a:p>
        </p:txBody>
      </p:sp>
      <p:sp>
        <p:nvSpPr>
          <p:cNvPr id="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3724046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Wish I Had Known </a:t>
            </a:r>
            <a:r>
              <a:rPr lang="en-US" dirty="0" smtClean="0"/>
              <a:t>(Tips</a:t>
            </a:r>
            <a:r>
              <a:rPr lang="en-US" dirty="0"/>
              <a:t>)</a:t>
            </a:r>
          </a:p>
        </p:txBody>
      </p:sp>
      <p:sp>
        <p:nvSpPr>
          <p:cNvPr id="3" name="Content Placeholder 2"/>
          <p:cNvSpPr>
            <a:spLocks noGrp="1"/>
          </p:cNvSpPr>
          <p:nvPr>
            <p:ph idx="1"/>
          </p:nvPr>
        </p:nvSpPr>
        <p:spPr>
          <a:xfrm>
            <a:off x="454025" y="1143000"/>
            <a:ext cx="8223250" cy="4659313"/>
          </a:xfrm>
        </p:spPr>
        <p:txBody>
          <a:bodyPr>
            <a:normAutofit/>
          </a:bodyPr>
          <a:lstStyle/>
          <a:p>
            <a:r>
              <a:rPr lang="en-US" dirty="0" smtClean="0"/>
              <a:t>Before purchasing and deploying in IT, ask 3</a:t>
            </a:r>
            <a:r>
              <a:rPr lang="en-US" baseline="30000" dirty="0" smtClean="0"/>
              <a:t>rd</a:t>
            </a:r>
            <a:r>
              <a:rPr lang="en-US" dirty="0" smtClean="0"/>
              <a:t> party software providers about their SDL</a:t>
            </a:r>
          </a:p>
          <a:p>
            <a:pPr lvl="1"/>
            <a:r>
              <a:rPr lang="en-US" dirty="0" smtClean="0"/>
              <a:t>If they don’t have one, then big </a:t>
            </a:r>
            <a:r>
              <a:rPr lang="en-US" b="1" dirty="0" smtClean="0">
                <a:solidFill>
                  <a:srgbClr val="FF0000"/>
                </a:solidFill>
              </a:rPr>
              <a:t>red</a:t>
            </a:r>
            <a:r>
              <a:rPr lang="en-US" dirty="0" smtClean="0"/>
              <a:t> flag</a:t>
            </a:r>
          </a:p>
          <a:p>
            <a:r>
              <a:rPr lang="en-US" dirty="0" smtClean="0"/>
              <a:t>Running a PSG Team</a:t>
            </a:r>
          </a:p>
          <a:p>
            <a:pPr lvl="1"/>
            <a:r>
              <a:rPr lang="en-US" dirty="0" smtClean="0"/>
              <a:t>New </a:t>
            </a:r>
            <a:r>
              <a:rPr lang="en-US" dirty="0"/>
              <a:t>PSCs must get upper management </a:t>
            </a:r>
            <a:r>
              <a:rPr lang="en-US" dirty="0" smtClean="0"/>
              <a:t>approval (SVP Eng.)</a:t>
            </a:r>
            <a:endParaRPr lang="en-US" dirty="0"/>
          </a:p>
          <a:p>
            <a:pPr lvl="1"/>
            <a:r>
              <a:rPr lang="en-US" dirty="0" smtClean="0"/>
              <a:t>Training vs. Mentoring</a:t>
            </a:r>
          </a:p>
          <a:p>
            <a:pPr lvl="1"/>
            <a:r>
              <a:rPr lang="en-US" dirty="0" smtClean="0"/>
              <a:t>Bi-weekly Business vs. Technical Meetings</a:t>
            </a:r>
          </a:p>
          <a:p>
            <a:pPr lvl="1"/>
            <a:r>
              <a:rPr lang="en-US" dirty="0"/>
              <a:t>2x </a:t>
            </a:r>
            <a:r>
              <a:rPr lang="en-US" dirty="0" smtClean="0"/>
              <a:t>weekly </a:t>
            </a:r>
            <a:r>
              <a:rPr lang="en-US" dirty="0"/>
              <a:t>PSG Staff Meetings (2 hours each)</a:t>
            </a:r>
          </a:p>
          <a:p>
            <a:pPr lvl="1"/>
            <a:r>
              <a:rPr lang="en-US" dirty="0" smtClean="0"/>
              <a:t>Must have published policies</a:t>
            </a:r>
          </a:p>
          <a:p>
            <a:pPr lvl="2"/>
            <a:r>
              <a:rPr lang="en-US" dirty="0" smtClean="0"/>
              <a:t>SDL</a:t>
            </a:r>
          </a:p>
          <a:p>
            <a:pPr lvl="2"/>
            <a:r>
              <a:rPr lang="en-US" dirty="0" smtClean="0"/>
              <a:t>PSIRT &amp; Security Bulletin Templates</a:t>
            </a:r>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54</a:t>
            </a:fld>
            <a:endParaRPr lang="en-US" dirty="0"/>
          </a:p>
        </p:txBody>
      </p:sp>
      <p:pic>
        <p:nvPicPr>
          <p:cNvPr id="1026" name="Picture 2" descr="http://info.routeone.com/Portals/115541/images/RedFlag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600003"/>
            <a:ext cx="847725" cy="94109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093490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The Reward</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55</a:t>
            </a:fld>
            <a:endParaRPr lang="en-US" dirty="0"/>
          </a:p>
        </p:txBody>
      </p:sp>
      <p:pic>
        <p:nvPicPr>
          <p:cNvPr id="4099" name="Picture 3" descr="C:\Users\htoomey\Documents\Google Drive\Running\2013\130101 Texas Marathon\Pics\IMG_16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40155"/>
            <a:ext cx="6248400" cy="46863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250380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Punishment Without …</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56</a:t>
            </a:fld>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29, 2014</a:t>
            </a:fld>
            <a:endParaRPr lang="en-US" sz="900" dirty="0"/>
          </a:p>
        </p:txBody>
      </p:sp>
      <p:pic>
        <p:nvPicPr>
          <p:cNvPr id="5" name="Picture 4"/>
          <p:cNvPicPr>
            <a:picLocks noChangeAspect="1"/>
          </p:cNvPicPr>
          <p:nvPr/>
        </p:nvPicPr>
        <p:blipFill>
          <a:blip r:embed="rId3"/>
          <a:stretch>
            <a:fillRect/>
          </a:stretch>
        </p:blipFill>
        <p:spPr>
          <a:xfrm>
            <a:off x="744469" y="984562"/>
            <a:ext cx="5931462" cy="5552008"/>
          </a:xfrm>
          <a:prstGeom prst="rect">
            <a:avLst/>
          </a:prstGeom>
          <a:scene3d>
            <a:camera prst="orthographicFront"/>
            <a:lightRig rig="threePt" dir="t"/>
          </a:scene3d>
          <a:sp3d>
            <a:bevelT/>
          </a:sp3d>
        </p:spPr>
      </p:pic>
      <p:pic>
        <p:nvPicPr>
          <p:cNvPr id="7" name="Picture 6"/>
          <p:cNvPicPr>
            <a:picLocks noChangeAspect="1"/>
          </p:cNvPicPr>
          <p:nvPr/>
        </p:nvPicPr>
        <p:blipFill>
          <a:blip r:embed="rId4"/>
          <a:stretch>
            <a:fillRect/>
          </a:stretch>
        </p:blipFill>
        <p:spPr>
          <a:xfrm>
            <a:off x="2994053" y="924404"/>
            <a:ext cx="5464976" cy="5609267"/>
          </a:xfrm>
          <a:prstGeom prst="rect">
            <a:avLst/>
          </a:prstGeom>
          <a:scene3d>
            <a:camera prst="orthographicFront"/>
            <a:lightRig rig="threePt" dir="t"/>
          </a:scene3d>
          <a:sp3d>
            <a:bevelT/>
          </a:sp3d>
        </p:spPr>
      </p:pic>
    </p:spTree>
    <p:extLst>
      <p:ext uri="{BB962C8B-B14F-4D97-AF65-F5344CB8AC3E}">
        <p14:creationId xmlns:p14="http://schemas.microsoft.com/office/powerpoint/2010/main" val="17976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531" y="3951011"/>
            <a:ext cx="1287270" cy="165960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2867" y="3909848"/>
            <a:ext cx="1289140" cy="170076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7630" y="3951011"/>
            <a:ext cx="1251289" cy="165960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8657" y="3868580"/>
            <a:ext cx="1257333" cy="174203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4262" y="3934171"/>
            <a:ext cx="1281657" cy="167644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17"/>
          <p:cNvSpPr txBox="1">
            <a:spLocks noChangeArrowheads="1"/>
          </p:cNvSpPr>
          <p:nvPr/>
        </p:nvSpPr>
        <p:spPr bwMode="auto">
          <a:xfrm>
            <a:off x="478930" y="3406618"/>
            <a:ext cx="5287962" cy="46196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b="1" dirty="0"/>
              <a:t>Think Like a Hacker and Adversary</a:t>
            </a:r>
          </a:p>
        </p:txBody>
      </p:sp>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4660" y="3868580"/>
            <a:ext cx="1297965" cy="174203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Recommended </a:t>
            </a:r>
            <a:r>
              <a:rPr lang="en-US" dirty="0"/>
              <a:t>Reading </a:t>
            </a:r>
            <a:r>
              <a:rPr lang="en-US" dirty="0" smtClean="0"/>
              <a:t>List</a:t>
            </a:r>
            <a:endParaRPr lang="en-US" dirty="0"/>
          </a:p>
        </p:txBody>
      </p:sp>
      <p:pic>
        <p:nvPicPr>
          <p:cNvPr id="37894"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8522" y="1628585"/>
            <a:ext cx="1204141" cy="159562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8609" y="1626736"/>
            <a:ext cx="1261658" cy="15937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679" y="1633243"/>
            <a:ext cx="1237553" cy="160651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06395" y="1634150"/>
            <a:ext cx="1288235" cy="157837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extBox 18"/>
          <p:cNvSpPr txBox="1">
            <a:spLocks noChangeArrowheads="1"/>
          </p:cNvSpPr>
          <p:nvPr/>
        </p:nvSpPr>
        <p:spPr bwMode="auto">
          <a:xfrm>
            <a:off x="457200" y="1066800"/>
            <a:ext cx="4821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b="1" dirty="0"/>
              <a:t>Security Development </a:t>
            </a:r>
            <a:r>
              <a:rPr lang="en-US" b="1" dirty="0">
                <a:solidFill>
                  <a:schemeClr val="bg1"/>
                </a:solidFill>
              </a:rPr>
              <a:t>Lifecycle</a:t>
            </a:r>
          </a:p>
        </p:txBody>
      </p:sp>
      <p:pic>
        <p:nvPicPr>
          <p:cNvPr id="1026" name="imgBlkFront" descr="http://ecx.images-amazon.com/images/I/51OG3oSyIcL._SY344_BO1,204,203,200_.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531" y="1646955"/>
            <a:ext cx="1243726" cy="156637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92813" y="1650661"/>
            <a:ext cx="1286673" cy="157355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lide Number Placeholder 1"/>
          <p:cNvSpPr txBox="1">
            <a:spLocks/>
          </p:cNvSpPr>
          <p:nvPr/>
        </p:nvSpPr>
        <p:spPr>
          <a:xfrm>
            <a:off x="8674887" y="6493009"/>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4F8892-6081-4136-A871-6A13CDF348E3}" type="slidenum">
              <a:rPr lang="en-US" sz="800" smtClean="0"/>
              <a:t>57</a:t>
            </a:fld>
            <a:endParaRPr lang="en-US" sz="800" dirty="0"/>
          </a:p>
        </p:txBody>
      </p:sp>
      <p:sp>
        <p:nvSpPr>
          <p:cNvPr id="2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0789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32" presetClass="emph" presetSubtype="0" fill="hold" nodeType="afterEffect">
                                  <p:stCondLst>
                                    <p:cond delay="500"/>
                                  </p:stCondLst>
                                  <p:childTnLst>
                                    <p:animRot by="120000">
                                      <p:cBhvr>
                                        <p:cTn id="11" dur="100" fill="hold">
                                          <p:stCondLst>
                                            <p:cond delay="0"/>
                                          </p:stCondLst>
                                        </p:cTn>
                                        <p:tgtEl>
                                          <p:spTgt spid="1026"/>
                                        </p:tgtEl>
                                        <p:attrNameLst>
                                          <p:attrName>r</p:attrName>
                                        </p:attrNameLst>
                                      </p:cBhvr>
                                    </p:animRot>
                                    <p:animRot by="-240000">
                                      <p:cBhvr>
                                        <p:cTn id="12" dur="200" fill="hold">
                                          <p:stCondLst>
                                            <p:cond delay="200"/>
                                          </p:stCondLst>
                                        </p:cTn>
                                        <p:tgtEl>
                                          <p:spTgt spid="1026"/>
                                        </p:tgtEl>
                                        <p:attrNameLst>
                                          <p:attrName>r</p:attrName>
                                        </p:attrNameLst>
                                      </p:cBhvr>
                                    </p:animRot>
                                    <p:animRot by="240000">
                                      <p:cBhvr>
                                        <p:cTn id="13" dur="200" fill="hold">
                                          <p:stCondLst>
                                            <p:cond delay="400"/>
                                          </p:stCondLst>
                                        </p:cTn>
                                        <p:tgtEl>
                                          <p:spTgt spid="1026"/>
                                        </p:tgtEl>
                                        <p:attrNameLst>
                                          <p:attrName>r</p:attrName>
                                        </p:attrNameLst>
                                      </p:cBhvr>
                                    </p:animRot>
                                    <p:animRot by="-240000">
                                      <p:cBhvr>
                                        <p:cTn id="14" dur="200" fill="hold">
                                          <p:stCondLst>
                                            <p:cond delay="600"/>
                                          </p:stCondLst>
                                        </p:cTn>
                                        <p:tgtEl>
                                          <p:spTgt spid="1026"/>
                                        </p:tgtEl>
                                        <p:attrNameLst>
                                          <p:attrName>r</p:attrName>
                                        </p:attrNameLst>
                                      </p:cBhvr>
                                    </p:animRot>
                                    <p:animRot by="120000">
                                      <p:cBhvr>
                                        <p:cTn id="15" dur="200" fill="hold">
                                          <p:stCondLst>
                                            <p:cond delay="800"/>
                                          </p:stCondLst>
                                        </p:cTn>
                                        <p:tgtEl>
                                          <p:spTgt spid="1026"/>
                                        </p:tgtEl>
                                        <p:attrNameLst>
                                          <p:attrName>r</p:attrName>
                                        </p:attrNameLst>
                                      </p:cBhvr>
                                    </p:animRot>
                                  </p:childTnLst>
                                </p:cTn>
                              </p:par>
                            </p:childTnLst>
                          </p:cTn>
                        </p:par>
                        <p:par>
                          <p:cTn id="16" fill="hold">
                            <p:stCondLst>
                              <p:cond delay="3000"/>
                            </p:stCondLst>
                            <p:childTnLst>
                              <p:par>
                                <p:cTn id="17" presetID="2" presetClass="entr" presetSubtype="2" fill="hold" nodeType="afterEffect">
                                  <p:stCondLst>
                                    <p:cond delay="1000"/>
                                  </p:stCondLst>
                                  <p:childTnLst>
                                    <p:set>
                                      <p:cBhvr>
                                        <p:cTn id="18" dur="1" fill="hold">
                                          <p:stCondLst>
                                            <p:cond delay="0"/>
                                          </p:stCondLst>
                                        </p:cTn>
                                        <p:tgtEl>
                                          <p:spTgt spid="37898"/>
                                        </p:tgtEl>
                                        <p:attrNameLst>
                                          <p:attrName>style.visibility</p:attrName>
                                        </p:attrNameLst>
                                      </p:cBhvr>
                                      <p:to>
                                        <p:strVal val="visible"/>
                                      </p:to>
                                    </p:set>
                                    <p:anim calcmode="lin" valueType="num">
                                      <p:cBhvr additive="base">
                                        <p:cTn id="19" dur="500" fill="hold"/>
                                        <p:tgtEl>
                                          <p:spTgt spid="37898"/>
                                        </p:tgtEl>
                                        <p:attrNameLst>
                                          <p:attrName>ppt_x</p:attrName>
                                        </p:attrNameLst>
                                      </p:cBhvr>
                                      <p:tavLst>
                                        <p:tav tm="0">
                                          <p:val>
                                            <p:strVal val="1+#ppt_w/2"/>
                                          </p:val>
                                        </p:tav>
                                        <p:tav tm="100000">
                                          <p:val>
                                            <p:strVal val="#ppt_x"/>
                                          </p:val>
                                        </p:tav>
                                      </p:tavLst>
                                    </p:anim>
                                    <p:anim calcmode="lin" valueType="num">
                                      <p:cBhvr additive="base">
                                        <p:cTn id="20" dur="500" fill="hold"/>
                                        <p:tgtEl>
                                          <p:spTgt spid="37898"/>
                                        </p:tgtEl>
                                        <p:attrNameLst>
                                          <p:attrName>ppt_y</p:attrName>
                                        </p:attrNameLst>
                                      </p:cBhvr>
                                      <p:tavLst>
                                        <p:tav tm="0">
                                          <p:val>
                                            <p:strVal val="#ppt_y"/>
                                          </p:val>
                                        </p:tav>
                                        <p:tav tm="100000">
                                          <p:val>
                                            <p:strVal val="#ppt_y"/>
                                          </p:val>
                                        </p:tav>
                                      </p:tavLst>
                                    </p:anim>
                                  </p:childTnLst>
                                </p:cTn>
                              </p:par>
                            </p:childTnLst>
                          </p:cTn>
                        </p:par>
                        <p:par>
                          <p:cTn id="21" fill="hold">
                            <p:stCondLst>
                              <p:cond delay="4500"/>
                            </p:stCondLst>
                            <p:childTnLst>
                              <p:par>
                                <p:cTn id="22" presetID="2" presetClass="entr" presetSubtype="2" fill="hold" nodeType="afterEffect">
                                  <p:stCondLst>
                                    <p:cond delay="10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6000"/>
                            </p:stCondLst>
                            <p:childTnLst>
                              <p:par>
                                <p:cTn id="27" presetID="2" presetClass="entr" presetSubtype="2" fill="hold" nodeType="afterEffect">
                                  <p:stCondLst>
                                    <p:cond delay="1000"/>
                                  </p:stCondLst>
                                  <p:childTnLst>
                                    <p:set>
                                      <p:cBhvr>
                                        <p:cTn id="28" dur="1" fill="hold">
                                          <p:stCondLst>
                                            <p:cond delay="0"/>
                                          </p:stCondLst>
                                        </p:cTn>
                                        <p:tgtEl>
                                          <p:spTgt spid="37894"/>
                                        </p:tgtEl>
                                        <p:attrNameLst>
                                          <p:attrName>style.visibility</p:attrName>
                                        </p:attrNameLst>
                                      </p:cBhvr>
                                      <p:to>
                                        <p:strVal val="visible"/>
                                      </p:to>
                                    </p:set>
                                    <p:anim calcmode="lin" valueType="num">
                                      <p:cBhvr additive="base">
                                        <p:cTn id="29" dur="500" fill="hold"/>
                                        <p:tgtEl>
                                          <p:spTgt spid="37894"/>
                                        </p:tgtEl>
                                        <p:attrNameLst>
                                          <p:attrName>ppt_x</p:attrName>
                                        </p:attrNameLst>
                                      </p:cBhvr>
                                      <p:tavLst>
                                        <p:tav tm="0">
                                          <p:val>
                                            <p:strVal val="1+#ppt_w/2"/>
                                          </p:val>
                                        </p:tav>
                                        <p:tav tm="100000">
                                          <p:val>
                                            <p:strVal val="#ppt_x"/>
                                          </p:val>
                                        </p:tav>
                                      </p:tavLst>
                                    </p:anim>
                                    <p:anim calcmode="lin" valueType="num">
                                      <p:cBhvr additive="base">
                                        <p:cTn id="30" dur="500" fill="hold"/>
                                        <p:tgtEl>
                                          <p:spTgt spid="37894"/>
                                        </p:tgtEl>
                                        <p:attrNameLst>
                                          <p:attrName>ppt_y</p:attrName>
                                        </p:attrNameLst>
                                      </p:cBhvr>
                                      <p:tavLst>
                                        <p:tav tm="0">
                                          <p:val>
                                            <p:strVal val="#ppt_y"/>
                                          </p:val>
                                        </p:tav>
                                        <p:tav tm="100000">
                                          <p:val>
                                            <p:strVal val="#ppt_y"/>
                                          </p:val>
                                        </p:tav>
                                      </p:tavLst>
                                    </p:anim>
                                  </p:childTnLst>
                                </p:cTn>
                              </p:par>
                            </p:childTnLst>
                          </p:cTn>
                        </p:par>
                        <p:par>
                          <p:cTn id="31" fill="hold">
                            <p:stCondLst>
                              <p:cond delay="7500"/>
                            </p:stCondLst>
                            <p:childTnLst>
                              <p:par>
                                <p:cTn id="32" presetID="2" presetClass="entr" presetSubtype="2" fill="hold" nodeType="afterEffect">
                                  <p:stCondLst>
                                    <p:cond delay="1000"/>
                                  </p:stCondLst>
                                  <p:childTnLst>
                                    <p:set>
                                      <p:cBhvr>
                                        <p:cTn id="33" dur="1" fill="hold">
                                          <p:stCondLst>
                                            <p:cond delay="0"/>
                                          </p:stCondLst>
                                        </p:cTn>
                                        <p:tgtEl>
                                          <p:spTgt spid="37896"/>
                                        </p:tgtEl>
                                        <p:attrNameLst>
                                          <p:attrName>style.visibility</p:attrName>
                                        </p:attrNameLst>
                                      </p:cBhvr>
                                      <p:to>
                                        <p:strVal val="visible"/>
                                      </p:to>
                                    </p:set>
                                    <p:anim calcmode="lin" valueType="num">
                                      <p:cBhvr additive="base">
                                        <p:cTn id="34" dur="500" fill="hold"/>
                                        <p:tgtEl>
                                          <p:spTgt spid="37896"/>
                                        </p:tgtEl>
                                        <p:attrNameLst>
                                          <p:attrName>ppt_x</p:attrName>
                                        </p:attrNameLst>
                                      </p:cBhvr>
                                      <p:tavLst>
                                        <p:tav tm="0">
                                          <p:val>
                                            <p:strVal val="1+#ppt_w/2"/>
                                          </p:val>
                                        </p:tav>
                                        <p:tav tm="100000">
                                          <p:val>
                                            <p:strVal val="#ppt_x"/>
                                          </p:val>
                                        </p:tav>
                                      </p:tavLst>
                                    </p:anim>
                                    <p:anim calcmode="lin" valueType="num">
                                      <p:cBhvr additive="base">
                                        <p:cTn id="35" dur="500" fill="hold"/>
                                        <p:tgtEl>
                                          <p:spTgt spid="37896"/>
                                        </p:tgtEl>
                                        <p:attrNameLst>
                                          <p:attrName>ppt_y</p:attrName>
                                        </p:attrNameLst>
                                      </p:cBhvr>
                                      <p:tavLst>
                                        <p:tav tm="0">
                                          <p:val>
                                            <p:strVal val="#ppt_y"/>
                                          </p:val>
                                        </p:tav>
                                        <p:tav tm="100000">
                                          <p:val>
                                            <p:strVal val="#ppt_y"/>
                                          </p:val>
                                        </p:tav>
                                      </p:tavLst>
                                    </p:anim>
                                  </p:childTnLst>
                                </p:cTn>
                              </p:par>
                            </p:childTnLst>
                          </p:cTn>
                        </p:par>
                        <p:par>
                          <p:cTn id="36" fill="hold">
                            <p:stCondLst>
                              <p:cond delay="9000"/>
                            </p:stCondLst>
                            <p:childTnLst>
                              <p:par>
                                <p:cTn id="37" presetID="2" presetClass="entr" presetSubtype="2" fill="hold" nodeType="afterEffect">
                                  <p:stCondLst>
                                    <p:cond delay="1000"/>
                                  </p:stCondLst>
                                  <p:childTnLst>
                                    <p:set>
                                      <p:cBhvr>
                                        <p:cTn id="38" dur="1" fill="hold">
                                          <p:stCondLst>
                                            <p:cond delay="0"/>
                                          </p:stCondLst>
                                        </p:cTn>
                                        <p:tgtEl>
                                          <p:spTgt spid="37895"/>
                                        </p:tgtEl>
                                        <p:attrNameLst>
                                          <p:attrName>style.visibility</p:attrName>
                                        </p:attrNameLst>
                                      </p:cBhvr>
                                      <p:to>
                                        <p:strVal val="visible"/>
                                      </p:to>
                                    </p:set>
                                    <p:anim calcmode="lin" valueType="num">
                                      <p:cBhvr additive="base">
                                        <p:cTn id="39" dur="500" fill="hold"/>
                                        <p:tgtEl>
                                          <p:spTgt spid="37895"/>
                                        </p:tgtEl>
                                        <p:attrNameLst>
                                          <p:attrName>ppt_x</p:attrName>
                                        </p:attrNameLst>
                                      </p:cBhvr>
                                      <p:tavLst>
                                        <p:tav tm="0">
                                          <p:val>
                                            <p:strVal val="1+#ppt_w/2"/>
                                          </p:val>
                                        </p:tav>
                                        <p:tav tm="100000">
                                          <p:val>
                                            <p:strVal val="#ppt_x"/>
                                          </p:val>
                                        </p:tav>
                                      </p:tavLst>
                                    </p:anim>
                                    <p:anim calcmode="lin" valueType="num">
                                      <p:cBhvr additive="base">
                                        <p:cTn id="40" dur="500" fill="hold"/>
                                        <p:tgtEl>
                                          <p:spTgt spid="37895"/>
                                        </p:tgtEl>
                                        <p:attrNameLst>
                                          <p:attrName>ppt_y</p:attrName>
                                        </p:attrNameLst>
                                      </p:cBhvr>
                                      <p:tavLst>
                                        <p:tav tm="0">
                                          <p:val>
                                            <p:strVal val="#ppt_y"/>
                                          </p:val>
                                        </p:tav>
                                        <p:tav tm="100000">
                                          <p:val>
                                            <p:strVal val="#ppt_y"/>
                                          </p:val>
                                        </p:tav>
                                      </p:tavLst>
                                    </p:anim>
                                  </p:childTnLst>
                                </p:cTn>
                              </p:par>
                            </p:childTnLst>
                          </p:cTn>
                        </p:par>
                        <p:par>
                          <p:cTn id="41" fill="hold">
                            <p:stCondLst>
                              <p:cond delay="10500"/>
                            </p:stCondLst>
                            <p:childTnLst>
                              <p:par>
                                <p:cTn id="42" presetID="1" presetClass="entr" presetSubtype="0" fill="hold" grpId="0" nodeType="afterEffect">
                                  <p:stCondLst>
                                    <p:cond delay="500"/>
                                  </p:stCondLst>
                                  <p:childTnLst>
                                    <p:set>
                                      <p:cBhvr>
                                        <p:cTn id="43" dur="1" fill="hold">
                                          <p:stCondLst>
                                            <p:cond delay="0"/>
                                          </p:stCondLst>
                                        </p:cTn>
                                        <p:tgtEl>
                                          <p:spTgt spid="37905"/>
                                        </p:tgtEl>
                                        <p:attrNameLst>
                                          <p:attrName>style.visibility</p:attrName>
                                        </p:attrNameLst>
                                      </p:cBhvr>
                                      <p:to>
                                        <p:strVal val="visible"/>
                                      </p:to>
                                    </p:set>
                                  </p:childTnLst>
                                </p:cTn>
                              </p:par>
                            </p:childTnLst>
                          </p:cTn>
                        </p:par>
                        <p:par>
                          <p:cTn id="44" fill="hold">
                            <p:stCondLst>
                              <p:cond delay="11000"/>
                            </p:stCondLst>
                            <p:childTnLst>
                              <p:par>
                                <p:cTn id="45" presetID="2" presetClass="entr" presetSubtype="2" fill="hold" nodeType="afterEffect">
                                  <p:stCondLst>
                                    <p:cond delay="1000"/>
                                  </p:stCondLst>
                                  <p:childTnLst>
                                    <p:set>
                                      <p:cBhvr>
                                        <p:cTn id="46" dur="1" fill="hold">
                                          <p:stCondLst>
                                            <p:cond delay="0"/>
                                          </p:stCondLst>
                                        </p:cTn>
                                        <p:tgtEl>
                                          <p:spTgt spid="37899"/>
                                        </p:tgtEl>
                                        <p:attrNameLst>
                                          <p:attrName>style.visibility</p:attrName>
                                        </p:attrNameLst>
                                      </p:cBhvr>
                                      <p:to>
                                        <p:strVal val="visible"/>
                                      </p:to>
                                    </p:set>
                                    <p:anim calcmode="lin" valueType="num">
                                      <p:cBhvr additive="base">
                                        <p:cTn id="47" dur="500" fill="hold"/>
                                        <p:tgtEl>
                                          <p:spTgt spid="37899"/>
                                        </p:tgtEl>
                                        <p:attrNameLst>
                                          <p:attrName>ppt_x</p:attrName>
                                        </p:attrNameLst>
                                      </p:cBhvr>
                                      <p:tavLst>
                                        <p:tav tm="0">
                                          <p:val>
                                            <p:strVal val="1+#ppt_w/2"/>
                                          </p:val>
                                        </p:tav>
                                        <p:tav tm="100000">
                                          <p:val>
                                            <p:strVal val="#ppt_x"/>
                                          </p:val>
                                        </p:tav>
                                      </p:tavLst>
                                    </p:anim>
                                    <p:anim calcmode="lin" valueType="num">
                                      <p:cBhvr additive="base">
                                        <p:cTn id="48" dur="500" fill="hold"/>
                                        <p:tgtEl>
                                          <p:spTgt spid="37899"/>
                                        </p:tgtEl>
                                        <p:attrNameLst>
                                          <p:attrName>ppt_y</p:attrName>
                                        </p:attrNameLst>
                                      </p:cBhvr>
                                      <p:tavLst>
                                        <p:tav tm="0">
                                          <p:val>
                                            <p:strVal val="#ppt_y"/>
                                          </p:val>
                                        </p:tav>
                                        <p:tav tm="100000">
                                          <p:val>
                                            <p:strVal val="#ppt_y"/>
                                          </p:val>
                                        </p:tav>
                                      </p:tavLst>
                                    </p:anim>
                                  </p:childTnLst>
                                </p:cTn>
                              </p:par>
                            </p:childTnLst>
                          </p:cTn>
                        </p:par>
                        <p:par>
                          <p:cTn id="49" fill="hold">
                            <p:stCondLst>
                              <p:cond delay="12500"/>
                            </p:stCondLst>
                            <p:childTnLst>
                              <p:par>
                                <p:cTn id="50" presetID="2" presetClass="entr" presetSubtype="2" fill="hold" nodeType="afterEffect">
                                  <p:stCondLst>
                                    <p:cond delay="1000"/>
                                  </p:stCondLst>
                                  <p:childTnLst>
                                    <p:set>
                                      <p:cBhvr>
                                        <p:cTn id="51" dur="1" fill="hold">
                                          <p:stCondLst>
                                            <p:cond delay="0"/>
                                          </p:stCondLst>
                                        </p:cTn>
                                        <p:tgtEl>
                                          <p:spTgt spid="37901"/>
                                        </p:tgtEl>
                                        <p:attrNameLst>
                                          <p:attrName>style.visibility</p:attrName>
                                        </p:attrNameLst>
                                      </p:cBhvr>
                                      <p:to>
                                        <p:strVal val="visible"/>
                                      </p:to>
                                    </p:set>
                                    <p:anim calcmode="lin" valueType="num">
                                      <p:cBhvr additive="base">
                                        <p:cTn id="52" dur="500" fill="hold"/>
                                        <p:tgtEl>
                                          <p:spTgt spid="37901"/>
                                        </p:tgtEl>
                                        <p:attrNameLst>
                                          <p:attrName>ppt_x</p:attrName>
                                        </p:attrNameLst>
                                      </p:cBhvr>
                                      <p:tavLst>
                                        <p:tav tm="0">
                                          <p:val>
                                            <p:strVal val="1+#ppt_w/2"/>
                                          </p:val>
                                        </p:tav>
                                        <p:tav tm="100000">
                                          <p:val>
                                            <p:strVal val="#ppt_x"/>
                                          </p:val>
                                        </p:tav>
                                      </p:tavLst>
                                    </p:anim>
                                    <p:anim calcmode="lin" valueType="num">
                                      <p:cBhvr additive="base">
                                        <p:cTn id="53" dur="500" fill="hold"/>
                                        <p:tgtEl>
                                          <p:spTgt spid="37901"/>
                                        </p:tgtEl>
                                        <p:attrNameLst>
                                          <p:attrName>ppt_y</p:attrName>
                                        </p:attrNameLst>
                                      </p:cBhvr>
                                      <p:tavLst>
                                        <p:tav tm="0">
                                          <p:val>
                                            <p:strVal val="#ppt_y"/>
                                          </p:val>
                                        </p:tav>
                                        <p:tav tm="100000">
                                          <p:val>
                                            <p:strVal val="#ppt_y"/>
                                          </p:val>
                                        </p:tav>
                                      </p:tavLst>
                                    </p:anim>
                                  </p:childTnLst>
                                </p:cTn>
                              </p:par>
                            </p:childTnLst>
                          </p:cTn>
                        </p:par>
                        <p:par>
                          <p:cTn id="54" fill="hold">
                            <p:stCondLst>
                              <p:cond delay="14000"/>
                            </p:stCondLst>
                            <p:childTnLst>
                              <p:par>
                                <p:cTn id="55" presetID="2" presetClass="entr" presetSubtype="2" fill="hold" nodeType="afterEffect">
                                  <p:stCondLst>
                                    <p:cond delay="1000"/>
                                  </p:stCondLst>
                                  <p:childTnLst>
                                    <p:set>
                                      <p:cBhvr>
                                        <p:cTn id="56" dur="1" fill="hold">
                                          <p:stCondLst>
                                            <p:cond delay="0"/>
                                          </p:stCondLst>
                                        </p:cTn>
                                        <p:tgtEl>
                                          <p:spTgt spid="37904"/>
                                        </p:tgtEl>
                                        <p:attrNameLst>
                                          <p:attrName>style.visibility</p:attrName>
                                        </p:attrNameLst>
                                      </p:cBhvr>
                                      <p:to>
                                        <p:strVal val="visible"/>
                                      </p:to>
                                    </p:set>
                                    <p:anim calcmode="lin" valueType="num">
                                      <p:cBhvr additive="base">
                                        <p:cTn id="57" dur="500" fill="hold"/>
                                        <p:tgtEl>
                                          <p:spTgt spid="37904"/>
                                        </p:tgtEl>
                                        <p:attrNameLst>
                                          <p:attrName>ppt_x</p:attrName>
                                        </p:attrNameLst>
                                      </p:cBhvr>
                                      <p:tavLst>
                                        <p:tav tm="0">
                                          <p:val>
                                            <p:strVal val="1+#ppt_w/2"/>
                                          </p:val>
                                        </p:tav>
                                        <p:tav tm="100000">
                                          <p:val>
                                            <p:strVal val="#ppt_x"/>
                                          </p:val>
                                        </p:tav>
                                      </p:tavLst>
                                    </p:anim>
                                    <p:anim calcmode="lin" valueType="num">
                                      <p:cBhvr additive="base">
                                        <p:cTn id="58" dur="500" fill="hold"/>
                                        <p:tgtEl>
                                          <p:spTgt spid="37904"/>
                                        </p:tgtEl>
                                        <p:attrNameLst>
                                          <p:attrName>ppt_y</p:attrName>
                                        </p:attrNameLst>
                                      </p:cBhvr>
                                      <p:tavLst>
                                        <p:tav tm="0">
                                          <p:val>
                                            <p:strVal val="#ppt_y"/>
                                          </p:val>
                                        </p:tav>
                                        <p:tav tm="100000">
                                          <p:val>
                                            <p:strVal val="#ppt_y"/>
                                          </p:val>
                                        </p:tav>
                                      </p:tavLst>
                                    </p:anim>
                                  </p:childTnLst>
                                </p:cTn>
                              </p:par>
                            </p:childTnLst>
                          </p:cTn>
                        </p:par>
                        <p:par>
                          <p:cTn id="59" fill="hold">
                            <p:stCondLst>
                              <p:cond delay="15500"/>
                            </p:stCondLst>
                            <p:childTnLst>
                              <p:par>
                                <p:cTn id="60" presetID="2" presetClass="entr" presetSubtype="2" fill="hold" nodeType="afterEffect">
                                  <p:stCondLst>
                                    <p:cond delay="1000"/>
                                  </p:stCondLst>
                                  <p:childTnLst>
                                    <p:set>
                                      <p:cBhvr>
                                        <p:cTn id="61" dur="1" fill="hold">
                                          <p:stCondLst>
                                            <p:cond delay="0"/>
                                          </p:stCondLst>
                                        </p:cTn>
                                        <p:tgtEl>
                                          <p:spTgt spid="37900"/>
                                        </p:tgtEl>
                                        <p:attrNameLst>
                                          <p:attrName>style.visibility</p:attrName>
                                        </p:attrNameLst>
                                      </p:cBhvr>
                                      <p:to>
                                        <p:strVal val="visible"/>
                                      </p:to>
                                    </p:set>
                                    <p:anim calcmode="lin" valueType="num">
                                      <p:cBhvr additive="base">
                                        <p:cTn id="62" dur="500" fill="hold"/>
                                        <p:tgtEl>
                                          <p:spTgt spid="37900"/>
                                        </p:tgtEl>
                                        <p:attrNameLst>
                                          <p:attrName>ppt_x</p:attrName>
                                        </p:attrNameLst>
                                      </p:cBhvr>
                                      <p:tavLst>
                                        <p:tav tm="0">
                                          <p:val>
                                            <p:strVal val="1+#ppt_w/2"/>
                                          </p:val>
                                        </p:tav>
                                        <p:tav tm="100000">
                                          <p:val>
                                            <p:strVal val="#ppt_x"/>
                                          </p:val>
                                        </p:tav>
                                      </p:tavLst>
                                    </p:anim>
                                    <p:anim calcmode="lin" valueType="num">
                                      <p:cBhvr additive="base">
                                        <p:cTn id="63" dur="500" fill="hold"/>
                                        <p:tgtEl>
                                          <p:spTgt spid="37900"/>
                                        </p:tgtEl>
                                        <p:attrNameLst>
                                          <p:attrName>ppt_y</p:attrName>
                                        </p:attrNameLst>
                                      </p:cBhvr>
                                      <p:tavLst>
                                        <p:tav tm="0">
                                          <p:val>
                                            <p:strVal val="#ppt_y"/>
                                          </p:val>
                                        </p:tav>
                                        <p:tav tm="100000">
                                          <p:val>
                                            <p:strVal val="#ppt_y"/>
                                          </p:val>
                                        </p:tav>
                                      </p:tavLst>
                                    </p:anim>
                                  </p:childTnLst>
                                </p:cTn>
                              </p:par>
                            </p:childTnLst>
                          </p:cTn>
                        </p:par>
                        <p:par>
                          <p:cTn id="64" fill="hold">
                            <p:stCondLst>
                              <p:cond delay="17000"/>
                            </p:stCondLst>
                            <p:childTnLst>
                              <p:par>
                                <p:cTn id="65" presetID="2" presetClass="entr" presetSubtype="2" fill="hold" nodeType="afterEffect">
                                  <p:stCondLst>
                                    <p:cond delay="1000"/>
                                  </p:stCondLst>
                                  <p:childTnLst>
                                    <p:set>
                                      <p:cBhvr>
                                        <p:cTn id="66" dur="1" fill="hold">
                                          <p:stCondLst>
                                            <p:cond delay="0"/>
                                          </p:stCondLst>
                                        </p:cTn>
                                        <p:tgtEl>
                                          <p:spTgt spid="4099"/>
                                        </p:tgtEl>
                                        <p:attrNameLst>
                                          <p:attrName>style.visibility</p:attrName>
                                        </p:attrNameLst>
                                      </p:cBhvr>
                                      <p:to>
                                        <p:strVal val="visible"/>
                                      </p:to>
                                    </p:set>
                                    <p:anim calcmode="lin" valueType="num">
                                      <p:cBhvr additive="base">
                                        <p:cTn id="67" dur="500" fill="hold"/>
                                        <p:tgtEl>
                                          <p:spTgt spid="4099"/>
                                        </p:tgtEl>
                                        <p:attrNameLst>
                                          <p:attrName>ppt_x</p:attrName>
                                        </p:attrNameLst>
                                      </p:cBhvr>
                                      <p:tavLst>
                                        <p:tav tm="0">
                                          <p:val>
                                            <p:strVal val="1+#ppt_w/2"/>
                                          </p:val>
                                        </p:tav>
                                        <p:tav tm="100000">
                                          <p:val>
                                            <p:strVal val="#ppt_x"/>
                                          </p:val>
                                        </p:tav>
                                      </p:tavLst>
                                    </p:anim>
                                    <p:anim calcmode="lin" valueType="num">
                                      <p:cBhvr additive="base">
                                        <p:cTn id="68" dur="500" fill="hold"/>
                                        <p:tgtEl>
                                          <p:spTgt spid="4099"/>
                                        </p:tgtEl>
                                        <p:attrNameLst>
                                          <p:attrName>ppt_y</p:attrName>
                                        </p:attrNameLst>
                                      </p:cBhvr>
                                      <p:tavLst>
                                        <p:tav tm="0">
                                          <p:val>
                                            <p:strVal val="#ppt_y"/>
                                          </p:val>
                                        </p:tav>
                                        <p:tav tm="100000">
                                          <p:val>
                                            <p:strVal val="#ppt_y"/>
                                          </p:val>
                                        </p:tav>
                                      </p:tavLst>
                                    </p:anim>
                                  </p:childTnLst>
                                </p:cTn>
                              </p:par>
                            </p:childTnLst>
                          </p:cTn>
                        </p:par>
                        <p:par>
                          <p:cTn id="69" fill="hold">
                            <p:stCondLst>
                              <p:cond delay="18500"/>
                            </p:stCondLst>
                            <p:childTnLst>
                              <p:par>
                                <p:cTn id="70" presetID="2" presetClass="entr" presetSubtype="2" fill="hold" nodeType="afterEffect">
                                  <p:stCondLst>
                                    <p:cond delay="1000"/>
                                  </p:stCondLst>
                                  <p:childTnLst>
                                    <p:set>
                                      <p:cBhvr>
                                        <p:cTn id="71" dur="1" fill="hold">
                                          <p:stCondLst>
                                            <p:cond delay="0"/>
                                          </p:stCondLst>
                                        </p:cTn>
                                        <p:tgtEl>
                                          <p:spTgt spid="37903"/>
                                        </p:tgtEl>
                                        <p:attrNameLst>
                                          <p:attrName>style.visibility</p:attrName>
                                        </p:attrNameLst>
                                      </p:cBhvr>
                                      <p:to>
                                        <p:strVal val="visible"/>
                                      </p:to>
                                    </p:set>
                                    <p:anim calcmode="lin" valueType="num">
                                      <p:cBhvr additive="base">
                                        <p:cTn id="72" dur="500" fill="hold"/>
                                        <p:tgtEl>
                                          <p:spTgt spid="37903"/>
                                        </p:tgtEl>
                                        <p:attrNameLst>
                                          <p:attrName>ppt_x</p:attrName>
                                        </p:attrNameLst>
                                      </p:cBhvr>
                                      <p:tavLst>
                                        <p:tav tm="0">
                                          <p:val>
                                            <p:strVal val="1+#ppt_w/2"/>
                                          </p:val>
                                        </p:tav>
                                        <p:tav tm="100000">
                                          <p:val>
                                            <p:strVal val="#ppt_x"/>
                                          </p:val>
                                        </p:tav>
                                      </p:tavLst>
                                    </p:anim>
                                    <p:anim calcmode="lin" valueType="num">
                                      <p:cBhvr additive="base">
                                        <p:cTn id="73" dur="500" fill="hold"/>
                                        <p:tgtEl>
                                          <p:spTgt spid="379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p:txBody>
          <a:bodyPr/>
          <a:lstStyle/>
          <a:p>
            <a:endParaRPr lang="en-US" dirty="0"/>
          </a:p>
        </p:txBody>
      </p:sp>
      <p:sp>
        <p:nvSpPr>
          <p:cNvPr id="5" name="Text Placeholder 4"/>
          <p:cNvSpPr>
            <a:spLocks noGrp="1"/>
          </p:cNvSpPr>
          <p:nvPr>
            <p:ph type="body" sz="quarter" idx="21"/>
          </p:nvPr>
        </p:nvSpPr>
        <p:spPr/>
        <p:txBody>
          <a:bodyPr/>
          <a:lstStyle/>
          <a:p>
            <a:pPr lvl="7"/>
            <a:r>
              <a:rPr lang="en-US" dirty="0" smtClean="0"/>
              <a:t>“It’s a marathon, not a sprint.”</a:t>
            </a:r>
            <a:endParaRPr lang="en-US" dirty="0"/>
          </a:p>
        </p:txBody>
      </p:sp>
      <p:sp>
        <p:nvSpPr>
          <p:cNvPr id="4" name="Title 3"/>
          <p:cNvSpPr>
            <a:spLocks noGrp="1"/>
          </p:cNvSpPr>
          <p:nvPr>
            <p:ph type="title"/>
          </p:nvPr>
        </p:nvSpPr>
        <p:spPr/>
        <p:txBody>
          <a:bodyPr/>
          <a:lstStyle/>
          <a:p>
            <a:r>
              <a:rPr lang="en-US" dirty="0" smtClean="0"/>
              <a:t>Running an Agile Product Security Program – Part 2</a:t>
            </a:r>
            <a:endParaRPr lang="en-US" dirty="0"/>
          </a:p>
        </p:txBody>
      </p:sp>
      <p:sp>
        <p:nvSpPr>
          <p:cNvPr id="8" name="Text Placeholder 7"/>
          <p:cNvSpPr>
            <a:spLocks noGrp="1"/>
          </p:cNvSpPr>
          <p:nvPr>
            <p:ph type="body" sz="quarter" idx="22"/>
          </p:nvPr>
        </p:nvSpPr>
        <p:spPr>
          <a:xfrm>
            <a:off x="454026" y="5774739"/>
            <a:ext cx="6771964" cy="405120"/>
          </a:xfrm>
        </p:spPr>
        <p:txBody>
          <a:bodyPr/>
          <a:lstStyle/>
          <a:p>
            <a:pPr lvl="8">
              <a:spcBef>
                <a:spcPts val="0"/>
              </a:spcBef>
            </a:pPr>
            <a:r>
              <a:rPr lang="en-US" dirty="0" smtClean="0"/>
              <a:t>Harold Toomey  |  Principal Product Security Architect &amp; PSIRT Manager, McAfee</a:t>
            </a:r>
          </a:p>
          <a:p>
            <a:pPr lvl="8">
              <a:spcBef>
                <a:spcPts val="0"/>
              </a:spcBef>
            </a:pPr>
            <a:r>
              <a:rPr lang="en-US" dirty="0"/>
              <a:t>	</a:t>
            </a:r>
            <a:r>
              <a:rPr lang="en-US" dirty="0" smtClean="0"/>
              <a:t>         </a:t>
            </a:r>
            <a:r>
              <a:rPr lang="en-US" dirty="0"/>
              <a:t>|  </a:t>
            </a:r>
            <a:r>
              <a:rPr lang="en-US" dirty="0" smtClean="0"/>
              <a:t> College Sub-Chapter Director, North Texas ISSA</a:t>
            </a:r>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3DCC58-7D7A-4A30-9416-07177506F6DC}" type="slidenum">
              <a:rPr lang="en-US" sz="800" smtClean="0"/>
              <a:t>58</a:t>
            </a:fld>
            <a:endParaRPr lang="en-US" sz="800" dirty="0"/>
          </a:p>
        </p:txBody>
      </p:sp>
    </p:spTree>
    <p:extLst>
      <p:ext uri="{BB962C8B-B14F-4D97-AF65-F5344CB8AC3E}">
        <p14:creationId xmlns:p14="http://schemas.microsoft.com/office/powerpoint/2010/main" val="39500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59</a:t>
            </a:fld>
            <a:endParaRPr lang="en-US" dirty="0"/>
          </a:p>
        </p:txBody>
      </p:sp>
      <p:sp>
        <p:nvSpPr>
          <p:cNvPr id="8" name="Title 7"/>
          <p:cNvSpPr>
            <a:spLocks noGrp="1"/>
          </p:cNvSpPr>
          <p:nvPr>
            <p:ph type="title"/>
          </p:nvPr>
        </p:nvSpPr>
        <p:spPr/>
        <p:txBody>
          <a:bodyPr/>
          <a:lstStyle/>
          <a:p>
            <a:r>
              <a:rPr lang="en-US" dirty="0" smtClean="0"/>
              <a:t>Agile SDL</a:t>
            </a:r>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9" name="Text Placeholder 60"/>
          <p:cNvSpPr txBox="1">
            <a:spLocks/>
          </p:cNvSpPr>
          <p:nvPr/>
        </p:nvSpPr>
        <p:spPr>
          <a:xfrm>
            <a:off x="457199" y="65066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10"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
        <p:nvSpPr>
          <p:cNvPr id="4" name="Text Placeholder 3"/>
          <p:cNvSpPr>
            <a:spLocks noGrp="1"/>
          </p:cNvSpPr>
          <p:nvPr>
            <p:ph type="body" sz="quarter" idx="16"/>
          </p:nvPr>
        </p:nvSpPr>
        <p:spPr/>
        <p:txBody>
          <a:bodyPr/>
          <a:lstStyle/>
          <a:p>
            <a:endParaRPr lang="en-US"/>
          </a:p>
        </p:txBody>
      </p:sp>
      <p:pic>
        <p:nvPicPr>
          <p:cNvPr id="11" name="Picture Placeholder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74" r="1874"/>
          <a:stretch>
            <a:fillRect/>
          </a:stretch>
        </p:blipFill>
        <p:spPr/>
      </p:pic>
    </p:spTree>
    <p:extLst>
      <p:ext uri="{BB962C8B-B14F-4D97-AF65-F5344CB8AC3E}">
        <p14:creationId xmlns:p14="http://schemas.microsoft.com/office/powerpoint/2010/main" val="378445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Security vs. Marathons</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6</a:t>
            </a:fld>
            <a:endParaRPr lang="en-US" dirty="0"/>
          </a:p>
        </p:txBody>
      </p:sp>
      <p:grpSp>
        <p:nvGrpSpPr>
          <p:cNvPr id="5" name="Group 4"/>
          <p:cNvGrpSpPr/>
          <p:nvPr/>
        </p:nvGrpSpPr>
        <p:grpSpPr>
          <a:xfrm>
            <a:off x="457200" y="1195387"/>
            <a:ext cx="8230207" cy="4519613"/>
            <a:chOff x="457200" y="1195387"/>
            <a:chExt cx="8230207" cy="451961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95387"/>
              <a:ext cx="8230207" cy="451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im.gifbt.com/us/secureworld-expo-bay-area/secureworld-expo-bay-area-logo-125x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876800"/>
              <a:ext cx="523875" cy="4191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112068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B23B61D-7848-407F-A498-9F4C233B09A8}" type="slidenum">
              <a:rPr lang="en-US" smtClean="0"/>
              <a:pPr>
                <a:defRPr/>
              </a:pPr>
              <a:t>60</a:t>
            </a:fld>
            <a:endParaRPr lang="en-US"/>
          </a:p>
        </p:txBody>
      </p:sp>
      <p:sp>
        <p:nvSpPr>
          <p:cNvPr id="2" name="Title 1"/>
          <p:cNvSpPr>
            <a:spLocks noGrp="1"/>
          </p:cNvSpPr>
          <p:nvPr>
            <p:ph type="title"/>
          </p:nvPr>
        </p:nvSpPr>
        <p:spPr/>
        <p:txBody>
          <a:bodyPr/>
          <a:lstStyle/>
          <a:p>
            <a:r>
              <a:rPr lang="en-US" dirty="0" smtClean="0"/>
              <a:t>Transition to Agile</a:t>
            </a:r>
            <a:endParaRPr lang="en-US" dirty="0"/>
          </a:p>
        </p:txBody>
      </p:sp>
      <p:sp>
        <p:nvSpPr>
          <p:cNvPr id="5" name="Content Placeholder 4"/>
          <p:cNvSpPr>
            <a:spLocks noGrp="1"/>
          </p:cNvSpPr>
          <p:nvPr>
            <p:ph sz="quarter" idx="4294967295"/>
          </p:nvPr>
        </p:nvSpPr>
        <p:spPr>
          <a:xfrm>
            <a:off x="455613" y="1218540"/>
            <a:ext cx="8228012" cy="4567767"/>
          </a:xfrm>
          <a:prstGeom prst="rect">
            <a:avLst/>
          </a:prstGeom>
        </p:spPr>
        <p:txBody>
          <a:bodyPr/>
          <a:lstStyle/>
          <a:p>
            <a:pPr marL="285750" indent="-285750">
              <a:buFont typeface="Arial" panose="020B0604020202020204" pitchFamily="34" charset="0"/>
              <a:buChar char="•"/>
            </a:pPr>
            <a:r>
              <a:rPr lang="en-US" dirty="0" smtClean="0"/>
              <a:t>Traditional PLF is a phased, gated, linear-flow process (waterfall)</a:t>
            </a:r>
          </a:p>
          <a:p>
            <a:pPr marL="285750" indent="-285750">
              <a:buFont typeface="Arial" panose="020B0604020202020204" pitchFamily="34" charset="0"/>
              <a:buChar char="•"/>
            </a:pPr>
            <a:r>
              <a:rPr lang="en-US" dirty="0" smtClean="0"/>
              <a:t>As you move to Agile and Scaled Agile development, the </a:t>
            </a:r>
            <a:r>
              <a:rPr lang="en-US" dirty="0" smtClean="0"/>
              <a:t>SDLC </a:t>
            </a:r>
            <a:r>
              <a:rPr lang="en-US" dirty="0" smtClean="0"/>
              <a:t>will change to:</a:t>
            </a:r>
          </a:p>
          <a:p>
            <a:pPr marL="682625" lvl="2" indent="-342900">
              <a:buFont typeface="+mj-lt"/>
              <a:buAutoNum type="arabicPeriod"/>
            </a:pPr>
            <a:r>
              <a:rPr lang="en-US" dirty="0" smtClean="0">
                <a:solidFill>
                  <a:schemeClr val="tx1"/>
                </a:solidFill>
              </a:rPr>
              <a:t>A </a:t>
            </a:r>
            <a:r>
              <a:rPr lang="en-US" dirty="0">
                <a:solidFill>
                  <a:schemeClr val="tx1"/>
                </a:solidFill>
              </a:rPr>
              <a:t>multi-level, </a:t>
            </a:r>
            <a:r>
              <a:rPr lang="en-US" dirty="0" smtClean="0">
                <a:solidFill>
                  <a:schemeClr val="tx1"/>
                </a:solidFill>
              </a:rPr>
              <a:t>continuous-flow process </a:t>
            </a:r>
            <a:r>
              <a:rPr lang="en-US" dirty="0">
                <a:solidFill>
                  <a:schemeClr val="tx1"/>
                </a:solidFill>
              </a:rPr>
              <a:t>with regular </a:t>
            </a:r>
            <a:r>
              <a:rPr lang="en-US" dirty="0" smtClean="0">
                <a:solidFill>
                  <a:schemeClr val="tx1"/>
                </a:solidFill>
              </a:rPr>
              <a:t>checkpoints</a:t>
            </a:r>
            <a:endParaRPr lang="en-US" dirty="0">
              <a:solidFill>
                <a:schemeClr val="tx1"/>
              </a:solidFill>
            </a:endParaRPr>
          </a:p>
          <a:p>
            <a:pPr marL="682625" lvl="2" indent="-342900">
              <a:buFont typeface="+mj-lt"/>
              <a:buAutoNum type="arabicPeriod"/>
            </a:pPr>
            <a:r>
              <a:rPr lang="en-US" dirty="0" smtClean="0">
                <a:solidFill>
                  <a:schemeClr val="tx1"/>
                </a:solidFill>
              </a:rPr>
              <a:t>Reflect commitment </a:t>
            </a:r>
            <a:r>
              <a:rPr lang="en-US" dirty="0">
                <a:solidFill>
                  <a:schemeClr val="tx1"/>
                </a:solidFill>
              </a:rPr>
              <a:t>to </a:t>
            </a:r>
            <a:r>
              <a:rPr lang="en-US" b="1" i="1" dirty="0">
                <a:solidFill>
                  <a:schemeClr val="tx1"/>
                </a:solidFill>
              </a:rPr>
              <a:t>quality software developed </a:t>
            </a:r>
            <a:r>
              <a:rPr lang="en-US" b="1" i="1" dirty="0" smtClean="0">
                <a:solidFill>
                  <a:schemeClr val="tx1"/>
                </a:solidFill>
              </a:rPr>
              <a:t>on cadence and delivered on demand</a:t>
            </a:r>
            <a:endParaRPr lang="en-US" b="1" i="1" dirty="0">
              <a:solidFill>
                <a:schemeClr val="tx1"/>
              </a:solidFill>
            </a:endParaRPr>
          </a:p>
          <a:p>
            <a:pPr marL="682625" lvl="2" indent="-342900">
              <a:buFont typeface="+mj-lt"/>
              <a:buAutoNum type="arabicPeriod"/>
            </a:pPr>
            <a:r>
              <a:rPr lang="en-GB" dirty="0">
                <a:solidFill>
                  <a:schemeClr val="tx1"/>
                </a:solidFill>
              </a:rPr>
              <a:t>Shift from plan focus to value </a:t>
            </a:r>
            <a:r>
              <a:rPr lang="en-GB" dirty="0" smtClean="0">
                <a:solidFill>
                  <a:schemeClr val="tx1"/>
                </a:solidFill>
              </a:rPr>
              <a:t>focus</a:t>
            </a:r>
          </a:p>
          <a:p>
            <a:pPr marL="285750" indent="-285750">
              <a:buFont typeface="Arial" panose="020B0604020202020204" pitchFamily="34" charset="0"/>
              <a:buChar char="•"/>
            </a:pPr>
            <a:r>
              <a:rPr lang="en-GB" dirty="0" smtClean="0"/>
              <a:t>The focus of the Agile SDL is on the </a:t>
            </a:r>
            <a:r>
              <a:rPr lang="en-GB" b="1" i="1" dirty="0" smtClean="0"/>
              <a:t>why </a:t>
            </a:r>
            <a:r>
              <a:rPr lang="en-GB" dirty="0" smtClean="0"/>
              <a:t>and the </a:t>
            </a:r>
            <a:r>
              <a:rPr lang="en-GB" b="1" i="1" dirty="0" smtClean="0"/>
              <a:t>what, </a:t>
            </a:r>
            <a:r>
              <a:rPr lang="en-GB" dirty="0" smtClean="0"/>
              <a:t>not the </a:t>
            </a:r>
            <a:r>
              <a:rPr lang="en-GB" b="1" i="1" dirty="0" smtClean="0"/>
              <a:t>how</a:t>
            </a:r>
            <a:endParaRPr lang="en-GB" i="1" dirty="0" smtClean="0"/>
          </a:p>
        </p:txBody>
      </p:sp>
      <p:sp>
        <p:nvSpPr>
          <p:cNvPr id="6" name="Date Placeholder 2"/>
          <p:cNvSpPr>
            <a:spLocks noGrp="1"/>
          </p:cNvSpPr>
          <p:nvPr>
            <p:ph type="dt" sz="half" idx="4294967295"/>
          </p:nvPr>
        </p:nvSpPr>
        <p:spPr>
          <a:xfrm>
            <a:off x="3844925" y="6464300"/>
            <a:ext cx="1617555" cy="215900"/>
          </a:xfrm>
          <a:prstGeom prst="rect">
            <a:avLst/>
          </a:prstGeom>
        </p:spPr>
        <p:txBody>
          <a:bodyPr/>
          <a:lstStyle/>
          <a:p>
            <a:pPr>
              <a:defRPr/>
            </a:pPr>
            <a:fld id="{309F3704-3D5B-4FAC-A594-08A3E25D3BAA}" type="datetime4">
              <a:rPr lang="en-US" sz="900" smtClean="0"/>
              <a:pPr>
                <a:defRPr/>
              </a:pPr>
              <a:t>September 27, 2014</a:t>
            </a:fld>
            <a:endParaRPr lang="en-US" sz="900" dirty="0"/>
          </a:p>
        </p:txBody>
      </p:sp>
      <p:grpSp>
        <p:nvGrpSpPr>
          <p:cNvPr id="7" name="Group 6"/>
          <p:cNvGrpSpPr/>
          <p:nvPr/>
        </p:nvGrpSpPr>
        <p:grpSpPr>
          <a:xfrm>
            <a:off x="2500405" y="4505787"/>
            <a:ext cx="4431337" cy="1481796"/>
            <a:chOff x="2500405" y="4796005"/>
            <a:chExt cx="4431337" cy="1481796"/>
          </a:xfrm>
          <a:effectLst/>
        </p:grpSpPr>
        <p:pic>
          <p:nvPicPr>
            <p:cNvPr id="2050" name="Picture 2" descr="DPSM Waterfall Screensa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00405" y="4796005"/>
              <a:ext cx="1975729" cy="148179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052" name="Picture 4" descr="http://static.guim.co.uk/sys-images/Education/Pix/pictures/2010/10/28/1288279732439/A-scrum-between-England-a-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134" y="4796005"/>
              <a:ext cx="2455608" cy="147336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Right Arrow 2"/>
            <p:cNvSpPr/>
            <p:nvPr/>
          </p:nvSpPr>
          <p:spPr>
            <a:xfrm>
              <a:off x="4113886" y="5338916"/>
              <a:ext cx="811162" cy="538316"/>
            </a:xfrm>
            <a:prstGeom prst="rightArrow">
              <a:avLst/>
            </a:prstGeom>
            <a:solidFill>
              <a:srgbClr val="00B05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398963666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latin typeface="+mn-lt"/>
              </a:rPr>
              <a:t>Agile </a:t>
            </a:r>
            <a:r>
              <a:rPr lang="en-US" dirty="0" smtClean="0">
                <a:latin typeface="+mn-lt"/>
              </a:rPr>
              <a:t>SDL</a:t>
            </a:r>
            <a:endParaRPr lang="en-US" dirty="0">
              <a:latin typeface="+mn-lt"/>
            </a:endParaRPr>
          </a:p>
        </p:txBody>
      </p:sp>
      <p:cxnSp>
        <p:nvCxnSpPr>
          <p:cNvPr id="176" name="Straight Arrow Connector 175"/>
          <p:cNvCxnSpPr/>
          <p:nvPr/>
        </p:nvCxnSpPr>
        <p:spPr bwMode="auto">
          <a:xfrm flipH="1">
            <a:off x="4209469" y="4490829"/>
            <a:ext cx="19140" cy="136416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cxnSp>
        <p:nvCxnSpPr>
          <p:cNvPr id="174" name="Straight Arrow Connector 173"/>
          <p:cNvCxnSpPr/>
          <p:nvPr/>
        </p:nvCxnSpPr>
        <p:spPr bwMode="auto">
          <a:xfrm flipH="1">
            <a:off x="2980659" y="4490829"/>
            <a:ext cx="19140" cy="136416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cxnSp>
        <p:nvCxnSpPr>
          <p:cNvPr id="13" name="Straight Arrow Connector 12"/>
          <p:cNvCxnSpPr/>
          <p:nvPr/>
        </p:nvCxnSpPr>
        <p:spPr bwMode="auto">
          <a:xfrm flipH="1">
            <a:off x="1858628" y="4490829"/>
            <a:ext cx="19140" cy="136416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249" name="Freeform 248"/>
          <p:cNvSpPr/>
          <p:nvPr/>
        </p:nvSpPr>
        <p:spPr>
          <a:xfrm>
            <a:off x="3202132" y="3935773"/>
            <a:ext cx="3961254" cy="905366"/>
          </a:xfrm>
          <a:custGeom>
            <a:avLst/>
            <a:gdLst>
              <a:gd name="connsiteX0" fmla="*/ 3228724 w 3380854"/>
              <a:gd name="connsiteY0" fmla="*/ 0 h 686872"/>
              <a:gd name="connsiteX1" fmla="*/ 3234522 w 3380854"/>
              <a:gd name="connsiteY1" fmla="*/ 584 h 686872"/>
              <a:gd name="connsiteX2" fmla="*/ 3380854 w 3380854"/>
              <a:gd name="connsiteY2" fmla="*/ 180128 h 686872"/>
              <a:gd name="connsiteX3" fmla="*/ 3380854 w 3380854"/>
              <a:gd name="connsiteY3" fmla="*/ 503605 h 686872"/>
              <a:gd name="connsiteX4" fmla="*/ 3197587 w 3380854"/>
              <a:gd name="connsiteY4" fmla="*/ 686872 h 686872"/>
              <a:gd name="connsiteX5" fmla="*/ 221748 w 3380854"/>
              <a:gd name="connsiteY5" fmla="*/ 686872 h 686872"/>
              <a:gd name="connsiteX6" fmla="*/ 52883 w 3380854"/>
              <a:gd name="connsiteY6" fmla="*/ 574941 h 686872"/>
              <a:gd name="connsiteX7" fmla="*/ 43380 w 3380854"/>
              <a:gd name="connsiteY7" fmla="*/ 527872 h 686872"/>
              <a:gd name="connsiteX8" fmla="*/ 0 w 3380854"/>
              <a:gd name="connsiteY8" fmla="*/ 527872 h 686872"/>
              <a:gd name="connsiteX9" fmla="*/ 100239 w 3380854"/>
              <a:gd name="connsiteY9" fmla="*/ 355046 h 686872"/>
              <a:gd name="connsiteX10" fmla="*/ 200478 w 3380854"/>
              <a:gd name="connsiteY10" fmla="*/ 527872 h 686872"/>
              <a:gd name="connsiteX11" fmla="*/ 175197 w 3380854"/>
              <a:gd name="connsiteY11" fmla="*/ 527872 h 686872"/>
              <a:gd name="connsiteX12" fmla="*/ 181153 w 3380854"/>
              <a:gd name="connsiteY12" fmla="*/ 537688 h 686872"/>
              <a:gd name="connsiteX13" fmla="*/ 280654 w 3380854"/>
              <a:gd name="connsiteY13" fmla="*/ 584613 h 686872"/>
              <a:gd name="connsiteX14" fmla="*/ 3138680 w 3380854"/>
              <a:gd name="connsiteY14" fmla="*/ 584613 h 686872"/>
              <a:gd name="connsiteX15" fmla="*/ 3267627 w 3380854"/>
              <a:gd name="connsiteY15" fmla="*/ 455666 h 686872"/>
              <a:gd name="connsiteX16" fmla="*/ 3267627 w 3380854"/>
              <a:gd name="connsiteY16" fmla="*/ 228066 h 686872"/>
              <a:gd name="connsiteX17" fmla="*/ 3229859 w 3380854"/>
              <a:gd name="connsiteY17" fmla="*/ 136887 h 686872"/>
              <a:gd name="connsiteX18" fmla="*/ 3228724 w 3380854"/>
              <a:gd name="connsiteY18" fmla="*/ 136122 h 68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0854" h="686872">
                <a:moveTo>
                  <a:pt x="3228724" y="0"/>
                </a:moveTo>
                <a:lnTo>
                  <a:pt x="3234522" y="584"/>
                </a:lnTo>
                <a:cubicBezTo>
                  <a:pt x="3318034" y="17673"/>
                  <a:pt x="3380854" y="91564"/>
                  <a:pt x="3380854" y="180128"/>
                </a:cubicBezTo>
                <a:lnTo>
                  <a:pt x="3380854" y="503605"/>
                </a:lnTo>
                <a:cubicBezTo>
                  <a:pt x="3380854" y="604821"/>
                  <a:pt x="3298803" y="686872"/>
                  <a:pt x="3197587" y="686872"/>
                </a:cubicBezTo>
                <a:lnTo>
                  <a:pt x="221748" y="686872"/>
                </a:lnTo>
                <a:cubicBezTo>
                  <a:pt x="145836" y="686872"/>
                  <a:pt x="80704" y="640718"/>
                  <a:pt x="52883" y="574941"/>
                </a:cubicBezTo>
                <a:lnTo>
                  <a:pt x="43380" y="527872"/>
                </a:lnTo>
                <a:lnTo>
                  <a:pt x="0" y="527872"/>
                </a:lnTo>
                <a:lnTo>
                  <a:pt x="100239" y="355046"/>
                </a:lnTo>
                <a:lnTo>
                  <a:pt x="200478" y="527872"/>
                </a:lnTo>
                <a:lnTo>
                  <a:pt x="175197" y="527872"/>
                </a:lnTo>
                <a:lnTo>
                  <a:pt x="181153" y="537688"/>
                </a:lnTo>
                <a:cubicBezTo>
                  <a:pt x="204804" y="566347"/>
                  <a:pt x="240596" y="584613"/>
                  <a:pt x="280654" y="584613"/>
                </a:cubicBezTo>
                <a:lnTo>
                  <a:pt x="3138680" y="584613"/>
                </a:lnTo>
                <a:cubicBezTo>
                  <a:pt x="3209895" y="584613"/>
                  <a:pt x="3267627" y="526881"/>
                  <a:pt x="3267627" y="455666"/>
                </a:cubicBezTo>
                <a:lnTo>
                  <a:pt x="3267627" y="228066"/>
                </a:lnTo>
                <a:cubicBezTo>
                  <a:pt x="3267627" y="192459"/>
                  <a:pt x="3253194" y="160222"/>
                  <a:pt x="3229859" y="136887"/>
                </a:cubicBezTo>
                <a:lnTo>
                  <a:pt x="3228724" y="136122"/>
                </a:lnTo>
                <a:close/>
              </a:path>
            </a:pathLst>
          </a:custGeom>
          <a:solidFill>
            <a:schemeClr val="accent4">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57" name="Freeform 256"/>
          <p:cNvSpPr/>
          <p:nvPr/>
        </p:nvSpPr>
        <p:spPr>
          <a:xfrm>
            <a:off x="2082629" y="3935775"/>
            <a:ext cx="6436814" cy="1460677"/>
          </a:xfrm>
          <a:custGeom>
            <a:avLst/>
            <a:gdLst>
              <a:gd name="connsiteX0" fmla="*/ 7304427 w 7560111"/>
              <a:gd name="connsiteY0" fmla="*/ 0 h 1108169"/>
              <a:gd name="connsiteX1" fmla="*/ 7438777 w 7560111"/>
              <a:gd name="connsiteY1" fmla="*/ 0 h 1108169"/>
              <a:gd name="connsiteX2" fmla="*/ 7468716 w 7560111"/>
              <a:gd name="connsiteY2" fmla="*/ 24702 h 1108169"/>
              <a:gd name="connsiteX3" fmla="*/ 7560111 w 7560111"/>
              <a:gd name="connsiteY3" fmla="*/ 245350 h 1108169"/>
              <a:gd name="connsiteX4" fmla="*/ 7560111 w 7560111"/>
              <a:gd name="connsiteY4" fmla="*/ 796126 h 1108169"/>
              <a:gd name="connsiteX5" fmla="*/ 7248068 w 7560111"/>
              <a:gd name="connsiteY5" fmla="*/ 1108169 h 1108169"/>
              <a:gd name="connsiteX6" fmla="*/ 376284 w 7560111"/>
              <a:gd name="connsiteY6" fmla="*/ 1108169 h 1108169"/>
              <a:gd name="connsiteX7" fmla="*/ 64241 w 7560111"/>
              <a:gd name="connsiteY7" fmla="*/ 796126 h 1108169"/>
              <a:gd name="connsiteX8" fmla="*/ 64241 w 7560111"/>
              <a:gd name="connsiteY8" fmla="*/ 789063 h 1108169"/>
              <a:gd name="connsiteX9" fmla="*/ 0 w 7560111"/>
              <a:gd name="connsiteY9" fmla="*/ 789063 h 1108169"/>
              <a:gd name="connsiteX10" fmla="*/ 135053 w 7560111"/>
              <a:gd name="connsiteY10" fmla="*/ 542842 h 1108169"/>
              <a:gd name="connsiteX11" fmla="*/ 270106 w 7560111"/>
              <a:gd name="connsiteY11" fmla="*/ 789063 h 1108169"/>
              <a:gd name="connsiteX12" fmla="*/ 210562 w 7560111"/>
              <a:gd name="connsiteY12" fmla="*/ 789063 h 1108169"/>
              <a:gd name="connsiteX13" fmla="*/ 218398 w 7560111"/>
              <a:gd name="connsiteY13" fmla="*/ 827877 h 1108169"/>
              <a:gd name="connsiteX14" fmla="*/ 445099 w 7560111"/>
              <a:gd name="connsiteY14" fmla="*/ 978145 h 1108169"/>
              <a:gd name="connsiteX15" fmla="*/ 7179254 w 7560111"/>
              <a:gd name="connsiteY15" fmla="*/ 978145 h 1108169"/>
              <a:gd name="connsiteX16" fmla="*/ 7425290 w 7560111"/>
              <a:gd name="connsiteY16" fmla="*/ 732109 h 1108169"/>
              <a:gd name="connsiteX17" fmla="*/ 7425290 w 7560111"/>
              <a:gd name="connsiteY17" fmla="*/ 297840 h 1108169"/>
              <a:gd name="connsiteX18" fmla="*/ 7316815 w 7560111"/>
              <a:gd name="connsiteY18" fmla="*/ 93823 h 1108169"/>
              <a:gd name="connsiteX19" fmla="*/ 7304427 w 7560111"/>
              <a:gd name="connsiteY19" fmla="*/ 87099 h 11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60111" h="1108169">
                <a:moveTo>
                  <a:pt x="7304427" y="0"/>
                </a:moveTo>
                <a:lnTo>
                  <a:pt x="7438777" y="0"/>
                </a:lnTo>
                <a:lnTo>
                  <a:pt x="7468716" y="24702"/>
                </a:lnTo>
                <a:cubicBezTo>
                  <a:pt x="7525185" y="81171"/>
                  <a:pt x="7560111" y="159182"/>
                  <a:pt x="7560111" y="245350"/>
                </a:cubicBezTo>
                <a:lnTo>
                  <a:pt x="7560111" y="796126"/>
                </a:lnTo>
                <a:cubicBezTo>
                  <a:pt x="7560111" y="968463"/>
                  <a:pt x="7420405" y="1108169"/>
                  <a:pt x="7248068" y="1108169"/>
                </a:cubicBezTo>
                <a:lnTo>
                  <a:pt x="376284" y="1108169"/>
                </a:lnTo>
                <a:cubicBezTo>
                  <a:pt x="203947" y="1108169"/>
                  <a:pt x="64241" y="968463"/>
                  <a:pt x="64241" y="796126"/>
                </a:cubicBezTo>
                <a:lnTo>
                  <a:pt x="64241" y="789063"/>
                </a:lnTo>
                <a:lnTo>
                  <a:pt x="0" y="789063"/>
                </a:lnTo>
                <a:lnTo>
                  <a:pt x="135053" y="542842"/>
                </a:lnTo>
                <a:lnTo>
                  <a:pt x="270106" y="789063"/>
                </a:lnTo>
                <a:lnTo>
                  <a:pt x="210562" y="789063"/>
                </a:lnTo>
                <a:lnTo>
                  <a:pt x="218398" y="827877"/>
                </a:lnTo>
                <a:cubicBezTo>
                  <a:pt x="255748" y="916183"/>
                  <a:pt x="343188" y="978145"/>
                  <a:pt x="445099" y="978145"/>
                </a:cubicBezTo>
                <a:lnTo>
                  <a:pt x="7179254" y="978145"/>
                </a:lnTo>
                <a:cubicBezTo>
                  <a:pt x="7315136" y="978145"/>
                  <a:pt x="7425290" y="867991"/>
                  <a:pt x="7425290" y="732109"/>
                </a:cubicBezTo>
                <a:lnTo>
                  <a:pt x="7425290" y="297840"/>
                </a:lnTo>
                <a:cubicBezTo>
                  <a:pt x="7425290" y="212914"/>
                  <a:pt x="7382261" y="138038"/>
                  <a:pt x="7316815" y="93823"/>
                </a:cubicBezTo>
                <a:lnTo>
                  <a:pt x="7304427" y="87099"/>
                </a:lnTo>
                <a:close/>
              </a:path>
            </a:pathLst>
          </a:custGeom>
          <a:solidFill>
            <a:schemeClr val="accent4">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51" name="Group 50"/>
          <p:cNvGrpSpPr/>
          <p:nvPr/>
        </p:nvGrpSpPr>
        <p:grpSpPr>
          <a:xfrm>
            <a:off x="1829934" y="1664184"/>
            <a:ext cx="300738" cy="1847049"/>
            <a:chOff x="1382339" y="1314148"/>
            <a:chExt cx="256674" cy="1401297"/>
          </a:xfrm>
          <a:solidFill>
            <a:schemeClr val="tx2"/>
          </a:solidFill>
        </p:grpSpPr>
        <p:sp>
          <p:nvSpPr>
            <p:cNvPr id="15" name="Rectangle 14"/>
            <p:cNvSpPr/>
            <p:nvPr/>
          </p:nvSpPr>
          <p:spPr>
            <a:xfrm>
              <a:off x="1382339" y="1314148"/>
              <a:ext cx="256674" cy="802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Rectangle 15"/>
            <p:cNvSpPr/>
            <p:nvPr/>
          </p:nvSpPr>
          <p:spPr>
            <a:xfrm>
              <a:off x="1382339" y="1434296"/>
              <a:ext cx="256674" cy="9688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16"/>
            <p:cNvSpPr/>
            <p:nvPr/>
          </p:nvSpPr>
          <p:spPr>
            <a:xfrm>
              <a:off x="1382339" y="1554446"/>
              <a:ext cx="256674"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Rectangle 17"/>
            <p:cNvSpPr/>
            <p:nvPr/>
          </p:nvSpPr>
          <p:spPr>
            <a:xfrm>
              <a:off x="1382339" y="1628340"/>
              <a:ext cx="256674" cy="1504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Rectangle 18"/>
            <p:cNvSpPr/>
            <p:nvPr/>
          </p:nvSpPr>
          <p:spPr>
            <a:xfrm>
              <a:off x="1382339" y="1804966"/>
              <a:ext cx="256674" cy="80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0" name="Rectangle 19"/>
            <p:cNvSpPr/>
            <p:nvPr/>
          </p:nvSpPr>
          <p:spPr>
            <a:xfrm>
              <a:off x="1382339" y="1912139"/>
              <a:ext cx="256674" cy="628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1" name="Rectangle 20"/>
            <p:cNvSpPr/>
            <p:nvPr/>
          </p:nvSpPr>
          <p:spPr>
            <a:xfrm>
              <a:off x="1382339" y="2001229"/>
              <a:ext cx="256674" cy="628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2" name="Rectangle 21"/>
            <p:cNvSpPr/>
            <p:nvPr/>
          </p:nvSpPr>
          <p:spPr>
            <a:xfrm>
              <a:off x="1382339" y="2090319"/>
              <a:ext cx="256674" cy="628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3" name="Rectangle 22"/>
            <p:cNvSpPr/>
            <p:nvPr/>
          </p:nvSpPr>
          <p:spPr>
            <a:xfrm>
              <a:off x="1382339" y="2179409"/>
              <a:ext cx="256674" cy="989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 name="Rectangle 23"/>
            <p:cNvSpPr/>
            <p:nvPr/>
          </p:nvSpPr>
          <p:spPr>
            <a:xfrm>
              <a:off x="1382339" y="2296923"/>
              <a:ext cx="256674" cy="1620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5" name="Rectangle 24"/>
            <p:cNvSpPr/>
            <p:nvPr/>
          </p:nvSpPr>
          <p:spPr>
            <a:xfrm>
              <a:off x="1382339" y="2483045"/>
              <a:ext cx="256674" cy="6067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6" name="Rectangle 25"/>
            <p:cNvSpPr/>
            <p:nvPr/>
          </p:nvSpPr>
          <p:spPr>
            <a:xfrm>
              <a:off x="1382339" y="2558404"/>
              <a:ext cx="256674" cy="15704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28" name="TextBox 27"/>
          <p:cNvSpPr txBox="1"/>
          <p:nvPr/>
        </p:nvSpPr>
        <p:spPr>
          <a:xfrm>
            <a:off x="1627482" y="1181100"/>
            <a:ext cx="705642" cy="387798"/>
          </a:xfrm>
          <a:prstGeom prst="rect">
            <a:avLst/>
          </a:prstGeom>
          <a:noFill/>
        </p:spPr>
        <p:txBody>
          <a:bodyPr wrap="none" rtlCol="0">
            <a:spAutoFit/>
          </a:bodyPr>
          <a:lstStyle/>
          <a:p>
            <a:pPr algn="ctr">
              <a:lnSpc>
                <a:spcPct val="80000"/>
              </a:lnSpc>
            </a:pPr>
            <a:r>
              <a:rPr lang="en-US" sz="1200" dirty="0" smtClean="0">
                <a:latin typeface="+mn-lt"/>
              </a:rPr>
              <a:t>Plan of </a:t>
            </a:r>
            <a:br>
              <a:rPr lang="en-US" sz="1200" dirty="0" smtClean="0">
                <a:latin typeface="+mn-lt"/>
              </a:rPr>
            </a:br>
            <a:r>
              <a:rPr lang="en-US" sz="1200" dirty="0" smtClean="0">
                <a:latin typeface="+mn-lt"/>
              </a:rPr>
              <a:t>Intent</a:t>
            </a:r>
            <a:endParaRPr lang="en-US" sz="1200" dirty="0">
              <a:latin typeface="+mn-lt"/>
            </a:endParaRPr>
          </a:p>
        </p:txBody>
      </p:sp>
      <p:grpSp>
        <p:nvGrpSpPr>
          <p:cNvPr id="52" name="Group 51"/>
          <p:cNvGrpSpPr/>
          <p:nvPr/>
        </p:nvGrpSpPr>
        <p:grpSpPr>
          <a:xfrm>
            <a:off x="2682339" y="2057017"/>
            <a:ext cx="300738" cy="1460447"/>
            <a:chOff x="1814732" y="1514537"/>
            <a:chExt cx="256674" cy="917233"/>
          </a:xfrm>
          <a:solidFill>
            <a:schemeClr val="tx2"/>
          </a:solidFill>
        </p:grpSpPr>
        <p:grpSp>
          <p:nvGrpSpPr>
            <p:cNvPr id="42" name="Group 41"/>
            <p:cNvGrpSpPr/>
            <p:nvPr/>
          </p:nvGrpSpPr>
          <p:grpSpPr>
            <a:xfrm>
              <a:off x="1814732" y="1514537"/>
              <a:ext cx="256674" cy="449233"/>
              <a:chOff x="1814732" y="1903999"/>
              <a:chExt cx="256674" cy="449233"/>
            </a:xfrm>
            <a:grpFill/>
          </p:grpSpPr>
          <p:sp>
            <p:nvSpPr>
              <p:cNvPr id="30" name="Rectangle 29"/>
              <p:cNvSpPr/>
              <p:nvPr/>
            </p:nvSpPr>
            <p:spPr>
              <a:xfrm>
                <a:off x="1814732" y="1903999"/>
                <a:ext cx="256674" cy="4804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1" name="Rectangle 30"/>
              <p:cNvSpPr/>
              <p:nvPr/>
            </p:nvSpPr>
            <p:spPr>
              <a:xfrm>
                <a:off x="1814732" y="1975970"/>
                <a:ext cx="256674" cy="5803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2" name="Rectangle 31"/>
              <p:cNvSpPr/>
              <p:nvPr/>
            </p:nvSpPr>
            <p:spPr>
              <a:xfrm>
                <a:off x="1814732" y="2047942"/>
                <a:ext cx="256674" cy="2738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Rectangle 32"/>
              <p:cNvSpPr/>
              <p:nvPr/>
            </p:nvSpPr>
            <p:spPr>
              <a:xfrm>
                <a:off x="1814732" y="2092206"/>
                <a:ext cx="256674" cy="9009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4" name="Rectangle 33"/>
              <p:cNvSpPr/>
              <p:nvPr/>
            </p:nvSpPr>
            <p:spPr>
              <a:xfrm>
                <a:off x="1814732" y="2198008"/>
                <a:ext cx="256674" cy="484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5" name="Rectangle 34"/>
              <p:cNvSpPr/>
              <p:nvPr/>
            </p:nvSpPr>
            <p:spPr>
              <a:xfrm>
                <a:off x="1814732" y="2262207"/>
                <a:ext cx="256674" cy="3765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6" name="Rectangle 35"/>
              <p:cNvSpPr/>
              <p:nvPr/>
            </p:nvSpPr>
            <p:spPr>
              <a:xfrm>
                <a:off x="1814732" y="2315574"/>
                <a:ext cx="256674" cy="3765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43" name="Group 42"/>
            <p:cNvGrpSpPr/>
            <p:nvPr/>
          </p:nvGrpSpPr>
          <p:grpSpPr>
            <a:xfrm>
              <a:off x="1814732" y="1982537"/>
              <a:ext cx="256674" cy="449233"/>
              <a:chOff x="1814732" y="1903999"/>
              <a:chExt cx="256674" cy="449233"/>
            </a:xfrm>
            <a:grpFill/>
          </p:grpSpPr>
          <p:sp>
            <p:nvSpPr>
              <p:cNvPr id="44" name="Rectangle 43"/>
              <p:cNvSpPr/>
              <p:nvPr/>
            </p:nvSpPr>
            <p:spPr>
              <a:xfrm>
                <a:off x="1814732" y="1903999"/>
                <a:ext cx="256674" cy="4804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5" name="Rectangle 44"/>
              <p:cNvSpPr/>
              <p:nvPr/>
            </p:nvSpPr>
            <p:spPr>
              <a:xfrm>
                <a:off x="1814732" y="1975970"/>
                <a:ext cx="256674" cy="5803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6" name="Rectangle 45"/>
              <p:cNvSpPr/>
              <p:nvPr/>
            </p:nvSpPr>
            <p:spPr>
              <a:xfrm>
                <a:off x="1814732" y="2047942"/>
                <a:ext cx="256674" cy="2738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 name="Rectangle 46"/>
              <p:cNvSpPr/>
              <p:nvPr/>
            </p:nvSpPr>
            <p:spPr>
              <a:xfrm>
                <a:off x="1814732" y="2092206"/>
                <a:ext cx="256674" cy="9009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8" name="Rectangle 47"/>
              <p:cNvSpPr/>
              <p:nvPr/>
            </p:nvSpPr>
            <p:spPr>
              <a:xfrm>
                <a:off x="1814732" y="2198008"/>
                <a:ext cx="256674" cy="4849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9" name="Rectangle 48"/>
              <p:cNvSpPr/>
              <p:nvPr/>
            </p:nvSpPr>
            <p:spPr>
              <a:xfrm>
                <a:off x="1814732" y="2262207"/>
                <a:ext cx="256674" cy="3765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0" name="Rectangle 49"/>
              <p:cNvSpPr/>
              <p:nvPr/>
            </p:nvSpPr>
            <p:spPr>
              <a:xfrm>
                <a:off x="1814732" y="2315574"/>
                <a:ext cx="256674" cy="3765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sp>
        <p:nvSpPr>
          <p:cNvPr id="53" name="TextBox 52"/>
          <p:cNvSpPr txBox="1"/>
          <p:nvPr/>
        </p:nvSpPr>
        <p:spPr>
          <a:xfrm>
            <a:off x="2424587" y="1586700"/>
            <a:ext cx="816249" cy="387798"/>
          </a:xfrm>
          <a:prstGeom prst="rect">
            <a:avLst/>
          </a:prstGeom>
          <a:noFill/>
        </p:spPr>
        <p:txBody>
          <a:bodyPr wrap="none" rtlCol="0">
            <a:spAutoFit/>
          </a:bodyPr>
          <a:lstStyle/>
          <a:p>
            <a:pPr algn="ctr">
              <a:lnSpc>
                <a:spcPct val="80000"/>
              </a:lnSpc>
            </a:pPr>
            <a:r>
              <a:rPr lang="en-US" sz="1200" dirty="0" smtClean="0">
                <a:latin typeface="+mn-lt"/>
              </a:rPr>
              <a:t>Program </a:t>
            </a:r>
          </a:p>
          <a:p>
            <a:pPr algn="ctr">
              <a:lnSpc>
                <a:spcPct val="80000"/>
              </a:lnSpc>
            </a:pPr>
            <a:r>
              <a:rPr lang="en-US" sz="1200" dirty="0" smtClean="0">
                <a:latin typeface="+mn-lt"/>
              </a:rPr>
              <a:t>Backlog</a:t>
            </a:r>
            <a:endParaRPr lang="en-US" sz="1200" dirty="0">
              <a:latin typeface="+mn-lt"/>
            </a:endParaRPr>
          </a:p>
        </p:txBody>
      </p:sp>
      <p:sp>
        <p:nvSpPr>
          <p:cNvPr id="74" name="TextBox 73"/>
          <p:cNvSpPr txBox="1"/>
          <p:nvPr/>
        </p:nvSpPr>
        <p:spPr>
          <a:xfrm>
            <a:off x="3166958" y="2575390"/>
            <a:ext cx="729688" cy="387798"/>
          </a:xfrm>
          <a:prstGeom prst="rect">
            <a:avLst/>
          </a:prstGeom>
          <a:noFill/>
        </p:spPr>
        <p:txBody>
          <a:bodyPr wrap="none" rtlCol="0">
            <a:spAutoFit/>
          </a:bodyPr>
          <a:lstStyle/>
          <a:p>
            <a:pPr algn="ctr">
              <a:lnSpc>
                <a:spcPct val="80000"/>
              </a:lnSpc>
            </a:pPr>
            <a:r>
              <a:rPr lang="en-US" sz="1200" dirty="0" smtClean="0">
                <a:latin typeface="+mn-lt"/>
              </a:rPr>
              <a:t>Team</a:t>
            </a:r>
          </a:p>
          <a:p>
            <a:pPr algn="ctr">
              <a:lnSpc>
                <a:spcPct val="80000"/>
              </a:lnSpc>
            </a:pPr>
            <a:r>
              <a:rPr lang="en-US" sz="1200" dirty="0" smtClean="0">
                <a:latin typeface="+mn-lt"/>
              </a:rPr>
              <a:t>Backlog</a:t>
            </a:r>
            <a:endParaRPr lang="en-US" sz="1200" dirty="0">
              <a:latin typeface="+mn-lt"/>
            </a:endParaRPr>
          </a:p>
        </p:txBody>
      </p:sp>
      <p:sp>
        <p:nvSpPr>
          <p:cNvPr id="124" name="TextBox 123"/>
          <p:cNvSpPr txBox="1"/>
          <p:nvPr/>
        </p:nvSpPr>
        <p:spPr>
          <a:xfrm>
            <a:off x="3760918" y="2772300"/>
            <a:ext cx="662361" cy="276999"/>
          </a:xfrm>
          <a:prstGeom prst="rect">
            <a:avLst/>
          </a:prstGeom>
          <a:noFill/>
        </p:spPr>
        <p:txBody>
          <a:bodyPr wrap="none" rtlCol="0">
            <a:spAutoFit/>
          </a:bodyPr>
          <a:lstStyle/>
          <a:p>
            <a:pPr algn="ctr"/>
            <a:r>
              <a:rPr lang="en-US" sz="1200" dirty="0" smtClean="0">
                <a:latin typeface="+mn-lt"/>
              </a:rPr>
              <a:t>Stories</a:t>
            </a:r>
            <a:endParaRPr lang="en-US" sz="1200" dirty="0">
              <a:latin typeface="+mn-lt"/>
            </a:endParaRPr>
          </a:p>
        </p:txBody>
      </p:sp>
      <p:grpSp>
        <p:nvGrpSpPr>
          <p:cNvPr id="129" name="Group 128"/>
          <p:cNvGrpSpPr/>
          <p:nvPr/>
        </p:nvGrpSpPr>
        <p:grpSpPr>
          <a:xfrm>
            <a:off x="4509876" y="2726747"/>
            <a:ext cx="1180325" cy="789323"/>
            <a:chOff x="4239018" y="1502277"/>
            <a:chExt cx="1946693" cy="1157199"/>
          </a:xfrm>
        </p:grpSpPr>
        <p:sp>
          <p:nvSpPr>
            <p:cNvPr id="125" name="Arc 124"/>
            <p:cNvSpPr/>
            <p:nvPr/>
          </p:nvSpPr>
          <p:spPr>
            <a:xfrm>
              <a:off x="4531359" y="1502277"/>
              <a:ext cx="1157199" cy="1157199"/>
            </a:xfrm>
            <a:prstGeom prst="arc">
              <a:avLst>
                <a:gd name="adj1" fmla="val 9430133"/>
                <a:gd name="adj2" fmla="val 5153535"/>
              </a:avLst>
            </a:prstGeom>
            <a:ln w="57150">
              <a:solidFill>
                <a:schemeClr val="accent3"/>
              </a:solidFill>
              <a:headEnd type="triangle" w="med" len="med"/>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cxnSp>
          <p:nvCxnSpPr>
            <p:cNvPr id="127" name="Straight Arrow Connector 126"/>
            <p:cNvCxnSpPr/>
            <p:nvPr/>
          </p:nvCxnSpPr>
          <p:spPr>
            <a:xfrm flipV="1">
              <a:off x="4239018" y="2642766"/>
              <a:ext cx="1946693" cy="16710"/>
            </a:xfrm>
            <a:prstGeom prst="straightConnector1">
              <a:avLst/>
            </a:prstGeom>
            <a:ln w="571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30" name="TextBox 129"/>
          <p:cNvSpPr txBox="1"/>
          <p:nvPr/>
        </p:nvSpPr>
        <p:spPr>
          <a:xfrm>
            <a:off x="4713983" y="2890553"/>
            <a:ext cx="628698" cy="461665"/>
          </a:xfrm>
          <a:prstGeom prst="rect">
            <a:avLst/>
          </a:prstGeom>
          <a:noFill/>
        </p:spPr>
        <p:txBody>
          <a:bodyPr wrap="none" rtlCol="0">
            <a:spAutoFit/>
          </a:bodyPr>
          <a:lstStyle/>
          <a:p>
            <a:pPr algn="ctr"/>
            <a:r>
              <a:rPr lang="en-US" sz="1200" dirty="0" smtClean="0">
                <a:latin typeface="+mn-lt"/>
              </a:rPr>
              <a:t>Daily </a:t>
            </a:r>
            <a:br>
              <a:rPr lang="en-US" sz="1200" dirty="0" smtClean="0">
                <a:latin typeface="+mn-lt"/>
              </a:rPr>
            </a:br>
            <a:r>
              <a:rPr lang="en-US" sz="1200" dirty="0" smtClean="0">
                <a:latin typeface="+mn-lt"/>
              </a:rPr>
              <a:t>Scrum</a:t>
            </a:r>
            <a:endParaRPr lang="en-US" sz="1200" dirty="0">
              <a:latin typeface="+mn-lt"/>
            </a:endParaRPr>
          </a:p>
        </p:txBody>
      </p:sp>
      <p:grpSp>
        <p:nvGrpSpPr>
          <p:cNvPr id="136" name="Group 135"/>
          <p:cNvGrpSpPr/>
          <p:nvPr/>
        </p:nvGrpSpPr>
        <p:grpSpPr>
          <a:xfrm>
            <a:off x="6218790" y="3015133"/>
            <a:ext cx="757326" cy="540246"/>
            <a:chOff x="5794422" y="2351981"/>
            <a:chExt cx="752197" cy="476977"/>
          </a:xfrm>
          <a:solidFill>
            <a:schemeClr val="accent3">
              <a:lumMod val="20000"/>
              <a:lumOff val="80000"/>
            </a:schemeClr>
          </a:solidFill>
        </p:grpSpPr>
        <p:sp>
          <p:nvSpPr>
            <p:cNvPr id="131" name="Rectangle 130"/>
            <p:cNvSpPr/>
            <p:nvPr/>
          </p:nvSpPr>
          <p:spPr>
            <a:xfrm>
              <a:off x="6067415" y="2619234"/>
              <a:ext cx="209724" cy="209724"/>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2" name="Rectangle 131"/>
            <p:cNvSpPr/>
            <p:nvPr/>
          </p:nvSpPr>
          <p:spPr>
            <a:xfrm>
              <a:off x="6336895" y="2619234"/>
              <a:ext cx="209724" cy="209724"/>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3" name="Rectangle 132"/>
            <p:cNvSpPr/>
            <p:nvPr/>
          </p:nvSpPr>
          <p:spPr>
            <a:xfrm>
              <a:off x="6336895" y="2351981"/>
              <a:ext cx="209724" cy="209724"/>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5" name="Rectangle 134"/>
            <p:cNvSpPr/>
            <p:nvPr/>
          </p:nvSpPr>
          <p:spPr>
            <a:xfrm>
              <a:off x="5794422" y="2619234"/>
              <a:ext cx="209724" cy="209724"/>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155" name="Group 154"/>
          <p:cNvGrpSpPr/>
          <p:nvPr/>
        </p:nvGrpSpPr>
        <p:grpSpPr>
          <a:xfrm>
            <a:off x="7549380" y="2728512"/>
            <a:ext cx="761475" cy="841532"/>
            <a:chOff x="7862360" y="2167929"/>
            <a:chExt cx="649904" cy="638443"/>
          </a:xfrm>
          <a:solidFill>
            <a:schemeClr val="accent3">
              <a:lumMod val="20000"/>
              <a:lumOff val="80000"/>
            </a:schemeClr>
          </a:solidFill>
        </p:grpSpPr>
        <p:sp>
          <p:nvSpPr>
            <p:cNvPr id="146" name="Rectangle 145"/>
            <p:cNvSpPr/>
            <p:nvPr/>
          </p:nvSpPr>
          <p:spPr>
            <a:xfrm>
              <a:off x="8100484" y="2626156"/>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7" name="Rectangle 146"/>
            <p:cNvSpPr/>
            <p:nvPr/>
          </p:nvSpPr>
          <p:spPr>
            <a:xfrm>
              <a:off x="8332048" y="2626156"/>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8" name="Rectangle 147"/>
            <p:cNvSpPr/>
            <p:nvPr/>
          </p:nvSpPr>
          <p:spPr>
            <a:xfrm>
              <a:off x="8332048" y="240257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9" name="Rectangle 148"/>
            <p:cNvSpPr/>
            <p:nvPr/>
          </p:nvSpPr>
          <p:spPr>
            <a:xfrm>
              <a:off x="8100484" y="240257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0" name="Rectangle 149"/>
            <p:cNvSpPr/>
            <p:nvPr/>
          </p:nvSpPr>
          <p:spPr>
            <a:xfrm>
              <a:off x="7865901" y="2626156"/>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1" name="Rectangle 150"/>
            <p:cNvSpPr/>
            <p:nvPr/>
          </p:nvSpPr>
          <p:spPr>
            <a:xfrm>
              <a:off x="7863093" y="240257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2" name="Rectangle 151"/>
            <p:cNvSpPr/>
            <p:nvPr/>
          </p:nvSpPr>
          <p:spPr>
            <a:xfrm>
              <a:off x="8332048" y="216792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3" name="Rectangle 152"/>
            <p:cNvSpPr/>
            <p:nvPr/>
          </p:nvSpPr>
          <p:spPr>
            <a:xfrm>
              <a:off x="8100484" y="216792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4" name="Rectangle 153"/>
            <p:cNvSpPr/>
            <p:nvPr/>
          </p:nvSpPr>
          <p:spPr>
            <a:xfrm>
              <a:off x="7862360" y="2167929"/>
              <a:ext cx="180216" cy="18021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157" name="TextBox 156"/>
          <p:cNvSpPr txBox="1"/>
          <p:nvPr/>
        </p:nvSpPr>
        <p:spPr>
          <a:xfrm>
            <a:off x="6147649" y="2266015"/>
            <a:ext cx="899606" cy="683264"/>
          </a:xfrm>
          <a:prstGeom prst="rect">
            <a:avLst/>
          </a:prstGeom>
          <a:noFill/>
        </p:spPr>
        <p:txBody>
          <a:bodyPr wrap="none" rtlCol="0">
            <a:spAutoFit/>
          </a:bodyPr>
          <a:lstStyle/>
          <a:p>
            <a:pPr algn="ctr">
              <a:lnSpc>
                <a:spcPct val="80000"/>
              </a:lnSpc>
            </a:pPr>
            <a:r>
              <a:rPr lang="en-US" sz="1200" dirty="0" smtClean="0">
                <a:latin typeface="+mn-lt"/>
              </a:rPr>
              <a:t>Release</a:t>
            </a:r>
            <a:br>
              <a:rPr lang="en-US" sz="1200" dirty="0" smtClean="0">
                <a:latin typeface="+mn-lt"/>
              </a:rPr>
            </a:br>
            <a:r>
              <a:rPr lang="en-US" sz="1200" dirty="0" smtClean="0">
                <a:latin typeface="+mn-lt"/>
              </a:rPr>
              <a:t>Quality</a:t>
            </a:r>
          </a:p>
          <a:p>
            <a:pPr algn="ctr">
              <a:lnSpc>
                <a:spcPct val="80000"/>
              </a:lnSpc>
            </a:pPr>
            <a:r>
              <a:rPr lang="en-US" sz="1200" dirty="0" smtClean="0">
                <a:latin typeface="+mn-lt"/>
              </a:rPr>
              <a:t>Increment</a:t>
            </a:r>
          </a:p>
          <a:p>
            <a:pPr algn="ctr">
              <a:lnSpc>
                <a:spcPct val="80000"/>
              </a:lnSpc>
            </a:pPr>
            <a:r>
              <a:rPr lang="en-US" sz="1200" dirty="0" smtClean="0"/>
              <a:t>(PSI)</a:t>
            </a:r>
            <a:endParaRPr lang="en-US" sz="1200" dirty="0" smtClean="0">
              <a:latin typeface="+mn-lt"/>
            </a:endParaRPr>
          </a:p>
        </p:txBody>
      </p:sp>
      <p:sp>
        <p:nvSpPr>
          <p:cNvPr id="159" name="TextBox 158"/>
          <p:cNvSpPr txBox="1"/>
          <p:nvPr/>
        </p:nvSpPr>
        <p:spPr>
          <a:xfrm>
            <a:off x="7515074" y="2266015"/>
            <a:ext cx="813043" cy="393121"/>
          </a:xfrm>
          <a:prstGeom prst="rect">
            <a:avLst/>
          </a:prstGeom>
          <a:noFill/>
        </p:spPr>
        <p:txBody>
          <a:bodyPr wrap="none" rtlCol="0">
            <a:spAutoFit/>
          </a:bodyPr>
          <a:lstStyle/>
          <a:p>
            <a:pPr algn="ctr">
              <a:lnSpc>
                <a:spcPct val="80000"/>
              </a:lnSpc>
            </a:pPr>
            <a:r>
              <a:rPr lang="en-US" sz="1200" dirty="0" smtClean="0">
                <a:latin typeface="+mn-lt"/>
              </a:rPr>
              <a:t>Finished </a:t>
            </a:r>
            <a:br>
              <a:rPr lang="en-US" sz="1200" dirty="0" smtClean="0">
                <a:latin typeface="+mn-lt"/>
              </a:rPr>
            </a:br>
            <a:r>
              <a:rPr lang="en-US" sz="1200" dirty="0" smtClean="0">
                <a:latin typeface="+mn-lt"/>
              </a:rPr>
              <a:t>Product</a:t>
            </a:r>
          </a:p>
        </p:txBody>
      </p:sp>
      <p:cxnSp>
        <p:nvCxnSpPr>
          <p:cNvPr id="165" name="Curved Connector 164"/>
          <p:cNvCxnSpPr>
            <a:stCxn id="123" idx="1"/>
            <a:endCxn id="72" idx="1"/>
          </p:cNvCxnSpPr>
          <p:nvPr/>
        </p:nvCxnSpPr>
        <p:spPr>
          <a:xfrm rot="10800000" flipH="1" flipV="1">
            <a:off x="3145256" y="2363340"/>
            <a:ext cx="193068" cy="891773"/>
          </a:xfrm>
          <a:prstGeom prst="curvedConnector3">
            <a:avLst>
              <a:gd name="adj1" fmla="val 56736"/>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378409" y="2988887"/>
            <a:ext cx="273398" cy="633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Rectangle 65"/>
          <p:cNvSpPr/>
          <p:nvPr/>
        </p:nvSpPr>
        <p:spPr>
          <a:xfrm>
            <a:off x="3378409" y="3083752"/>
            <a:ext cx="273398" cy="76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7" name="Rectangle 66"/>
          <p:cNvSpPr/>
          <p:nvPr/>
        </p:nvSpPr>
        <p:spPr>
          <a:xfrm>
            <a:off x="3378409" y="3178618"/>
            <a:ext cx="273398" cy="360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8" name="Rectangle 67"/>
          <p:cNvSpPr/>
          <p:nvPr/>
        </p:nvSpPr>
        <p:spPr>
          <a:xfrm>
            <a:off x="3378409" y="3236963"/>
            <a:ext cx="273398" cy="1187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9" name="Rectangle 68"/>
          <p:cNvSpPr/>
          <p:nvPr/>
        </p:nvSpPr>
        <p:spPr>
          <a:xfrm>
            <a:off x="3378409" y="3376420"/>
            <a:ext cx="273398" cy="639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0" name="Rectangle 69"/>
          <p:cNvSpPr/>
          <p:nvPr/>
        </p:nvSpPr>
        <p:spPr>
          <a:xfrm>
            <a:off x="3378409" y="3461041"/>
            <a:ext cx="273398" cy="496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2" name="Rectangle 71"/>
          <p:cNvSpPr/>
          <p:nvPr/>
        </p:nvSpPr>
        <p:spPr>
          <a:xfrm>
            <a:off x="3338324" y="2998994"/>
            <a:ext cx="353567" cy="512239"/>
          </a:xfrm>
          <a:prstGeom prst="rect">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nvGrpSpPr>
          <p:cNvPr id="59" name="Group 58"/>
          <p:cNvGrpSpPr/>
          <p:nvPr/>
        </p:nvGrpSpPr>
        <p:grpSpPr>
          <a:xfrm>
            <a:off x="3946425" y="3018522"/>
            <a:ext cx="271048" cy="492712"/>
            <a:chOff x="3946425" y="3018522"/>
            <a:chExt cx="271048" cy="492712"/>
          </a:xfrm>
        </p:grpSpPr>
        <p:sp>
          <p:nvSpPr>
            <p:cNvPr id="76" name="Rectangle 75"/>
            <p:cNvSpPr/>
            <p:nvPr/>
          </p:nvSpPr>
          <p:spPr>
            <a:xfrm>
              <a:off x="3946425" y="3018522"/>
              <a:ext cx="271048" cy="492712"/>
            </a:xfrm>
            <a:prstGeom prst="rect">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7" name="Rectangle 76"/>
            <p:cNvSpPr/>
            <p:nvPr/>
          </p:nvSpPr>
          <p:spPr>
            <a:xfrm>
              <a:off x="3963330" y="3056463"/>
              <a:ext cx="10845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8" name="Rectangle 77"/>
            <p:cNvSpPr/>
            <p:nvPr/>
          </p:nvSpPr>
          <p:spPr>
            <a:xfrm>
              <a:off x="4081949" y="3056463"/>
              <a:ext cx="3799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Rectangle 78"/>
            <p:cNvSpPr/>
            <p:nvPr/>
          </p:nvSpPr>
          <p:spPr>
            <a:xfrm>
              <a:off x="4130714" y="3056463"/>
              <a:ext cx="6142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0" name="Rectangle 79"/>
            <p:cNvSpPr/>
            <p:nvPr/>
          </p:nvSpPr>
          <p:spPr>
            <a:xfrm>
              <a:off x="3963330" y="3147298"/>
              <a:ext cx="3799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1" name="Rectangle 80"/>
            <p:cNvSpPr/>
            <p:nvPr/>
          </p:nvSpPr>
          <p:spPr>
            <a:xfrm>
              <a:off x="4022779" y="3147298"/>
              <a:ext cx="3799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2" name="Rectangle 81"/>
            <p:cNvSpPr/>
            <p:nvPr/>
          </p:nvSpPr>
          <p:spPr>
            <a:xfrm>
              <a:off x="4066619" y="3147298"/>
              <a:ext cx="3799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Rectangle 82"/>
            <p:cNvSpPr/>
            <p:nvPr/>
          </p:nvSpPr>
          <p:spPr>
            <a:xfrm>
              <a:off x="4110460" y="3147298"/>
              <a:ext cx="37994"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4" name="Rectangle 83"/>
            <p:cNvSpPr/>
            <p:nvPr/>
          </p:nvSpPr>
          <p:spPr>
            <a:xfrm>
              <a:off x="4157013" y="3147297"/>
              <a:ext cx="37332" cy="57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85" name="Straight Connector 84"/>
            <p:cNvCxnSpPr/>
            <p:nvPr/>
          </p:nvCxnSpPr>
          <p:spPr>
            <a:xfrm>
              <a:off x="3963330" y="3285328"/>
              <a:ext cx="10328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022779" y="3348344"/>
              <a:ext cx="177318"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968770" y="3431529"/>
              <a:ext cx="225575"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167" name="Straight Arrow Connector 166"/>
          <p:cNvCxnSpPr>
            <a:stCxn id="72" idx="3"/>
            <a:endCxn id="76" idx="1"/>
          </p:cNvCxnSpPr>
          <p:nvPr/>
        </p:nvCxnSpPr>
        <p:spPr>
          <a:xfrm>
            <a:off x="3691891" y="3255114"/>
            <a:ext cx="254534" cy="9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312234" y="3636148"/>
            <a:ext cx="8526965" cy="773298"/>
            <a:chOff x="825843" y="2160863"/>
            <a:chExt cx="7277601" cy="586676"/>
          </a:xfrm>
          <a:solidFill>
            <a:schemeClr val="accent2">
              <a:lumMod val="60000"/>
              <a:lumOff val="40000"/>
            </a:schemeClr>
          </a:solidFill>
        </p:grpSpPr>
        <p:sp>
          <p:nvSpPr>
            <p:cNvPr id="225" name="Right Arrow 224"/>
            <p:cNvSpPr/>
            <p:nvPr/>
          </p:nvSpPr>
          <p:spPr>
            <a:xfrm>
              <a:off x="7557633" y="2310766"/>
              <a:ext cx="545811"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2" name="Rectangle 11"/>
            <p:cNvSpPr/>
            <p:nvPr/>
          </p:nvSpPr>
          <p:spPr>
            <a:xfrm>
              <a:off x="6755717" y="2160863"/>
              <a:ext cx="901621"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Release to </a:t>
              </a:r>
              <a:br>
                <a:rPr lang="en-US" sz="1100" dirty="0" smtClean="0"/>
              </a:br>
              <a:r>
                <a:rPr lang="en-US" sz="1100" dirty="0" smtClean="0"/>
                <a:t>Customer</a:t>
              </a:r>
              <a:endParaRPr lang="en-US" sz="1100" dirty="0"/>
            </a:p>
          </p:txBody>
        </p:sp>
        <p:sp>
          <p:nvSpPr>
            <p:cNvPr id="173" name="Right Arrow 172"/>
            <p:cNvSpPr/>
            <p:nvPr/>
          </p:nvSpPr>
          <p:spPr>
            <a:xfrm>
              <a:off x="6524655" y="2310766"/>
              <a:ext cx="341658"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0" name="Rectangle 9"/>
            <p:cNvSpPr/>
            <p:nvPr/>
          </p:nvSpPr>
          <p:spPr>
            <a:xfrm>
              <a:off x="5574661" y="2160863"/>
              <a:ext cx="946378"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Sprint </a:t>
              </a:r>
            </a:p>
            <a:p>
              <a:pPr algn="ctr"/>
              <a:r>
                <a:rPr lang="en-US" sz="1100" dirty="0" smtClean="0"/>
                <a:t>Review &amp;</a:t>
              </a:r>
            </a:p>
            <a:p>
              <a:pPr algn="ctr"/>
              <a:r>
                <a:rPr lang="en-US" sz="1100" dirty="0" smtClean="0"/>
                <a:t>Retrospective</a:t>
              </a:r>
              <a:endParaRPr lang="en-US" sz="1100" dirty="0"/>
            </a:p>
          </p:txBody>
        </p:sp>
        <p:sp>
          <p:nvSpPr>
            <p:cNvPr id="172" name="Right Arrow 171"/>
            <p:cNvSpPr/>
            <p:nvPr/>
          </p:nvSpPr>
          <p:spPr>
            <a:xfrm>
              <a:off x="5390036" y="2310766"/>
              <a:ext cx="337323"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9" name="Rectangle 8"/>
            <p:cNvSpPr/>
            <p:nvPr/>
          </p:nvSpPr>
          <p:spPr>
            <a:xfrm>
              <a:off x="4343831" y="2160863"/>
              <a:ext cx="1040219"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Development </a:t>
              </a:r>
            </a:p>
            <a:p>
              <a:pPr algn="ctr"/>
              <a:r>
                <a:rPr lang="en-US" sz="1100" dirty="0" smtClean="0"/>
                <a:t>&amp; Test</a:t>
              </a:r>
              <a:endParaRPr lang="en-US" sz="1100" dirty="0"/>
            </a:p>
          </p:txBody>
        </p:sp>
        <p:sp>
          <p:nvSpPr>
            <p:cNvPr id="171" name="Right Arrow 170"/>
            <p:cNvSpPr/>
            <p:nvPr/>
          </p:nvSpPr>
          <p:spPr>
            <a:xfrm>
              <a:off x="4170137" y="2310766"/>
              <a:ext cx="332590"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8" name="Rectangle 7"/>
            <p:cNvSpPr/>
            <p:nvPr/>
          </p:nvSpPr>
          <p:spPr>
            <a:xfrm>
              <a:off x="3370025" y="2160863"/>
              <a:ext cx="783195"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Sprint </a:t>
              </a:r>
            </a:p>
            <a:p>
              <a:pPr algn="ctr"/>
              <a:r>
                <a:rPr lang="en-US" sz="1100" dirty="0" smtClean="0"/>
                <a:t>Planning</a:t>
              </a:r>
              <a:endParaRPr lang="en-US" sz="1100" dirty="0"/>
            </a:p>
          </p:txBody>
        </p:sp>
        <p:sp>
          <p:nvSpPr>
            <p:cNvPr id="169" name="Right Arrow 168"/>
            <p:cNvSpPr/>
            <p:nvPr/>
          </p:nvSpPr>
          <p:spPr>
            <a:xfrm>
              <a:off x="3129638" y="2310766"/>
              <a:ext cx="343887"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6" name="Rectangle 5"/>
            <p:cNvSpPr/>
            <p:nvPr/>
          </p:nvSpPr>
          <p:spPr>
            <a:xfrm>
              <a:off x="2336841" y="2160863"/>
              <a:ext cx="783195"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Release </a:t>
              </a:r>
            </a:p>
            <a:p>
              <a:pPr algn="ctr"/>
              <a:r>
                <a:rPr lang="en-US" sz="1100" dirty="0" smtClean="0"/>
                <a:t>Planning</a:t>
              </a:r>
              <a:endParaRPr lang="en-US" sz="1100" dirty="0"/>
            </a:p>
          </p:txBody>
        </p:sp>
        <p:sp>
          <p:nvSpPr>
            <p:cNvPr id="168" name="Right Arrow 167"/>
            <p:cNvSpPr/>
            <p:nvPr/>
          </p:nvSpPr>
          <p:spPr>
            <a:xfrm>
              <a:off x="2146230" y="2310766"/>
              <a:ext cx="350708" cy="286870"/>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5" name="Rectangle 4"/>
            <p:cNvSpPr/>
            <p:nvPr/>
          </p:nvSpPr>
          <p:spPr>
            <a:xfrm>
              <a:off x="825843" y="2160863"/>
              <a:ext cx="1320387" cy="586676"/>
            </a:xfrm>
            <a:prstGeom prst="rect">
              <a:avLst/>
            </a:prstGeom>
            <a:solidFill>
              <a:schemeClr val="tx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lang="en-US" sz="1100" dirty="0" smtClean="0"/>
                <a:t>Investment Themes,  </a:t>
              </a:r>
            </a:p>
            <a:p>
              <a:pPr algn="ctr"/>
              <a:r>
                <a:rPr lang="en-US" sz="1100" dirty="0" smtClean="0"/>
                <a:t>Epics (Viability, </a:t>
              </a:r>
            </a:p>
            <a:p>
              <a:pPr algn="ctr"/>
              <a:r>
                <a:rPr lang="en-US" sz="1100" dirty="0" smtClean="0"/>
                <a:t>Feasibility, Desirability)</a:t>
              </a:r>
              <a:endParaRPr lang="en-US" sz="1100" dirty="0"/>
            </a:p>
          </p:txBody>
        </p:sp>
      </p:grpSp>
      <p:grpSp>
        <p:nvGrpSpPr>
          <p:cNvPr id="55" name="Group 54"/>
          <p:cNvGrpSpPr/>
          <p:nvPr/>
        </p:nvGrpSpPr>
        <p:grpSpPr>
          <a:xfrm>
            <a:off x="1284629" y="5923965"/>
            <a:ext cx="7019721" cy="474621"/>
            <a:chOff x="1595476" y="4419048"/>
            <a:chExt cx="5991197" cy="360079"/>
          </a:xfrm>
        </p:grpSpPr>
        <p:sp>
          <p:nvSpPr>
            <p:cNvPr id="211" name="TextBox 210"/>
            <p:cNvSpPr txBox="1"/>
            <p:nvPr/>
          </p:nvSpPr>
          <p:spPr>
            <a:xfrm>
              <a:off x="1595476" y="4419048"/>
              <a:ext cx="1011323" cy="350250"/>
            </a:xfrm>
            <a:prstGeom prst="rect">
              <a:avLst/>
            </a:prstGeom>
            <a:noFill/>
          </p:spPr>
          <p:txBody>
            <a:bodyPr wrap="none" rtlCol="0">
              <a:spAutoFit/>
            </a:bodyPr>
            <a:lstStyle/>
            <a:p>
              <a:pPr algn="ctr"/>
              <a:r>
                <a:rPr lang="en-US" sz="1200" dirty="0" smtClean="0">
                  <a:solidFill>
                    <a:schemeClr val="tx1">
                      <a:lumMod val="65000"/>
                      <a:lumOff val="35000"/>
                    </a:schemeClr>
                  </a:solidFill>
                  <a:latin typeface="+mn-lt"/>
                </a:rPr>
                <a:t>Plan-Of-Intent </a:t>
              </a:r>
              <a:br>
                <a:rPr lang="en-US" sz="1200" dirty="0" smtClean="0">
                  <a:solidFill>
                    <a:schemeClr val="tx1">
                      <a:lumMod val="65000"/>
                      <a:lumOff val="35000"/>
                    </a:schemeClr>
                  </a:solidFill>
                  <a:latin typeface="+mn-lt"/>
                </a:rPr>
              </a:br>
              <a:r>
                <a:rPr lang="en-US" sz="1200" dirty="0" smtClean="0">
                  <a:solidFill>
                    <a:schemeClr val="tx1">
                      <a:lumMod val="65000"/>
                      <a:lumOff val="35000"/>
                    </a:schemeClr>
                  </a:solidFill>
                  <a:latin typeface="+mn-lt"/>
                </a:rPr>
                <a:t>Checkpoint</a:t>
              </a:r>
              <a:endParaRPr lang="en-US" sz="1200" dirty="0">
                <a:solidFill>
                  <a:schemeClr val="tx1">
                    <a:lumMod val="65000"/>
                    <a:lumOff val="35000"/>
                  </a:schemeClr>
                </a:solidFill>
                <a:latin typeface="+mn-lt"/>
              </a:endParaRPr>
            </a:p>
          </p:txBody>
        </p:sp>
        <p:sp>
          <p:nvSpPr>
            <p:cNvPr id="213" name="TextBox 212"/>
            <p:cNvSpPr txBox="1"/>
            <p:nvPr/>
          </p:nvSpPr>
          <p:spPr>
            <a:xfrm>
              <a:off x="2455063" y="4419048"/>
              <a:ext cx="1217912" cy="350250"/>
            </a:xfrm>
            <a:prstGeom prst="rect">
              <a:avLst/>
            </a:prstGeom>
            <a:noFill/>
          </p:spPr>
          <p:txBody>
            <a:bodyPr wrap="none" rtlCol="0">
              <a:spAutoFit/>
            </a:bodyPr>
            <a:lstStyle/>
            <a:p>
              <a:pPr algn="ctr"/>
              <a:r>
                <a:rPr lang="en-US" sz="1200" dirty="0" smtClean="0">
                  <a:solidFill>
                    <a:schemeClr val="tx1">
                      <a:lumMod val="65000"/>
                      <a:lumOff val="35000"/>
                    </a:schemeClr>
                  </a:solidFill>
                  <a:latin typeface="+mn-lt"/>
                </a:rPr>
                <a:t>Release Planning </a:t>
              </a:r>
              <a:br>
                <a:rPr lang="en-US" sz="1200" dirty="0" smtClean="0">
                  <a:solidFill>
                    <a:schemeClr val="tx1">
                      <a:lumMod val="65000"/>
                      <a:lumOff val="35000"/>
                    </a:schemeClr>
                  </a:solidFill>
                  <a:latin typeface="+mn-lt"/>
                </a:rPr>
              </a:br>
              <a:r>
                <a:rPr lang="en-US" sz="1200" dirty="0" smtClean="0">
                  <a:solidFill>
                    <a:schemeClr val="tx1">
                      <a:lumMod val="65000"/>
                      <a:lumOff val="35000"/>
                    </a:schemeClr>
                  </a:solidFill>
                  <a:latin typeface="+mn-lt"/>
                </a:rPr>
                <a:t>Checkpoint</a:t>
              </a:r>
              <a:endParaRPr lang="en-US" sz="1200" dirty="0">
                <a:solidFill>
                  <a:schemeClr val="tx1">
                    <a:lumMod val="65000"/>
                    <a:lumOff val="35000"/>
                  </a:schemeClr>
                </a:solidFill>
                <a:latin typeface="+mn-lt"/>
              </a:endParaRPr>
            </a:p>
          </p:txBody>
        </p:sp>
        <p:sp>
          <p:nvSpPr>
            <p:cNvPr id="217" name="TextBox 216"/>
            <p:cNvSpPr txBox="1"/>
            <p:nvPr/>
          </p:nvSpPr>
          <p:spPr>
            <a:xfrm>
              <a:off x="3573273" y="4419048"/>
              <a:ext cx="1044159" cy="350250"/>
            </a:xfrm>
            <a:prstGeom prst="rect">
              <a:avLst/>
            </a:prstGeom>
            <a:noFill/>
          </p:spPr>
          <p:txBody>
            <a:bodyPr wrap="none" rtlCol="0">
              <a:spAutoFit/>
            </a:bodyPr>
            <a:lstStyle/>
            <a:p>
              <a:pPr algn="ctr"/>
              <a:r>
                <a:rPr lang="en-US" sz="1200" dirty="0" smtClean="0">
                  <a:solidFill>
                    <a:schemeClr val="tx1">
                      <a:lumMod val="65000"/>
                      <a:lumOff val="35000"/>
                    </a:schemeClr>
                  </a:solidFill>
                  <a:latin typeface="+mn-lt"/>
                </a:rPr>
                <a:t>Sprint Planning</a:t>
              </a:r>
              <a:br>
                <a:rPr lang="en-US" sz="1200" dirty="0" smtClean="0">
                  <a:solidFill>
                    <a:schemeClr val="tx1">
                      <a:lumMod val="65000"/>
                      <a:lumOff val="35000"/>
                    </a:schemeClr>
                  </a:solidFill>
                  <a:latin typeface="+mn-lt"/>
                </a:rPr>
              </a:br>
              <a:r>
                <a:rPr lang="en-US" sz="1200" dirty="0" smtClean="0">
                  <a:solidFill>
                    <a:schemeClr val="tx1">
                      <a:lumMod val="65000"/>
                      <a:lumOff val="35000"/>
                    </a:schemeClr>
                  </a:solidFill>
                  <a:latin typeface="+mn-lt"/>
                </a:rPr>
                <a:t>Checkpoint</a:t>
              </a:r>
              <a:endParaRPr lang="en-US" sz="1200" dirty="0">
                <a:solidFill>
                  <a:schemeClr val="tx1">
                    <a:lumMod val="65000"/>
                    <a:lumOff val="35000"/>
                  </a:schemeClr>
                </a:solidFill>
                <a:latin typeface="+mn-lt"/>
              </a:endParaRPr>
            </a:p>
          </p:txBody>
        </p:sp>
        <p:sp>
          <p:nvSpPr>
            <p:cNvPr id="219" name="TextBox 218"/>
            <p:cNvSpPr txBox="1"/>
            <p:nvPr/>
          </p:nvSpPr>
          <p:spPr>
            <a:xfrm>
              <a:off x="6485052" y="4428877"/>
              <a:ext cx="1101621" cy="350250"/>
            </a:xfrm>
            <a:prstGeom prst="rect">
              <a:avLst/>
            </a:prstGeom>
            <a:noFill/>
          </p:spPr>
          <p:txBody>
            <a:bodyPr wrap="none" rtlCol="0">
              <a:spAutoFit/>
            </a:bodyPr>
            <a:lstStyle/>
            <a:p>
              <a:pPr algn="ctr"/>
              <a:r>
                <a:rPr lang="en-US" sz="1200" dirty="0" smtClean="0">
                  <a:solidFill>
                    <a:schemeClr val="tx1">
                      <a:lumMod val="65000"/>
                      <a:lumOff val="35000"/>
                    </a:schemeClr>
                  </a:solidFill>
                  <a:latin typeface="+mn-lt"/>
                </a:rPr>
                <a:t>Release Launch</a:t>
              </a:r>
              <a:br>
                <a:rPr lang="en-US" sz="1200" dirty="0" smtClean="0">
                  <a:solidFill>
                    <a:schemeClr val="tx1">
                      <a:lumMod val="65000"/>
                      <a:lumOff val="35000"/>
                    </a:schemeClr>
                  </a:solidFill>
                  <a:latin typeface="+mn-lt"/>
                </a:rPr>
              </a:br>
              <a:r>
                <a:rPr lang="en-US" sz="1200" dirty="0" smtClean="0">
                  <a:solidFill>
                    <a:schemeClr val="tx1">
                      <a:lumMod val="65000"/>
                      <a:lumOff val="35000"/>
                    </a:schemeClr>
                  </a:solidFill>
                  <a:latin typeface="+mn-lt"/>
                </a:rPr>
                <a:t>Checkpoint</a:t>
              </a:r>
              <a:endParaRPr lang="en-US" sz="1200" dirty="0">
                <a:solidFill>
                  <a:schemeClr val="tx1">
                    <a:lumMod val="65000"/>
                    <a:lumOff val="35000"/>
                  </a:schemeClr>
                </a:solidFill>
                <a:latin typeface="+mn-lt"/>
              </a:endParaRPr>
            </a:p>
          </p:txBody>
        </p:sp>
      </p:grpSp>
      <p:sp>
        <p:nvSpPr>
          <p:cNvPr id="207" name="TextBox 206"/>
          <p:cNvSpPr txBox="1"/>
          <p:nvPr/>
        </p:nvSpPr>
        <p:spPr>
          <a:xfrm>
            <a:off x="3393827" y="5118411"/>
            <a:ext cx="4389690" cy="405681"/>
          </a:xfrm>
          <a:prstGeom prst="rect">
            <a:avLst/>
          </a:prstGeom>
          <a:noFill/>
        </p:spPr>
        <p:txBody>
          <a:bodyPr wrap="none" rtlCol="0" anchor="ctr">
            <a:noAutofit/>
          </a:bodyPr>
          <a:lstStyle/>
          <a:p>
            <a:pPr algn="ctr"/>
            <a:r>
              <a:rPr lang="en-US" sz="1200" dirty="0" smtClean="0">
                <a:latin typeface="+mn-lt"/>
              </a:rPr>
              <a:t>Develop on a Cadence, Release on Demand</a:t>
            </a:r>
            <a:endParaRPr lang="en-US" sz="1200" dirty="0">
              <a:latin typeface="+mn-lt"/>
            </a:endParaRPr>
          </a:p>
        </p:txBody>
      </p:sp>
      <p:cxnSp>
        <p:nvCxnSpPr>
          <p:cNvPr id="177" name="Straight Arrow Connector 176"/>
          <p:cNvCxnSpPr/>
          <p:nvPr/>
        </p:nvCxnSpPr>
        <p:spPr bwMode="auto">
          <a:xfrm flipH="1">
            <a:off x="7626841" y="4490829"/>
            <a:ext cx="19140" cy="136416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205" name="TextBox 204"/>
          <p:cNvSpPr txBox="1"/>
          <p:nvPr/>
        </p:nvSpPr>
        <p:spPr>
          <a:xfrm>
            <a:off x="4962005" y="4645957"/>
            <a:ext cx="916085" cy="276999"/>
          </a:xfrm>
          <a:prstGeom prst="rect">
            <a:avLst/>
          </a:prstGeom>
          <a:noFill/>
        </p:spPr>
        <p:txBody>
          <a:bodyPr wrap="none" rtlCol="0" anchor="ctr">
            <a:spAutoFit/>
          </a:bodyPr>
          <a:lstStyle/>
          <a:p>
            <a:pPr algn="ctr"/>
            <a:r>
              <a:rPr lang="en-US" sz="1200" dirty="0">
                <a:latin typeface="+mn-lt"/>
              </a:rPr>
              <a:t>1</a:t>
            </a:r>
            <a:r>
              <a:rPr lang="en-US" sz="1200" dirty="0" smtClean="0">
                <a:latin typeface="+mn-lt"/>
              </a:rPr>
              <a:t>-4 Weeks</a:t>
            </a:r>
            <a:endParaRPr lang="en-US" sz="1200" dirty="0">
              <a:latin typeface="+mn-lt"/>
            </a:endParaRPr>
          </a:p>
        </p:txBody>
      </p:sp>
      <p:sp>
        <p:nvSpPr>
          <p:cNvPr id="4" name="Right Brace 3"/>
          <p:cNvSpPr/>
          <p:nvPr/>
        </p:nvSpPr>
        <p:spPr>
          <a:xfrm>
            <a:off x="2130677" y="1717046"/>
            <a:ext cx="139533" cy="590965"/>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7" name="Left Brace 26"/>
          <p:cNvSpPr/>
          <p:nvPr/>
        </p:nvSpPr>
        <p:spPr>
          <a:xfrm>
            <a:off x="2541453" y="2051443"/>
            <a:ext cx="100802" cy="1388892"/>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40" name="Curved Connector 39"/>
          <p:cNvCxnSpPr>
            <a:stCxn id="4" idx="1"/>
            <a:endCxn id="27" idx="1"/>
          </p:cNvCxnSpPr>
          <p:nvPr/>
        </p:nvCxnSpPr>
        <p:spPr>
          <a:xfrm rot="10800000" flipH="1" flipV="1">
            <a:off x="2270209" y="2012529"/>
            <a:ext cx="271243" cy="733360"/>
          </a:xfrm>
          <a:prstGeom prst="curvedConnector3">
            <a:avLst>
              <a:gd name="adj1" fmla="val 42899"/>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Right Brace 122"/>
          <p:cNvSpPr/>
          <p:nvPr/>
        </p:nvSpPr>
        <p:spPr>
          <a:xfrm>
            <a:off x="3005723" y="2067858"/>
            <a:ext cx="139533" cy="590965"/>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11" name="Date Placeholder 2"/>
          <p:cNvSpPr>
            <a:spLocks noGrp="1"/>
          </p:cNvSpPr>
          <p:nvPr>
            <p:ph type="dt" sz="half" idx="4294967295"/>
          </p:nvPr>
        </p:nvSpPr>
        <p:spPr>
          <a:xfrm>
            <a:off x="3844925" y="6464300"/>
            <a:ext cx="1617555" cy="215900"/>
          </a:xfrm>
          <a:prstGeom prst="rect">
            <a:avLst/>
          </a:prstGeom>
        </p:spPr>
        <p:txBody>
          <a:bodyPr/>
          <a:lstStyle/>
          <a:p>
            <a:pPr>
              <a:defRPr/>
            </a:pPr>
            <a:fld id="{309F3704-3D5B-4FAC-A594-08A3E25D3BAA}" type="datetime4">
              <a:rPr lang="en-US" sz="900" smtClean="0"/>
              <a:pPr>
                <a:defRPr/>
              </a:pPr>
              <a:t>September 27, 2014</a:t>
            </a:fld>
            <a:endParaRPr lang="en-US" sz="900" dirty="0"/>
          </a:p>
        </p:txBody>
      </p:sp>
      <p:sp>
        <p:nvSpPr>
          <p:cNvPr id="113" name="Slide Number Placeholder 1"/>
          <p:cNvSpPr>
            <a:spLocks noGrp="1"/>
          </p:cNvSpPr>
          <p:nvPr>
            <p:ph type="sldNum" sz="quarter" idx="12"/>
          </p:nvPr>
        </p:nvSpPr>
        <p:spPr>
          <a:xfrm>
            <a:off x="8760612" y="6493009"/>
            <a:ext cx="230989" cy="206103"/>
          </a:xfrm>
        </p:spPr>
        <p:txBody>
          <a:bodyPr/>
          <a:lstStyle/>
          <a:p>
            <a:fld id="{F0C67A2C-847C-448D-A4E2-DFB6EA4AA9D4}" type="slidenum">
              <a:rPr lang="en-US" smtClean="0"/>
              <a:t>61</a:t>
            </a:fld>
            <a:endParaRPr lang="en-US" dirty="0"/>
          </a:p>
        </p:txBody>
      </p:sp>
      <p:sp>
        <p:nvSpPr>
          <p:cNvPr id="112"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cxnSp>
        <p:nvCxnSpPr>
          <p:cNvPr id="114" name="Straight Arrow Connector 113"/>
          <p:cNvCxnSpPr/>
          <p:nvPr/>
        </p:nvCxnSpPr>
        <p:spPr bwMode="auto">
          <a:xfrm>
            <a:off x="5650449" y="4490829"/>
            <a:ext cx="1" cy="1418526"/>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15" name="TextBox 114"/>
          <p:cNvSpPr txBox="1"/>
          <p:nvPr/>
        </p:nvSpPr>
        <p:spPr>
          <a:xfrm>
            <a:off x="5160065" y="5928912"/>
            <a:ext cx="995516" cy="461665"/>
          </a:xfrm>
          <a:prstGeom prst="rect">
            <a:avLst/>
          </a:prstGeom>
          <a:noFill/>
        </p:spPr>
        <p:txBody>
          <a:bodyPr wrap="square" rtlCol="0">
            <a:spAutoFit/>
          </a:bodyPr>
          <a:lstStyle/>
          <a:p>
            <a:pPr algn="ctr"/>
            <a:r>
              <a:rPr lang="en-US" sz="1200" dirty="0" smtClean="0">
                <a:solidFill>
                  <a:schemeClr val="tx1">
                    <a:lumMod val="65000"/>
                    <a:lumOff val="35000"/>
                  </a:schemeClr>
                </a:solidFill>
                <a:latin typeface="+mn-lt"/>
              </a:rPr>
              <a:t>Sprint Checkpoint</a:t>
            </a:r>
            <a:endParaRPr lang="en-US" sz="1200" dirty="0">
              <a:solidFill>
                <a:schemeClr val="tx1">
                  <a:lumMod val="65000"/>
                  <a:lumOff val="35000"/>
                </a:schemeClr>
              </a:solidFill>
              <a:latin typeface="+mn-lt"/>
            </a:endParaRPr>
          </a:p>
        </p:txBody>
      </p:sp>
    </p:spTree>
    <p:extLst>
      <p:ext uri="{BB962C8B-B14F-4D97-AF65-F5344CB8AC3E}">
        <p14:creationId xmlns:p14="http://schemas.microsoft.com/office/powerpoint/2010/main" val="86884564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sprint gears more gea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336" y="1388177"/>
            <a:ext cx="6090582" cy="4070469"/>
          </a:xfrm>
          <a:prstGeom prst="rect">
            <a:avLst/>
          </a:prstGeom>
        </p:spPr>
      </p:pic>
      <p:sp>
        <p:nvSpPr>
          <p:cNvPr id="2" name="TextBox 1"/>
          <p:cNvSpPr txBox="1"/>
          <p:nvPr/>
        </p:nvSpPr>
        <p:spPr>
          <a:xfrm>
            <a:off x="3061724" y="5446123"/>
            <a:ext cx="3048000" cy="707886"/>
          </a:xfrm>
          <a:prstGeom prst="rect">
            <a:avLst/>
          </a:prstGeom>
          <a:noFill/>
        </p:spPr>
        <p:txBody>
          <a:bodyPr wrap="square" rtlCol="0">
            <a:spAutoFit/>
          </a:bodyPr>
          <a:lstStyle/>
          <a:p>
            <a:pPr algn="ctr"/>
            <a:r>
              <a:rPr lang="en-US" sz="4000" b="1" dirty="0" err="1" smtClean="0"/>
              <a:t>Sprint</a:t>
            </a:r>
            <a:r>
              <a:rPr lang="en-US" sz="4000" b="1" baseline="-25000" dirty="0" err="1" smtClean="0"/>
              <a:t>n</a:t>
            </a:r>
            <a:endParaRPr lang="en-US" b="1" baseline="-25000" dirty="0"/>
          </a:p>
        </p:txBody>
      </p:sp>
      <p:sp>
        <p:nvSpPr>
          <p:cNvPr id="3" name="TextBox 2"/>
          <p:cNvSpPr txBox="1"/>
          <p:nvPr/>
        </p:nvSpPr>
        <p:spPr>
          <a:xfrm>
            <a:off x="2306746" y="1398673"/>
            <a:ext cx="1219200" cy="584775"/>
          </a:xfrm>
          <a:prstGeom prst="rect">
            <a:avLst/>
          </a:prstGeom>
          <a:noFill/>
        </p:spPr>
        <p:txBody>
          <a:bodyPr wrap="square" rtlCol="0">
            <a:spAutoFit/>
          </a:bodyPr>
          <a:lstStyle/>
          <a:p>
            <a:pPr algn="ctr"/>
            <a:r>
              <a:rPr lang="en-US" sz="1600" b="1" dirty="0" smtClean="0"/>
              <a:t>Iterative</a:t>
            </a:r>
          </a:p>
          <a:p>
            <a:pPr algn="ctr"/>
            <a:r>
              <a:rPr lang="en-US" sz="1600" b="1" dirty="0" smtClean="0"/>
              <a:t>Design</a:t>
            </a:r>
            <a:endParaRPr lang="en-US" sz="1600" b="1" dirty="0"/>
          </a:p>
        </p:txBody>
      </p:sp>
      <p:sp>
        <p:nvSpPr>
          <p:cNvPr id="5" name="TextBox 4"/>
          <p:cNvSpPr txBox="1"/>
          <p:nvPr/>
        </p:nvSpPr>
        <p:spPr>
          <a:xfrm>
            <a:off x="3276600" y="2499227"/>
            <a:ext cx="1219200" cy="400110"/>
          </a:xfrm>
          <a:prstGeom prst="rect">
            <a:avLst/>
          </a:prstGeom>
          <a:noFill/>
        </p:spPr>
        <p:txBody>
          <a:bodyPr wrap="square" rtlCol="0">
            <a:spAutoFit/>
          </a:bodyPr>
          <a:lstStyle/>
          <a:p>
            <a:pPr algn="ctr"/>
            <a:r>
              <a:rPr lang="en-US" sz="2000" b="1" dirty="0" smtClean="0"/>
              <a:t>Build</a:t>
            </a:r>
            <a:endParaRPr lang="en-US" sz="1600" b="1" dirty="0"/>
          </a:p>
        </p:txBody>
      </p:sp>
      <p:sp>
        <p:nvSpPr>
          <p:cNvPr id="6" name="TextBox 5"/>
          <p:cNvSpPr txBox="1"/>
          <p:nvPr/>
        </p:nvSpPr>
        <p:spPr>
          <a:xfrm>
            <a:off x="4497512" y="1496959"/>
            <a:ext cx="1293688" cy="584775"/>
          </a:xfrm>
          <a:prstGeom prst="rect">
            <a:avLst/>
          </a:prstGeom>
          <a:noFill/>
        </p:spPr>
        <p:txBody>
          <a:bodyPr wrap="square" rtlCol="0">
            <a:spAutoFit/>
          </a:bodyPr>
          <a:lstStyle/>
          <a:p>
            <a:pPr algn="ctr"/>
            <a:r>
              <a:rPr lang="en-US" sz="1600" b="1" dirty="0" smtClean="0"/>
              <a:t>Functional Testing</a:t>
            </a:r>
            <a:endParaRPr lang="en-US" sz="1600" b="1" dirty="0"/>
          </a:p>
        </p:txBody>
      </p:sp>
      <p:sp>
        <p:nvSpPr>
          <p:cNvPr id="7" name="TextBox 6"/>
          <p:cNvSpPr txBox="1"/>
          <p:nvPr/>
        </p:nvSpPr>
        <p:spPr>
          <a:xfrm>
            <a:off x="5867400" y="2411359"/>
            <a:ext cx="1219200" cy="584775"/>
          </a:xfrm>
          <a:prstGeom prst="rect">
            <a:avLst/>
          </a:prstGeom>
          <a:noFill/>
        </p:spPr>
        <p:txBody>
          <a:bodyPr wrap="square" rtlCol="0">
            <a:spAutoFit/>
          </a:bodyPr>
          <a:lstStyle/>
          <a:p>
            <a:pPr algn="ctr"/>
            <a:r>
              <a:rPr lang="en-US" sz="1600" b="1" dirty="0" smtClean="0"/>
              <a:t>Dynamic Testing</a:t>
            </a:r>
            <a:endParaRPr lang="en-US" sz="1600" b="1" dirty="0"/>
          </a:p>
        </p:txBody>
      </p:sp>
      <p:sp>
        <p:nvSpPr>
          <p:cNvPr id="4" name="TextBox 3"/>
          <p:cNvSpPr txBox="1"/>
          <p:nvPr/>
        </p:nvSpPr>
        <p:spPr>
          <a:xfrm>
            <a:off x="4570976" y="4056966"/>
            <a:ext cx="1002007" cy="523220"/>
          </a:xfrm>
          <a:prstGeom prst="rect">
            <a:avLst/>
          </a:prstGeom>
          <a:noFill/>
        </p:spPr>
        <p:txBody>
          <a:bodyPr wrap="square" rtlCol="0">
            <a:spAutoFit/>
          </a:bodyPr>
          <a:lstStyle/>
          <a:p>
            <a:r>
              <a:rPr lang="en-US" sz="1400" b="1" i="1" dirty="0" smtClean="0"/>
              <a:t>Static Analysis</a:t>
            </a:r>
          </a:p>
        </p:txBody>
      </p:sp>
      <p:cxnSp>
        <p:nvCxnSpPr>
          <p:cNvPr id="9" name="Straight Arrow Connector 8"/>
          <p:cNvCxnSpPr/>
          <p:nvPr/>
        </p:nvCxnSpPr>
        <p:spPr>
          <a:xfrm>
            <a:off x="811161" y="2359704"/>
            <a:ext cx="103838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07346" y="3389629"/>
            <a:ext cx="893654"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15578" y="4497304"/>
            <a:ext cx="1219200" cy="338554"/>
          </a:xfrm>
          <a:prstGeom prst="rect">
            <a:avLst/>
          </a:prstGeom>
          <a:noFill/>
        </p:spPr>
        <p:txBody>
          <a:bodyPr wrap="square" rtlCol="0">
            <a:spAutoFit/>
          </a:bodyPr>
          <a:lstStyle/>
          <a:p>
            <a:pPr algn="ctr"/>
            <a:r>
              <a:rPr lang="en-US" sz="1600" b="1" dirty="0" smtClean="0"/>
              <a:t>Fuzzing</a:t>
            </a:r>
            <a:endParaRPr lang="en-US" sz="1600" b="1" dirty="0"/>
          </a:p>
        </p:txBody>
      </p:sp>
      <p:sp>
        <p:nvSpPr>
          <p:cNvPr id="12" name="TextBox 11"/>
          <p:cNvSpPr txBox="1"/>
          <p:nvPr/>
        </p:nvSpPr>
        <p:spPr>
          <a:xfrm>
            <a:off x="6194175" y="3657568"/>
            <a:ext cx="1826342" cy="584775"/>
          </a:xfrm>
          <a:prstGeom prst="rect">
            <a:avLst/>
          </a:prstGeom>
          <a:noFill/>
        </p:spPr>
        <p:txBody>
          <a:bodyPr wrap="square" rtlCol="0">
            <a:spAutoFit/>
          </a:bodyPr>
          <a:lstStyle/>
          <a:p>
            <a:pPr algn="ctr"/>
            <a:r>
              <a:rPr lang="en-US" sz="1600" b="1" dirty="0" smtClean="0"/>
              <a:t>Web</a:t>
            </a:r>
          </a:p>
          <a:p>
            <a:pPr algn="ctr"/>
            <a:r>
              <a:rPr lang="en-US" sz="1600" b="1" dirty="0" smtClean="0"/>
              <a:t>Vuln.</a:t>
            </a:r>
            <a:endParaRPr lang="en-US" sz="1600" b="1" dirty="0"/>
          </a:p>
        </p:txBody>
      </p:sp>
      <p:sp>
        <p:nvSpPr>
          <p:cNvPr id="8" name="Title 7"/>
          <p:cNvSpPr>
            <a:spLocks noGrp="1"/>
          </p:cNvSpPr>
          <p:nvPr>
            <p:ph type="title"/>
          </p:nvPr>
        </p:nvSpPr>
        <p:spPr>
          <a:xfrm>
            <a:off x="503238" y="218848"/>
            <a:ext cx="7138987" cy="644752"/>
          </a:xfrm>
        </p:spPr>
        <p:txBody>
          <a:bodyPr/>
          <a:lstStyle/>
          <a:p>
            <a:r>
              <a:rPr lang="en-US" b="1" dirty="0" smtClean="0"/>
              <a:t>Agile SDL Sprint</a:t>
            </a:r>
            <a:endParaRPr lang="en-US" b="1" dirty="0"/>
          </a:p>
        </p:txBody>
      </p:sp>
      <p:sp>
        <p:nvSpPr>
          <p:cNvPr id="14" name="Rectangle 13"/>
          <p:cNvSpPr/>
          <p:nvPr/>
        </p:nvSpPr>
        <p:spPr>
          <a:xfrm>
            <a:off x="3588916" y="4898371"/>
            <a:ext cx="1345646" cy="307777"/>
          </a:xfrm>
          <a:prstGeom prst="rect">
            <a:avLst/>
          </a:prstGeom>
        </p:spPr>
        <p:txBody>
          <a:bodyPr wrap="none">
            <a:spAutoFit/>
          </a:bodyPr>
          <a:lstStyle/>
          <a:p>
            <a:r>
              <a:rPr lang="en-US" sz="1400" b="1" i="1" dirty="0"/>
              <a:t>Code Review</a:t>
            </a:r>
          </a:p>
        </p:txBody>
      </p:sp>
      <p:sp>
        <p:nvSpPr>
          <p:cNvPr id="15" name="Rectangle 14"/>
          <p:cNvSpPr/>
          <p:nvPr/>
        </p:nvSpPr>
        <p:spPr>
          <a:xfrm>
            <a:off x="1958952" y="4572010"/>
            <a:ext cx="1495113" cy="307777"/>
          </a:xfrm>
          <a:prstGeom prst="rect">
            <a:avLst/>
          </a:prstGeom>
        </p:spPr>
        <p:txBody>
          <a:bodyPr wrap="none">
            <a:spAutoFit/>
          </a:bodyPr>
          <a:lstStyle/>
          <a:p>
            <a:r>
              <a:rPr lang="en-US" sz="1400" b="1" i="1" dirty="0"/>
              <a:t>Secure Coding</a:t>
            </a:r>
          </a:p>
        </p:txBody>
      </p:sp>
      <p:sp>
        <p:nvSpPr>
          <p:cNvPr id="1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cxnSp>
        <p:nvCxnSpPr>
          <p:cNvPr id="18" name="Straight Arrow Connector 17"/>
          <p:cNvCxnSpPr/>
          <p:nvPr/>
        </p:nvCxnSpPr>
        <p:spPr bwMode="auto">
          <a:xfrm>
            <a:off x="8192316" y="4242343"/>
            <a:ext cx="1" cy="1172061"/>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9" name="TextBox 18"/>
          <p:cNvSpPr txBox="1"/>
          <p:nvPr/>
        </p:nvSpPr>
        <p:spPr>
          <a:xfrm>
            <a:off x="7701932" y="5433961"/>
            <a:ext cx="995516" cy="461665"/>
          </a:xfrm>
          <a:prstGeom prst="rect">
            <a:avLst/>
          </a:prstGeom>
          <a:noFill/>
        </p:spPr>
        <p:txBody>
          <a:bodyPr wrap="square" rtlCol="0">
            <a:spAutoFit/>
          </a:bodyPr>
          <a:lstStyle/>
          <a:p>
            <a:pPr algn="ctr"/>
            <a:r>
              <a:rPr lang="en-US" sz="1200" dirty="0" smtClean="0">
                <a:solidFill>
                  <a:schemeClr val="tx1">
                    <a:lumMod val="65000"/>
                    <a:lumOff val="35000"/>
                  </a:schemeClr>
                </a:solidFill>
                <a:latin typeface="+mn-lt"/>
              </a:rPr>
              <a:t>Sprint Checkpoint</a:t>
            </a:r>
            <a:endParaRPr lang="en-US" sz="1200" dirty="0">
              <a:solidFill>
                <a:schemeClr val="tx1">
                  <a:lumMod val="65000"/>
                  <a:lumOff val="35000"/>
                </a:schemeClr>
              </a:solidFill>
              <a:latin typeface="+mn-lt"/>
            </a:endParaRPr>
          </a:p>
        </p:txBody>
      </p:sp>
      <p:sp>
        <p:nvSpPr>
          <p:cNvPr id="22" name="Slide Number Placeholder 1"/>
          <p:cNvSpPr txBox="1">
            <a:spLocks/>
          </p:cNvSpPr>
          <p:nvPr/>
        </p:nvSpPr>
        <p:spPr>
          <a:xfrm>
            <a:off x="8671832" y="6475253"/>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CEA5F4-CCC6-44C5-85DA-49B02A5411F7}" type="slidenum">
              <a:rPr lang="en-US" sz="800" smtClean="0"/>
              <a:t>62</a:t>
            </a:fld>
            <a:endParaRPr lang="en-US" sz="800" dirty="0"/>
          </a:p>
        </p:txBody>
      </p:sp>
      <p:sp>
        <p:nvSpPr>
          <p:cNvPr id="20"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187079663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29150" y="1006789"/>
            <a:ext cx="4097160" cy="3072871"/>
          </a:xfrm>
          <a:prstGeom prst="rect">
            <a:avLst/>
          </a:prstGeom>
        </p:spPr>
      </p:pic>
      <p:sp>
        <p:nvSpPr>
          <p:cNvPr id="3" name="Title 2"/>
          <p:cNvSpPr>
            <a:spLocks noGrp="1"/>
          </p:cNvSpPr>
          <p:nvPr>
            <p:ph type="title"/>
          </p:nvPr>
        </p:nvSpPr>
        <p:spPr>
          <a:xfrm>
            <a:off x="417259" y="285750"/>
            <a:ext cx="8266176" cy="587375"/>
          </a:xfrm>
        </p:spPr>
        <p:txBody>
          <a:bodyPr/>
          <a:lstStyle/>
          <a:p>
            <a:r>
              <a:rPr lang="en-US" dirty="0" smtClean="0"/>
              <a:t>Core Architecture Types</a:t>
            </a:r>
            <a:endParaRPr lang="en-US" dirty="0"/>
          </a:p>
        </p:txBody>
      </p:sp>
      <p:pic>
        <p:nvPicPr>
          <p:cNvPr id="5" name="Picture 4"/>
          <p:cNvPicPr>
            <a:picLocks noChangeAspect="1"/>
          </p:cNvPicPr>
          <p:nvPr/>
        </p:nvPicPr>
        <p:blipFill>
          <a:blip r:embed="rId3"/>
          <a:stretch>
            <a:fillRect/>
          </a:stretch>
        </p:blipFill>
        <p:spPr>
          <a:xfrm>
            <a:off x="662923" y="1595100"/>
            <a:ext cx="1228356" cy="1082675"/>
          </a:xfrm>
          <a:prstGeom prst="rect">
            <a:avLst/>
          </a:prstGeom>
        </p:spPr>
      </p:pic>
      <p:grpSp>
        <p:nvGrpSpPr>
          <p:cNvPr id="10" name="Group 9"/>
          <p:cNvGrpSpPr/>
          <p:nvPr/>
        </p:nvGrpSpPr>
        <p:grpSpPr>
          <a:xfrm>
            <a:off x="501752" y="3317553"/>
            <a:ext cx="1943924" cy="1666768"/>
            <a:chOff x="3078926" y="1905108"/>
            <a:chExt cx="1943924" cy="1666768"/>
          </a:xfrm>
        </p:grpSpPr>
        <p:pic>
          <p:nvPicPr>
            <p:cNvPr id="9" name="Picture 8"/>
            <p:cNvPicPr>
              <a:picLocks noChangeAspect="1"/>
            </p:cNvPicPr>
            <p:nvPr/>
          </p:nvPicPr>
          <p:blipFill>
            <a:blip r:embed="rId4"/>
            <a:stretch>
              <a:fillRect/>
            </a:stretch>
          </p:blipFill>
          <p:spPr>
            <a:xfrm>
              <a:off x="3078926" y="1905108"/>
              <a:ext cx="1372423" cy="1095267"/>
            </a:xfrm>
            <a:prstGeom prst="rect">
              <a:avLst/>
            </a:prstGeom>
          </p:spPr>
        </p:pic>
        <p:pic>
          <p:nvPicPr>
            <p:cNvPr id="8" name="Picture 7"/>
            <p:cNvPicPr>
              <a:picLocks noChangeAspect="1"/>
            </p:cNvPicPr>
            <p:nvPr/>
          </p:nvPicPr>
          <p:blipFill>
            <a:blip r:embed="rId5"/>
            <a:stretch>
              <a:fillRect/>
            </a:stretch>
          </p:blipFill>
          <p:spPr>
            <a:xfrm>
              <a:off x="3879849" y="2428875"/>
              <a:ext cx="1143001" cy="1143001"/>
            </a:xfrm>
            <a:prstGeom prst="rect">
              <a:avLst/>
            </a:prstGeom>
          </p:spPr>
        </p:pic>
      </p:grpSp>
      <p:pic>
        <p:nvPicPr>
          <p:cNvPr id="11" name="Picture 10"/>
          <p:cNvPicPr>
            <a:picLocks noChangeAspect="1"/>
          </p:cNvPicPr>
          <p:nvPr/>
        </p:nvPicPr>
        <p:blipFill>
          <a:blip r:embed="rId6"/>
          <a:stretch>
            <a:fillRect/>
          </a:stretch>
        </p:blipFill>
        <p:spPr>
          <a:xfrm>
            <a:off x="3157138" y="2227747"/>
            <a:ext cx="1073151" cy="1319611"/>
          </a:xfrm>
          <a:prstGeom prst="rect">
            <a:avLst/>
          </a:prstGeom>
        </p:spPr>
      </p:pic>
      <p:pic>
        <p:nvPicPr>
          <p:cNvPr id="12" name="Picture 11"/>
          <p:cNvPicPr>
            <a:picLocks noChangeAspect="1"/>
          </p:cNvPicPr>
          <p:nvPr/>
        </p:nvPicPr>
        <p:blipFill>
          <a:blip r:embed="rId7"/>
          <a:stretch>
            <a:fillRect/>
          </a:stretch>
        </p:blipFill>
        <p:spPr>
          <a:xfrm>
            <a:off x="2577935" y="4586309"/>
            <a:ext cx="2603500" cy="1301750"/>
          </a:xfrm>
          <a:prstGeom prst="rect">
            <a:avLst/>
          </a:prstGeom>
        </p:spPr>
      </p:pic>
      <p:pic>
        <p:nvPicPr>
          <p:cNvPr id="13" name="Picture 12"/>
          <p:cNvPicPr>
            <a:picLocks noChangeAspect="1"/>
          </p:cNvPicPr>
          <p:nvPr/>
        </p:nvPicPr>
        <p:blipFill>
          <a:blip r:embed="rId8"/>
          <a:stretch>
            <a:fillRect/>
          </a:stretch>
        </p:blipFill>
        <p:spPr>
          <a:xfrm>
            <a:off x="5322062" y="4191779"/>
            <a:ext cx="3335590" cy="1971610"/>
          </a:xfrm>
          <a:prstGeom prst="rect">
            <a:avLst/>
          </a:prstGeom>
        </p:spPr>
      </p:pic>
      <p:sp>
        <p:nvSpPr>
          <p:cNvPr id="16" name="Rectangle 15"/>
          <p:cNvSpPr/>
          <p:nvPr/>
        </p:nvSpPr>
        <p:spPr>
          <a:xfrm>
            <a:off x="3115330" y="1530260"/>
            <a:ext cx="1063112" cy="646331"/>
          </a:xfrm>
          <a:prstGeom prst="rect">
            <a:avLst/>
          </a:prstGeom>
        </p:spPr>
        <p:txBody>
          <a:bodyPr wrap="none">
            <a:spAutoFit/>
          </a:bodyPr>
          <a:lstStyle/>
          <a:p>
            <a:pPr algn="ctr"/>
            <a:r>
              <a:rPr lang="en-US" dirty="0" smtClean="0"/>
              <a:t>COTS</a:t>
            </a:r>
          </a:p>
          <a:p>
            <a:pPr algn="ctr"/>
            <a:r>
              <a:rPr lang="en-US" dirty="0" smtClean="0"/>
              <a:t>Systems</a:t>
            </a:r>
            <a:endParaRPr lang="en-US" dirty="0"/>
          </a:p>
        </p:txBody>
      </p:sp>
      <p:sp>
        <p:nvSpPr>
          <p:cNvPr id="18" name="Rectangle 17"/>
          <p:cNvSpPr/>
          <p:nvPr/>
        </p:nvSpPr>
        <p:spPr>
          <a:xfrm>
            <a:off x="520310" y="4936587"/>
            <a:ext cx="1548822" cy="923330"/>
          </a:xfrm>
          <a:prstGeom prst="rect">
            <a:avLst/>
          </a:prstGeom>
        </p:spPr>
        <p:txBody>
          <a:bodyPr wrap="none">
            <a:spAutoFit/>
          </a:bodyPr>
          <a:lstStyle/>
          <a:p>
            <a:r>
              <a:rPr lang="en-US" dirty="0" smtClean="0"/>
              <a:t>Endpoints</a:t>
            </a:r>
          </a:p>
          <a:p>
            <a:pPr marL="285750" indent="-285750" algn="ctr">
              <a:buFont typeface="Arial" panose="020B0604020202020204" pitchFamily="34" charset="0"/>
              <a:buChar char="•"/>
            </a:pPr>
            <a:r>
              <a:rPr lang="en-US" dirty="0" smtClean="0"/>
              <a:t>Consumer</a:t>
            </a:r>
          </a:p>
          <a:p>
            <a:pPr marL="285750" indent="-285750" algn="ctr">
              <a:buFont typeface="Arial" panose="020B0604020202020204" pitchFamily="34" charset="0"/>
              <a:buChar char="•"/>
            </a:pPr>
            <a:r>
              <a:rPr lang="en-US" dirty="0" smtClean="0"/>
              <a:t>Enterprise</a:t>
            </a:r>
            <a:endParaRPr lang="en-US" dirty="0"/>
          </a:p>
        </p:txBody>
      </p:sp>
      <p:sp>
        <p:nvSpPr>
          <p:cNvPr id="19" name="Rectangle 18"/>
          <p:cNvSpPr/>
          <p:nvPr/>
        </p:nvSpPr>
        <p:spPr>
          <a:xfrm>
            <a:off x="3196083" y="5506404"/>
            <a:ext cx="1326743" cy="369332"/>
          </a:xfrm>
          <a:prstGeom prst="rect">
            <a:avLst/>
          </a:prstGeom>
        </p:spPr>
        <p:txBody>
          <a:bodyPr wrap="none">
            <a:spAutoFit/>
          </a:bodyPr>
          <a:lstStyle/>
          <a:p>
            <a:r>
              <a:rPr lang="en-US" dirty="0" smtClean="0"/>
              <a:t>Appliances</a:t>
            </a:r>
            <a:endParaRPr lang="en-US" dirty="0"/>
          </a:p>
        </p:txBody>
      </p:sp>
      <p:sp>
        <p:nvSpPr>
          <p:cNvPr id="21" name="Rectangle 20"/>
          <p:cNvSpPr/>
          <p:nvPr/>
        </p:nvSpPr>
        <p:spPr>
          <a:xfrm>
            <a:off x="6955875" y="1595100"/>
            <a:ext cx="1451038" cy="369332"/>
          </a:xfrm>
          <a:prstGeom prst="rect">
            <a:avLst/>
          </a:prstGeom>
        </p:spPr>
        <p:txBody>
          <a:bodyPr wrap="none">
            <a:spAutoFit/>
          </a:bodyPr>
          <a:lstStyle/>
          <a:p>
            <a:r>
              <a:rPr lang="en-US" b="1" dirty="0">
                <a:solidFill>
                  <a:schemeClr val="bg1"/>
                </a:solidFill>
              </a:rPr>
              <a:t>Cloud/</a:t>
            </a:r>
            <a:r>
              <a:rPr lang="en-US" b="1" dirty="0" err="1">
                <a:solidFill>
                  <a:schemeClr val="bg1"/>
                </a:solidFill>
              </a:rPr>
              <a:t>SaaS</a:t>
            </a:r>
            <a:endParaRPr lang="en-US" b="1" dirty="0">
              <a:solidFill>
                <a:schemeClr val="bg1"/>
              </a:solidFill>
            </a:endParaRPr>
          </a:p>
        </p:txBody>
      </p:sp>
      <p:sp>
        <p:nvSpPr>
          <p:cNvPr id="22" name="Rectangle 21"/>
          <p:cNvSpPr/>
          <p:nvPr/>
        </p:nvSpPr>
        <p:spPr>
          <a:xfrm>
            <a:off x="6077296" y="6090653"/>
            <a:ext cx="1859805" cy="369332"/>
          </a:xfrm>
          <a:prstGeom prst="rect">
            <a:avLst/>
          </a:prstGeom>
        </p:spPr>
        <p:txBody>
          <a:bodyPr wrap="none">
            <a:spAutoFit/>
          </a:bodyPr>
          <a:lstStyle/>
          <a:p>
            <a:r>
              <a:rPr lang="en-US" dirty="0" smtClean="0"/>
              <a:t>Underneath </a:t>
            </a:r>
            <a:r>
              <a:rPr lang="en-US" dirty="0"/>
              <a:t>OS </a:t>
            </a:r>
          </a:p>
        </p:txBody>
      </p:sp>
      <p:cxnSp>
        <p:nvCxnSpPr>
          <p:cNvPr id="24" name="Straight Arrow Connector 23"/>
          <p:cNvCxnSpPr/>
          <p:nvPr/>
        </p:nvCxnSpPr>
        <p:spPr>
          <a:xfrm>
            <a:off x="2023664" y="2227747"/>
            <a:ext cx="966290" cy="472611"/>
          </a:xfrm>
          <a:prstGeom prst="straightConnector1">
            <a:avLst/>
          </a:prstGeom>
          <a:ln w="38100" cmpd="sng">
            <a:solidFill>
              <a:schemeClr val="accent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176064" y="3282843"/>
            <a:ext cx="813890" cy="502512"/>
          </a:xfrm>
          <a:prstGeom prst="straightConnector1">
            <a:avLst/>
          </a:prstGeom>
          <a:ln w="38100" cmpd="sng">
            <a:solidFill>
              <a:schemeClr val="accent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2201391" y="4722323"/>
            <a:ext cx="658171" cy="514861"/>
          </a:xfrm>
          <a:prstGeom prst="straightConnector1">
            <a:avLst/>
          </a:prstGeom>
          <a:ln w="38100" cmpd="sng">
            <a:solidFill>
              <a:schemeClr val="accent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5337937" y="5094511"/>
            <a:ext cx="3335590" cy="586207"/>
            <a:chOff x="2872455" y="4413250"/>
            <a:chExt cx="3335590" cy="612776"/>
          </a:xfrm>
        </p:grpSpPr>
        <p:cxnSp>
          <p:nvCxnSpPr>
            <p:cNvPr id="55" name="Straight Connector 54"/>
            <p:cNvCxnSpPr/>
            <p:nvPr/>
          </p:nvCxnSpPr>
          <p:spPr>
            <a:xfrm flipV="1">
              <a:off x="2920080" y="4699000"/>
              <a:ext cx="2217991" cy="15875"/>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V="1">
              <a:off x="2872455" y="5010150"/>
              <a:ext cx="3335590" cy="15876"/>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6182644" y="4413250"/>
              <a:ext cx="0" cy="586207"/>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2900106" y="4699000"/>
              <a:ext cx="0" cy="316331"/>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5122196" y="4445000"/>
              <a:ext cx="0" cy="272910"/>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090446" y="4429125"/>
              <a:ext cx="1092198" cy="0"/>
            </a:xfrm>
            <a:prstGeom prst="line">
              <a:avLst/>
            </a:prstGeom>
            <a:ln w="57150" cmpd="sng">
              <a:solidFill>
                <a:schemeClr val="tx2">
                  <a:lumMod val="75000"/>
                </a:schemeClr>
              </a:solidFill>
            </a:ln>
          </p:spPr>
          <p:style>
            <a:lnRef idx="1">
              <a:schemeClr val="dk1"/>
            </a:lnRef>
            <a:fillRef idx="0">
              <a:schemeClr val="dk1"/>
            </a:fillRef>
            <a:effectRef idx="0">
              <a:schemeClr val="dk1"/>
            </a:effectRef>
            <a:fontRef idx="minor">
              <a:schemeClr val="tx1"/>
            </a:fontRef>
          </p:style>
        </p:cxnSp>
      </p:grpSp>
      <p:sp>
        <p:nvSpPr>
          <p:cNvPr id="35" name="Rectangle 34"/>
          <p:cNvSpPr/>
          <p:nvPr/>
        </p:nvSpPr>
        <p:spPr>
          <a:xfrm>
            <a:off x="916537" y="2645975"/>
            <a:ext cx="898003" cy="369332"/>
          </a:xfrm>
          <a:prstGeom prst="rect">
            <a:avLst/>
          </a:prstGeom>
        </p:spPr>
        <p:txBody>
          <a:bodyPr wrap="none">
            <a:spAutoFit/>
          </a:bodyPr>
          <a:lstStyle/>
          <a:p>
            <a:r>
              <a:rPr lang="en-US" dirty="0" smtClean="0"/>
              <a:t>Mobile</a:t>
            </a:r>
            <a:endParaRPr lang="en-US" dirty="0"/>
          </a:p>
        </p:txBody>
      </p:sp>
      <p:cxnSp>
        <p:nvCxnSpPr>
          <p:cNvPr id="37" name="Straight Arrow Connector 36"/>
          <p:cNvCxnSpPr>
            <a:endCxn id="11" idx="2"/>
          </p:cNvCxnSpPr>
          <p:nvPr/>
        </p:nvCxnSpPr>
        <p:spPr>
          <a:xfrm flipH="1" flipV="1">
            <a:off x="3693714" y="3547358"/>
            <a:ext cx="185971" cy="1354622"/>
          </a:xfrm>
          <a:prstGeom prst="straightConnector1">
            <a:avLst/>
          </a:prstGeom>
          <a:ln w="38100" cmpd="sng">
            <a:solidFill>
              <a:schemeClr val="accent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45"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4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47"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8F290C-5036-4B23-A3D1-30F4AC01D34E}" type="slidenum">
              <a:rPr lang="en-US" sz="800" smtClean="0"/>
              <a:t>63</a:t>
            </a:fld>
            <a:endParaRPr lang="en-US" sz="800" dirty="0"/>
          </a:p>
        </p:txBody>
      </p:sp>
    </p:spTree>
    <p:extLst>
      <p:ext uri="{BB962C8B-B14F-4D97-AF65-F5344CB8AC3E}">
        <p14:creationId xmlns:p14="http://schemas.microsoft.com/office/powerpoint/2010/main" val="141628823"/>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7 SDL Questions</a:t>
            </a:r>
            <a:endParaRPr lang="en-US" dirty="0"/>
          </a:p>
        </p:txBody>
      </p:sp>
      <p:sp>
        <p:nvSpPr>
          <p:cNvPr id="3" name="Date Placeholder 2"/>
          <p:cNvSpPr>
            <a:spLocks noGrp="1"/>
          </p:cNvSpPr>
          <p:nvPr>
            <p:ph type="dt" sz="half" idx="4294967295"/>
          </p:nvPr>
        </p:nvSpPr>
        <p:spPr>
          <a:xfrm>
            <a:off x="3844925" y="6464300"/>
            <a:ext cx="1617555" cy="215900"/>
          </a:xfrm>
          <a:prstGeom prst="rect">
            <a:avLst/>
          </a:prstGeom>
        </p:spPr>
        <p:txBody>
          <a:bodyPr/>
          <a:lstStyle/>
          <a:p>
            <a:pPr>
              <a:defRPr/>
            </a:pPr>
            <a:fld id="{309F3704-3D5B-4FAC-A594-08A3E25D3BAA}" type="datetime4">
              <a:rPr lang="en-US" sz="900" smtClean="0"/>
              <a:pPr>
                <a:defRPr/>
              </a:pPr>
              <a:t>September 27, 2014</a:t>
            </a:fld>
            <a:endParaRPr lang="en-US" sz="900" dirty="0"/>
          </a:p>
        </p:txBody>
      </p:sp>
      <p:sp>
        <p:nvSpPr>
          <p:cNvPr id="5" name="Content Placeholder 4"/>
          <p:cNvSpPr>
            <a:spLocks noGrp="1"/>
          </p:cNvSpPr>
          <p:nvPr>
            <p:ph idx="1"/>
          </p:nvPr>
        </p:nvSpPr>
        <p:spPr/>
        <p:txBody>
          <a:bodyPr/>
          <a:lstStyle/>
          <a:p>
            <a:pPr marL="457200" indent="-457200">
              <a:buFont typeface="+mj-lt"/>
              <a:buAutoNum type="arabicPeriod"/>
            </a:pPr>
            <a:r>
              <a:rPr lang="en-US" dirty="0" smtClean="0"/>
              <a:t>What’s new?</a:t>
            </a:r>
          </a:p>
          <a:p>
            <a:pPr lvl="1"/>
            <a:r>
              <a:rPr lang="en-US" dirty="0" smtClean="0"/>
              <a:t>Greenfield, or</a:t>
            </a:r>
            <a:endParaRPr lang="en-US" dirty="0"/>
          </a:p>
          <a:p>
            <a:pPr lvl="1"/>
            <a:r>
              <a:rPr lang="en-US" dirty="0"/>
              <a:t>Architecture </a:t>
            </a:r>
            <a:r>
              <a:rPr lang="en-US" dirty="0" smtClean="0"/>
              <a:t>change, or</a:t>
            </a:r>
            <a:endParaRPr lang="en-US" dirty="0"/>
          </a:p>
          <a:p>
            <a:pPr lvl="1"/>
            <a:r>
              <a:rPr lang="en-US" dirty="0"/>
              <a:t>Adding security </a:t>
            </a:r>
            <a:r>
              <a:rPr lang="en-US" dirty="0" smtClean="0"/>
              <a:t>features</a:t>
            </a:r>
            <a:endParaRPr lang="en-US" dirty="0"/>
          </a:p>
          <a:p>
            <a:pPr marL="457200" indent="-457200">
              <a:buFont typeface="+mj-lt"/>
              <a:buAutoNum type="arabicPeriod"/>
            </a:pPr>
            <a:r>
              <a:rPr lang="en-US" dirty="0"/>
              <a:t>Adding </a:t>
            </a:r>
            <a:r>
              <a:rPr lang="en-US" dirty="0" smtClean="0"/>
              <a:t>3</a:t>
            </a:r>
            <a:r>
              <a:rPr lang="en-US" baseline="30000" dirty="0" smtClean="0"/>
              <a:t>rd</a:t>
            </a:r>
            <a:r>
              <a:rPr lang="en-US" dirty="0" smtClean="0"/>
              <a:t> party / open </a:t>
            </a:r>
            <a:r>
              <a:rPr lang="en-US" dirty="0"/>
              <a:t>source?</a:t>
            </a:r>
          </a:p>
          <a:p>
            <a:pPr marL="457200" indent="-457200">
              <a:buFont typeface="+mj-lt"/>
              <a:buAutoNum type="arabicPeriod"/>
            </a:pPr>
            <a:r>
              <a:rPr lang="en-US" dirty="0"/>
              <a:t>Adding </a:t>
            </a:r>
            <a:r>
              <a:rPr lang="en-US" dirty="0" smtClean="0"/>
              <a:t>customer </a:t>
            </a:r>
            <a:r>
              <a:rPr lang="en-US" dirty="0"/>
              <a:t>data (PII)?</a:t>
            </a:r>
          </a:p>
          <a:p>
            <a:pPr marL="457200" indent="-457200">
              <a:buFont typeface="+mj-lt"/>
              <a:buAutoNum type="arabicPeriod"/>
            </a:pPr>
            <a:r>
              <a:rPr lang="en-US" dirty="0" smtClean="0"/>
              <a:t>System hosted by McAfee or</a:t>
            </a:r>
          </a:p>
          <a:p>
            <a:pPr marL="0" indent="0">
              <a:buNone/>
            </a:pPr>
            <a:r>
              <a:rPr lang="en-US" dirty="0"/>
              <a:t> </a:t>
            </a:r>
            <a:r>
              <a:rPr lang="en-US" dirty="0" smtClean="0"/>
              <a:t>       partner?</a:t>
            </a:r>
          </a:p>
          <a:p>
            <a:pPr marL="457200" indent="-457200">
              <a:buFont typeface="+mj-lt"/>
              <a:buAutoNum type="arabicPeriod" startAt="5"/>
            </a:pPr>
            <a:r>
              <a:rPr lang="en-US" dirty="0" smtClean="0"/>
              <a:t>Is there a web </a:t>
            </a:r>
            <a:r>
              <a:rPr lang="en-US" dirty="0"/>
              <a:t>server?</a:t>
            </a:r>
          </a:p>
          <a:p>
            <a:pPr marL="457200" indent="-457200">
              <a:buFont typeface="+mj-lt"/>
              <a:buAutoNum type="arabicPeriod" startAt="5"/>
            </a:pPr>
            <a:r>
              <a:rPr lang="en-US" dirty="0" smtClean="0"/>
              <a:t>Are there other </a:t>
            </a:r>
            <a:r>
              <a:rPr lang="en-US" dirty="0"/>
              <a:t>inputs? (any non-web input, </a:t>
            </a:r>
            <a:r>
              <a:rPr lang="en-US" dirty="0" err="1"/>
              <a:t>config</a:t>
            </a:r>
            <a:r>
              <a:rPr lang="en-US" dirty="0"/>
              <a:t> file, network, CLI, etc.)</a:t>
            </a:r>
          </a:p>
          <a:p>
            <a:pPr marL="457200" indent="-457200">
              <a:buFont typeface="+mj-lt"/>
              <a:buAutoNum type="arabicPeriod" startAt="5"/>
            </a:pPr>
            <a:r>
              <a:rPr lang="en-US" dirty="0"/>
              <a:t>Major release</a:t>
            </a:r>
            <a:r>
              <a:rPr lang="en-US" dirty="0" smtClean="0"/>
              <a:t>?</a:t>
            </a:r>
          </a:p>
        </p:txBody>
      </p:sp>
      <p:pic>
        <p:nvPicPr>
          <p:cNvPr id="8" name="Picture 7"/>
          <p:cNvPicPr>
            <a:picLocks noChangeAspect="1"/>
          </p:cNvPicPr>
          <p:nvPr/>
        </p:nvPicPr>
        <p:blipFill>
          <a:blip r:embed="rId3"/>
          <a:stretch>
            <a:fillRect/>
          </a:stretch>
        </p:blipFill>
        <p:spPr>
          <a:xfrm>
            <a:off x="4562764" y="1204913"/>
            <a:ext cx="4262685" cy="3181814"/>
          </a:xfrm>
          <a:prstGeom prst="rect">
            <a:avLst/>
          </a:prstGeom>
        </p:spPr>
      </p:pic>
      <p:sp>
        <p:nvSpPr>
          <p:cNvPr id="7" name="Slide Number Placeholder 1"/>
          <p:cNvSpPr>
            <a:spLocks noGrp="1"/>
          </p:cNvSpPr>
          <p:nvPr>
            <p:ph type="sldNum" sz="quarter" idx="4294967295"/>
          </p:nvPr>
        </p:nvSpPr>
        <p:spPr>
          <a:xfrm>
            <a:off x="8775960" y="6484778"/>
            <a:ext cx="383388" cy="206103"/>
          </a:xfrm>
          <a:prstGeom prst="rect">
            <a:avLst/>
          </a:prstGeom>
        </p:spPr>
        <p:txBody>
          <a:bodyPr/>
          <a:lstStyle/>
          <a:p>
            <a:fld id="{86A6441F-E00F-469F-8C89-4195F588B816}" type="slidenum">
              <a:rPr lang="en-US" sz="800" smtClean="0"/>
              <a:t>64</a:t>
            </a:fld>
            <a:endParaRPr lang="en-US" sz="800" dirty="0"/>
          </a:p>
        </p:txBody>
      </p:sp>
      <p:sp>
        <p:nvSpPr>
          <p:cNvPr id="9"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189278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Security</a:t>
            </a:r>
            <a:r>
              <a:rPr lang="en-US" dirty="0" smtClean="0"/>
              <a:t> “Definition </a:t>
            </a:r>
            <a:r>
              <a:rPr lang="en-US" dirty="0"/>
              <a:t>of </a:t>
            </a:r>
            <a:r>
              <a:rPr lang="en-US" dirty="0" smtClean="0"/>
              <a:t>Done” (DoD)</a:t>
            </a:r>
            <a:endParaRPr lang="en-US" dirty="0"/>
          </a:p>
        </p:txBody>
      </p:sp>
      <p:sp>
        <p:nvSpPr>
          <p:cNvPr id="3" name="Date Placeholder 2"/>
          <p:cNvSpPr>
            <a:spLocks noGrp="1"/>
          </p:cNvSpPr>
          <p:nvPr>
            <p:ph type="dt" sz="half" idx="4294967295"/>
          </p:nvPr>
        </p:nvSpPr>
        <p:spPr>
          <a:xfrm>
            <a:off x="3844925" y="6464300"/>
            <a:ext cx="1395413" cy="215900"/>
          </a:xfrm>
          <a:prstGeom prst="rect">
            <a:avLst/>
          </a:prstGeom>
        </p:spPr>
        <p:txBody>
          <a:bodyPr/>
          <a:lstStyle/>
          <a:p>
            <a:pPr>
              <a:defRPr/>
            </a:pPr>
            <a:fld id="{309F3704-3D5B-4FAC-A594-08A3E25D3BAA}" type="datetime4">
              <a:rPr lang="en-US" sz="900" smtClean="0"/>
              <a:pPr>
                <a:defRPr/>
              </a:pPr>
              <a:t>September 27, 2014</a:t>
            </a:fld>
            <a:endParaRPr lang="en-US" sz="900" dirty="0"/>
          </a:p>
        </p:txBody>
      </p:sp>
      <p:sp>
        <p:nvSpPr>
          <p:cNvPr id="4" name="Slide Number Placeholder 3"/>
          <p:cNvSpPr>
            <a:spLocks noGrp="1"/>
          </p:cNvSpPr>
          <p:nvPr>
            <p:ph type="sldNum" sz="quarter" idx="4294967295"/>
          </p:nvPr>
        </p:nvSpPr>
        <p:spPr>
          <a:xfrm>
            <a:off x="8757144" y="6488939"/>
            <a:ext cx="455613" cy="215900"/>
          </a:xfrm>
          <a:prstGeom prst="rect">
            <a:avLst/>
          </a:prstGeom>
        </p:spPr>
        <p:txBody>
          <a:bodyPr/>
          <a:lstStyle/>
          <a:p>
            <a:pPr>
              <a:defRPr/>
            </a:pPr>
            <a:fld id="{2B23B61D-7848-407F-A498-9F4C233B09A8}" type="slidenum">
              <a:rPr lang="en-US" smtClean="0"/>
              <a:pPr>
                <a:defRPr/>
              </a:pPr>
              <a:t>65</a:t>
            </a:fld>
            <a:endParaRPr lang="en-US" dirty="0"/>
          </a:p>
        </p:txBody>
      </p:sp>
      <p:sp>
        <p:nvSpPr>
          <p:cNvPr id="5" name="Content Placeholder 4"/>
          <p:cNvSpPr>
            <a:spLocks noGrp="1"/>
          </p:cNvSpPr>
          <p:nvPr>
            <p:ph idx="1"/>
          </p:nvPr>
        </p:nvSpPr>
        <p:spPr>
          <a:xfrm>
            <a:off x="508000" y="1204913"/>
            <a:ext cx="8310563" cy="3592957"/>
          </a:xfrm>
        </p:spPr>
        <p:txBody>
          <a:bodyPr/>
          <a:lstStyle/>
          <a:p>
            <a:pPr marL="173038" lvl="0" indent="-173038">
              <a:tabLst>
                <a:tab pos="227013" algn="l"/>
              </a:tabLst>
            </a:pPr>
            <a:r>
              <a:rPr lang="en-US" dirty="0" smtClean="0"/>
              <a:t>All </a:t>
            </a:r>
            <a:r>
              <a:rPr lang="en-US" dirty="0"/>
              <a:t>code has been </a:t>
            </a:r>
            <a:r>
              <a:rPr lang="en-US" u="sng" dirty="0"/>
              <a:t>manually</a:t>
            </a:r>
            <a:r>
              <a:rPr lang="en-US" dirty="0"/>
              <a:t> reviewed </a:t>
            </a:r>
            <a:r>
              <a:rPr lang="en-US" dirty="0" smtClean="0"/>
              <a:t>[defects fixed]</a:t>
            </a:r>
            <a:endParaRPr lang="en-US" dirty="0"/>
          </a:p>
          <a:p>
            <a:pPr lvl="1"/>
            <a:r>
              <a:rPr lang="en-US" dirty="0" smtClean="0"/>
              <a:t>Critical </a:t>
            </a:r>
            <a:r>
              <a:rPr lang="en-US" dirty="0"/>
              <a:t>code senior or security SME reviewed</a:t>
            </a:r>
          </a:p>
          <a:p>
            <a:pPr lvl="0"/>
            <a:r>
              <a:rPr lang="en-US" dirty="0"/>
              <a:t>All code has been </a:t>
            </a:r>
            <a:r>
              <a:rPr lang="en-US" u="sng" dirty="0"/>
              <a:t>statically</a:t>
            </a:r>
            <a:r>
              <a:rPr lang="en-US" dirty="0"/>
              <a:t> analyzed </a:t>
            </a:r>
            <a:r>
              <a:rPr lang="en-US" dirty="0" smtClean="0"/>
              <a:t>[defects fixed]</a:t>
            </a:r>
            <a:endParaRPr lang="en-US" dirty="0"/>
          </a:p>
          <a:p>
            <a:pPr lvl="0"/>
            <a:r>
              <a:rPr lang="en-US" dirty="0"/>
              <a:t>Web server interfaces have been </a:t>
            </a:r>
            <a:r>
              <a:rPr lang="en-US" u="sng" dirty="0"/>
              <a:t>dynamically</a:t>
            </a:r>
            <a:r>
              <a:rPr lang="en-US" dirty="0"/>
              <a:t> </a:t>
            </a:r>
            <a:r>
              <a:rPr lang="en-US" dirty="0" smtClean="0"/>
              <a:t>tested </a:t>
            </a:r>
            <a:r>
              <a:rPr lang="en-US" dirty="0" smtClean="0"/>
              <a:t>[defects fixed]</a:t>
            </a:r>
            <a:endParaRPr lang="en-US" dirty="0"/>
          </a:p>
          <a:p>
            <a:pPr lvl="0"/>
            <a:r>
              <a:rPr lang="en-US" dirty="0"/>
              <a:t>All non-web program input paths have been </a:t>
            </a:r>
            <a:r>
              <a:rPr lang="en-US" u="sng" dirty="0"/>
              <a:t>fuzzed</a:t>
            </a:r>
            <a:r>
              <a:rPr lang="en-US" dirty="0"/>
              <a:t> </a:t>
            </a:r>
            <a:r>
              <a:rPr lang="en-US" dirty="0" smtClean="0"/>
              <a:t>[defects fixed]</a:t>
            </a:r>
            <a:endParaRPr lang="en-US" dirty="0"/>
          </a:p>
          <a:p>
            <a:pPr lvl="0"/>
            <a:r>
              <a:rPr lang="en-US" dirty="0" smtClean="0"/>
              <a:t>All </a:t>
            </a:r>
            <a:r>
              <a:rPr lang="en-US" u="sng" dirty="0"/>
              <a:t>functional tests</a:t>
            </a:r>
            <a:r>
              <a:rPr lang="en-US" dirty="0"/>
              <a:t> have been </a:t>
            </a:r>
            <a:r>
              <a:rPr lang="en-US" dirty="0" smtClean="0"/>
              <a:t>passed</a:t>
            </a:r>
          </a:p>
          <a:p>
            <a:r>
              <a:rPr lang="en-US" dirty="0" smtClean="0"/>
              <a:t>All tasks in the </a:t>
            </a:r>
            <a:r>
              <a:rPr lang="en-US" dirty="0" smtClean="0"/>
              <a:t>SDL </a:t>
            </a:r>
            <a:r>
              <a:rPr lang="en-US" u="sng" dirty="0"/>
              <a:t>S4 Security </a:t>
            </a:r>
            <a:r>
              <a:rPr lang="en-US" u="sng" dirty="0" smtClean="0"/>
              <a:t>Plan</a:t>
            </a:r>
            <a:r>
              <a:rPr lang="en-US" dirty="0" smtClean="0"/>
              <a:t> are completed</a:t>
            </a:r>
            <a:endParaRPr lang="en-US" dirty="0"/>
          </a:p>
        </p:txBody>
      </p:sp>
      <p:pic>
        <p:nvPicPr>
          <p:cNvPr id="1026" name="Picture 2" descr="http://www.insidesales.com/insider/wp-content/uploads/2010/12/D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5" y="4347294"/>
            <a:ext cx="4207927" cy="1848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og.xebia.com/wp-content/uploads/2011/04/cell-ready-d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874" y="4520766"/>
            <a:ext cx="3666270" cy="153535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25394261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66</a:t>
            </a:fld>
            <a:endParaRPr lang="en-US" dirty="0"/>
          </a:p>
        </p:txBody>
      </p:sp>
      <p:sp>
        <p:nvSpPr>
          <p:cNvPr id="8" name="Title 7"/>
          <p:cNvSpPr>
            <a:spLocks noGrp="1"/>
          </p:cNvSpPr>
          <p:nvPr>
            <p:ph type="title"/>
          </p:nvPr>
        </p:nvSpPr>
        <p:spPr/>
        <p:txBody>
          <a:bodyPr/>
          <a:lstStyle/>
          <a:p>
            <a:r>
              <a:rPr lang="en-US" dirty="0" smtClean="0"/>
              <a:t>PSIRT</a:t>
            </a:r>
            <a:endParaRPr lang="en-US" dirty="0"/>
          </a:p>
        </p:txBody>
      </p:sp>
      <p:sp>
        <p:nvSpPr>
          <p:cNvPr id="3" name="Text Placeholder 2"/>
          <p:cNvSpPr>
            <a:spLocks noGrp="1"/>
          </p:cNvSpPr>
          <p:nvPr>
            <p:ph type="body" sz="quarter" idx="16"/>
          </p:nvPr>
        </p:nvSpPr>
        <p:spPr/>
        <p:txBody>
          <a:bodyPr/>
          <a:lstStyle/>
          <a:p>
            <a:r>
              <a:rPr lang="en-US" dirty="0" smtClean="0"/>
              <a:t>Incident Response</a:t>
            </a:r>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2" name="Picture Placeholder 1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184" r="12184"/>
          <a:stretch>
            <a:fillRect/>
          </a:stretch>
        </p:blipFill>
        <p:spPr/>
      </p:pic>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Tree>
    <p:extLst>
      <p:ext uri="{BB962C8B-B14F-4D97-AF65-F5344CB8AC3E}">
        <p14:creationId xmlns:p14="http://schemas.microsoft.com/office/powerpoint/2010/main" val="3106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PSIRT?</a:t>
            </a:r>
            <a:endParaRPr lang="en-US" dirty="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67</a:t>
            </a:fld>
            <a:endParaRPr lang="en-US" dirty="0"/>
          </a:p>
        </p:txBody>
      </p:sp>
      <p:sp>
        <p:nvSpPr>
          <p:cNvPr id="7" name="Rectangle 6"/>
          <p:cNvSpPr/>
          <p:nvPr/>
        </p:nvSpPr>
        <p:spPr bwMode="auto">
          <a:xfrm>
            <a:off x="0" y="951470"/>
            <a:ext cx="9144000" cy="59065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8" name="Rectangle 7"/>
          <p:cNvSpPr/>
          <p:nvPr/>
        </p:nvSpPr>
        <p:spPr>
          <a:xfrm>
            <a:off x="5189837" y="2845491"/>
            <a:ext cx="3435179" cy="3785652"/>
          </a:xfrm>
          <a:prstGeom prst="rect">
            <a:avLst/>
          </a:prstGeom>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rPr>
              <a:t>Product </a:t>
            </a:r>
            <a:r>
              <a:rPr lang="en-US" sz="4800" b="1" dirty="0">
                <a:solidFill>
                  <a:schemeClr val="bg1"/>
                </a:solidFill>
                <a:effectLst>
                  <a:outerShdw blurRad="38100" dist="38100" dir="2700000" algn="tl">
                    <a:srgbClr val="000000">
                      <a:alpha val="43137"/>
                    </a:srgbClr>
                  </a:outerShdw>
                </a:effectLst>
              </a:rPr>
              <a:t>Security Incident Response Team</a:t>
            </a:r>
          </a:p>
        </p:txBody>
      </p:sp>
      <p:sp>
        <p:nvSpPr>
          <p:cNvPr id="9" name="TextBox 8"/>
          <p:cNvSpPr txBox="1"/>
          <p:nvPr/>
        </p:nvSpPr>
        <p:spPr>
          <a:xfrm>
            <a:off x="1235676" y="3991232"/>
            <a:ext cx="3707027" cy="1107996"/>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rPr>
              <a:t>PSIRT =</a:t>
            </a:r>
            <a:endParaRPr lang="en-US" sz="6600" dirty="0"/>
          </a:p>
        </p:txBody>
      </p:sp>
      <p:sp>
        <p:nvSpPr>
          <p:cNvPr id="11" name="Date Placeholder 2"/>
          <p:cNvSpPr txBox="1">
            <a:spLocks noGrp="1"/>
          </p:cNvSpPr>
          <p:nvPr>
            <p:ph type="dt" sz="half" idx="10"/>
          </p:nvPr>
        </p:nvSpPr>
        <p:spPr>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41956600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1800" dirty="0" smtClean="0"/>
              <a:t>PSIRT = Product Security Incident Response Team</a:t>
            </a:r>
          </a:p>
          <a:p>
            <a:pPr marL="457200" indent="-457200">
              <a:buFont typeface="+mj-lt"/>
              <a:buAutoNum type="arabicPeriod"/>
            </a:pPr>
            <a:r>
              <a:rPr lang="en-US" sz="1800" dirty="0" smtClean="0"/>
              <a:t>Have a well defined PSIRT process</a:t>
            </a:r>
          </a:p>
          <a:p>
            <a:pPr marL="854075" lvl="1" indent="-457200"/>
            <a:r>
              <a:rPr lang="en-US" sz="1800" dirty="0" smtClean="0"/>
              <a:t>PSIRT Policy and Procedures published on Intranet</a:t>
            </a:r>
          </a:p>
          <a:p>
            <a:pPr marL="457200" indent="-457200">
              <a:buFont typeface="+mj-lt"/>
              <a:buAutoNum type="arabicPeriod"/>
            </a:pPr>
            <a:r>
              <a:rPr lang="en-US" sz="1800" dirty="0" smtClean="0"/>
              <a:t>Role-based Responsibilities</a:t>
            </a:r>
          </a:p>
          <a:p>
            <a:pPr lvl="1"/>
            <a:r>
              <a:rPr lang="en-US" sz="1800" dirty="0" smtClean="0"/>
              <a:t>PSIRT: 	Manage all issues for quality, accuracy and timeliness</a:t>
            </a:r>
          </a:p>
          <a:p>
            <a:pPr lvl="1"/>
            <a:r>
              <a:rPr lang="en-US" sz="1800" dirty="0"/>
              <a:t>QA:	Verify the vulnerability</a:t>
            </a:r>
          </a:p>
          <a:p>
            <a:pPr lvl="1"/>
            <a:r>
              <a:rPr lang="en-US" sz="1800" dirty="0"/>
              <a:t>Dev: 	Patch the </a:t>
            </a:r>
            <a:r>
              <a:rPr lang="en-US" sz="1800" dirty="0" smtClean="0"/>
              <a:t>vulnerability</a:t>
            </a:r>
            <a:endParaRPr lang="en-US" sz="1800" dirty="0"/>
          </a:p>
          <a:p>
            <a:pPr lvl="1"/>
            <a:r>
              <a:rPr lang="en-US" sz="1800" dirty="0" smtClean="0"/>
              <a:t>PSC: 	Create a Security Bulletin (SB), CVSS Scoring</a:t>
            </a:r>
          </a:p>
          <a:p>
            <a:pPr lvl="1"/>
            <a:r>
              <a:rPr lang="en-US" sz="1800" dirty="0" smtClean="0"/>
              <a:t>Tier III SME:  Contribute to SB, Approve Publication of SB, Create </a:t>
            </a:r>
            <a:r>
              <a:rPr lang="en-US" sz="1800" dirty="0" err="1" smtClean="0"/>
              <a:t>notif</a:t>
            </a:r>
            <a:r>
              <a:rPr lang="en-US" sz="1800" dirty="0" smtClean="0"/>
              <a:t>.</a:t>
            </a:r>
          </a:p>
          <a:p>
            <a:pPr lvl="1"/>
            <a:r>
              <a:rPr lang="en-US" sz="1800" dirty="0" smtClean="0"/>
              <a:t>TS:		Publish SB</a:t>
            </a:r>
          </a:p>
          <a:p>
            <a:pPr marL="457200" indent="-457200">
              <a:buFont typeface="+mj-lt"/>
              <a:buAutoNum type="arabicPeriod"/>
            </a:pPr>
            <a:r>
              <a:rPr lang="en-US" sz="1800" dirty="0"/>
              <a:t>Only the PSG should communicate with the discoverers</a:t>
            </a:r>
          </a:p>
          <a:p>
            <a:pPr marL="457200" indent="-457200">
              <a:buFont typeface="+mj-lt"/>
              <a:buAutoNum type="arabicPeriod"/>
            </a:pPr>
            <a:r>
              <a:rPr lang="en-US" sz="1800" dirty="0" smtClean="0"/>
              <a:t>Additional detailed presentations are available for PSIRT Processes &amp; CVSS Scoring</a:t>
            </a:r>
          </a:p>
          <a:p>
            <a:pPr marL="457200" indent="-457200">
              <a:buFont typeface="+mj-lt"/>
              <a:buAutoNum type="arabicPeriod"/>
            </a:pPr>
            <a:r>
              <a:rPr lang="en-US" sz="1800" dirty="0" smtClean="0"/>
              <a:t>If questions, contact Product Security Group</a:t>
            </a:r>
            <a:endParaRPr lang="en-US" sz="1800" dirty="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68</a:t>
            </a:fld>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2324739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863950"/>
            <a:ext cx="8675687" cy="596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26"/>
          <p:cNvSpPr txBox="1">
            <a:spLocks/>
          </p:cNvSpPr>
          <p:nvPr/>
        </p:nvSpPr>
        <p:spPr>
          <a:xfrm>
            <a:off x="457200" y="184150"/>
            <a:ext cx="8226425" cy="72867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Secure Development Lifecycle (SDL</a:t>
            </a:r>
            <a:r>
              <a:rPr lang="en-US" dirty="0" smtClean="0"/>
              <a:t>)</a:t>
            </a:r>
          </a:p>
          <a:p>
            <a:r>
              <a:rPr lang="en-US" sz="2000" dirty="0" smtClean="0"/>
              <a:t>e.g. Mapping the SDL to the SDLC</a:t>
            </a:r>
            <a:endParaRPr lang="en-US" sz="2000" dirty="0"/>
          </a:p>
        </p:txBody>
      </p:sp>
      <p:sp>
        <p:nvSpPr>
          <p:cNvPr id="4" name="Slide Number Placeholder 1"/>
          <p:cNvSpPr>
            <a:spLocks noGrp="1"/>
          </p:cNvSpPr>
          <p:nvPr>
            <p:ph type="sldNum" sz="quarter" idx="12"/>
          </p:nvPr>
        </p:nvSpPr>
        <p:spPr>
          <a:xfrm>
            <a:off x="8760612" y="6493009"/>
            <a:ext cx="230989" cy="206103"/>
          </a:xfrm>
        </p:spPr>
        <p:txBody>
          <a:bodyPr/>
          <a:lstStyle/>
          <a:p>
            <a:fld id="{9E194A82-0788-46F6-B8EE-F91DCABE73E5}" type="slidenum">
              <a:rPr lang="en-US" smtClean="0"/>
              <a:t>69</a:t>
            </a:fld>
            <a:endParaRPr lang="en-US" dirty="0"/>
          </a:p>
        </p:txBody>
      </p:sp>
      <p:sp>
        <p:nvSpPr>
          <p:cNvPr id="5"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7" name="Oval 6"/>
          <p:cNvSpPr/>
          <p:nvPr/>
        </p:nvSpPr>
        <p:spPr bwMode="auto">
          <a:xfrm>
            <a:off x="7339965" y="3120358"/>
            <a:ext cx="1509006" cy="699712"/>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MS PGothic" pitchFamily="34" charset="-128"/>
            </a:endParaRPr>
          </a:p>
        </p:txBody>
      </p:sp>
      <p:sp>
        <p:nvSpPr>
          <p:cNvPr id="8" name="Rectangle 7"/>
          <p:cNvSpPr/>
          <p:nvPr/>
        </p:nvSpPr>
        <p:spPr>
          <a:xfrm>
            <a:off x="3244242" y="6430974"/>
            <a:ext cx="73847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SDL</a:t>
            </a:r>
            <a:endParaRPr lang="en-US" sz="2000" b="1" dirty="0">
              <a:solidFill>
                <a:srgbClr val="002060"/>
              </a:solidFill>
            </a:endParaRPr>
          </a:p>
        </p:txBody>
      </p:sp>
      <p:sp>
        <p:nvSpPr>
          <p:cNvPr id="9" name="Rectangle 8"/>
          <p:cNvSpPr/>
          <p:nvPr/>
        </p:nvSpPr>
        <p:spPr>
          <a:xfrm>
            <a:off x="3018772" y="980729"/>
            <a:ext cx="827107"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SDLC</a:t>
            </a:r>
            <a:endParaRPr lang="en-US" sz="2000" b="1" dirty="0">
              <a:solidFill>
                <a:srgbClr val="002060"/>
              </a:solidFill>
            </a:endParaRPr>
          </a:p>
        </p:txBody>
      </p:sp>
    </p:spTree>
    <p:extLst>
      <p:ext uri="{BB962C8B-B14F-4D97-AF65-F5344CB8AC3E}">
        <p14:creationId xmlns:p14="http://schemas.microsoft.com/office/powerpoint/2010/main" val="1164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Marathon Maniac</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7</a:t>
            </a:fld>
            <a:endParaRPr lang="en-US" dirty="0"/>
          </a:p>
        </p:txBody>
      </p:sp>
      <p:pic>
        <p:nvPicPr>
          <p:cNvPr id="5" name="Picture 3" descr="C:\Users\htoomey\Documents\Google Drive\Running\2013\130720 Aspen Valley Marathon\Pics\IMG_17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96025"/>
            <a:ext cx="6096000" cy="4572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5943902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PSIRT Process – High-Level</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47424621"/>
              </p:ext>
            </p:extLst>
          </p:nvPr>
        </p:nvGraphicFramePr>
        <p:xfrm>
          <a:off x="373175" y="1627020"/>
          <a:ext cx="8310563"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70</a:t>
            </a:fld>
            <a:endParaRPr lang="en-US" dirty="0"/>
          </a:p>
        </p:txBody>
      </p:sp>
      <p:sp>
        <p:nvSpPr>
          <p:cNvPr id="6" name="Rectangle 5"/>
          <p:cNvSpPr/>
          <p:nvPr/>
        </p:nvSpPr>
        <p:spPr>
          <a:xfrm>
            <a:off x="195943" y="1074510"/>
            <a:ext cx="8665028" cy="400110"/>
          </a:xfrm>
          <a:prstGeom prst="rect">
            <a:avLst/>
          </a:prstGeom>
        </p:spPr>
        <p:txBody>
          <a:bodyPr wrap="square">
            <a:spAutoFit/>
          </a:bodyPr>
          <a:lstStyle/>
          <a:p>
            <a:r>
              <a:rPr lang="en-US" sz="2000" dirty="0"/>
              <a:t>H</a:t>
            </a:r>
            <a:r>
              <a:rPr lang="en-US" sz="2000" dirty="0" smtClean="0"/>
              <a:t>igh-level </a:t>
            </a:r>
            <a:r>
              <a:rPr lang="en-US" sz="2000" dirty="0"/>
              <a:t>process </a:t>
            </a:r>
            <a:r>
              <a:rPr lang="en-US" sz="2000" dirty="0" smtClean="0"/>
              <a:t>for </a:t>
            </a:r>
            <a:r>
              <a:rPr lang="en-US" sz="2000" dirty="0"/>
              <a:t>all externally discovered product vulnerabilities:</a:t>
            </a:r>
          </a:p>
        </p:txBody>
      </p:sp>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9"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6864769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PSIRT Process – Triage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82893554"/>
              </p:ext>
            </p:extLst>
          </p:nvPr>
        </p:nvGraphicFramePr>
        <p:xfrm>
          <a:off x="678458" y="4062270"/>
          <a:ext cx="7719935" cy="2208276"/>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888480"/>
                <a:gridCol w="2061428"/>
                <a:gridCol w="1841059"/>
                <a:gridCol w="1928968"/>
              </a:tblGrid>
              <a:tr h="866676">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2000" dirty="0" smtClean="0">
                          <a:effectLst/>
                        </a:rPr>
                        <a:t>Triage Decision </a:t>
                      </a:r>
                      <a:r>
                        <a:rPr lang="en-US" sz="2000" dirty="0">
                          <a:effectLst/>
                        </a:rPr>
                        <a:t>Tree:</a:t>
                      </a:r>
                      <a:endParaRPr lang="en-US" sz="2000" dirty="0">
                        <a:effectLst/>
                        <a:latin typeface="Arial"/>
                        <a:ea typeface="Times New Roman"/>
                      </a:endParaRPr>
                    </a:p>
                  </a:txBody>
                  <a:tcPr marL="68580" marR="68580" marT="0" marB="0" anchor="ctr">
                    <a:solidFill>
                      <a:srgbClr val="C00000"/>
                    </a:solidFill>
                  </a:tcPr>
                </a:tc>
                <a:tc>
                  <a:txBody>
                    <a:bodyPr/>
                    <a:lstStyle/>
                    <a:p>
                      <a:pPr marL="0" marR="0">
                        <a:lnSpc>
                          <a:spcPct val="115000"/>
                        </a:lnSpc>
                        <a:spcBef>
                          <a:spcPts val="600"/>
                        </a:spcBef>
                        <a:spcAft>
                          <a:spcPts val="1200"/>
                        </a:spcAft>
                        <a:tabLst>
                          <a:tab pos="457200" algn="l"/>
                          <a:tab pos="685800" algn="l"/>
                          <a:tab pos="914400" algn="l"/>
                          <a:tab pos="1143000" algn="l"/>
                          <a:tab pos="1371600" algn="l"/>
                        </a:tabLst>
                      </a:pPr>
                      <a:r>
                        <a:rPr lang="en-US" sz="1800" dirty="0" smtClean="0">
                          <a:effectLst/>
                        </a:rPr>
                        <a:t>Product Vulnerability</a:t>
                      </a:r>
                      <a:endParaRPr lang="en-US" sz="1600" dirty="0">
                        <a:effectLst/>
                        <a:latin typeface="Arial"/>
                        <a:ea typeface="Times New Roman"/>
                      </a:endParaRPr>
                    </a:p>
                  </a:txBody>
                  <a:tcPr marL="68580" marR="68580" marT="0" marB="0" anchor="ctr">
                    <a:solidFill>
                      <a:srgbClr val="C00000"/>
                    </a:solidFill>
                  </a:tcPr>
                </a:tc>
                <a:tc>
                  <a:txBody>
                    <a:bodyPr/>
                    <a:lstStyle/>
                    <a:p>
                      <a:pPr marL="0" marR="0">
                        <a:lnSpc>
                          <a:spcPct val="115000"/>
                        </a:lnSpc>
                        <a:spcBef>
                          <a:spcPts val="600"/>
                        </a:spcBef>
                        <a:spcAft>
                          <a:spcPts val="1200"/>
                        </a:spcAft>
                        <a:tabLst>
                          <a:tab pos="457200" algn="l"/>
                          <a:tab pos="685800" algn="l"/>
                          <a:tab pos="914400" algn="l"/>
                          <a:tab pos="1143000" algn="l"/>
                          <a:tab pos="1371600" algn="l"/>
                        </a:tabLst>
                      </a:pPr>
                      <a:r>
                        <a:rPr lang="en-US" sz="1800" dirty="0">
                          <a:effectLst/>
                        </a:rPr>
                        <a:t>Application / Web Vulnerability</a:t>
                      </a:r>
                      <a:endParaRPr lang="en-US" sz="1600" dirty="0">
                        <a:effectLst/>
                        <a:latin typeface="Arial"/>
                        <a:ea typeface="Times New Roman"/>
                      </a:endParaRPr>
                    </a:p>
                  </a:txBody>
                  <a:tcPr marL="68580" marR="68580" marT="0" marB="0" anchor="ctr">
                    <a:solidFill>
                      <a:srgbClr val="C00000"/>
                    </a:solidFill>
                  </a:tcPr>
                </a:tc>
                <a:tc>
                  <a:txBody>
                    <a:bodyPr/>
                    <a:lstStyle/>
                    <a:p>
                      <a:pPr marL="0" marR="0">
                        <a:lnSpc>
                          <a:spcPct val="115000"/>
                        </a:lnSpc>
                        <a:spcBef>
                          <a:spcPts val="600"/>
                        </a:spcBef>
                        <a:spcAft>
                          <a:spcPts val="1200"/>
                        </a:spcAft>
                        <a:tabLst>
                          <a:tab pos="457200" algn="l"/>
                          <a:tab pos="685800" algn="l"/>
                          <a:tab pos="914400" algn="l"/>
                          <a:tab pos="1143000" algn="l"/>
                          <a:tab pos="1371600" algn="l"/>
                        </a:tabLst>
                      </a:pPr>
                      <a:r>
                        <a:rPr lang="en-US" sz="1800" dirty="0" smtClean="0">
                          <a:effectLst/>
                        </a:rPr>
                        <a:t>Product  Performance </a:t>
                      </a:r>
                      <a:r>
                        <a:rPr lang="en-US" sz="1800" dirty="0">
                          <a:effectLst/>
                        </a:rPr>
                        <a:t>Issue</a:t>
                      </a:r>
                      <a:endParaRPr lang="en-US" sz="1600" dirty="0">
                        <a:effectLst/>
                        <a:latin typeface="Arial"/>
                        <a:ea typeface="Times New Roman"/>
                      </a:endParaRPr>
                    </a:p>
                  </a:txBody>
                  <a:tcPr marL="68580" marR="68580" marT="0" marB="0">
                    <a:solidFill>
                      <a:srgbClr val="C00000"/>
                    </a:solidFill>
                  </a:tcPr>
                </a:tc>
              </a:tr>
              <a:tr h="414933">
                <a:tc>
                  <a:txBody>
                    <a:bodyPr/>
                    <a:lstStyle/>
                    <a:p>
                      <a:pPr marL="0" marR="0">
                        <a:lnSpc>
                          <a:spcPct val="115000"/>
                        </a:lnSpc>
                        <a:spcBef>
                          <a:spcPts val="600"/>
                        </a:spcBef>
                        <a:spcAft>
                          <a:spcPts val="1200"/>
                        </a:spcAft>
                        <a:tabLst>
                          <a:tab pos="457200" algn="l"/>
                          <a:tab pos="685800" algn="l"/>
                          <a:tab pos="914400" algn="l"/>
                          <a:tab pos="1143000" algn="l"/>
                          <a:tab pos="1371600" algn="l"/>
                        </a:tabLst>
                      </a:pPr>
                      <a:r>
                        <a:rPr lang="en-US" sz="1800">
                          <a:effectLst/>
                        </a:rPr>
                        <a:t>Externally Reported</a:t>
                      </a:r>
                      <a:endParaRPr lang="en-US" sz="1600">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dirty="0">
                          <a:solidFill>
                            <a:srgbClr val="0000CC"/>
                          </a:solidFill>
                          <a:effectLst/>
                        </a:rPr>
                        <a:t>PSG </a:t>
                      </a:r>
                      <a:r>
                        <a:rPr lang="en-US" sz="1800" dirty="0">
                          <a:solidFill>
                            <a:srgbClr val="0000CC"/>
                          </a:solidFill>
                          <a:effectLst/>
                          <a:sym typeface="Wingdings"/>
                        </a:rPr>
                        <a:t></a:t>
                      </a:r>
                      <a:r>
                        <a:rPr lang="en-US" sz="1800" dirty="0">
                          <a:solidFill>
                            <a:srgbClr val="0000CC"/>
                          </a:solidFill>
                          <a:effectLst/>
                        </a:rPr>
                        <a:t> Security Bulletin</a:t>
                      </a:r>
                      <a:endParaRPr lang="en-US" sz="1800" dirty="0">
                        <a:solidFill>
                          <a:srgbClr val="0000CC"/>
                        </a:solidFill>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dirty="0" smtClean="0">
                          <a:effectLst/>
                        </a:rPr>
                        <a:t>IT Sec </a:t>
                      </a:r>
                      <a:r>
                        <a:rPr lang="en-US" sz="1800" dirty="0">
                          <a:effectLst/>
                          <a:sym typeface="Wingdings"/>
                        </a:rPr>
                        <a:t></a:t>
                      </a:r>
                      <a:r>
                        <a:rPr lang="en-US" sz="1800" dirty="0">
                          <a:effectLst/>
                        </a:rPr>
                        <a:t> SOC</a:t>
                      </a:r>
                      <a:endParaRPr lang="en-US" sz="1800" dirty="0">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dirty="0">
                          <a:effectLst/>
                        </a:rPr>
                        <a:t>TS </a:t>
                      </a:r>
                      <a:r>
                        <a:rPr lang="en-US" sz="1800" dirty="0">
                          <a:effectLst/>
                          <a:sym typeface="Wingdings"/>
                        </a:rPr>
                        <a:t></a:t>
                      </a:r>
                      <a:r>
                        <a:rPr lang="en-US" sz="1800" dirty="0">
                          <a:effectLst/>
                        </a:rPr>
                        <a:t> KB Article</a:t>
                      </a:r>
                      <a:endParaRPr lang="en-US" sz="1800" dirty="0">
                        <a:effectLst/>
                        <a:latin typeface="Arial"/>
                        <a:ea typeface="Times New Roman"/>
                      </a:endParaRPr>
                    </a:p>
                  </a:txBody>
                  <a:tcPr marL="68580" marR="68580" marT="0" marB="0" anchor="ctr"/>
                </a:tc>
              </a:tr>
              <a:tr h="414933">
                <a:tc>
                  <a:txBody>
                    <a:bodyPr/>
                    <a:lstStyle/>
                    <a:p>
                      <a:pPr marL="0" marR="0">
                        <a:lnSpc>
                          <a:spcPct val="115000"/>
                        </a:lnSpc>
                        <a:spcBef>
                          <a:spcPts val="600"/>
                        </a:spcBef>
                        <a:spcAft>
                          <a:spcPts val="1200"/>
                        </a:spcAft>
                        <a:tabLst>
                          <a:tab pos="457200" algn="l"/>
                          <a:tab pos="685800" algn="l"/>
                          <a:tab pos="914400" algn="l"/>
                          <a:tab pos="1143000" algn="l"/>
                          <a:tab pos="1371600" algn="l"/>
                        </a:tabLst>
                      </a:pPr>
                      <a:r>
                        <a:rPr lang="en-US" sz="1800">
                          <a:effectLst/>
                        </a:rPr>
                        <a:t>Internally Discovered</a:t>
                      </a:r>
                      <a:endParaRPr lang="en-US" sz="1600">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a:effectLst/>
                        </a:rPr>
                        <a:t>Eng </a:t>
                      </a:r>
                      <a:r>
                        <a:rPr lang="en-US" sz="1800">
                          <a:effectLst/>
                          <a:sym typeface="Wingdings"/>
                        </a:rPr>
                        <a:t></a:t>
                      </a:r>
                      <a:r>
                        <a:rPr lang="en-US" sz="1800">
                          <a:effectLst/>
                        </a:rPr>
                        <a:t> Bugzilla</a:t>
                      </a:r>
                      <a:endParaRPr lang="en-US" sz="1800">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dirty="0" smtClean="0">
                          <a:effectLst/>
                        </a:rPr>
                        <a:t>IT Sec </a:t>
                      </a:r>
                      <a:r>
                        <a:rPr lang="en-US" sz="1800" dirty="0">
                          <a:effectLst/>
                          <a:sym typeface="Wingdings"/>
                        </a:rPr>
                        <a:t></a:t>
                      </a:r>
                      <a:r>
                        <a:rPr lang="en-US" sz="1800" dirty="0">
                          <a:effectLst/>
                        </a:rPr>
                        <a:t> SOC</a:t>
                      </a:r>
                      <a:endParaRPr lang="en-US" sz="1800" dirty="0">
                        <a:effectLst/>
                        <a:latin typeface="Arial"/>
                        <a:ea typeface="Times New Roman"/>
                      </a:endParaRPr>
                    </a:p>
                  </a:txBody>
                  <a:tcPr marL="68580" marR="68580" marT="0" marB="0" anchor="ctr"/>
                </a:tc>
                <a:tc>
                  <a:txBody>
                    <a:bodyPr/>
                    <a:lstStyle/>
                    <a:p>
                      <a:pPr marL="0" marR="0" algn="ctr">
                        <a:lnSpc>
                          <a:spcPct val="115000"/>
                        </a:lnSpc>
                        <a:spcBef>
                          <a:spcPts val="600"/>
                        </a:spcBef>
                        <a:spcAft>
                          <a:spcPts val="1200"/>
                        </a:spcAft>
                        <a:tabLst>
                          <a:tab pos="457200" algn="l"/>
                          <a:tab pos="685800" algn="l"/>
                          <a:tab pos="914400" algn="l"/>
                          <a:tab pos="1143000" algn="l"/>
                          <a:tab pos="1371600" algn="l"/>
                        </a:tabLst>
                      </a:pPr>
                      <a:r>
                        <a:rPr lang="en-US" sz="1800" dirty="0">
                          <a:effectLst/>
                        </a:rPr>
                        <a:t>Eng </a:t>
                      </a:r>
                      <a:r>
                        <a:rPr lang="en-US" sz="1800" dirty="0">
                          <a:effectLst/>
                          <a:sym typeface="Wingdings"/>
                        </a:rPr>
                        <a:t></a:t>
                      </a:r>
                      <a:r>
                        <a:rPr lang="en-US" sz="1800" dirty="0">
                          <a:effectLst/>
                        </a:rPr>
                        <a:t> Bugzilla</a:t>
                      </a:r>
                      <a:endParaRPr lang="en-US" sz="1800" dirty="0">
                        <a:effectLst/>
                        <a:latin typeface="Arial"/>
                        <a:ea typeface="Times New Roman"/>
                      </a:endParaRPr>
                    </a:p>
                  </a:txBody>
                  <a:tcPr marL="68580" marR="68580" marT="0" marB="0" anchor="ctr"/>
                </a:tc>
              </a:tr>
            </a:tbl>
          </a:graphicData>
        </a:graphic>
      </p:graphicFrame>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71</a:t>
            </a:fld>
            <a:endParaRPr lang="en-US" dirty="0"/>
          </a:p>
        </p:txBody>
      </p:sp>
      <p:grpSp>
        <p:nvGrpSpPr>
          <p:cNvPr id="3" name="Group 2"/>
          <p:cNvGrpSpPr/>
          <p:nvPr/>
        </p:nvGrpSpPr>
        <p:grpSpPr>
          <a:xfrm>
            <a:off x="623044" y="1049485"/>
            <a:ext cx="7373568" cy="2318931"/>
            <a:chOff x="623044" y="1049485"/>
            <a:chExt cx="7373568" cy="2318931"/>
          </a:xfrm>
        </p:grpSpPr>
        <p:pic>
          <p:nvPicPr>
            <p:cNvPr id="7" name="Picture 2" descr="http://blog.brightnewmedia.co.uk/wp-content/uploads/2010/03/instant-quo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760" y="1049485"/>
              <a:ext cx="3949089" cy="231893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23044" y="1234032"/>
              <a:ext cx="7373568" cy="771258"/>
              <a:chOff x="189652" y="4092794"/>
              <a:chExt cx="8376580" cy="920741"/>
            </a:xfrm>
          </p:grpSpPr>
          <p:sp>
            <p:nvSpPr>
              <p:cNvPr id="9" name="TextBox 8"/>
              <p:cNvSpPr txBox="1"/>
              <p:nvPr/>
            </p:nvSpPr>
            <p:spPr>
              <a:xfrm>
                <a:off x="189652" y="4487347"/>
                <a:ext cx="2486386" cy="477658"/>
              </a:xfrm>
              <a:prstGeom prst="rect">
                <a:avLst/>
              </a:prstGeom>
              <a:noFill/>
            </p:spPr>
            <p:txBody>
              <a:bodyPr wrap="square" rtlCol="0">
                <a:spAutoFit/>
              </a:bodyPr>
              <a:lstStyle/>
              <a:p>
                <a:r>
                  <a:rPr lang="en-US" sz="2000" dirty="0" smtClean="0"/>
                  <a:t>Development</a:t>
                </a:r>
                <a:endParaRPr lang="en-US" sz="2000" dirty="0"/>
              </a:p>
            </p:txBody>
          </p:sp>
          <p:sp>
            <p:nvSpPr>
              <p:cNvPr id="10" name="TextBox 9"/>
              <p:cNvSpPr txBox="1"/>
              <p:nvPr/>
            </p:nvSpPr>
            <p:spPr>
              <a:xfrm>
                <a:off x="2801923" y="4092794"/>
                <a:ext cx="3917364" cy="440915"/>
              </a:xfrm>
              <a:prstGeom prst="rect">
                <a:avLst/>
              </a:prstGeom>
              <a:solidFill>
                <a:srgbClr val="C00000"/>
              </a:solidFill>
              <a:ln w="28575">
                <a:solidFill>
                  <a:srgbClr val="C00000"/>
                </a:solid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800" b="1" dirty="0" smtClean="0">
                    <a:solidFill>
                      <a:schemeClr val="bg1"/>
                    </a:solidFill>
                  </a:rPr>
                  <a:t>Software / Product Security</a:t>
                </a:r>
                <a:endParaRPr lang="en-US" sz="1800" b="1" dirty="0">
                  <a:solidFill>
                    <a:schemeClr val="bg1"/>
                  </a:solidFill>
                </a:endParaRPr>
              </a:p>
            </p:txBody>
          </p:sp>
          <p:sp>
            <p:nvSpPr>
              <p:cNvPr id="11" name="TextBox 10"/>
              <p:cNvSpPr txBox="1"/>
              <p:nvPr/>
            </p:nvSpPr>
            <p:spPr>
              <a:xfrm>
                <a:off x="7667535" y="4535877"/>
                <a:ext cx="898697" cy="477658"/>
              </a:xfrm>
              <a:prstGeom prst="rect">
                <a:avLst/>
              </a:prstGeom>
              <a:noFill/>
            </p:spPr>
            <p:txBody>
              <a:bodyPr wrap="square" rtlCol="0">
                <a:spAutoFit/>
              </a:bodyPr>
              <a:lstStyle/>
              <a:p>
                <a:pPr algn="r"/>
                <a:r>
                  <a:rPr lang="en-US" sz="2000" b="1" dirty="0" smtClean="0"/>
                  <a:t>PSG</a:t>
                </a:r>
                <a:endParaRPr lang="en-US" sz="2000" b="1" dirty="0"/>
              </a:p>
            </p:txBody>
          </p:sp>
        </p:grpSp>
      </p:grpSp>
      <p:grpSp>
        <p:nvGrpSpPr>
          <p:cNvPr id="12" name="Group 11"/>
          <p:cNvGrpSpPr/>
          <p:nvPr/>
        </p:nvGrpSpPr>
        <p:grpSpPr>
          <a:xfrm>
            <a:off x="624223" y="1648043"/>
            <a:ext cx="7632762" cy="1327688"/>
            <a:chOff x="155575" y="4392995"/>
            <a:chExt cx="8671030" cy="1585018"/>
          </a:xfrm>
        </p:grpSpPr>
        <p:cxnSp>
          <p:nvCxnSpPr>
            <p:cNvPr id="13" name="Straight Connector 12"/>
            <p:cNvCxnSpPr/>
            <p:nvPr/>
          </p:nvCxnSpPr>
          <p:spPr bwMode="auto">
            <a:xfrm flipV="1">
              <a:off x="155575" y="4938120"/>
              <a:ext cx="8671030" cy="25168"/>
            </a:xfrm>
            <a:prstGeom prst="line">
              <a:avLst/>
            </a:prstGeom>
            <a:solidFill>
              <a:schemeClr val="accent1"/>
            </a:solidFill>
            <a:ln w="38100" cap="flat" cmpd="sng" algn="ctr">
              <a:solidFill>
                <a:srgbClr val="252525"/>
              </a:solidFill>
              <a:prstDash val="dash"/>
              <a:round/>
              <a:headEnd type="none" w="med" len="med"/>
              <a:tailEnd type="none" w="med" len="med"/>
            </a:ln>
            <a:effectLst/>
          </p:spPr>
        </p:cxnSp>
        <p:sp>
          <p:nvSpPr>
            <p:cNvPr id="14" name="TextBox 13"/>
            <p:cNvSpPr txBox="1"/>
            <p:nvPr/>
          </p:nvSpPr>
          <p:spPr>
            <a:xfrm>
              <a:off x="155575" y="5203748"/>
              <a:ext cx="2604404" cy="477659"/>
            </a:xfrm>
            <a:prstGeom prst="rect">
              <a:avLst/>
            </a:prstGeom>
            <a:noFill/>
          </p:spPr>
          <p:txBody>
            <a:bodyPr wrap="square" rtlCol="0">
              <a:spAutoFit/>
            </a:bodyPr>
            <a:lstStyle/>
            <a:p>
              <a:r>
                <a:rPr lang="en-US" sz="2000" dirty="0" smtClean="0"/>
                <a:t>Operations</a:t>
              </a:r>
            </a:p>
          </p:txBody>
        </p:sp>
        <p:sp>
          <p:nvSpPr>
            <p:cNvPr id="15" name="TextBox 14"/>
            <p:cNvSpPr txBox="1"/>
            <p:nvPr/>
          </p:nvSpPr>
          <p:spPr>
            <a:xfrm>
              <a:off x="2766505" y="5537098"/>
              <a:ext cx="3917364" cy="440915"/>
            </a:xfrm>
            <a:prstGeom prst="rect">
              <a:avLst/>
            </a:prstGeom>
            <a:solidFill>
              <a:srgbClr val="C00000"/>
            </a:solidFill>
            <a:ln w="28575">
              <a:solidFill>
                <a:srgbClr val="C00000"/>
              </a:solidFill>
            </a:ln>
            <a:effectLst>
              <a:innerShdw blurRad="114300">
                <a:prstClr val="black"/>
              </a:innerShdw>
            </a:effectLst>
            <a:scene3d>
              <a:camera prst="orthographicFront"/>
              <a:lightRig rig="threePt" dir="t"/>
            </a:scene3d>
            <a:sp3d>
              <a:bevelT/>
            </a:sp3d>
          </p:spPr>
          <p:txBody>
            <a:bodyPr wrap="square" rtlCol="0">
              <a:spAutoFit/>
            </a:bodyPr>
            <a:lstStyle/>
            <a:p>
              <a:pPr algn="ctr"/>
              <a:r>
                <a:rPr lang="en-US" sz="1800" b="1" dirty="0" smtClean="0">
                  <a:solidFill>
                    <a:schemeClr val="bg1"/>
                  </a:solidFill>
                </a:rPr>
                <a:t>Application Security</a:t>
              </a:r>
              <a:endParaRPr lang="en-US" sz="1800" b="1" dirty="0">
                <a:solidFill>
                  <a:schemeClr val="bg1"/>
                </a:solidFill>
              </a:endParaRPr>
            </a:p>
          </p:txBody>
        </p:sp>
        <p:sp>
          <p:nvSpPr>
            <p:cNvPr id="16" name="TextBox 15"/>
            <p:cNvSpPr txBox="1"/>
            <p:nvPr/>
          </p:nvSpPr>
          <p:spPr>
            <a:xfrm>
              <a:off x="7502269" y="5185165"/>
              <a:ext cx="1194488" cy="477659"/>
            </a:xfrm>
            <a:prstGeom prst="rect">
              <a:avLst/>
            </a:prstGeom>
            <a:noFill/>
          </p:spPr>
          <p:txBody>
            <a:bodyPr wrap="square" rtlCol="0">
              <a:spAutoFit/>
            </a:bodyPr>
            <a:lstStyle/>
            <a:p>
              <a:pPr algn="r"/>
              <a:r>
                <a:rPr lang="en-US" sz="2000" b="1" dirty="0" smtClean="0"/>
                <a:t>IT Sec</a:t>
              </a:r>
              <a:endParaRPr lang="en-US" sz="2000" b="1" dirty="0"/>
            </a:p>
          </p:txBody>
        </p:sp>
        <p:cxnSp>
          <p:nvCxnSpPr>
            <p:cNvPr id="17" name="Straight Connector 16"/>
            <p:cNvCxnSpPr/>
            <p:nvPr/>
          </p:nvCxnSpPr>
          <p:spPr bwMode="auto">
            <a:xfrm flipV="1">
              <a:off x="2547110" y="4929403"/>
              <a:ext cx="4493590" cy="25168"/>
            </a:xfrm>
            <a:prstGeom prst="line">
              <a:avLst/>
            </a:prstGeom>
            <a:solidFill>
              <a:schemeClr val="accent1"/>
            </a:solidFill>
            <a:ln w="38100" cap="flat" cmpd="sng" algn="ctr">
              <a:solidFill>
                <a:schemeClr val="bg1"/>
              </a:solidFill>
              <a:prstDash val="dash"/>
              <a:round/>
              <a:headEnd type="none" w="med" len="med"/>
              <a:tailEnd type="none" w="med" len="med"/>
            </a:ln>
            <a:effectLst/>
          </p:spPr>
        </p:cxnSp>
        <p:cxnSp>
          <p:nvCxnSpPr>
            <p:cNvPr id="18" name="Straight Arrow Connector 17"/>
            <p:cNvCxnSpPr/>
            <p:nvPr/>
          </p:nvCxnSpPr>
          <p:spPr bwMode="auto">
            <a:xfrm>
              <a:off x="4721473" y="4392995"/>
              <a:ext cx="0" cy="1081317"/>
            </a:xfrm>
            <a:prstGeom prst="straightConnector1">
              <a:avLst/>
            </a:prstGeom>
            <a:solidFill>
              <a:schemeClr val="accent1"/>
            </a:solidFill>
            <a:ln w="57150" cap="flat" cmpd="sng" algn="ctr">
              <a:solidFill>
                <a:schemeClr val="bg1"/>
              </a:solidFill>
              <a:prstDash val="solid"/>
              <a:round/>
              <a:headEnd type="none" w="med" len="med"/>
              <a:tailEnd type="arrow"/>
            </a:ln>
            <a:effectLst>
              <a:innerShdw blurRad="114300">
                <a:prstClr val="black"/>
              </a:innerShdw>
            </a:effectLst>
          </p:spPr>
        </p:cxnSp>
      </p:grpSp>
      <p:sp>
        <p:nvSpPr>
          <p:cNvPr id="19" name="TextBox 18"/>
          <p:cNvSpPr txBox="1"/>
          <p:nvPr/>
        </p:nvSpPr>
        <p:spPr>
          <a:xfrm>
            <a:off x="1828869" y="3425252"/>
            <a:ext cx="5639015" cy="461665"/>
          </a:xfrm>
          <a:prstGeom prst="rect">
            <a:avLst/>
          </a:prstGeom>
          <a:noFill/>
        </p:spPr>
        <p:txBody>
          <a:bodyPr wrap="square" rtlCol="0">
            <a:spAutoFit/>
          </a:bodyPr>
          <a:lstStyle/>
          <a:p>
            <a:pPr algn="ctr"/>
            <a:r>
              <a:rPr lang="en-US" u="sng" dirty="0">
                <a:solidFill>
                  <a:srgbClr val="0000CC"/>
                </a:solidFill>
              </a:rPr>
              <a:t>security-alerts@mcafee.com</a:t>
            </a:r>
            <a:r>
              <a:rPr lang="en-US" dirty="0">
                <a:solidFill>
                  <a:srgbClr val="0000CC"/>
                </a:solidFill>
              </a:rPr>
              <a:t> </a:t>
            </a:r>
          </a:p>
        </p:txBody>
      </p:sp>
      <p:sp>
        <p:nvSpPr>
          <p:cNvPr id="21"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22"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35135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PSIRT Tracking Database</a:t>
            </a:r>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72</a:t>
            </a:fld>
            <a:endParaRPr lang="en-US" dirty="0"/>
          </a:p>
        </p:txBody>
      </p:sp>
      <p:grpSp>
        <p:nvGrpSpPr>
          <p:cNvPr id="8" name="Group 7"/>
          <p:cNvGrpSpPr/>
          <p:nvPr/>
        </p:nvGrpSpPr>
        <p:grpSpPr>
          <a:xfrm>
            <a:off x="163625" y="1352550"/>
            <a:ext cx="8768113" cy="4715700"/>
            <a:chOff x="163625" y="990600"/>
            <a:chExt cx="8768113" cy="47157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25" y="990600"/>
              <a:ext cx="8768113" cy="47157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371600" y="2514600"/>
              <a:ext cx="7467600" cy="304800"/>
            </a:xfrm>
            <a:prstGeom prst="rect">
              <a:avLst/>
            </a:prstGeom>
            <a:solidFill>
              <a:schemeClr val="bg1"/>
            </a:solidFill>
            <a:ln w="12700" cap="flat" cmpd="sng" algn="ctr">
              <a:solidFill>
                <a:schemeClr val="bg1"/>
              </a:solidFill>
              <a:prstDash val="solid"/>
              <a:round/>
              <a:headEnd type="none" w="sm" len="sm"/>
              <a:tailEnd type="none" w="sm" len="sm"/>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grpSp>
      <p:sp>
        <p:nvSpPr>
          <p:cNvPr id="9"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9715999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Bulletin – Bash / Shellshock</a:t>
            </a:r>
            <a:endParaRPr lang="en-US" dirty="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73</a:t>
            </a:fld>
            <a:endParaRPr lang="en-US" dirty="0"/>
          </a:p>
        </p:txBody>
      </p:sp>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8"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pic>
        <p:nvPicPr>
          <p:cNvPr id="4" name="Picture 3"/>
          <p:cNvPicPr>
            <a:picLocks noChangeAspect="1"/>
          </p:cNvPicPr>
          <p:nvPr/>
        </p:nvPicPr>
        <p:blipFill>
          <a:blip r:embed="rId2"/>
          <a:stretch>
            <a:fillRect/>
          </a:stretch>
        </p:blipFill>
        <p:spPr>
          <a:xfrm>
            <a:off x="1241425" y="1055676"/>
            <a:ext cx="5721350" cy="5096534"/>
          </a:xfrm>
          <a:prstGeom prst="rect">
            <a:avLst/>
          </a:prstGeom>
        </p:spPr>
      </p:pic>
      <p:sp>
        <p:nvSpPr>
          <p:cNvPr id="6" name="TextBox 5"/>
          <p:cNvSpPr txBox="1"/>
          <p:nvPr/>
        </p:nvSpPr>
        <p:spPr>
          <a:xfrm>
            <a:off x="3473964" y="2175933"/>
            <a:ext cx="3413547" cy="523220"/>
          </a:xfrm>
          <a:prstGeom prst="rect">
            <a:avLst/>
          </a:prstGeom>
          <a:noFill/>
        </p:spPr>
        <p:txBody>
          <a:bodyPr wrap="square" rtlCol="0">
            <a:spAutoFit/>
          </a:bodyPr>
          <a:lstStyle/>
          <a:p>
            <a:r>
              <a:rPr lang="en-US" sz="1400" u="sng" dirty="0">
                <a:solidFill>
                  <a:srgbClr val="0000CC"/>
                </a:solidFill>
              </a:rPr>
              <a:t>https://kc.mcafee.com/corporate/index?page=content&amp;id=SB10085</a:t>
            </a:r>
          </a:p>
        </p:txBody>
      </p:sp>
    </p:spTree>
    <p:extLst>
      <p:ext uri="{BB962C8B-B14F-4D97-AF65-F5344CB8AC3E}">
        <p14:creationId xmlns:p14="http://schemas.microsoft.com/office/powerpoint/2010/main" val="8948326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Bulletins</a:t>
            </a:r>
            <a:endParaRPr lang="en-US" dirty="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74</a:t>
            </a:fld>
            <a:endParaRPr lang="en-US" dirty="0"/>
          </a:p>
        </p:txBody>
      </p:sp>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8"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pic>
        <p:nvPicPr>
          <p:cNvPr id="3" name="Picture 2"/>
          <p:cNvPicPr>
            <a:picLocks noChangeAspect="1"/>
          </p:cNvPicPr>
          <p:nvPr/>
        </p:nvPicPr>
        <p:blipFill>
          <a:blip r:embed="rId2"/>
          <a:stretch>
            <a:fillRect/>
          </a:stretch>
        </p:blipFill>
        <p:spPr>
          <a:xfrm>
            <a:off x="314320" y="1314457"/>
            <a:ext cx="8536157" cy="4972050"/>
          </a:xfrm>
          <a:prstGeom prst="rect">
            <a:avLst/>
          </a:prstGeom>
        </p:spPr>
      </p:pic>
      <p:sp>
        <p:nvSpPr>
          <p:cNvPr id="9" name="TextBox 8"/>
          <p:cNvSpPr txBox="1"/>
          <p:nvPr/>
        </p:nvSpPr>
        <p:spPr>
          <a:xfrm>
            <a:off x="2956076" y="2394417"/>
            <a:ext cx="3413547" cy="523220"/>
          </a:xfrm>
          <a:prstGeom prst="rect">
            <a:avLst/>
          </a:prstGeom>
          <a:noFill/>
        </p:spPr>
        <p:txBody>
          <a:bodyPr wrap="square" rtlCol="0">
            <a:spAutoFit/>
          </a:bodyPr>
          <a:lstStyle/>
          <a:p>
            <a:r>
              <a:rPr lang="en-US" sz="1400" u="sng" dirty="0">
                <a:solidFill>
                  <a:srgbClr val="0000CC"/>
                </a:solidFill>
              </a:rPr>
              <a:t>https://</a:t>
            </a:r>
            <a:r>
              <a:rPr lang="en-US" sz="1400" u="sng" dirty="0" smtClean="0">
                <a:solidFill>
                  <a:srgbClr val="0000CC"/>
                </a:solidFill>
              </a:rPr>
              <a:t>kc.mcafee.com/corporate/index?page=content&amp;id=SB10071</a:t>
            </a:r>
            <a:endParaRPr lang="en-US" sz="1400" u="sng" dirty="0">
              <a:solidFill>
                <a:srgbClr val="0000CC"/>
              </a:solidFill>
            </a:endParaRPr>
          </a:p>
        </p:txBody>
      </p:sp>
    </p:spTree>
    <p:extLst>
      <p:ext uri="{BB962C8B-B14F-4D97-AF65-F5344CB8AC3E}">
        <p14:creationId xmlns:p14="http://schemas.microsoft.com/office/powerpoint/2010/main" val="32517891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C5CAE921-4046-40F3-BA30-FF2D3F052B84}" type="slidenum">
              <a:rPr lang="en-US" smtClean="0"/>
              <a:pPr>
                <a:defRPr/>
              </a:pPr>
              <a:t>75</a:t>
            </a:fld>
            <a:endParaRPr lang="en-US" dirty="0"/>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6" name="Title 5"/>
          <p:cNvSpPr>
            <a:spLocks noGrp="1"/>
          </p:cNvSpPr>
          <p:nvPr>
            <p:ph type="title"/>
          </p:nvPr>
        </p:nvSpPr>
        <p:spPr/>
        <p:txBody>
          <a:bodyPr/>
          <a:lstStyle/>
          <a:p>
            <a:r>
              <a:rPr lang="en-US" dirty="0" smtClean="0"/>
              <a:t>Lessons Learned from Heartbleed</a:t>
            </a:r>
            <a:endParaRPr lang="en-US" dirty="0"/>
          </a:p>
        </p:txBody>
      </p:sp>
      <p:sp>
        <p:nvSpPr>
          <p:cNvPr id="7" name="Content Placeholder 6"/>
          <p:cNvSpPr>
            <a:spLocks noGrp="1"/>
          </p:cNvSpPr>
          <p:nvPr>
            <p:ph idx="1"/>
          </p:nvPr>
        </p:nvSpPr>
        <p:spPr/>
        <p:txBody>
          <a:bodyPr/>
          <a:lstStyle/>
          <a:p>
            <a:r>
              <a:rPr lang="en-US" sz="1800" dirty="0" smtClean="0"/>
              <a:t>Joint parent company and subsidiary Incident Response</a:t>
            </a:r>
          </a:p>
          <a:p>
            <a:pPr marL="0" indent="0">
              <a:buNone/>
            </a:pPr>
            <a:r>
              <a:rPr lang="en-US" sz="1800" dirty="0"/>
              <a:t> </a:t>
            </a:r>
            <a:r>
              <a:rPr lang="en-US" sz="1800" dirty="0" smtClean="0"/>
              <a:t>   Team and escalation process</a:t>
            </a:r>
          </a:p>
          <a:p>
            <a:r>
              <a:rPr lang="en-US" sz="1800" dirty="0" smtClean="0"/>
              <a:t>Shared technology </a:t>
            </a:r>
            <a:r>
              <a:rPr lang="en-US" sz="1800" dirty="0"/>
              <a:t>inventory </a:t>
            </a:r>
            <a:r>
              <a:rPr lang="en-US" sz="1800" dirty="0" smtClean="0"/>
              <a:t>needed</a:t>
            </a:r>
          </a:p>
          <a:p>
            <a:pPr marL="228600" lvl="1" indent="-228600">
              <a:tabLst>
                <a:tab pos="230188" algn="l"/>
              </a:tabLst>
            </a:pPr>
            <a:r>
              <a:rPr lang="en-US" sz="1800" dirty="0"/>
              <a:t>Internal Communication</a:t>
            </a:r>
          </a:p>
          <a:p>
            <a:pPr marL="228600" lvl="1" indent="-228600">
              <a:tabLst>
                <a:tab pos="230188" algn="l"/>
              </a:tabLst>
            </a:pPr>
            <a:r>
              <a:rPr lang="en-US" sz="1800" dirty="0" smtClean="0"/>
              <a:t>What you can tell customers (external </a:t>
            </a:r>
            <a:r>
              <a:rPr lang="en-US" sz="1800" dirty="0" err="1" smtClean="0"/>
              <a:t>comms</a:t>
            </a:r>
            <a:r>
              <a:rPr lang="en-US" sz="1800" dirty="0" smtClean="0"/>
              <a:t>.)</a:t>
            </a:r>
            <a:endParaRPr lang="en-US" sz="1800" dirty="0"/>
          </a:p>
          <a:p>
            <a:pPr marL="457200" lvl="2" indent="-228600">
              <a:tabLst>
                <a:tab pos="230188" algn="l"/>
              </a:tabLst>
            </a:pPr>
            <a:r>
              <a:rPr lang="en-US" sz="1600" dirty="0" smtClean="0"/>
              <a:t>Policy on communicating products known “Not Vulnerable”</a:t>
            </a:r>
          </a:p>
          <a:p>
            <a:pPr marL="457200" lvl="2" indent="-228600">
              <a:tabLst>
                <a:tab pos="230188" algn="l"/>
              </a:tabLst>
            </a:pPr>
            <a:r>
              <a:rPr lang="en-US" sz="1600" dirty="0" smtClean="0"/>
              <a:t>“Not </a:t>
            </a:r>
            <a:r>
              <a:rPr lang="en-US" sz="1600" dirty="0"/>
              <a:t>Patched </a:t>
            </a:r>
            <a:r>
              <a:rPr lang="en-US" sz="1600" dirty="0" smtClean="0"/>
              <a:t>Yet” exception</a:t>
            </a:r>
          </a:p>
          <a:p>
            <a:pPr marL="228600" lvl="1" indent="-228600">
              <a:tabLst>
                <a:tab pos="230188" algn="l"/>
              </a:tabLst>
            </a:pPr>
            <a:r>
              <a:rPr lang="en-US" sz="1800" dirty="0" smtClean="0"/>
              <a:t>Process Education</a:t>
            </a:r>
          </a:p>
          <a:p>
            <a:r>
              <a:rPr lang="en-US" sz="1800" dirty="0"/>
              <a:t>	Consolidated Security </a:t>
            </a:r>
            <a:r>
              <a:rPr lang="en-US" sz="1800" dirty="0" smtClean="0"/>
              <a:t>Bulletin w/buckets and KBs</a:t>
            </a:r>
            <a:endParaRPr lang="en-US" sz="1800" dirty="0"/>
          </a:p>
          <a:p>
            <a:pPr lvl="1"/>
            <a:r>
              <a:rPr lang="en-US" sz="1800" dirty="0" smtClean="0"/>
              <a:t>SNS Expectations – Early Notification, Security Experts (900K)</a:t>
            </a:r>
          </a:p>
          <a:p>
            <a:pPr lvl="1"/>
            <a:r>
              <a:rPr lang="en-US" sz="1800" dirty="0" smtClean="0"/>
              <a:t>Automated triggers</a:t>
            </a:r>
          </a:p>
          <a:p>
            <a:pPr lvl="1"/>
            <a:r>
              <a:rPr lang="en-US" sz="1800" dirty="0" smtClean="0"/>
              <a:t>PSIRT </a:t>
            </a:r>
            <a:r>
              <a:rPr lang="en-US" sz="1800" dirty="0" smtClean="0"/>
              <a:t>team consumed</a:t>
            </a:r>
          </a:p>
          <a:p>
            <a:pPr lvl="1"/>
            <a:r>
              <a:rPr lang="en-US" sz="1800" dirty="0"/>
              <a:t>PSC response times (early vs. 5 days later)</a:t>
            </a:r>
          </a:p>
          <a:p>
            <a:r>
              <a:rPr lang="en-US" sz="1800" dirty="0"/>
              <a:t>Two (2) Incident </a:t>
            </a:r>
            <a:r>
              <a:rPr lang="en-US" sz="1800" dirty="0" smtClean="0"/>
              <a:t>Types (Heartbleed vs. IE)</a:t>
            </a:r>
            <a:endParaRPr lang="en-US" sz="1800" dirty="0"/>
          </a:p>
        </p:txBody>
      </p:sp>
      <p:sp>
        <p:nvSpPr>
          <p:cNvPr id="8" name="Text Placeholder 7"/>
          <p:cNvSpPr>
            <a:spLocks noGrp="1"/>
          </p:cNvSpPr>
          <p:nvPr>
            <p:ph type="body" sz="quarter" idx="13"/>
          </p:nvPr>
        </p:nvSpPr>
        <p:spPr/>
        <p:txBody>
          <a:bodyPr/>
          <a:lstStyle/>
          <a:p>
            <a:endParaRPr lang="en-US"/>
          </a:p>
        </p:txBody>
      </p:sp>
      <p:pic>
        <p:nvPicPr>
          <p:cNvPr id="1026" name="Picture 2" descr="Heartbleed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26" y="1754281"/>
            <a:ext cx="2335553" cy="2828692"/>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13"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38841101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PSIRT - Security Bulletins per Quarter</a:t>
            </a:r>
            <a:endParaRPr lang="en-US" dirty="0"/>
          </a:p>
        </p:txBody>
      </p:sp>
      <p:sp>
        <p:nvSpPr>
          <p:cNvPr id="10"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12" name="Slide Number Placeholder 1"/>
          <p:cNvSpPr txBox="1">
            <a:spLocks/>
          </p:cNvSpPr>
          <p:nvPr/>
        </p:nvSpPr>
        <p:spPr>
          <a:xfrm>
            <a:off x="8674884" y="6464300"/>
            <a:ext cx="469116" cy="2205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DC690F-10AD-463D-9462-898FBFEA54A2}" type="slidenum">
              <a:rPr lang="en-US" sz="900" smtClean="0"/>
              <a:t>76</a:t>
            </a:fld>
            <a:endParaRPr lang="en-US" sz="900" dirty="0"/>
          </a:p>
        </p:txBody>
      </p:sp>
      <p:sp>
        <p:nvSpPr>
          <p:cNvPr id="13"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pic>
        <p:nvPicPr>
          <p:cNvPr id="6" name="Picture 5"/>
          <p:cNvPicPr>
            <a:picLocks noChangeAspect="1"/>
          </p:cNvPicPr>
          <p:nvPr/>
        </p:nvPicPr>
        <p:blipFill>
          <a:blip r:embed="rId2"/>
          <a:stretch>
            <a:fillRect/>
          </a:stretch>
        </p:blipFill>
        <p:spPr>
          <a:xfrm>
            <a:off x="28575" y="1138246"/>
            <a:ext cx="9086850" cy="5067300"/>
          </a:xfrm>
          <a:prstGeom prst="rect">
            <a:avLst/>
          </a:prstGeom>
        </p:spPr>
      </p:pic>
    </p:spTree>
    <p:extLst>
      <p:ext uri="{BB962C8B-B14F-4D97-AF65-F5344CB8AC3E}">
        <p14:creationId xmlns:p14="http://schemas.microsoft.com/office/powerpoint/2010/main" val="3467019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Discoverers</a:t>
            </a:r>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Slide Number Placeholder 1"/>
          <p:cNvSpPr txBox="1">
            <a:spLocks/>
          </p:cNvSpPr>
          <p:nvPr/>
        </p:nvSpPr>
        <p:spPr>
          <a:xfrm>
            <a:off x="8674884" y="6464300"/>
            <a:ext cx="469116" cy="2205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BC3B6-F63E-4AAF-9154-ACA2AA44C1E6}" type="slidenum">
              <a:rPr lang="en-US" sz="900" smtClean="0"/>
              <a:t>77</a:t>
            </a:fld>
            <a:endParaRPr lang="en-US" sz="900" dirty="0"/>
          </a:p>
        </p:txBody>
      </p:sp>
      <p:sp>
        <p:nvSpPr>
          <p:cNvPr id="9"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pic>
        <p:nvPicPr>
          <p:cNvPr id="10" name="Picture 9"/>
          <p:cNvPicPr>
            <a:picLocks noChangeAspect="1"/>
          </p:cNvPicPr>
          <p:nvPr/>
        </p:nvPicPr>
        <p:blipFill>
          <a:blip r:embed="rId2"/>
          <a:stretch>
            <a:fillRect/>
          </a:stretch>
        </p:blipFill>
        <p:spPr>
          <a:xfrm>
            <a:off x="-127548" y="1023926"/>
            <a:ext cx="9381085" cy="4891088"/>
          </a:xfrm>
          <a:prstGeom prst="rect">
            <a:avLst/>
          </a:prstGeom>
        </p:spPr>
      </p:pic>
    </p:spTree>
    <p:extLst>
      <p:ext uri="{BB962C8B-B14F-4D97-AF65-F5344CB8AC3E}">
        <p14:creationId xmlns:p14="http://schemas.microsoft.com/office/powerpoint/2010/main" val="38038662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Response</a:t>
            </a:r>
            <a:endParaRPr lang="en-US" dirty="0"/>
          </a:p>
        </p:txBody>
      </p:sp>
      <p:sp>
        <p:nvSpPr>
          <p:cNvPr id="3" name="Content Placeholder 2"/>
          <p:cNvSpPr>
            <a:spLocks noGrp="1"/>
          </p:cNvSpPr>
          <p:nvPr>
            <p:ph idx="1"/>
          </p:nvPr>
        </p:nvSpPr>
        <p:spPr/>
        <p:txBody>
          <a:bodyPr/>
          <a:lstStyle/>
          <a:p>
            <a:r>
              <a:rPr lang="en-US" dirty="0"/>
              <a:t>CVSS Severity </a:t>
            </a:r>
            <a:r>
              <a:rPr lang="en-US" dirty="0" smtClean="0"/>
              <a:t>Rankings</a:t>
            </a:r>
            <a:endParaRPr lang="en-US" dirty="0"/>
          </a:p>
          <a:p>
            <a:pPr lvl="1"/>
            <a:r>
              <a:rPr lang="en-US" dirty="0"/>
              <a:t>7.0 – 10.0	High</a:t>
            </a:r>
          </a:p>
          <a:p>
            <a:pPr lvl="1"/>
            <a:r>
              <a:rPr lang="en-US" dirty="0"/>
              <a:t>4.0 – 6.9	Medium</a:t>
            </a:r>
          </a:p>
          <a:p>
            <a:pPr lvl="1"/>
            <a:r>
              <a:rPr lang="en-US" dirty="0"/>
              <a:t>0.0 – 3.9	Low</a:t>
            </a:r>
          </a:p>
          <a:p>
            <a:endParaRPr lang="en-US" dirty="0" smtClean="0"/>
          </a:p>
          <a:p>
            <a:r>
              <a:rPr lang="en-US" dirty="0" smtClean="0"/>
              <a:t>Fix </a:t>
            </a:r>
            <a:r>
              <a:rPr lang="en-US" dirty="0"/>
              <a:t>Response</a:t>
            </a:r>
          </a:p>
          <a:p>
            <a:pPr marL="292100" indent="-342900"/>
            <a:endParaRPr lang="en-US" dirty="0" smtClean="0"/>
          </a:p>
          <a:p>
            <a:pPr marL="292100" indent="-342900"/>
            <a:endParaRPr lang="en-US" dirty="0"/>
          </a:p>
          <a:p>
            <a:pPr marL="292100" indent="-342900"/>
            <a:endParaRPr lang="en-US" dirty="0" smtClean="0"/>
          </a:p>
          <a:p>
            <a:pPr marL="292100" indent="-342900"/>
            <a:endParaRPr lang="en-US" dirty="0"/>
          </a:p>
          <a:p>
            <a:pPr marL="292100" indent="-342900"/>
            <a:endParaRPr lang="en-US" dirty="0" smtClean="0"/>
          </a:p>
          <a:p>
            <a:pPr marL="292100" indent="-342900"/>
            <a:endParaRPr lang="en-US" dirty="0"/>
          </a:p>
          <a:p>
            <a:pPr marL="292100" indent="-342900"/>
            <a:endParaRPr lang="en-US" dirty="0" smtClean="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78</a:t>
            </a:fld>
            <a:endParaRPr lang="en-US" dirty="0"/>
          </a:p>
        </p:txBody>
      </p:sp>
      <p:graphicFrame>
        <p:nvGraphicFramePr>
          <p:cNvPr id="7" name="Table 6"/>
          <p:cNvGraphicFramePr>
            <a:graphicFrameLocks noGrp="1"/>
          </p:cNvGraphicFramePr>
          <p:nvPr>
            <p:extLst/>
          </p:nvPr>
        </p:nvGraphicFramePr>
        <p:xfrm>
          <a:off x="606833" y="3479695"/>
          <a:ext cx="8013469" cy="2061611"/>
        </p:xfrm>
        <a:graphic>
          <a:graphicData uri="http://schemas.openxmlformats.org/drawingml/2006/table">
            <a:tbl>
              <a:tblPr firstRow="1" bandRow="1">
                <a:effectLst>
                  <a:innerShdw blurRad="114300">
                    <a:prstClr val="black"/>
                  </a:innerShdw>
                </a:effectLst>
                <a:tableStyleId>{5C22544A-7EE6-4342-B048-85BDC9FD1C3A}</a:tableStyleId>
              </a:tblPr>
              <a:tblGrid>
                <a:gridCol w="1346174"/>
                <a:gridCol w="1806921"/>
                <a:gridCol w="3780656"/>
                <a:gridCol w="1079718"/>
              </a:tblGrid>
              <a:tr h="484271">
                <a:tc>
                  <a:txBody>
                    <a:bodyPr/>
                    <a:lstStyle/>
                    <a:p>
                      <a:r>
                        <a:rPr lang="en-US" sz="1800" dirty="0" smtClean="0"/>
                        <a:t>Priority</a:t>
                      </a:r>
                      <a:endParaRPr lang="en-US" sz="1800" dirty="0"/>
                    </a:p>
                  </a:txBody>
                  <a:tcPr>
                    <a:solidFill>
                      <a:srgbClr val="C00000"/>
                    </a:solidFill>
                  </a:tcPr>
                </a:tc>
                <a:tc>
                  <a:txBody>
                    <a:bodyPr/>
                    <a:lstStyle/>
                    <a:p>
                      <a:r>
                        <a:rPr lang="en-US" sz="1800" dirty="0" smtClean="0"/>
                        <a:t>CVSS Score</a:t>
                      </a:r>
                      <a:endParaRPr lang="en-US" sz="1800" dirty="0"/>
                    </a:p>
                  </a:txBody>
                  <a:tcPr>
                    <a:solidFill>
                      <a:srgbClr val="C00000"/>
                    </a:solidFill>
                  </a:tcPr>
                </a:tc>
                <a:tc>
                  <a:txBody>
                    <a:bodyPr/>
                    <a:lstStyle/>
                    <a:p>
                      <a:r>
                        <a:rPr lang="en-US" sz="1800" dirty="0" smtClean="0"/>
                        <a:t>Fix Response</a:t>
                      </a:r>
                      <a:endParaRPr lang="en-US" sz="1800" dirty="0"/>
                    </a:p>
                  </a:txBody>
                  <a:tcPr>
                    <a:solidFill>
                      <a:srgbClr val="C00000"/>
                    </a:solidFill>
                  </a:tcPr>
                </a:tc>
                <a:tc>
                  <a:txBody>
                    <a:bodyPr/>
                    <a:lstStyle/>
                    <a:p>
                      <a:r>
                        <a:rPr lang="en-US" sz="1800" dirty="0" smtClean="0"/>
                        <a:t>SNS</a:t>
                      </a:r>
                      <a:endParaRPr lang="en-US" sz="1800" dirty="0"/>
                    </a:p>
                  </a:txBody>
                  <a:tcPr>
                    <a:solidFill>
                      <a:srgbClr val="C00000"/>
                    </a:solidFill>
                  </a:tcPr>
                </a:tc>
              </a:tr>
              <a:tr h="45363">
                <a:tc>
                  <a:txBody>
                    <a:bodyPr/>
                    <a:lstStyle/>
                    <a:p>
                      <a:pPr algn="l" fontAlgn="b"/>
                      <a:r>
                        <a:rPr lang="en-US" sz="1800" b="0" i="0" u="none" strike="noStrike" dirty="0">
                          <a:solidFill>
                            <a:srgbClr val="000000"/>
                          </a:solidFill>
                          <a:effectLst/>
                          <a:latin typeface="Calibri"/>
                        </a:rPr>
                        <a:t>P1 - Critical</a:t>
                      </a:r>
                    </a:p>
                  </a:txBody>
                  <a:tcPr marR="0" marT="0" marB="0" anchor="ctr"/>
                </a:tc>
                <a:tc>
                  <a:txBody>
                    <a:bodyPr/>
                    <a:lstStyle/>
                    <a:p>
                      <a:pPr algn="l" fontAlgn="b"/>
                      <a:r>
                        <a:rPr lang="en-US" sz="1800" b="0" i="0" u="none" strike="noStrike" dirty="0" smtClean="0">
                          <a:solidFill>
                            <a:srgbClr val="000000"/>
                          </a:solidFill>
                          <a:effectLst/>
                          <a:latin typeface="Calibri"/>
                        </a:rPr>
                        <a:t>8.5-10.0   </a:t>
                      </a:r>
                      <a:r>
                        <a:rPr lang="en-US" sz="1800" b="0" i="0" u="none" strike="noStrike" dirty="0">
                          <a:solidFill>
                            <a:srgbClr val="000000"/>
                          </a:solidFill>
                          <a:effectLst/>
                          <a:latin typeface="Calibri"/>
                        </a:rPr>
                        <a:t>High</a:t>
                      </a:r>
                    </a:p>
                  </a:txBody>
                  <a:tcPr marR="0" marT="0" marB="0" anchor="ctr"/>
                </a:tc>
                <a:tc>
                  <a:txBody>
                    <a:bodyPr/>
                    <a:lstStyle/>
                    <a:p>
                      <a:pPr algn="l" fontAlgn="b"/>
                      <a:r>
                        <a:rPr lang="en-US" sz="1800" b="0" i="0" u="none" strike="noStrike" dirty="0">
                          <a:solidFill>
                            <a:srgbClr val="000000"/>
                          </a:solidFill>
                          <a:effectLst/>
                          <a:latin typeface="Calibri"/>
                        </a:rPr>
                        <a:t>Must fix immediately (hotfix)</a:t>
                      </a:r>
                    </a:p>
                  </a:txBody>
                  <a:tcPr marR="0" marT="0" marB="0" anchor="ctr"/>
                </a:tc>
                <a:tc>
                  <a:txBody>
                    <a:bodyPr/>
                    <a:lstStyle/>
                    <a:p>
                      <a:pPr marL="0" marR="0" algn="l" defTabSz="914400" rtl="0" eaLnBrk="1" fontAlgn="b" latinLnBrk="0" hangingPunct="1">
                        <a:lnSpc>
                          <a:spcPct val="115000"/>
                        </a:lnSpc>
                        <a:spcBef>
                          <a:spcPts val="600"/>
                        </a:spcBef>
                        <a:spcAft>
                          <a:spcPts val="0"/>
                        </a:spcAft>
                        <a:tabLst>
                          <a:tab pos="228600" algn="l"/>
                          <a:tab pos="457200" algn="l"/>
                          <a:tab pos="685800" algn="l"/>
                          <a:tab pos="914400" algn="l"/>
                          <a:tab pos="1143000" algn="l"/>
                          <a:tab pos="1371600" algn="l"/>
                        </a:tabLst>
                      </a:pPr>
                      <a:r>
                        <a:rPr lang="en-US" sz="1800" b="0" i="0" u="none" strike="noStrike" kern="1200" dirty="0">
                          <a:solidFill>
                            <a:srgbClr val="000000"/>
                          </a:solidFill>
                          <a:effectLst/>
                          <a:latin typeface="Calibri"/>
                          <a:ea typeface="+mn-ea"/>
                          <a:cs typeface="+mn-cs"/>
                        </a:rPr>
                        <a:t>ALERT</a:t>
                      </a:r>
                    </a:p>
                  </a:txBody>
                  <a:tcPr marL="68580" marR="68580" marT="0" marB="0" anchor="ctr"/>
                </a:tc>
              </a:tr>
              <a:tr h="67531">
                <a:tc>
                  <a:txBody>
                    <a:bodyPr/>
                    <a:lstStyle/>
                    <a:p>
                      <a:pPr algn="l" fontAlgn="b"/>
                      <a:r>
                        <a:rPr lang="en-US" sz="1800" b="0" i="0" u="none" strike="noStrike" dirty="0">
                          <a:solidFill>
                            <a:srgbClr val="000000"/>
                          </a:solidFill>
                          <a:effectLst/>
                          <a:latin typeface="Calibri"/>
                        </a:rPr>
                        <a:t>P2 - High</a:t>
                      </a:r>
                    </a:p>
                  </a:txBody>
                  <a:tcPr marR="0" marT="0" marB="0" anchor="ctr"/>
                </a:tc>
                <a:tc>
                  <a:txBody>
                    <a:bodyPr/>
                    <a:lstStyle/>
                    <a:p>
                      <a:pPr algn="l" fontAlgn="b"/>
                      <a:r>
                        <a:rPr lang="en-US" sz="1800" b="0" i="0" u="none" strike="noStrike" dirty="0">
                          <a:solidFill>
                            <a:srgbClr val="000000"/>
                          </a:solidFill>
                          <a:effectLst/>
                          <a:latin typeface="Calibri"/>
                        </a:rPr>
                        <a:t>7.0-8.4 </a:t>
                      </a:r>
                      <a:r>
                        <a:rPr lang="en-US" sz="1800" b="0" i="0" u="none" strike="noStrike" dirty="0" smtClean="0">
                          <a:solidFill>
                            <a:srgbClr val="000000"/>
                          </a:solidFill>
                          <a:effectLst/>
                          <a:latin typeface="Calibri"/>
                        </a:rPr>
                        <a:t>    High</a:t>
                      </a:r>
                      <a:endParaRPr lang="en-US" sz="1800" b="0" i="0" u="none" strike="noStrike" dirty="0">
                        <a:solidFill>
                          <a:srgbClr val="000000"/>
                        </a:solidFill>
                        <a:effectLst/>
                        <a:latin typeface="Calibri"/>
                      </a:endParaRPr>
                    </a:p>
                  </a:txBody>
                  <a:tcPr marR="0" marT="0" marB="0" anchor="ctr"/>
                </a:tc>
                <a:tc>
                  <a:txBody>
                    <a:bodyPr/>
                    <a:lstStyle/>
                    <a:p>
                      <a:pPr algn="l" fontAlgn="b"/>
                      <a:r>
                        <a:rPr lang="en-US" sz="1800" b="0" i="0" u="none" strike="noStrike" dirty="0">
                          <a:solidFill>
                            <a:srgbClr val="000000"/>
                          </a:solidFill>
                          <a:effectLst/>
                          <a:latin typeface="Calibri"/>
                        </a:rPr>
                        <a:t>Must fix within a week (patch)</a:t>
                      </a:r>
                    </a:p>
                  </a:txBody>
                  <a:tcPr marR="0" marT="0" marB="0" anchor="ctr"/>
                </a:tc>
                <a:tc>
                  <a:txBody>
                    <a:bodyPr/>
                    <a:lstStyle/>
                    <a:p>
                      <a:pPr marL="0" marR="0" algn="l" defTabSz="914400" rtl="0" eaLnBrk="1" fontAlgn="b" latinLnBrk="0" hangingPunct="1">
                        <a:lnSpc>
                          <a:spcPct val="115000"/>
                        </a:lnSpc>
                        <a:spcBef>
                          <a:spcPts val="600"/>
                        </a:spcBef>
                        <a:spcAft>
                          <a:spcPts val="0"/>
                        </a:spcAft>
                        <a:tabLst>
                          <a:tab pos="228600" algn="l"/>
                          <a:tab pos="457200" algn="l"/>
                          <a:tab pos="685800" algn="l"/>
                          <a:tab pos="914400" algn="l"/>
                          <a:tab pos="1143000" algn="l"/>
                          <a:tab pos="1371600" algn="l"/>
                        </a:tabLst>
                      </a:pPr>
                      <a:r>
                        <a:rPr lang="en-US" sz="1800" b="0" i="0" u="none" strike="noStrike" kern="1200" dirty="0">
                          <a:solidFill>
                            <a:srgbClr val="000000"/>
                          </a:solidFill>
                          <a:effectLst/>
                          <a:latin typeface="Calibri"/>
                          <a:ea typeface="+mn-ea"/>
                          <a:cs typeface="+mn-cs"/>
                        </a:rPr>
                        <a:t>Notice</a:t>
                      </a:r>
                    </a:p>
                  </a:txBody>
                  <a:tcPr marL="68580" marR="68580" marT="0" marB="0" anchor="ctr"/>
                </a:tc>
              </a:tr>
              <a:tr h="0">
                <a:tc>
                  <a:txBody>
                    <a:bodyPr/>
                    <a:lstStyle/>
                    <a:p>
                      <a:pPr algn="l" fontAlgn="b"/>
                      <a:r>
                        <a:rPr lang="en-US" sz="1800" b="0" i="0" u="none" strike="noStrike" dirty="0">
                          <a:solidFill>
                            <a:srgbClr val="000000"/>
                          </a:solidFill>
                          <a:effectLst/>
                          <a:latin typeface="Calibri"/>
                        </a:rPr>
                        <a:t>P3 - Medium</a:t>
                      </a:r>
                    </a:p>
                  </a:txBody>
                  <a:tcPr marR="0" marT="0" marB="0" anchor="ctr"/>
                </a:tc>
                <a:tc>
                  <a:txBody>
                    <a:bodyPr/>
                    <a:lstStyle/>
                    <a:p>
                      <a:pPr algn="l" fontAlgn="b"/>
                      <a:r>
                        <a:rPr lang="en-US" sz="1800" b="0" i="0" u="none" strike="noStrike" dirty="0">
                          <a:solidFill>
                            <a:srgbClr val="000000"/>
                          </a:solidFill>
                          <a:effectLst/>
                          <a:latin typeface="Calibri"/>
                        </a:rPr>
                        <a:t>4.0-6.9 </a:t>
                      </a:r>
                      <a:r>
                        <a:rPr lang="en-US" sz="1800" b="0" i="0" u="none" strike="noStrike" dirty="0" smtClean="0">
                          <a:solidFill>
                            <a:srgbClr val="000000"/>
                          </a:solidFill>
                          <a:effectLst/>
                          <a:latin typeface="Calibri"/>
                        </a:rPr>
                        <a:t>    Medium</a:t>
                      </a:r>
                      <a:endParaRPr lang="en-US" sz="1800" b="0" i="0" u="none" strike="noStrike" dirty="0">
                        <a:solidFill>
                          <a:srgbClr val="000000"/>
                        </a:solidFill>
                        <a:effectLst/>
                        <a:latin typeface="Calibri"/>
                      </a:endParaRPr>
                    </a:p>
                  </a:txBody>
                  <a:tcPr marR="0" marT="0" marB="0" anchor="ctr"/>
                </a:tc>
                <a:tc>
                  <a:txBody>
                    <a:bodyPr/>
                    <a:lstStyle/>
                    <a:p>
                      <a:pPr algn="l" fontAlgn="b"/>
                      <a:r>
                        <a:rPr lang="en-US" sz="1800" b="0" i="0" u="none" strike="noStrike" dirty="0">
                          <a:solidFill>
                            <a:srgbClr val="000000"/>
                          </a:solidFill>
                          <a:effectLst/>
                          <a:latin typeface="Calibri"/>
                        </a:rPr>
                        <a:t>Must fix within a month</a:t>
                      </a:r>
                    </a:p>
                  </a:txBody>
                  <a:tcPr marR="0" marT="0" marB="0" anchor="ctr"/>
                </a:tc>
                <a:tc>
                  <a:txBody>
                    <a:bodyPr/>
                    <a:lstStyle/>
                    <a:p>
                      <a:pPr marL="0" marR="0" algn="l" defTabSz="914400" rtl="0" eaLnBrk="1" fontAlgn="b" latinLnBrk="0" hangingPunct="1">
                        <a:lnSpc>
                          <a:spcPct val="115000"/>
                        </a:lnSpc>
                        <a:spcBef>
                          <a:spcPts val="600"/>
                        </a:spcBef>
                        <a:spcAft>
                          <a:spcPts val="0"/>
                        </a:spcAft>
                        <a:tabLst>
                          <a:tab pos="228600" algn="l"/>
                          <a:tab pos="457200" algn="l"/>
                          <a:tab pos="685800" algn="l"/>
                          <a:tab pos="914400" algn="l"/>
                          <a:tab pos="1143000" algn="l"/>
                          <a:tab pos="1371600" algn="l"/>
                        </a:tabLst>
                      </a:pPr>
                      <a:r>
                        <a:rPr lang="en-US" sz="1800" b="0" i="0" u="none" strike="noStrike" kern="1200" dirty="0">
                          <a:solidFill>
                            <a:srgbClr val="000000"/>
                          </a:solidFill>
                          <a:effectLst/>
                          <a:latin typeface="Calibri"/>
                          <a:ea typeface="+mn-ea"/>
                          <a:cs typeface="+mn-cs"/>
                        </a:rPr>
                        <a:t>Notice</a:t>
                      </a:r>
                    </a:p>
                  </a:txBody>
                  <a:tcPr marL="68580" marR="68580" marT="0" marB="0" anchor="ctr"/>
                </a:tc>
              </a:tr>
              <a:tr h="0">
                <a:tc>
                  <a:txBody>
                    <a:bodyPr/>
                    <a:lstStyle/>
                    <a:p>
                      <a:pPr algn="l" fontAlgn="b"/>
                      <a:r>
                        <a:rPr lang="en-US" sz="1800" b="0" i="0" u="none" strike="noStrike">
                          <a:solidFill>
                            <a:srgbClr val="000000"/>
                          </a:solidFill>
                          <a:effectLst/>
                          <a:latin typeface="Calibri"/>
                        </a:rPr>
                        <a:t>P4 - Low</a:t>
                      </a:r>
                    </a:p>
                  </a:txBody>
                  <a:tcPr marR="0" marT="0" marB="0" anchor="ctr"/>
                </a:tc>
                <a:tc>
                  <a:txBody>
                    <a:bodyPr/>
                    <a:lstStyle/>
                    <a:p>
                      <a:pPr algn="l" fontAlgn="b"/>
                      <a:r>
                        <a:rPr lang="en-US" sz="1800" b="0" i="0" u="none" strike="noStrike" dirty="0">
                          <a:solidFill>
                            <a:srgbClr val="000000"/>
                          </a:solidFill>
                          <a:effectLst/>
                          <a:latin typeface="Calibri"/>
                        </a:rPr>
                        <a:t>0.0-3.9 </a:t>
                      </a:r>
                      <a:r>
                        <a:rPr lang="en-US" sz="1800" b="0" i="0" u="none" strike="noStrike" dirty="0" smtClean="0">
                          <a:solidFill>
                            <a:srgbClr val="000000"/>
                          </a:solidFill>
                          <a:effectLst/>
                          <a:latin typeface="Calibri"/>
                        </a:rPr>
                        <a:t>    Low</a:t>
                      </a:r>
                      <a:endParaRPr lang="en-US" sz="1800" b="0" i="0" u="none" strike="noStrike" dirty="0">
                        <a:solidFill>
                          <a:srgbClr val="000000"/>
                        </a:solidFill>
                        <a:effectLst/>
                        <a:latin typeface="Calibri"/>
                      </a:endParaRPr>
                    </a:p>
                  </a:txBody>
                  <a:tcPr marR="0" marT="0" marB="0" anchor="ctr"/>
                </a:tc>
                <a:tc>
                  <a:txBody>
                    <a:bodyPr/>
                    <a:lstStyle/>
                    <a:p>
                      <a:pPr algn="l" fontAlgn="b"/>
                      <a:r>
                        <a:rPr lang="en-US" sz="1800" b="0" i="0" u="none" strike="noStrike" dirty="0">
                          <a:solidFill>
                            <a:srgbClr val="000000"/>
                          </a:solidFill>
                          <a:effectLst/>
                          <a:latin typeface="Calibri"/>
                        </a:rPr>
                        <a:t>Must fix in next version update</a:t>
                      </a:r>
                    </a:p>
                  </a:txBody>
                  <a:tcPr marR="0" marT="0" marB="0" anchor="ctr"/>
                </a:tc>
                <a:tc>
                  <a:txBody>
                    <a:bodyPr/>
                    <a:lstStyle/>
                    <a:p>
                      <a:pPr marL="0" marR="0" algn="l" defTabSz="914400" rtl="0" eaLnBrk="1" fontAlgn="b" latinLnBrk="0" hangingPunct="1">
                        <a:lnSpc>
                          <a:spcPct val="115000"/>
                        </a:lnSpc>
                        <a:spcBef>
                          <a:spcPts val="600"/>
                        </a:spcBef>
                        <a:spcAft>
                          <a:spcPts val="0"/>
                        </a:spcAft>
                        <a:tabLst>
                          <a:tab pos="228600" algn="l"/>
                          <a:tab pos="457200" algn="l"/>
                          <a:tab pos="685800" algn="l"/>
                          <a:tab pos="914400" algn="l"/>
                          <a:tab pos="1143000" algn="l"/>
                          <a:tab pos="1371600" algn="l"/>
                        </a:tabLst>
                      </a:pPr>
                      <a:r>
                        <a:rPr lang="en-US" sz="1800" b="0" i="0" u="none" strike="noStrike" kern="1200" dirty="0">
                          <a:solidFill>
                            <a:srgbClr val="000000"/>
                          </a:solidFill>
                          <a:effectLst/>
                          <a:latin typeface="Calibri"/>
                          <a:ea typeface="+mn-ea"/>
                          <a:cs typeface="+mn-cs"/>
                        </a:rPr>
                        <a:t>Optional</a:t>
                      </a:r>
                    </a:p>
                  </a:txBody>
                  <a:tcPr marL="68580" marR="68580" marT="0" marB="0" anchor="ctr"/>
                </a:tc>
              </a:tr>
              <a:tr h="0">
                <a:tc>
                  <a:txBody>
                    <a:bodyPr/>
                    <a:lstStyle/>
                    <a:p>
                      <a:pPr algn="l" fontAlgn="b"/>
                      <a:r>
                        <a:rPr lang="en-US" sz="1800" b="0" i="0" u="none" strike="noStrike" dirty="0">
                          <a:solidFill>
                            <a:srgbClr val="000000"/>
                          </a:solidFill>
                          <a:effectLst/>
                          <a:latin typeface="Calibri"/>
                        </a:rPr>
                        <a:t>P5 - Info</a:t>
                      </a:r>
                    </a:p>
                  </a:txBody>
                  <a:tcPr marR="0" marT="0" marB="0" anchor="ctr"/>
                </a:tc>
                <a:tc>
                  <a:txBody>
                    <a:bodyPr/>
                    <a:lstStyle/>
                    <a:p>
                      <a:pPr algn="l" fontAlgn="b"/>
                      <a:r>
                        <a:rPr lang="en-US" sz="1800" b="0" i="0" u="none" strike="noStrike" dirty="0">
                          <a:solidFill>
                            <a:srgbClr val="000000"/>
                          </a:solidFill>
                          <a:effectLst/>
                          <a:latin typeface="Calibri"/>
                        </a:rPr>
                        <a:t>NA</a:t>
                      </a:r>
                    </a:p>
                  </a:txBody>
                  <a:tcPr marR="0" marT="0" marB="0" anchor="ctr"/>
                </a:tc>
                <a:tc>
                  <a:txBody>
                    <a:bodyPr/>
                    <a:lstStyle/>
                    <a:p>
                      <a:pPr algn="l" fontAlgn="b"/>
                      <a:r>
                        <a:rPr lang="en-US" sz="1800" b="0" i="0" u="none" strike="noStrike" dirty="0">
                          <a:solidFill>
                            <a:srgbClr val="000000"/>
                          </a:solidFill>
                          <a:effectLst/>
                          <a:latin typeface="Calibri"/>
                        </a:rPr>
                        <a:t>Informational, will not fix</a:t>
                      </a:r>
                    </a:p>
                  </a:txBody>
                  <a:tcPr marR="0" marT="0" marB="0" anchor="ctr"/>
                </a:tc>
                <a:tc>
                  <a:txBody>
                    <a:bodyPr/>
                    <a:lstStyle/>
                    <a:p>
                      <a:pPr marL="0" marR="0" algn="l" defTabSz="914400" rtl="0" eaLnBrk="1" fontAlgn="b" latinLnBrk="0" hangingPunct="1">
                        <a:lnSpc>
                          <a:spcPct val="115000"/>
                        </a:lnSpc>
                        <a:spcBef>
                          <a:spcPts val="600"/>
                        </a:spcBef>
                        <a:spcAft>
                          <a:spcPts val="0"/>
                        </a:spcAft>
                        <a:tabLst>
                          <a:tab pos="228600" algn="l"/>
                          <a:tab pos="457200" algn="l"/>
                          <a:tab pos="685800" algn="l"/>
                          <a:tab pos="914400" algn="l"/>
                          <a:tab pos="1143000" algn="l"/>
                          <a:tab pos="1371600" algn="l"/>
                        </a:tabLst>
                      </a:pPr>
                      <a:r>
                        <a:rPr lang="en-US" sz="1800" b="0" i="0" u="none" strike="noStrike" kern="1200" dirty="0">
                          <a:solidFill>
                            <a:srgbClr val="000000"/>
                          </a:solidFill>
                          <a:effectLst/>
                          <a:latin typeface="Calibri"/>
                          <a:ea typeface="+mn-ea"/>
                          <a:cs typeface="+mn-cs"/>
                        </a:rPr>
                        <a:t>NA</a:t>
                      </a:r>
                    </a:p>
                  </a:txBody>
                  <a:tcPr marL="68580" marR="68580" marT="0" marB="0" anchor="ctr"/>
                </a:tc>
              </a:tr>
            </a:tbl>
          </a:graphicData>
        </a:graphic>
      </p:graphicFrame>
      <p:pic>
        <p:nvPicPr>
          <p:cNvPr id="20482" name="Picture 2" descr="Traffic Ligh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460" y="1360731"/>
            <a:ext cx="599997" cy="1416302"/>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9"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27892147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Response</a:t>
            </a:r>
            <a:endParaRPr lang="en-US" dirty="0"/>
          </a:p>
        </p:txBody>
      </p:sp>
      <p:sp>
        <p:nvSpPr>
          <p:cNvPr id="3" name="Content Placeholder 2"/>
          <p:cNvSpPr>
            <a:spLocks noGrp="1"/>
          </p:cNvSpPr>
          <p:nvPr>
            <p:ph idx="1"/>
          </p:nvPr>
        </p:nvSpPr>
        <p:spPr/>
        <p:txBody>
          <a:bodyPr/>
          <a:lstStyle/>
          <a:p>
            <a:r>
              <a:rPr lang="en-US" dirty="0" smtClean="0"/>
              <a:t>Typical Communication </a:t>
            </a:r>
            <a:r>
              <a:rPr lang="en-US" dirty="0"/>
              <a:t>Response</a:t>
            </a:r>
          </a:p>
          <a:p>
            <a:pPr marL="688975" lvl="1" indent="-342900">
              <a:buFont typeface="+mj-lt"/>
              <a:buAutoNum type="arabicPeriod"/>
            </a:pPr>
            <a:r>
              <a:rPr lang="en-US" dirty="0"/>
              <a:t>SB – Security Bulletin</a:t>
            </a:r>
          </a:p>
          <a:p>
            <a:pPr marL="688975" lvl="1" indent="-342900">
              <a:buFont typeface="+mj-lt"/>
              <a:buAutoNum type="arabicPeriod"/>
            </a:pPr>
            <a:r>
              <a:rPr lang="en-US" dirty="0"/>
              <a:t>KB – Knowledgebase Article</a:t>
            </a:r>
          </a:p>
          <a:p>
            <a:pPr marL="688975" lvl="1" indent="-342900">
              <a:buFont typeface="+mj-lt"/>
              <a:buAutoNum type="arabicPeriod"/>
            </a:pPr>
            <a:r>
              <a:rPr lang="en-US" dirty="0"/>
              <a:t>SS – Sustaining Statement</a:t>
            </a:r>
          </a:p>
          <a:p>
            <a:pPr marL="688975" lvl="1" indent="-342900">
              <a:buFont typeface="+mj-lt"/>
              <a:buAutoNum type="arabicPeriod"/>
            </a:pPr>
            <a:r>
              <a:rPr lang="en-US" dirty="0" smtClean="0"/>
              <a:t>NN </a:t>
            </a:r>
            <a:r>
              <a:rPr lang="en-US" dirty="0"/>
              <a:t>– </a:t>
            </a:r>
            <a:r>
              <a:rPr lang="en-US" dirty="0" smtClean="0"/>
              <a:t>Not Needed </a:t>
            </a:r>
            <a:r>
              <a:rPr lang="en-US" dirty="0"/>
              <a:t>or Release Notes</a:t>
            </a:r>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r>
              <a:rPr lang="en-US" sz="1800" dirty="0" smtClean="0"/>
              <a:t>SB / KB URL</a:t>
            </a:r>
            <a:endParaRPr lang="en-US" sz="1800" dirty="0"/>
          </a:p>
          <a:p>
            <a:pPr lvl="1"/>
            <a:r>
              <a:rPr lang="en-US" sz="1600" u="sng" dirty="0">
                <a:solidFill>
                  <a:srgbClr val="0000CC"/>
                </a:solidFill>
              </a:rPr>
              <a:t>https://</a:t>
            </a:r>
            <a:r>
              <a:rPr lang="en-US" sz="1600" u="sng" dirty="0" smtClean="0">
                <a:solidFill>
                  <a:srgbClr val="0000CC"/>
                </a:solidFill>
              </a:rPr>
              <a:t>kc.mcafee.com/corporate</a:t>
            </a:r>
            <a:endParaRPr lang="en-US" sz="1600" u="sng" dirty="0">
              <a:solidFill>
                <a:srgbClr val="0000CC"/>
              </a:solidFill>
            </a:endParaRPr>
          </a:p>
          <a:p>
            <a:endParaRPr lang="en-US" dirty="0" smtClean="0"/>
          </a:p>
        </p:txBody>
      </p:sp>
      <p:sp>
        <p:nvSpPr>
          <p:cNvPr id="5" name="Slide Number Placeholder 4"/>
          <p:cNvSpPr>
            <a:spLocks noGrp="1"/>
          </p:cNvSpPr>
          <p:nvPr>
            <p:ph type="sldNum" sz="quarter" idx="12"/>
          </p:nvPr>
        </p:nvSpPr>
        <p:spPr/>
        <p:txBody>
          <a:bodyPr/>
          <a:lstStyle/>
          <a:p>
            <a:pPr>
              <a:defRPr/>
            </a:pPr>
            <a:fld id="{C5CAE921-4046-40F3-BA30-FF2D3F052B84}" type="slidenum">
              <a:rPr lang="en-US" smtClean="0"/>
              <a:pPr>
                <a:defRPr/>
              </a:pPr>
              <a:t>79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13695317"/>
              </p:ext>
            </p:extLst>
          </p:nvPr>
        </p:nvGraphicFramePr>
        <p:xfrm>
          <a:off x="900041" y="3195934"/>
          <a:ext cx="7803384" cy="2042160"/>
        </p:xfrm>
        <a:graphic>
          <a:graphicData uri="http://schemas.openxmlformats.org/drawingml/2006/table">
            <a:tbl>
              <a:tblPr firstRow="1" bandRow="1">
                <a:effectLst>
                  <a:innerShdw blurRad="114300">
                    <a:prstClr val="black"/>
                  </a:innerShdw>
                </a:effectLst>
                <a:tableStyleId>{5C22544A-7EE6-4342-B048-85BDC9FD1C3A}</a:tableStyleId>
              </a:tblPr>
              <a:tblGrid>
                <a:gridCol w="1876410"/>
                <a:gridCol w="1612669"/>
                <a:gridCol w="1396538"/>
                <a:gridCol w="1413164"/>
                <a:gridCol w="1504603"/>
              </a:tblGrid>
              <a:tr h="370840">
                <a:tc>
                  <a:txBody>
                    <a:bodyPr/>
                    <a:lstStyle/>
                    <a:p>
                      <a:pPr marL="0" marR="0">
                        <a:spcBef>
                          <a:spcPts val="0"/>
                        </a:spcBef>
                        <a:spcAft>
                          <a:spcPts val="0"/>
                        </a:spcAft>
                      </a:pPr>
                      <a:r>
                        <a:rPr lang="en-US" sz="1600" b="1" dirty="0">
                          <a:effectLst/>
                          <a:latin typeface="Arial"/>
                          <a:ea typeface="Times New Roman"/>
                          <a:cs typeface="Times New Roman"/>
                        </a:rPr>
                        <a:t> </a:t>
                      </a:r>
                      <a:endParaRPr lang="en-US" sz="1600" dirty="0">
                        <a:effectLst/>
                        <a:latin typeface="Arial"/>
                        <a:ea typeface="Times New Roman"/>
                        <a:cs typeface="Times New Roman"/>
                      </a:endParaRPr>
                    </a:p>
                    <a:p>
                      <a:pPr marL="0" marR="0">
                        <a:spcBef>
                          <a:spcPts val="0"/>
                        </a:spcBef>
                        <a:spcAft>
                          <a:spcPts val="0"/>
                        </a:spcAft>
                      </a:pPr>
                      <a:r>
                        <a:rPr lang="en-US" sz="1600" b="1" dirty="0">
                          <a:effectLst/>
                          <a:latin typeface="Arial"/>
                          <a:ea typeface="Times New Roman"/>
                          <a:cs typeface="Times New Roman"/>
                        </a:rPr>
                        <a:t> </a:t>
                      </a:r>
                      <a:endParaRPr lang="en-US" sz="1600" dirty="0">
                        <a:effectLst/>
                        <a:latin typeface="Arial"/>
                        <a:ea typeface="Times New Roman"/>
                        <a:cs typeface="Times New Roman"/>
                      </a:endParaRPr>
                    </a:p>
                  </a:txBody>
                  <a:tcPr marL="68580" marR="68580" marT="0" marB="0" anchor="ctr">
                    <a:solidFill>
                      <a:srgbClr val="C00000"/>
                    </a:solidFill>
                  </a:tcPr>
                </a:tc>
                <a:tc>
                  <a:txBody>
                    <a:bodyPr/>
                    <a:lstStyle/>
                    <a:p>
                      <a:pPr marL="0" marR="0" algn="ctr">
                        <a:spcBef>
                          <a:spcPts val="0"/>
                        </a:spcBef>
                        <a:spcAft>
                          <a:spcPts val="0"/>
                        </a:spcAft>
                      </a:pPr>
                      <a:r>
                        <a:rPr lang="en-US" sz="1600" b="1" dirty="0">
                          <a:effectLst/>
                          <a:latin typeface="Arial"/>
                          <a:ea typeface="Times New Roman"/>
                          <a:cs typeface="Times New Roman"/>
                        </a:rPr>
                        <a:t>CVSS = 0</a:t>
                      </a:r>
                      <a:endParaRPr lang="en-US" sz="1600" dirty="0">
                        <a:effectLst/>
                        <a:latin typeface="Arial"/>
                        <a:ea typeface="Times New Roman"/>
                        <a:cs typeface="Times New Roman"/>
                      </a:endParaRPr>
                    </a:p>
                  </a:txBody>
                  <a:tcPr marL="68580" marR="68580" marT="0" marB="0" anchor="ctr">
                    <a:solidFill>
                      <a:srgbClr val="C00000"/>
                    </a:solidFill>
                  </a:tcPr>
                </a:tc>
                <a:tc>
                  <a:txBody>
                    <a:bodyPr/>
                    <a:lstStyle/>
                    <a:p>
                      <a:pPr marL="0" marR="0" algn="ctr">
                        <a:spcBef>
                          <a:spcPts val="0"/>
                        </a:spcBef>
                        <a:spcAft>
                          <a:spcPts val="0"/>
                        </a:spcAft>
                      </a:pPr>
                      <a:r>
                        <a:rPr lang="en-US" sz="1600" b="1" dirty="0">
                          <a:effectLst/>
                          <a:latin typeface="Arial"/>
                          <a:ea typeface="Times New Roman"/>
                          <a:cs typeface="Times New Roman"/>
                        </a:rPr>
                        <a:t>0 &lt; CVSS &lt; 4</a:t>
                      </a:r>
                      <a:endParaRPr lang="en-US" sz="1600" dirty="0">
                        <a:effectLst/>
                        <a:latin typeface="Arial"/>
                        <a:ea typeface="Times New Roman"/>
                        <a:cs typeface="Times New Roman"/>
                      </a:endParaRPr>
                    </a:p>
                    <a:p>
                      <a:pPr marL="0" marR="0" algn="ctr">
                        <a:spcBef>
                          <a:spcPts val="0"/>
                        </a:spcBef>
                        <a:spcAft>
                          <a:spcPts val="0"/>
                        </a:spcAft>
                      </a:pPr>
                      <a:r>
                        <a:rPr lang="en-US" sz="1600" b="1" dirty="0">
                          <a:effectLst/>
                          <a:latin typeface="Arial"/>
                          <a:ea typeface="Times New Roman"/>
                          <a:cs typeface="Times New Roman"/>
                        </a:rPr>
                        <a:t>Low</a:t>
                      </a:r>
                      <a:endParaRPr lang="en-US" sz="1600" dirty="0">
                        <a:effectLst/>
                        <a:latin typeface="Arial"/>
                        <a:ea typeface="Times New Roman"/>
                        <a:cs typeface="Times New Roman"/>
                      </a:endParaRPr>
                    </a:p>
                  </a:txBody>
                  <a:tcPr marL="68580" marR="68580" marT="0" marB="0" anchor="ctr">
                    <a:solidFill>
                      <a:srgbClr val="C00000"/>
                    </a:solidFill>
                  </a:tcPr>
                </a:tc>
                <a:tc>
                  <a:txBody>
                    <a:bodyPr/>
                    <a:lstStyle/>
                    <a:p>
                      <a:pPr marL="0" marR="0" algn="ctr">
                        <a:spcBef>
                          <a:spcPts val="0"/>
                        </a:spcBef>
                        <a:spcAft>
                          <a:spcPts val="0"/>
                        </a:spcAft>
                      </a:pPr>
                      <a:r>
                        <a:rPr lang="en-US" sz="1600" b="1" dirty="0">
                          <a:effectLst/>
                          <a:latin typeface="Arial"/>
                          <a:ea typeface="Times New Roman"/>
                          <a:cs typeface="Times New Roman"/>
                        </a:rPr>
                        <a:t>4 ≤ CVSS &lt; 7</a:t>
                      </a:r>
                      <a:endParaRPr lang="en-US" sz="1600" dirty="0">
                        <a:effectLst/>
                        <a:latin typeface="Arial"/>
                        <a:ea typeface="Times New Roman"/>
                        <a:cs typeface="Times New Roman"/>
                      </a:endParaRPr>
                    </a:p>
                    <a:p>
                      <a:pPr marL="0" marR="0" algn="ctr">
                        <a:spcBef>
                          <a:spcPts val="0"/>
                        </a:spcBef>
                        <a:spcAft>
                          <a:spcPts val="0"/>
                        </a:spcAft>
                      </a:pPr>
                      <a:r>
                        <a:rPr lang="en-US" sz="1600" b="1" dirty="0">
                          <a:effectLst/>
                          <a:latin typeface="Arial"/>
                          <a:ea typeface="Times New Roman"/>
                          <a:cs typeface="Times New Roman"/>
                        </a:rPr>
                        <a:t>Medium</a:t>
                      </a:r>
                      <a:endParaRPr lang="en-US" sz="1600" dirty="0">
                        <a:effectLst/>
                        <a:latin typeface="Arial"/>
                        <a:ea typeface="Times New Roman"/>
                        <a:cs typeface="Times New Roman"/>
                      </a:endParaRPr>
                    </a:p>
                  </a:txBody>
                  <a:tcPr marL="68580" marR="68580" marT="0" marB="0" anchor="ctr">
                    <a:solidFill>
                      <a:srgbClr val="C00000"/>
                    </a:solidFill>
                  </a:tcPr>
                </a:tc>
                <a:tc>
                  <a:txBody>
                    <a:bodyPr/>
                    <a:lstStyle/>
                    <a:p>
                      <a:pPr marL="0" marR="0" algn="ctr">
                        <a:spcBef>
                          <a:spcPts val="0"/>
                        </a:spcBef>
                        <a:spcAft>
                          <a:spcPts val="0"/>
                        </a:spcAft>
                      </a:pPr>
                      <a:r>
                        <a:rPr lang="en-US" sz="1600" b="1" dirty="0">
                          <a:effectLst/>
                          <a:latin typeface="Arial"/>
                          <a:ea typeface="Times New Roman"/>
                          <a:cs typeface="Times New Roman"/>
                        </a:rPr>
                        <a:t>7 ≤ CVSS ≤ 10</a:t>
                      </a:r>
                      <a:endParaRPr lang="en-US" sz="1600" dirty="0">
                        <a:effectLst/>
                        <a:latin typeface="Arial"/>
                        <a:ea typeface="Times New Roman"/>
                        <a:cs typeface="Times New Roman"/>
                      </a:endParaRPr>
                    </a:p>
                    <a:p>
                      <a:pPr marL="0" marR="0" algn="ctr">
                        <a:spcBef>
                          <a:spcPts val="0"/>
                        </a:spcBef>
                        <a:spcAft>
                          <a:spcPts val="0"/>
                        </a:spcAft>
                      </a:pPr>
                      <a:r>
                        <a:rPr lang="en-US" sz="1600" b="1" dirty="0">
                          <a:effectLst/>
                          <a:latin typeface="Arial"/>
                          <a:ea typeface="Times New Roman"/>
                          <a:cs typeface="Times New Roman"/>
                        </a:rPr>
                        <a:t>High</a:t>
                      </a:r>
                      <a:endParaRPr lang="en-US" sz="1600" dirty="0">
                        <a:effectLst/>
                        <a:latin typeface="Arial"/>
                        <a:ea typeface="Times New Roman"/>
                        <a:cs typeface="Times New Roman"/>
                      </a:endParaRPr>
                    </a:p>
                  </a:txBody>
                  <a:tcPr marL="68580" marR="68580" marT="0" marB="0" anchor="ctr">
                    <a:solidFill>
                      <a:srgbClr val="C00000"/>
                    </a:solidFill>
                  </a:tcPr>
                </a:tc>
              </a:tr>
              <a:tr h="370840">
                <a:tc>
                  <a:txBody>
                    <a:bodyPr/>
                    <a:lstStyle/>
                    <a:p>
                      <a:pPr marL="0" marR="0">
                        <a:spcBef>
                          <a:spcPts val="0"/>
                        </a:spcBef>
                        <a:spcAft>
                          <a:spcPts val="0"/>
                        </a:spcAft>
                      </a:pPr>
                      <a:r>
                        <a:rPr lang="en-US" sz="1600" b="1" dirty="0">
                          <a:solidFill>
                            <a:schemeClr val="tx2"/>
                          </a:solidFill>
                          <a:effectLst/>
                          <a:latin typeface="Arial"/>
                          <a:ea typeface="Times New Roman"/>
                          <a:cs typeface="Times New Roman"/>
                        </a:rPr>
                        <a:t>External Disclosure (CVE)</a:t>
                      </a:r>
                      <a:endParaRPr lang="en-US" sz="1600" dirty="0">
                        <a:solidFill>
                          <a:schemeClr val="tx2"/>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chemeClr val="tx1">
                              <a:lumMod val="50000"/>
                            </a:schemeClr>
                          </a:solidFill>
                          <a:effectLst/>
                          <a:latin typeface="Arial"/>
                          <a:ea typeface="Times New Roman"/>
                          <a:cs typeface="Times New Roman"/>
                        </a:rPr>
                        <a:t>KB</a:t>
                      </a:r>
                      <a:endParaRPr lang="en-US" sz="1600" dirty="0">
                        <a:solidFill>
                          <a:schemeClr val="tx1">
                            <a:lumMod val="50000"/>
                          </a:schemeClr>
                        </a:solidFill>
                        <a:effectLst/>
                        <a:latin typeface="Arial"/>
                        <a:ea typeface="Times New Roman"/>
                        <a:cs typeface="Times New Roman"/>
                      </a:endParaRPr>
                    </a:p>
                    <a:p>
                      <a:pPr marL="0" marR="0" algn="ctr">
                        <a:spcBef>
                          <a:spcPts val="0"/>
                        </a:spcBef>
                        <a:spcAft>
                          <a:spcPts val="0"/>
                        </a:spcAft>
                      </a:pPr>
                      <a:r>
                        <a:rPr lang="en-US" sz="1400" dirty="0">
                          <a:solidFill>
                            <a:schemeClr val="tx1">
                              <a:lumMod val="50000"/>
                            </a:schemeClr>
                          </a:solidFill>
                          <a:effectLst/>
                          <a:latin typeface="Arial"/>
                          <a:ea typeface="Times New Roman"/>
                          <a:cs typeface="Times New Roman"/>
                        </a:rPr>
                        <a:t>if lots of attention, else </a:t>
                      </a:r>
                      <a:r>
                        <a:rPr lang="en-US" sz="1400" b="1" dirty="0">
                          <a:solidFill>
                            <a:schemeClr val="tx1">
                              <a:lumMod val="50000"/>
                            </a:schemeClr>
                          </a:solidFill>
                          <a:effectLst/>
                          <a:latin typeface="Arial"/>
                          <a:ea typeface="Times New Roman"/>
                          <a:cs typeface="Times New Roman"/>
                        </a:rPr>
                        <a:t>NN</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chemeClr val="tx1">
                              <a:lumMod val="50000"/>
                            </a:schemeClr>
                          </a:solidFill>
                          <a:effectLst/>
                          <a:latin typeface="Arial"/>
                          <a:ea typeface="Times New Roman"/>
                          <a:cs typeface="Times New Roman"/>
                        </a:rPr>
                        <a:t>KB</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smtClean="0">
                          <a:solidFill>
                            <a:schemeClr val="tx1">
                              <a:lumMod val="50000"/>
                            </a:schemeClr>
                          </a:solidFill>
                          <a:effectLst/>
                          <a:latin typeface="Arial"/>
                          <a:ea typeface="Times New Roman"/>
                          <a:cs typeface="Times New Roman"/>
                        </a:rPr>
                        <a:t>SB + SMS</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smtClean="0">
                          <a:solidFill>
                            <a:schemeClr val="tx1">
                              <a:lumMod val="50000"/>
                            </a:schemeClr>
                          </a:solidFill>
                          <a:effectLst/>
                          <a:latin typeface="Arial"/>
                          <a:ea typeface="Times New Roman"/>
                          <a:cs typeface="Times New Roman"/>
                        </a:rPr>
                        <a:t>SB + SMS</a:t>
                      </a:r>
                      <a:endParaRPr lang="en-US" sz="1600" dirty="0">
                        <a:solidFill>
                          <a:schemeClr val="tx1">
                            <a:lumMod val="50000"/>
                          </a:schemeClr>
                        </a:solidFill>
                        <a:effectLst/>
                        <a:latin typeface="Arial"/>
                        <a:ea typeface="Times New Roman"/>
                        <a:cs typeface="Times New Roman"/>
                      </a:endParaRPr>
                    </a:p>
                  </a:txBody>
                  <a:tcPr marL="68580" marR="68580" marT="0" marB="0" anchor="ctr"/>
                </a:tc>
              </a:tr>
              <a:tr h="370840">
                <a:tc>
                  <a:txBody>
                    <a:bodyPr/>
                    <a:lstStyle/>
                    <a:p>
                      <a:pPr marL="0" marR="0">
                        <a:spcBef>
                          <a:spcPts val="0"/>
                        </a:spcBef>
                        <a:spcAft>
                          <a:spcPts val="0"/>
                        </a:spcAft>
                      </a:pPr>
                      <a:r>
                        <a:rPr lang="en-US" sz="1600" b="1">
                          <a:solidFill>
                            <a:schemeClr val="tx2"/>
                          </a:solidFill>
                          <a:effectLst/>
                          <a:latin typeface="Arial"/>
                          <a:ea typeface="Times New Roman"/>
                          <a:cs typeface="Times New Roman"/>
                        </a:rPr>
                        <a:t>Customer Disclosure</a:t>
                      </a:r>
                      <a:endParaRPr lang="en-US" sz="1600">
                        <a:solidFill>
                          <a:schemeClr val="tx2"/>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a:solidFill>
                            <a:schemeClr val="tx1">
                              <a:lumMod val="50000"/>
                            </a:schemeClr>
                          </a:solidFill>
                          <a:effectLst/>
                          <a:latin typeface="Arial"/>
                          <a:ea typeface="Times New Roman"/>
                          <a:cs typeface="Times New Roman"/>
                        </a:rPr>
                        <a:t>SS</a:t>
                      </a:r>
                      <a:endParaRPr lang="en-US" sz="160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chemeClr val="tx1">
                              <a:lumMod val="50000"/>
                            </a:schemeClr>
                          </a:solidFill>
                          <a:effectLst/>
                          <a:latin typeface="Arial"/>
                          <a:ea typeface="Times New Roman"/>
                          <a:cs typeface="Times New Roman"/>
                        </a:rPr>
                        <a:t>SS</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smtClean="0">
                          <a:solidFill>
                            <a:schemeClr val="tx1">
                              <a:lumMod val="50000"/>
                            </a:schemeClr>
                          </a:solidFill>
                          <a:effectLst/>
                          <a:latin typeface="Arial"/>
                          <a:ea typeface="Times New Roman"/>
                          <a:cs typeface="Times New Roman"/>
                        </a:rPr>
                        <a:t>SB + SMS</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smtClean="0">
                          <a:solidFill>
                            <a:schemeClr val="tx1">
                              <a:lumMod val="50000"/>
                            </a:schemeClr>
                          </a:solidFill>
                          <a:effectLst/>
                          <a:latin typeface="Arial"/>
                          <a:ea typeface="Times New Roman"/>
                          <a:cs typeface="Times New Roman"/>
                        </a:rPr>
                        <a:t>SB + SMS</a:t>
                      </a:r>
                      <a:endParaRPr lang="en-US" sz="1600" dirty="0">
                        <a:solidFill>
                          <a:schemeClr val="tx1">
                            <a:lumMod val="50000"/>
                          </a:schemeClr>
                        </a:solidFill>
                        <a:effectLst/>
                        <a:latin typeface="Arial"/>
                        <a:ea typeface="Times New Roman"/>
                        <a:cs typeface="Times New Roman"/>
                      </a:endParaRPr>
                    </a:p>
                  </a:txBody>
                  <a:tcPr marL="68580" marR="68580" marT="0" marB="0" anchor="ctr"/>
                </a:tc>
              </a:tr>
              <a:tr h="370840">
                <a:tc>
                  <a:txBody>
                    <a:bodyPr/>
                    <a:lstStyle/>
                    <a:p>
                      <a:pPr marL="0" marR="0">
                        <a:spcBef>
                          <a:spcPts val="0"/>
                        </a:spcBef>
                        <a:spcAft>
                          <a:spcPts val="0"/>
                        </a:spcAft>
                      </a:pPr>
                      <a:r>
                        <a:rPr lang="en-US" sz="1600" b="1">
                          <a:solidFill>
                            <a:schemeClr val="tx2"/>
                          </a:solidFill>
                          <a:effectLst/>
                          <a:latin typeface="Arial"/>
                          <a:ea typeface="Times New Roman"/>
                          <a:cs typeface="Times New Roman"/>
                        </a:rPr>
                        <a:t>Internal (Bugzilla)</a:t>
                      </a:r>
                      <a:endParaRPr lang="en-US" sz="1600">
                        <a:solidFill>
                          <a:schemeClr val="tx2"/>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chemeClr val="tx1">
                              <a:lumMod val="50000"/>
                            </a:schemeClr>
                          </a:solidFill>
                          <a:effectLst/>
                          <a:latin typeface="Arial"/>
                          <a:ea typeface="Times New Roman"/>
                          <a:cs typeface="Times New Roman"/>
                        </a:rPr>
                        <a:t>NN</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a:solidFill>
                            <a:schemeClr val="tx1">
                              <a:lumMod val="50000"/>
                            </a:schemeClr>
                          </a:solidFill>
                          <a:effectLst/>
                          <a:latin typeface="Arial"/>
                          <a:ea typeface="Times New Roman"/>
                          <a:cs typeface="Times New Roman"/>
                        </a:rPr>
                        <a:t>NN</a:t>
                      </a:r>
                      <a:endParaRPr lang="en-US" sz="160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chemeClr val="tx1">
                              <a:lumMod val="50000"/>
                            </a:schemeClr>
                          </a:solidFill>
                          <a:effectLst/>
                          <a:latin typeface="Arial"/>
                          <a:ea typeface="Times New Roman"/>
                          <a:cs typeface="Times New Roman"/>
                        </a:rPr>
                        <a:t>Document in release notes</a:t>
                      </a:r>
                      <a:endParaRPr lang="en-US" sz="1600" dirty="0">
                        <a:solidFill>
                          <a:schemeClr val="tx1">
                            <a:lumMod val="50000"/>
                          </a:schemeClr>
                        </a:solidFill>
                        <a:effectLst/>
                        <a:latin typeface="Arial"/>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chemeClr val="tx1">
                              <a:lumMod val="50000"/>
                            </a:schemeClr>
                          </a:solidFill>
                          <a:effectLst/>
                          <a:latin typeface="Arial"/>
                          <a:ea typeface="Times New Roman"/>
                          <a:cs typeface="Times New Roman"/>
                        </a:rPr>
                        <a:t>SB</a:t>
                      </a:r>
                      <a:endParaRPr lang="en-US" sz="1600" dirty="0">
                        <a:solidFill>
                          <a:schemeClr val="tx1">
                            <a:lumMod val="50000"/>
                          </a:schemeClr>
                        </a:solidFill>
                        <a:effectLst/>
                        <a:latin typeface="Arial"/>
                        <a:ea typeface="Times New Roman"/>
                        <a:cs typeface="Times New Roman"/>
                      </a:endParaRPr>
                    </a:p>
                    <a:p>
                      <a:pPr marL="0" marR="0" algn="ctr">
                        <a:spcBef>
                          <a:spcPts val="0"/>
                        </a:spcBef>
                        <a:spcAft>
                          <a:spcPts val="0"/>
                        </a:spcAft>
                      </a:pPr>
                      <a:r>
                        <a:rPr lang="en-US" sz="1400" dirty="0">
                          <a:solidFill>
                            <a:schemeClr val="tx1">
                              <a:lumMod val="50000"/>
                            </a:schemeClr>
                          </a:solidFill>
                          <a:effectLst/>
                          <a:latin typeface="Arial"/>
                          <a:ea typeface="Times New Roman"/>
                          <a:cs typeface="Times New Roman"/>
                        </a:rPr>
                        <a:t>(post-release)</a:t>
                      </a:r>
                      <a:endParaRPr lang="en-US" sz="1600" dirty="0">
                        <a:solidFill>
                          <a:schemeClr val="tx1">
                            <a:lumMod val="50000"/>
                          </a:schemeClr>
                        </a:solidFill>
                        <a:effectLst/>
                        <a:latin typeface="Arial"/>
                        <a:ea typeface="Times New Roman"/>
                        <a:cs typeface="Times New Roman"/>
                      </a:endParaRPr>
                    </a:p>
                  </a:txBody>
                  <a:tcPr marL="68580" marR="68580" marT="0" marB="0" anchor="ctr"/>
                </a:tc>
              </a:tr>
            </a:tbl>
          </a:graphicData>
        </a:graphic>
      </p:graphicFrame>
      <p:sp>
        <p:nvSpPr>
          <p:cNvPr id="7"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8" name="Text Placeholder 3"/>
          <p:cNvSpPr txBox="1">
            <a:spLocks/>
          </p:cNvSpPr>
          <p:nvPr/>
        </p:nvSpPr>
        <p:spPr>
          <a:xfrm>
            <a:off x="457200" y="6582835"/>
            <a:ext cx="1920240"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Tree>
    <p:extLst>
      <p:ext uri="{BB962C8B-B14F-4D97-AF65-F5344CB8AC3E}">
        <p14:creationId xmlns:p14="http://schemas.microsoft.com/office/powerpoint/2010/main" val="1260780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Analogy – Course Map</a:t>
            </a:r>
            <a:endParaRPr lang="en-US" dirty="0"/>
          </a:p>
        </p:txBody>
      </p:sp>
      <p:sp>
        <p:nvSpPr>
          <p:cNvPr id="4" name="Slide Number Placeholder 3"/>
          <p:cNvSpPr>
            <a:spLocks noGrp="1"/>
          </p:cNvSpPr>
          <p:nvPr>
            <p:ph type="sldNum" sz="quarter" idx="10"/>
          </p:nvPr>
        </p:nvSpPr>
        <p:spPr/>
        <p:txBody>
          <a:bodyPr/>
          <a:lstStyle/>
          <a:p>
            <a:pPr>
              <a:defRPr/>
            </a:pPr>
            <a:fld id="{E0F9F956-84A8-4035-81A5-45AA598EB10D}" type="slidenum">
              <a:rPr lang="en-US" smtClean="0"/>
              <a:pPr>
                <a:defRPr/>
              </a:pPr>
              <a:t>8</a:t>
            </a:fld>
            <a:endParaRPr lang="en-US"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110" y="946116"/>
            <a:ext cx="3733800" cy="536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C:\Users\htoomey\Documents\Google Drive\Running\2013\131019 Wild Duluth 50K\Wild Duluth 50K Prof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47743"/>
            <a:ext cx="8382000" cy="2305432"/>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17189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80</a:t>
            </a:fld>
            <a:endParaRPr lang="en-US" dirty="0"/>
          </a:p>
        </p:txBody>
      </p:sp>
      <p:pic>
        <p:nvPicPr>
          <p:cNvPr id="4" name="Picture Placeholder 3"/>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51" b="51"/>
          <a:stretch>
            <a:fillRect/>
          </a:stretch>
        </p:blipFill>
        <p:spPr/>
      </p:pic>
      <p:sp>
        <p:nvSpPr>
          <p:cNvPr id="8" name="Title 7"/>
          <p:cNvSpPr>
            <a:spLocks noGrp="1"/>
          </p:cNvSpPr>
          <p:nvPr>
            <p:ph type="title"/>
          </p:nvPr>
        </p:nvSpPr>
        <p:spPr/>
        <p:txBody>
          <a:bodyPr/>
          <a:lstStyle/>
          <a:p>
            <a:r>
              <a:rPr lang="en-US" dirty="0" smtClean="0"/>
              <a:t>Privacy</a:t>
            </a:r>
            <a:endParaRPr lang="en-US" dirty="0"/>
          </a:p>
        </p:txBody>
      </p:sp>
      <p:sp>
        <p:nvSpPr>
          <p:cNvPr id="3" name="Text Placeholder 2"/>
          <p:cNvSpPr>
            <a:spLocks noGrp="1"/>
          </p:cNvSpPr>
          <p:nvPr>
            <p:ph type="body" sz="quarter" idx="16"/>
          </p:nvPr>
        </p:nvSpPr>
        <p:spPr/>
        <p:txBody>
          <a:bodyPr/>
          <a:lstStyle/>
          <a:p>
            <a:endParaRPr lang="en-US"/>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Tree>
    <p:extLst>
      <p:ext uri="{BB962C8B-B14F-4D97-AF65-F5344CB8AC3E}">
        <p14:creationId xmlns:p14="http://schemas.microsoft.com/office/powerpoint/2010/main" val="203532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EB8B06D-99A5-468B-806E-293788FE9637}" type="slidenum">
              <a:rPr lang="en-US" smtClean="0"/>
              <a:pPr/>
              <a:t>81</a:t>
            </a:fld>
            <a:endParaRPr lang="en-US" dirty="0"/>
          </a:p>
        </p:txBody>
      </p:sp>
      <p:sp>
        <p:nvSpPr>
          <p:cNvPr id="22" name="Text Placeholder 21"/>
          <p:cNvSpPr>
            <a:spLocks noGrp="1"/>
          </p:cNvSpPr>
          <p:nvPr>
            <p:ph type="body" sz="quarter" idx="21"/>
          </p:nvPr>
        </p:nvSpPr>
        <p:spPr/>
        <p:txBody>
          <a:bodyPr/>
          <a:lstStyle/>
          <a:p>
            <a:endParaRPr lang="en-US" dirty="0"/>
          </a:p>
        </p:txBody>
      </p:sp>
      <p:sp>
        <p:nvSpPr>
          <p:cNvPr id="23" name="Text Placeholder 22"/>
          <p:cNvSpPr>
            <a:spLocks noGrp="1"/>
          </p:cNvSpPr>
          <p:nvPr>
            <p:ph type="body" sz="quarter" idx="22"/>
          </p:nvPr>
        </p:nvSpPr>
        <p:spPr/>
        <p:txBody>
          <a:bodyPr/>
          <a:lstStyle/>
          <a:p>
            <a:endParaRPr lang="en-US" dirty="0"/>
          </a:p>
        </p:txBody>
      </p:sp>
      <p:sp>
        <p:nvSpPr>
          <p:cNvPr id="14" name="Title 13"/>
          <p:cNvSpPr>
            <a:spLocks noGrp="1"/>
          </p:cNvSpPr>
          <p:nvPr>
            <p:ph type="title"/>
          </p:nvPr>
        </p:nvSpPr>
        <p:spPr/>
        <p:txBody>
          <a:bodyPr/>
          <a:lstStyle/>
          <a:p>
            <a:r>
              <a:rPr lang="en-US" dirty="0" smtClean="0"/>
              <a:t>Privacy</a:t>
            </a:r>
            <a:endParaRPr lang="en-US" dirty="0"/>
          </a:p>
        </p:txBody>
      </p:sp>
      <p:sp>
        <p:nvSpPr>
          <p:cNvPr id="9" name="Text Box 2"/>
          <p:cNvSpPr txBox="1">
            <a:spLocks noChangeArrowheads="1"/>
          </p:cNvSpPr>
          <p:nvPr/>
        </p:nvSpPr>
        <p:spPr bwMode="auto">
          <a:xfrm>
            <a:off x="488950" y="4186238"/>
            <a:ext cx="1271182" cy="289310"/>
          </a:xfrm>
          <a:prstGeom prst="rect">
            <a:avLst/>
          </a:prstGeom>
          <a:noFill/>
          <a:ln w="9525">
            <a:noFill/>
            <a:round/>
            <a:headEnd/>
            <a:tailEnd/>
          </a:ln>
          <a:effectLst/>
        </p:spPr>
        <p:txBody>
          <a:bodyPr wrap="none" lIns="0" tIns="0" rIns="0" bIns="0">
            <a:spAutoFit/>
          </a:bodyPr>
          <a:lstStyle/>
          <a:p>
            <a:pPr>
              <a:lnSpc>
                <a:spcPct val="94000"/>
              </a:lnSpc>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rPr>
              <a:t>  </a:t>
            </a:r>
            <a:r>
              <a:rPr lang="en-GB" sz="1800" dirty="0" smtClean="0">
                <a:solidFill>
                  <a:srgbClr val="000000"/>
                </a:solidFill>
              </a:rPr>
              <a:t>Collection</a:t>
            </a:r>
            <a:endParaRPr lang="en-GB" sz="1800" dirty="0">
              <a:solidFill>
                <a:srgbClr val="000000"/>
              </a:solidFill>
            </a:endParaRPr>
          </a:p>
        </p:txBody>
      </p:sp>
      <p:sp>
        <p:nvSpPr>
          <p:cNvPr id="10" name="Text Box 3"/>
          <p:cNvSpPr txBox="1">
            <a:spLocks noChangeArrowheads="1"/>
          </p:cNvSpPr>
          <p:nvPr/>
        </p:nvSpPr>
        <p:spPr bwMode="auto">
          <a:xfrm>
            <a:off x="1976438" y="4219575"/>
            <a:ext cx="1005083" cy="260392"/>
          </a:xfrm>
          <a:prstGeom prst="rect">
            <a:avLst/>
          </a:prstGeom>
          <a:noFill/>
          <a:ln w="9525">
            <a:noFill/>
            <a:round/>
            <a:headEnd/>
            <a:tailEnd/>
          </a:ln>
          <a:effectLst/>
        </p:spPr>
        <p:txBody>
          <a:bodyPr wrap="none" lIns="0" tIns="0" rIns="0" bIns="0">
            <a:spAutoFit/>
          </a:bodyPr>
          <a:lstStyle/>
          <a:p>
            <a:pPr>
              <a:lnSpc>
                <a:spcPct val="94000"/>
              </a:lnSpc>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a:solidFill>
                  <a:srgbClr val="000000"/>
                </a:solidFill>
              </a:rPr>
              <a:t>  Storage</a:t>
            </a:r>
          </a:p>
        </p:txBody>
      </p:sp>
      <p:sp>
        <p:nvSpPr>
          <p:cNvPr id="11" name="Text Box 4"/>
          <p:cNvSpPr txBox="1">
            <a:spLocks noChangeArrowheads="1"/>
          </p:cNvSpPr>
          <p:nvPr/>
        </p:nvSpPr>
        <p:spPr bwMode="auto">
          <a:xfrm>
            <a:off x="5181600" y="4054648"/>
            <a:ext cx="1360950" cy="2232727"/>
          </a:xfrm>
          <a:prstGeom prst="rect">
            <a:avLst/>
          </a:prstGeom>
          <a:noFill/>
          <a:ln w="9525">
            <a:noFill/>
            <a:round/>
            <a:headEnd/>
            <a:tailEnd/>
          </a:ln>
          <a:effectLst/>
        </p:spPr>
        <p:txBody>
          <a:bodyPr wrap="none" lIns="0" tIns="0" rIns="0" bIns="0">
            <a:spAutoFit/>
          </a:bodyPr>
          <a:lstStyle/>
          <a:p>
            <a:pPr marL="190500" indent="-190500">
              <a:lnSpc>
                <a:spcPct val="94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Accessing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Controlling</a:t>
            </a:r>
            <a:br>
              <a:rPr lang="en-GB" sz="1800" dirty="0">
                <a:solidFill>
                  <a:srgbClr val="000000"/>
                </a:solidFill>
              </a:rPr>
            </a:br>
            <a:r>
              <a:rPr lang="en-GB" sz="1800" dirty="0">
                <a:solidFill>
                  <a:srgbClr val="000000"/>
                </a:solidFill>
              </a:rPr>
              <a:t>access</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Organizing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Reporting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Analyzing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Adapting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Changing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Managing</a:t>
            </a:r>
          </a:p>
        </p:txBody>
      </p:sp>
      <p:sp>
        <p:nvSpPr>
          <p:cNvPr id="12" name="Text Box 5"/>
          <p:cNvSpPr txBox="1">
            <a:spLocks noChangeArrowheads="1"/>
          </p:cNvSpPr>
          <p:nvPr/>
        </p:nvSpPr>
        <p:spPr bwMode="auto">
          <a:xfrm>
            <a:off x="7011988" y="4271043"/>
            <a:ext cx="1888731" cy="753476"/>
          </a:xfrm>
          <a:prstGeom prst="rect">
            <a:avLst/>
          </a:prstGeom>
          <a:noFill/>
          <a:ln w="9525">
            <a:noFill/>
            <a:round/>
            <a:headEnd/>
            <a:tailEnd/>
          </a:ln>
          <a:effectLst/>
        </p:spPr>
        <p:txBody>
          <a:bodyPr wrap="square" lIns="0" tIns="0" rIns="0" bIns="0">
            <a:spAutoFit/>
          </a:bodyPr>
          <a:lstStyle/>
          <a:p>
            <a:pPr>
              <a:lnSpc>
                <a:spcPct val="94000"/>
              </a:lnSpc>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a:solidFill>
                  <a:srgbClr val="000000"/>
                </a:solidFill>
              </a:rPr>
              <a:t> Destruction</a:t>
            </a:r>
          </a:p>
          <a:p>
            <a:pPr marL="117475" indent="-117475">
              <a:lnSpc>
                <a:spcPct val="89000"/>
              </a:lnSpc>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a:solidFill>
                  <a:srgbClr val="000000"/>
                </a:solidFill>
              </a:rPr>
              <a:t> Terminating Access</a:t>
            </a:r>
          </a:p>
        </p:txBody>
      </p:sp>
      <p:sp>
        <p:nvSpPr>
          <p:cNvPr id="13" name="Line 6"/>
          <p:cNvSpPr>
            <a:spLocks noChangeShapeType="1"/>
          </p:cNvSpPr>
          <p:nvPr/>
        </p:nvSpPr>
        <p:spPr bwMode="auto">
          <a:xfrm>
            <a:off x="6837363" y="1979613"/>
            <a:ext cx="1587" cy="3122612"/>
          </a:xfrm>
          <a:prstGeom prst="line">
            <a:avLst/>
          </a:prstGeom>
          <a:noFill/>
          <a:ln w="9360">
            <a:solidFill>
              <a:srgbClr val="000000"/>
            </a:solidFill>
            <a:prstDash val="sysDot"/>
            <a:miter lim="800000"/>
            <a:headEnd/>
            <a:tailEnd/>
          </a:ln>
          <a:effectLst/>
        </p:spPr>
        <p:txBody>
          <a:bodyPr/>
          <a:lstStyle/>
          <a:p>
            <a:endParaRPr lang="en-US" dirty="0"/>
          </a:p>
        </p:txBody>
      </p:sp>
      <p:sp>
        <p:nvSpPr>
          <p:cNvPr id="16" name="AutoShape 8"/>
          <p:cNvSpPr>
            <a:spLocks noChangeArrowheads="1"/>
          </p:cNvSpPr>
          <p:nvPr/>
        </p:nvSpPr>
        <p:spPr bwMode="auto">
          <a:xfrm>
            <a:off x="244475" y="2579688"/>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17" name="AutoShape 9"/>
          <p:cNvSpPr>
            <a:spLocks noChangeArrowheads="1"/>
          </p:cNvSpPr>
          <p:nvPr/>
        </p:nvSpPr>
        <p:spPr bwMode="auto">
          <a:xfrm>
            <a:off x="244475" y="2940050"/>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18" name="AutoShape 10"/>
          <p:cNvSpPr>
            <a:spLocks noChangeArrowheads="1"/>
          </p:cNvSpPr>
          <p:nvPr/>
        </p:nvSpPr>
        <p:spPr bwMode="auto">
          <a:xfrm>
            <a:off x="244475" y="3300413"/>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19" name="AutoShape 11"/>
          <p:cNvSpPr>
            <a:spLocks noChangeArrowheads="1"/>
          </p:cNvSpPr>
          <p:nvPr/>
        </p:nvSpPr>
        <p:spPr bwMode="auto">
          <a:xfrm>
            <a:off x="244475" y="3660775"/>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pic>
        <p:nvPicPr>
          <p:cNvPr id="20" name="Picture 12"/>
          <p:cNvPicPr>
            <a:picLocks noChangeAspect="1" noChangeArrowheads="1"/>
          </p:cNvPicPr>
          <p:nvPr/>
        </p:nvPicPr>
        <p:blipFill>
          <a:blip r:embed="rId3" cstate="print"/>
          <a:srcRect/>
          <a:stretch>
            <a:fillRect/>
          </a:stretch>
        </p:blipFill>
        <p:spPr bwMode="auto">
          <a:xfrm>
            <a:off x="674688" y="2979738"/>
            <a:ext cx="457200" cy="457200"/>
          </a:xfrm>
          <a:prstGeom prst="rect">
            <a:avLst/>
          </a:prstGeom>
          <a:noFill/>
          <a:ln w="9525">
            <a:noFill/>
            <a:round/>
            <a:headEnd/>
            <a:tailEnd/>
          </a:ln>
          <a:effectLst/>
        </p:spPr>
      </p:pic>
      <p:pic>
        <p:nvPicPr>
          <p:cNvPr id="21" name="Picture 13"/>
          <p:cNvPicPr>
            <a:picLocks noChangeAspect="1" noChangeArrowheads="1"/>
          </p:cNvPicPr>
          <p:nvPr/>
        </p:nvPicPr>
        <p:blipFill>
          <a:blip r:embed="rId4" cstate="print">
            <a:lum contrast="-28000"/>
          </a:blip>
          <a:srcRect/>
          <a:stretch>
            <a:fillRect/>
          </a:stretch>
        </p:blipFill>
        <p:spPr bwMode="auto">
          <a:xfrm>
            <a:off x="1260475" y="2697163"/>
            <a:ext cx="274638" cy="384175"/>
          </a:xfrm>
          <a:prstGeom prst="rect">
            <a:avLst/>
          </a:prstGeom>
          <a:noFill/>
          <a:ln w="9525">
            <a:noFill/>
            <a:round/>
            <a:headEnd/>
            <a:tailEnd/>
          </a:ln>
          <a:effectLst/>
        </p:spPr>
      </p:pic>
      <p:pic>
        <p:nvPicPr>
          <p:cNvPr id="24" name="Picture 14"/>
          <p:cNvPicPr>
            <a:picLocks noChangeAspect="1" noChangeArrowheads="1"/>
          </p:cNvPicPr>
          <p:nvPr/>
        </p:nvPicPr>
        <p:blipFill>
          <a:blip r:embed="rId4" cstate="print">
            <a:lum contrast="-28000"/>
          </a:blip>
          <a:srcRect/>
          <a:stretch>
            <a:fillRect/>
          </a:stretch>
        </p:blipFill>
        <p:spPr bwMode="auto">
          <a:xfrm>
            <a:off x="1223963" y="3236913"/>
            <a:ext cx="274637" cy="384175"/>
          </a:xfrm>
          <a:prstGeom prst="rect">
            <a:avLst/>
          </a:prstGeom>
          <a:noFill/>
          <a:ln w="9525">
            <a:noFill/>
            <a:round/>
            <a:headEnd/>
            <a:tailEnd/>
          </a:ln>
          <a:effectLst/>
        </p:spPr>
      </p:pic>
      <p:pic>
        <p:nvPicPr>
          <p:cNvPr id="25" name="Picture 15"/>
          <p:cNvPicPr>
            <a:picLocks noChangeAspect="1" noChangeArrowheads="1"/>
          </p:cNvPicPr>
          <p:nvPr/>
        </p:nvPicPr>
        <p:blipFill>
          <a:blip r:embed="rId4" cstate="print">
            <a:lum contrast="-28000"/>
          </a:blip>
          <a:srcRect/>
          <a:stretch>
            <a:fillRect/>
          </a:stretch>
        </p:blipFill>
        <p:spPr bwMode="auto">
          <a:xfrm>
            <a:off x="792163" y="3562350"/>
            <a:ext cx="274637" cy="384175"/>
          </a:xfrm>
          <a:prstGeom prst="rect">
            <a:avLst/>
          </a:prstGeom>
          <a:noFill/>
          <a:ln w="9525">
            <a:noFill/>
            <a:round/>
            <a:headEnd/>
            <a:tailEnd/>
          </a:ln>
          <a:effectLst/>
        </p:spPr>
      </p:pic>
      <p:pic>
        <p:nvPicPr>
          <p:cNvPr id="26" name="Picture 16"/>
          <p:cNvPicPr>
            <a:picLocks noChangeAspect="1" noChangeArrowheads="1"/>
          </p:cNvPicPr>
          <p:nvPr/>
        </p:nvPicPr>
        <p:blipFill>
          <a:blip r:embed="rId4" cstate="print">
            <a:lum contrast="-28000"/>
          </a:blip>
          <a:srcRect/>
          <a:stretch>
            <a:fillRect/>
          </a:stretch>
        </p:blipFill>
        <p:spPr bwMode="auto">
          <a:xfrm>
            <a:off x="792163" y="2446338"/>
            <a:ext cx="274637" cy="384175"/>
          </a:xfrm>
          <a:prstGeom prst="rect">
            <a:avLst/>
          </a:prstGeom>
          <a:noFill/>
          <a:ln w="9525">
            <a:noFill/>
            <a:round/>
            <a:headEnd/>
            <a:tailEnd/>
          </a:ln>
          <a:effectLst/>
        </p:spPr>
      </p:pic>
      <p:pic>
        <p:nvPicPr>
          <p:cNvPr id="27" name="Picture 17"/>
          <p:cNvPicPr>
            <a:picLocks noChangeAspect="1" noChangeArrowheads="1"/>
          </p:cNvPicPr>
          <p:nvPr/>
        </p:nvPicPr>
        <p:blipFill>
          <a:blip r:embed="rId4" cstate="print">
            <a:lum contrast="-28000"/>
          </a:blip>
          <a:srcRect/>
          <a:stretch>
            <a:fillRect/>
          </a:stretch>
        </p:blipFill>
        <p:spPr bwMode="auto">
          <a:xfrm>
            <a:off x="360363" y="2698750"/>
            <a:ext cx="274637" cy="384175"/>
          </a:xfrm>
          <a:prstGeom prst="rect">
            <a:avLst/>
          </a:prstGeom>
          <a:noFill/>
          <a:ln w="9525">
            <a:noFill/>
            <a:round/>
            <a:headEnd/>
            <a:tailEnd/>
          </a:ln>
          <a:effectLst/>
        </p:spPr>
      </p:pic>
      <p:pic>
        <p:nvPicPr>
          <p:cNvPr id="28" name="Picture 18"/>
          <p:cNvPicPr>
            <a:picLocks noChangeAspect="1" noChangeArrowheads="1"/>
          </p:cNvPicPr>
          <p:nvPr/>
        </p:nvPicPr>
        <p:blipFill>
          <a:blip r:embed="rId4" cstate="print">
            <a:lum contrast="-28000"/>
          </a:blip>
          <a:srcRect/>
          <a:stretch>
            <a:fillRect/>
          </a:stretch>
        </p:blipFill>
        <p:spPr bwMode="auto">
          <a:xfrm>
            <a:off x="360363" y="3238500"/>
            <a:ext cx="274637" cy="384175"/>
          </a:xfrm>
          <a:prstGeom prst="rect">
            <a:avLst/>
          </a:prstGeom>
          <a:noFill/>
          <a:ln w="9525">
            <a:noFill/>
            <a:round/>
            <a:headEnd/>
            <a:tailEnd/>
          </a:ln>
          <a:effectLst/>
        </p:spPr>
      </p:pic>
      <p:sp>
        <p:nvSpPr>
          <p:cNvPr id="29" name="AutoShape 19"/>
          <p:cNvSpPr>
            <a:spLocks noChangeArrowheads="1"/>
          </p:cNvSpPr>
          <p:nvPr/>
        </p:nvSpPr>
        <p:spPr bwMode="auto">
          <a:xfrm>
            <a:off x="7221538" y="2546350"/>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30" name="AutoShape 20"/>
          <p:cNvSpPr>
            <a:spLocks noChangeArrowheads="1"/>
          </p:cNvSpPr>
          <p:nvPr/>
        </p:nvSpPr>
        <p:spPr bwMode="auto">
          <a:xfrm>
            <a:off x="7221538" y="2906713"/>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31" name="AutoShape 21"/>
          <p:cNvSpPr>
            <a:spLocks noChangeArrowheads="1"/>
          </p:cNvSpPr>
          <p:nvPr/>
        </p:nvSpPr>
        <p:spPr bwMode="auto">
          <a:xfrm>
            <a:off x="7221538" y="3267075"/>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32" name="AutoShape 22"/>
          <p:cNvSpPr>
            <a:spLocks noChangeArrowheads="1"/>
          </p:cNvSpPr>
          <p:nvPr/>
        </p:nvSpPr>
        <p:spPr bwMode="auto">
          <a:xfrm>
            <a:off x="7223125" y="3627438"/>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pic>
        <p:nvPicPr>
          <p:cNvPr id="33" name="Picture 23"/>
          <p:cNvPicPr>
            <a:picLocks noChangeAspect="1" noChangeArrowheads="1"/>
          </p:cNvPicPr>
          <p:nvPr/>
        </p:nvPicPr>
        <p:blipFill>
          <a:blip r:embed="rId3" cstate="print">
            <a:lum bright="70000" contrast="-70000"/>
          </a:blip>
          <a:srcRect/>
          <a:stretch>
            <a:fillRect/>
          </a:stretch>
        </p:blipFill>
        <p:spPr bwMode="auto">
          <a:xfrm>
            <a:off x="7651750" y="2947988"/>
            <a:ext cx="457200" cy="457200"/>
          </a:xfrm>
          <a:prstGeom prst="rect">
            <a:avLst/>
          </a:prstGeom>
          <a:noFill/>
          <a:ln w="9525">
            <a:noFill/>
            <a:round/>
            <a:headEnd/>
            <a:tailEnd/>
          </a:ln>
          <a:effectLst/>
        </p:spPr>
      </p:pic>
      <p:pic>
        <p:nvPicPr>
          <p:cNvPr id="34" name="Picture 24"/>
          <p:cNvPicPr>
            <a:picLocks noChangeAspect="1" noChangeArrowheads="1"/>
          </p:cNvPicPr>
          <p:nvPr/>
        </p:nvPicPr>
        <p:blipFill>
          <a:blip r:embed="rId4" cstate="print">
            <a:lum bright="70000" contrast="-82000"/>
          </a:blip>
          <a:srcRect/>
          <a:stretch>
            <a:fillRect/>
          </a:stretch>
        </p:blipFill>
        <p:spPr bwMode="auto">
          <a:xfrm>
            <a:off x="8237538" y="2665413"/>
            <a:ext cx="274637" cy="384175"/>
          </a:xfrm>
          <a:prstGeom prst="rect">
            <a:avLst/>
          </a:prstGeom>
          <a:noFill/>
          <a:ln w="9525">
            <a:noFill/>
            <a:round/>
            <a:headEnd/>
            <a:tailEnd/>
          </a:ln>
          <a:effectLst/>
        </p:spPr>
      </p:pic>
      <p:pic>
        <p:nvPicPr>
          <p:cNvPr id="35" name="Picture 25"/>
          <p:cNvPicPr>
            <a:picLocks noChangeAspect="1" noChangeArrowheads="1"/>
          </p:cNvPicPr>
          <p:nvPr/>
        </p:nvPicPr>
        <p:blipFill>
          <a:blip r:embed="rId4" cstate="print">
            <a:lum bright="70000" contrast="-82000"/>
          </a:blip>
          <a:srcRect/>
          <a:stretch>
            <a:fillRect/>
          </a:stretch>
        </p:blipFill>
        <p:spPr bwMode="auto">
          <a:xfrm>
            <a:off x="8202613" y="3205163"/>
            <a:ext cx="274637" cy="384175"/>
          </a:xfrm>
          <a:prstGeom prst="rect">
            <a:avLst/>
          </a:prstGeom>
          <a:noFill/>
          <a:ln w="9525">
            <a:noFill/>
            <a:round/>
            <a:headEnd/>
            <a:tailEnd/>
          </a:ln>
          <a:effectLst/>
        </p:spPr>
      </p:pic>
      <p:pic>
        <p:nvPicPr>
          <p:cNvPr id="36" name="Picture 26"/>
          <p:cNvPicPr>
            <a:picLocks noChangeAspect="1" noChangeArrowheads="1"/>
          </p:cNvPicPr>
          <p:nvPr/>
        </p:nvPicPr>
        <p:blipFill>
          <a:blip r:embed="rId4" cstate="print">
            <a:lum bright="70000" contrast="-82000"/>
          </a:blip>
          <a:srcRect/>
          <a:stretch>
            <a:fillRect/>
          </a:stretch>
        </p:blipFill>
        <p:spPr bwMode="auto">
          <a:xfrm>
            <a:off x="7791450" y="3529013"/>
            <a:ext cx="274638" cy="384175"/>
          </a:xfrm>
          <a:prstGeom prst="rect">
            <a:avLst/>
          </a:prstGeom>
          <a:noFill/>
          <a:ln w="9525">
            <a:noFill/>
            <a:round/>
            <a:headEnd/>
            <a:tailEnd/>
          </a:ln>
          <a:effectLst/>
        </p:spPr>
      </p:pic>
      <p:pic>
        <p:nvPicPr>
          <p:cNvPr id="37" name="Picture 27"/>
          <p:cNvPicPr>
            <a:picLocks noChangeAspect="1" noChangeArrowheads="1"/>
          </p:cNvPicPr>
          <p:nvPr/>
        </p:nvPicPr>
        <p:blipFill>
          <a:blip r:embed="rId4" cstate="print">
            <a:lum bright="70000" contrast="-82000"/>
          </a:blip>
          <a:srcRect/>
          <a:stretch>
            <a:fillRect/>
          </a:stretch>
        </p:blipFill>
        <p:spPr bwMode="auto">
          <a:xfrm>
            <a:off x="7769225" y="2413000"/>
            <a:ext cx="274638" cy="384175"/>
          </a:xfrm>
          <a:prstGeom prst="rect">
            <a:avLst/>
          </a:prstGeom>
          <a:noFill/>
          <a:ln w="9525">
            <a:noFill/>
            <a:round/>
            <a:headEnd/>
            <a:tailEnd/>
          </a:ln>
          <a:effectLst/>
        </p:spPr>
      </p:pic>
      <p:pic>
        <p:nvPicPr>
          <p:cNvPr id="38" name="Picture 28"/>
          <p:cNvPicPr>
            <a:picLocks noChangeAspect="1" noChangeArrowheads="1"/>
          </p:cNvPicPr>
          <p:nvPr/>
        </p:nvPicPr>
        <p:blipFill>
          <a:blip r:embed="rId4" cstate="print">
            <a:lum bright="70000" contrast="-82000"/>
          </a:blip>
          <a:srcRect/>
          <a:stretch>
            <a:fillRect/>
          </a:stretch>
        </p:blipFill>
        <p:spPr bwMode="auto">
          <a:xfrm>
            <a:off x="7337425" y="2665413"/>
            <a:ext cx="261938" cy="430212"/>
          </a:xfrm>
          <a:prstGeom prst="rect">
            <a:avLst/>
          </a:prstGeom>
          <a:noFill/>
          <a:ln w="9525">
            <a:noFill/>
            <a:round/>
            <a:headEnd/>
            <a:tailEnd/>
          </a:ln>
          <a:effectLst/>
        </p:spPr>
      </p:pic>
      <p:pic>
        <p:nvPicPr>
          <p:cNvPr id="39" name="Picture 29"/>
          <p:cNvPicPr>
            <a:picLocks noChangeAspect="1" noChangeArrowheads="1"/>
          </p:cNvPicPr>
          <p:nvPr/>
        </p:nvPicPr>
        <p:blipFill>
          <a:blip r:embed="rId4" cstate="print">
            <a:lum bright="70000" contrast="-82000"/>
          </a:blip>
          <a:srcRect/>
          <a:stretch>
            <a:fillRect/>
          </a:stretch>
        </p:blipFill>
        <p:spPr bwMode="auto">
          <a:xfrm>
            <a:off x="7337425" y="3205163"/>
            <a:ext cx="274638" cy="384175"/>
          </a:xfrm>
          <a:prstGeom prst="rect">
            <a:avLst/>
          </a:prstGeom>
          <a:noFill/>
          <a:ln w="9525">
            <a:noFill/>
            <a:round/>
            <a:headEnd/>
            <a:tailEnd/>
          </a:ln>
          <a:effectLst/>
        </p:spPr>
      </p:pic>
      <p:sp>
        <p:nvSpPr>
          <p:cNvPr id="40" name="AutoShape 30"/>
          <p:cNvSpPr>
            <a:spLocks noChangeArrowheads="1"/>
          </p:cNvSpPr>
          <p:nvPr/>
        </p:nvSpPr>
        <p:spPr bwMode="auto">
          <a:xfrm>
            <a:off x="5060950" y="2546350"/>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41" name="AutoShape 31"/>
          <p:cNvSpPr>
            <a:spLocks noChangeArrowheads="1"/>
          </p:cNvSpPr>
          <p:nvPr/>
        </p:nvSpPr>
        <p:spPr bwMode="auto">
          <a:xfrm>
            <a:off x="5062538" y="2906713"/>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42" name="AutoShape 32"/>
          <p:cNvSpPr>
            <a:spLocks noChangeArrowheads="1"/>
          </p:cNvSpPr>
          <p:nvPr/>
        </p:nvSpPr>
        <p:spPr bwMode="auto">
          <a:xfrm>
            <a:off x="5062538" y="3267075"/>
            <a:ext cx="1371600" cy="220663"/>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sp>
        <p:nvSpPr>
          <p:cNvPr id="43" name="AutoShape 33"/>
          <p:cNvSpPr>
            <a:spLocks noChangeArrowheads="1"/>
          </p:cNvSpPr>
          <p:nvPr/>
        </p:nvSpPr>
        <p:spPr bwMode="auto">
          <a:xfrm>
            <a:off x="5062538" y="3627438"/>
            <a:ext cx="1371600" cy="220662"/>
          </a:xfrm>
          <a:prstGeom prst="roundRect">
            <a:avLst>
              <a:gd name="adj" fmla="val 722"/>
            </a:avLst>
          </a:prstGeom>
          <a:solidFill>
            <a:srgbClr val="00B8FF"/>
          </a:solidFill>
          <a:ln w="9360">
            <a:solidFill>
              <a:srgbClr val="000000"/>
            </a:solidFill>
            <a:miter lim="800000"/>
            <a:headEnd/>
            <a:tailEnd/>
          </a:ln>
          <a:effectLst/>
        </p:spPr>
        <p:txBody>
          <a:bodyPr wrap="none" anchor="ctr"/>
          <a:lstStyle/>
          <a:p>
            <a:endParaRPr lang="en-US" dirty="0"/>
          </a:p>
        </p:txBody>
      </p:sp>
      <p:pic>
        <p:nvPicPr>
          <p:cNvPr id="44" name="Picture 34"/>
          <p:cNvPicPr>
            <a:picLocks noChangeAspect="1" noChangeArrowheads="1"/>
          </p:cNvPicPr>
          <p:nvPr/>
        </p:nvPicPr>
        <p:blipFill>
          <a:blip r:embed="rId3" cstate="print"/>
          <a:srcRect/>
          <a:stretch>
            <a:fillRect/>
          </a:stretch>
        </p:blipFill>
        <p:spPr bwMode="auto">
          <a:xfrm>
            <a:off x="5491163" y="2947988"/>
            <a:ext cx="457200" cy="457200"/>
          </a:xfrm>
          <a:prstGeom prst="rect">
            <a:avLst/>
          </a:prstGeom>
          <a:noFill/>
          <a:ln w="9525">
            <a:noFill/>
            <a:round/>
            <a:headEnd/>
            <a:tailEnd/>
          </a:ln>
          <a:effectLst/>
        </p:spPr>
      </p:pic>
      <p:pic>
        <p:nvPicPr>
          <p:cNvPr id="45" name="Picture 35"/>
          <p:cNvPicPr>
            <a:picLocks noChangeAspect="1" noChangeArrowheads="1"/>
          </p:cNvPicPr>
          <p:nvPr/>
        </p:nvPicPr>
        <p:blipFill>
          <a:blip r:embed="rId4" cstate="print">
            <a:lum contrast="-28000"/>
          </a:blip>
          <a:srcRect/>
          <a:stretch>
            <a:fillRect/>
          </a:stretch>
        </p:blipFill>
        <p:spPr bwMode="auto">
          <a:xfrm>
            <a:off x="6078538" y="2665413"/>
            <a:ext cx="274637" cy="384175"/>
          </a:xfrm>
          <a:prstGeom prst="rect">
            <a:avLst/>
          </a:prstGeom>
          <a:noFill/>
          <a:ln w="9525">
            <a:noFill/>
            <a:round/>
            <a:headEnd/>
            <a:tailEnd/>
          </a:ln>
          <a:effectLst/>
        </p:spPr>
      </p:pic>
      <p:pic>
        <p:nvPicPr>
          <p:cNvPr id="46" name="Picture 36"/>
          <p:cNvPicPr>
            <a:picLocks noChangeAspect="1" noChangeArrowheads="1"/>
          </p:cNvPicPr>
          <p:nvPr/>
        </p:nvPicPr>
        <p:blipFill>
          <a:blip r:embed="rId4" cstate="print">
            <a:lum contrast="-28000"/>
          </a:blip>
          <a:srcRect/>
          <a:stretch>
            <a:fillRect/>
          </a:stretch>
        </p:blipFill>
        <p:spPr bwMode="auto">
          <a:xfrm>
            <a:off x="6042025" y="3205163"/>
            <a:ext cx="274638" cy="384175"/>
          </a:xfrm>
          <a:prstGeom prst="rect">
            <a:avLst/>
          </a:prstGeom>
          <a:noFill/>
          <a:ln w="9525">
            <a:noFill/>
            <a:round/>
            <a:headEnd/>
            <a:tailEnd/>
          </a:ln>
          <a:effectLst/>
        </p:spPr>
      </p:pic>
      <p:pic>
        <p:nvPicPr>
          <p:cNvPr id="47" name="Picture 37"/>
          <p:cNvPicPr>
            <a:picLocks noChangeAspect="1" noChangeArrowheads="1"/>
          </p:cNvPicPr>
          <p:nvPr/>
        </p:nvPicPr>
        <p:blipFill>
          <a:blip r:embed="rId4" cstate="print">
            <a:lum contrast="-28000"/>
          </a:blip>
          <a:srcRect/>
          <a:stretch>
            <a:fillRect/>
          </a:stretch>
        </p:blipFill>
        <p:spPr bwMode="auto">
          <a:xfrm>
            <a:off x="5610225" y="3529013"/>
            <a:ext cx="274638" cy="384175"/>
          </a:xfrm>
          <a:prstGeom prst="rect">
            <a:avLst/>
          </a:prstGeom>
          <a:noFill/>
          <a:ln w="9525">
            <a:noFill/>
            <a:round/>
            <a:headEnd/>
            <a:tailEnd/>
          </a:ln>
          <a:effectLst/>
        </p:spPr>
      </p:pic>
      <p:pic>
        <p:nvPicPr>
          <p:cNvPr id="48" name="Picture 38"/>
          <p:cNvPicPr>
            <a:picLocks noChangeAspect="1" noChangeArrowheads="1"/>
          </p:cNvPicPr>
          <p:nvPr/>
        </p:nvPicPr>
        <p:blipFill>
          <a:blip r:embed="rId4" cstate="print">
            <a:lum contrast="-28000"/>
          </a:blip>
          <a:srcRect/>
          <a:stretch>
            <a:fillRect/>
          </a:stretch>
        </p:blipFill>
        <p:spPr bwMode="auto">
          <a:xfrm>
            <a:off x="5610225" y="2413000"/>
            <a:ext cx="274638" cy="384175"/>
          </a:xfrm>
          <a:prstGeom prst="rect">
            <a:avLst/>
          </a:prstGeom>
          <a:noFill/>
          <a:ln w="9525">
            <a:noFill/>
            <a:round/>
            <a:headEnd/>
            <a:tailEnd/>
          </a:ln>
          <a:effectLst/>
        </p:spPr>
      </p:pic>
      <p:pic>
        <p:nvPicPr>
          <p:cNvPr id="49" name="Picture 39"/>
          <p:cNvPicPr>
            <a:picLocks noChangeAspect="1" noChangeArrowheads="1"/>
          </p:cNvPicPr>
          <p:nvPr/>
        </p:nvPicPr>
        <p:blipFill>
          <a:blip r:embed="rId4" cstate="print">
            <a:lum contrast="-28000"/>
          </a:blip>
          <a:srcRect/>
          <a:stretch>
            <a:fillRect/>
          </a:stretch>
        </p:blipFill>
        <p:spPr bwMode="auto">
          <a:xfrm>
            <a:off x="5178425" y="2665413"/>
            <a:ext cx="274638" cy="384175"/>
          </a:xfrm>
          <a:prstGeom prst="rect">
            <a:avLst/>
          </a:prstGeom>
          <a:noFill/>
          <a:ln w="9525">
            <a:noFill/>
            <a:round/>
            <a:headEnd/>
            <a:tailEnd/>
          </a:ln>
          <a:effectLst/>
        </p:spPr>
      </p:pic>
      <p:pic>
        <p:nvPicPr>
          <p:cNvPr id="50" name="Picture 40"/>
          <p:cNvPicPr>
            <a:picLocks noChangeAspect="1" noChangeArrowheads="1"/>
          </p:cNvPicPr>
          <p:nvPr/>
        </p:nvPicPr>
        <p:blipFill>
          <a:blip r:embed="rId4" cstate="print">
            <a:lum contrast="-28000"/>
          </a:blip>
          <a:srcRect/>
          <a:stretch>
            <a:fillRect/>
          </a:stretch>
        </p:blipFill>
        <p:spPr bwMode="auto">
          <a:xfrm>
            <a:off x="5178425" y="3205163"/>
            <a:ext cx="274638" cy="384175"/>
          </a:xfrm>
          <a:prstGeom prst="rect">
            <a:avLst/>
          </a:prstGeom>
          <a:noFill/>
          <a:ln w="9525">
            <a:noFill/>
            <a:round/>
            <a:headEnd/>
            <a:tailEnd/>
          </a:ln>
          <a:effectLst/>
        </p:spPr>
      </p:pic>
      <p:grpSp>
        <p:nvGrpSpPr>
          <p:cNvPr id="4" name="Group 3"/>
          <p:cNvGrpSpPr/>
          <p:nvPr/>
        </p:nvGrpSpPr>
        <p:grpSpPr>
          <a:xfrm>
            <a:off x="2316839" y="2740025"/>
            <a:ext cx="719389" cy="890588"/>
            <a:chOff x="2268711" y="2740025"/>
            <a:chExt cx="719389" cy="890588"/>
          </a:xfrm>
        </p:grpSpPr>
        <p:pic>
          <p:nvPicPr>
            <p:cNvPr id="15" name="Picture 7"/>
            <p:cNvPicPr>
              <a:picLocks noChangeAspect="1" noChangeArrowheads="1"/>
            </p:cNvPicPr>
            <p:nvPr/>
          </p:nvPicPr>
          <p:blipFill>
            <a:blip r:embed="rId4" cstate="print">
              <a:lum contrast="-28000"/>
            </a:blip>
            <a:srcRect/>
            <a:stretch>
              <a:fillRect/>
            </a:stretch>
          </p:blipFill>
          <p:spPr bwMode="auto">
            <a:xfrm>
              <a:off x="2530900" y="2740025"/>
              <a:ext cx="457200" cy="639763"/>
            </a:xfrm>
            <a:prstGeom prst="rect">
              <a:avLst/>
            </a:prstGeom>
            <a:noFill/>
            <a:ln w="9525">
              <a:noFill/>
              <a:round/>
              <a:headEnd/>
              <a:tailEnd/>
            </a:ln>
            <a:effectLst/>
          </p:spPr>
        </p:pic>
        <p:grpSp>
          <p:nvGrpSpPr>
            <p:cNvPr id="2" name="Group 1"/>
            <p:cNvGrpSpPr/>
            <p:nvPr/>
          </p:nvGrpSpPr>
          <p:grpSpPr>
            <a:xfrm>
              <a:off x="2268711" y="2847975"/>
              <a:ext cx="587375" cy="782638"/>
              <a:chOff x="2100263" y="2847975"/>
              <a:chExt cx="587375" cy="782638"/>
            </a:xfrm>
          </p:grpSpPr>
          <p:pic>
            <p:nvPicPr>
              <p:cNvPr id="51" name="Picture 41"/>
              <p:cNvPicPr>
                <a:picLocks noChangeAspect="1" noChangeArrowheads="1"/>
              </p:cNvPicPr>
              <p:nvPr/>
            </p:nvPicPr>
            <p:blipFill>
              <a:blip r:embed="rId4" cstate="print">
                <a:lum contrast="-28000"/>
              </a:blip>
              <a:srcRect/>
              <a:stretch>
                <a:fillRect/>
              </a:stretch>
            </p:blipFill>
            <p:spPr bwMode="auto">
              <a:xfrm>
                <a:off x="2230438" y="2847975"/>
                <a:ext cx="457200" cy="639763"/>
              </a:xfrm>
              <a:prstGeom prst="rect">
                <a:avLst/>
              </a:prstGeom>
              <a:noFill/>
              <a:ln w="9525">
                <a:noFill/>
                <a:round/>
                <a:headEnd/>
                <a:tailEnd/>
              </a:ln>
              <a:effectLst/>
            </p:spPr>
          </p:pic>
          <p:pic>
            <p:nvPicPr>
              <p:cNvPr id="52" name="Picture 42"/>
              <p:cNvPicPr>
                <a:picLocks noChangeAspect="1" noChangeArrowheads="1"/>
              </p:cNvPicPr>
              <p:nvPr/>
            </p:nvPicPr>
            <p:blipFill>
              <a:blip r:embed="rId4" cstate="print">
                <a:lum contrast="-28000"/>
              </a:blip>
              <a:srcRect/>
              <a:stretch>
                <a:fillRect/>
              </a:stretch>
            </p:blipFill>
            <p:spPr bwMode="auto">
              <a:xfrm>
                <a:off x="2100263" y="2990850"/>
                <a:ext cx="457200" cy="639763"/>
              </a:xfrm>
              <a:prstGeom prst="rect">
                <a:avLst/>
              </a:prstGeom>
              <a:noFill/>
              <a:ln w="9525">
                <a:noFill/>
                <a:round/>
                <a:headEnd/>
                <a:tailEnd/>
              </a:ln>
              <a:effectLst/>
            </p:spPr>
          </p:pic>
        </p:grpSp>
      </p:grpSp>
      <p:sp>
        <p:nvSpPr>
          <p:cNvPr id="53" name="Line 43"/>
          <p:cNvSpPr>
            <a:spLocks noChangeShapeType="1"/>
          </p:cNvSpPr>
          <p:nvPr/>
        </p:nvSpPr>
        <p:spPr bwMode="auto">
          <a:xfrm>
            <a:off x="1678373" y="3186113"/>
            <a:ext cx="584239" cy="7937"/>
          </a:xfrm>
          <a:prstGeom prst="line">
            <a:avLst/>
          </a:prstGeom>
          <a:noFill/>
          <a:ln w="36720">
            <a:solidFill>
              <a:srgbClr val="000000"/>
            </a:solidFill>
            <a:miter lim="800000"/>
            <a:headEnd/>
            <a:tailEnd type="triangle" w="med" len="med"/>
          </a:ln>
          <a:effectLst/>
        </p:spPr>
        <p:txBody>
          <a:bodyPr/>
          <a:lstStyle/>
          <a:p>
            <a:endParaRPr lang="en-US" dirty="0"/>
          </a:p>
        </p:txBody>
      </p:sp>
      <p:sp>
        <p:nvSpPr>
          <p:cNvPr id="54" name="Line 44"/>
          <p:cNvSpPr>
            <a:spLocks noChangeShapeType="1"/>
          </p:cNvSpPr>
          <p:nvPr/>
        </p:nvSpPr>
        <p:spPr bwMode="auto">
          <a:xfrm flipV="1">
            <a:off x="3152775" y="2717800"/>
            <a:ext cx="1609725" cy="442913"/>
          </a:xfrm>
          <a:prstGeom prst="line">
            <a:avLst/>
          </a:prstGeom>
          <a:noFill/>
          <a:ln w="36720">
            <a:solidFill>
              <a:srgbClr val="000000"/>
            </a:solidFill>
            <a:miter lim="800000"/>
            <a:headEnd/>
            <a:tailEnd type="triangle" w="med" len="med"/>
          </a:ln>
          <a:effectLst/>
        </p:spPr>
        <p:txBody>
          <a:bodyPr/>
          <a:lstStyle/>
          <a:p>
            <a:endParaRPr lang="en-US" dirty="0"/>
          </a:p>
        </p:txBody>
      </p:sp>
      <p:sp>
        <p:nvSpPr>
          <p:cNvPr id="55" name="Line 45"/>
          <p:cNvSpPr>
            <a:spLocks noChangeShapeType="1"/>
          </p:cNvSpPr>
          <p:nvPr/>
        </p:nvSpPr>
        <p:spPr bwMode="auto">
          <a:xfrm>
            <a:off x="3136900" y="3168650"/>
            <a:ext cx="1674813" cy="1588"/>
          </a:xfrm>
          <a:prstGeom prst="line">
            <a:avLst/>
          </a:prstGeom>
          <a:noFill/>
          <a:ln w="36720">
            <a:solidFill>
              <a:srgbClr val="000000"/>
            </a:solidFill>
            <a:miter lim="800000"/>
            <a:headEnd/>
            <a:tailEnd type="triangle" w="med" len="med"/>
          </a:ln>
          <a:effectLst/>
        </p:spPr>
        <p:txBody>
          <a:bodyPr/>
          <a:lstStyle/>
          <a:p>
            <a:endParaRPr lang="en-US" dirty="0"/>
          </a:p>
        </p:txBody>
      </p:sp>
      <p:sp>
        <p:nvSpPr>
          <p:cNvPr id="56" name="Line 46"/>
          <p:cNvSpPr>
            <a:spLocks noChangeShapeType="1"/>
          </p:cNvSpPr>
          <p:nvPr/>
        </p:nvSpPr>
        <p:spPr bwMode="auto">
          <a:xfrm>
            <a:off x="3168650" y="3186113"/>
            <a:ext cx="1658938" cy="476250"/>
          </a:xfrm>
          <a:prstGeom prst="line">
            <a:avLst/>
          </a:prstGeom>
          <a:noFill/>
          <a:ln w="36720">
            <a:solidFill>
              <a:srgbClr val="000000"/>
            </a:solidFill>
            <a:miter lim="800000"/>
            <a:headEnd/>
            <a:tailEnd type="triangle" w="med" len="med"/>
          </a:ln>
          <a:effectLst/>
        </p:spPr>
        <p:txBody>
          <a:bodyPr/>
          <a:lstStyle/>
          <a:p>
            <a:endParaRPr lang="en-US" dirty="0"/>
          </a:p>
        </p:txBody>
      </p:sp>
      <p:sp>
        <p:nvSpPr>
          <p:cNvPr id="57" name="Text Box 48"/>
          <p:cNvSpPr txBox="1">
            <a:spLocks noChangeArrowheads="1"/>
          </p:cNvSpPr>
          <p:nvPr/>
        </p:nvSpPr>
        <p:spPr bwMode="auto">
          <a:xfrm>
            <a:off x="3281392" y="4219575"/>
            <a:ext cx="1663917" cy="1246560"/>
          </a:xfrm>
          <a:prstGeom prst="rect">
            <a:avLst/>
          </a:prstGeom>
          <a:noFill/>
          <a:ln w="9525">
            <a:noFill/>
            <a:round/>
            <a:headEnd/>
            <a:tailEnd/>
          </a:ln>
          <a:effectLst/>
        </p:spPr>
        <p:txBody>
          <a:bodyPr wrap="none" lIns="0" tIns="0" rIns="0" bIns="0">
            <a:spAutoFit/>
          </a:bodyPr>
          <a:lstStyle/>
          <a:p>
            <a:pPr marL="190500" indent="-190500">
              <a:lnSpc>
                <a:spcPct val="94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Retrieving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a:solidFill>
                  <a:srgbClr val="000000"/>
                </a:solidFill>
              </a:rPr>
              <a:t>Transmitting</a:t>
            </a: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smtClean="0">
                <a:solidFill>
                  <a:srgbClr val="000000"/>
                </a:solidFill>
              </a:rPr>
              <a:t>Disseminating</a:t>
            </a:r>
            <a:endParaRPr lang="en-GB" sz="1800" dirty="0">
              <a:solidFill>
                <a:srgbClr val="000000"/>
              </a:solidFill>
            </a:endParaRP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smtClean="0">
                <a:solidFill>
                  <a:srgbClr val="000000"/>
                </a:solidFill>
              </a:rPr>
              <a:t>Disclosing</a:t>
            </a:r>
            <a:endParaRPr lang="en-GB" sz="1800" dirty="0">
              <a:solidFill>
                <a:srgbClr val="000000"/>
              </a:solidFill>
            </a:endParaRPr>
          </a:p>
          <a:p>
            <a:pPr marL="190500" indent="-190500">
              <a:lnSpc>
                <a:spcPct val="89000"/>
              </a:lnSpc>
              <a:buFont typeface="Arial" pitchFamily="34" charset="0"/>
              <a:buChar char="•"/>
              <a:tabLst>
                <a:tab pos="190500" algn="l"/>
                <a:tab pos="647700" algn="l"/>
                <a:tab pos="1104900" algn="l"/>
                <a:tab pos="1562100" algn="l"/>
                <a:tab pos="2019300" algn="l"/>
                <a:tab pos="2476500" algn="l"/>
                <a:tab pos="2933700" algn="l"/>
                <a:tab pos="3390900" algn="l"/>
                <a:tab pos="3848100" algn="l"/>
                <a:tab pos="4305300" algn="l"/>
                <a:tab pos="4762500" algn="l"/>
                <a:tab pos="5219700" algn="l"/>
                <a:tab pos="5676900" algn="l"/>
                <a:tab pos="6134100" algn="l"/>
                <a:tab pos="6591300" algn="l"/>
                <a:tab pos="7048500" algn="l"/>
                <a:tab pos="7505700" algn="l"/>
                <a:tab pos="7962900" algn="l"/>
                <a:tab pos="8420100" algn="l"/>
                <a:tab pos="8877300" algn="l"/>
                <a:tab pos="9334500" algn="l"/>
              </a:tabLst>
            </a:pPr>
            <a:r>
              <a:rPr lang="en-GB" sz="1800" dirty="0" smtClean="0">
                <a:solidFill>
                  <a:srgbClr val="000000"/>
                </a:solidFill>
              </a:rPr>
              <a:t>Downloading</a:t>
            </a:r>
            <a:endParaRPr lang="en-GB" sz="1800" dirty="0">
              <a:solidFill>
                <a:srgbClr val="000000"/>
              </a:solidFill>
            </a:endParaRPr>
          </a:p>
        </p:txBody>
      </p:sp>
      <p:sp>
        <p:nvSpPr>
          <p:cNvPr id="59"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28, 2014</a:t>
            </a:fld>
            <a:endParaRPr lang="en-US" sz="900" dirty="0"/>
          </a:p>
        </p:txBody>
      </p:sp>
      <p:sp>
        <p:nvSpPr>
          <p:cNvPr id="3" name="Content Placeholder 2"/>
          <p:cNvSpPr>
            <a:spLocks noGrp="1"/>
          </p:cNvSpPr>
          <p:nvPr>
            <p:ph idx="1"/>
          </p:nvPr>
        </p:nvSpPr>
        <p:spPr/>
        <p:txBody>
          <a:bodyPr/>
          <a:lstStyle/>
          <a:p>
            <a:r>
              <a:rPr lang="en-US" dirty="0"/>
              <a:t>Privacy </a:t>
            </a:r>
            <a:r>
              <a:rPr lang="en-US" dirty="0" smtClean="0"/>
              <a:t>focuses </a:t>
            </a:r>
            <a:r>
              <a:rPr lang="en-US" dirty="0"/>
              <a:t>on the </a:t>
            </a:r>
            <a:r>
              <a:rPr lang="en-US" dirty="0" smtClean="0"/>
              <a:t>data lifecycle</a:t>
            </a:r>
            <a:r>
              <a:rPr lang="en-US" dirty="0"/>
              <a:t>, </a:t>
            </a:r>
            <a:r>
              <a:rPr lang="en-US" dirty="0" smtClean="0"/>
              <a:t>not </a:t>
            </a:r>
            <a:r>
              <a:rPr lang="en-US" dirty="0"/>
              <a:t>the </a:t>
            </a:r>
            <a:r>
              <a:rPr lang="en-US" dirty="0" smtClean="0"/>
              <a:t>product lifecycle</a:t>
            </a:r>
            <a:endParaRPr lang="en-US" dirty="0"/>
          </a:p>
        </p:txBody>
      </p:sp>
    </p:spTree>
    <p:extLst>
      <p:ext uri="{BB962C8B-B14F-4D97-AF65-F5344CB8AC3E}">
        <p14:creationId xmlns:p14="http://schemas.microsoft.com/office/powerpoint/2010/main" val="4043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EEB8B06D-99A5-468B-806E-293788FE9637}" type="slidenum">
              <a:rPr lang="en-US" smtClean="0"/>
              <a:pPr/>
              <a:t>82</a:t>
            </a:fld>
            <a:endParaRPr lang="en-US" dirty="0"/>
          </a:p>
        </p:txBody>
      </p:sp>
      <p:sp>
        <p:nvSpPr>
          <p:cNvPr id="22" name="Text Placeholder 21"/>
          <p:cNvSpPr>
            <a:spLocks noGrp="1"/>
          </p:cNvSpPr>
          <p:nvPr>
            <p:ph type="body" sz="quarter" idx="21"/>
          </p:nvPr>
        </p:nvSpPr>
        <p:spPr/>
        <p:txBody>
          <a:bodyPr/>
          <a:lstStyle/>
          <a:p>
            <a:endParaRPr lang="en-US" dirty="0"/>
          </a:p>
        </p:txBody>
      </p:sp>
      <p:sp>
        <p:nvSpPr>
          <p:cNvPr id="23" name="Text Placeholder 22"/>
          <p:cNvSpPr>
            <a:spLocks noGrp="1"/>
          </p:cNvSpPr>
          <p:nvPr>
            <p:ph type="body" sz="quarter" idx="22"/>
          </p:nvPr>
        </p:nvSpPr>
        <p:spPr/>
        <p:txBody>
          <a:bodyPr/>
          <a:lstStyle/>
          <a:p>
            <a:endParaRPr lang="en-US" dirty="0"/>
          </a:p>
        </p:txBody>
      </p:sp>
      <p:sp>
        <p:nvSpPr>
          <p:cNvPr id="14" name="Title 13"/>
          <p:cNvSpPr>
            <a:spLocks noGrp="1"/>
          </p:cNvSpPr>
          <p:nvPr>
            <p:ph type="title"/>
          </p:nvPr>
        </p:nvSpPr>
        <p:spPr/>
        <p:txBody>
          <a:bodyPr/>
          <a:lstStyle/>
          <a:p>
            <a:r>
              <a:rPr lang="en-US" dirty="0" smtClean="0"/>
              <a:t>PIAs</a:t>
            </a:r>
            <a:endParaRPr lang="en-US" dirty="0"/>
          </a:p>
        </p:txBody>
      </p:sp>
      <p:sp>
        <p:nvSpPr>
          <p:cNvPr id="8" name="Rectangle 3"/>
          <p:cNvSpPr>
            <a:spLocks noGrp="1" noChangeArrowheads="1"/>
          </p:cNvSpPr>
          <p:nvPr>
            <p:ph idx="1"/>
          </p:nvPr>
        </p:nvSpPr>
        <p:spPr>
          <a:xfrm>
            <a:off x="520700" y="1252538"/>
            <a:ext cx="8310563" cy="4714875"/>
          </a:xfrm>
        </p:spPr>
        <p:txBody>
          <a:bodyPr/>
          <a:lstStyle/>
          <a:p>
            <a:pPr marL="0" indent="0">
              <a:buNone/>
            </a:pPr>
            <a:r>
              <a:rPr lang="en-US" sz="2400" dirty="0" smtClean="0">
                <a:ea typeface="ＭＳ Ｐゴシック" charset="-128"/>
              </a:rPr>
              <a:t>Privacy Impact </a:t>
            </a:r>
            <a:r>
              <a:rPr lang="en-US" sz="2400" dirty="0" smtClean="0">
                <a:ea typeface="ＭＳ Ｐゴシック" charset="-128"/>
              </a:rPr>
              <a:t>Assessments </a:t>
            </a:r>
            <a:r>
              <a:rPr lang="en-US" sz="2400" dirty="0" smtClean="0">
                <a:ea typeface="ＭＳ Ｐゴシック" charset="-128"/>
              </a:rPr>
              <a:t>has five phases:</a:t>
            </a:r>
          </a:p>
          <a:p>
            <a:pPr lvl="1"/>
            <a:endParaRPr lang="en-US" dirty="0" smtClean="0">
              <a:ea typeface="ＭＳ Ｐゴシック" charset="-128"/>
            </a:endParaRPr>
          </a:p>
          <a:p>
            <a:endParaRPr lang="en-US" dirty="0" smtClean="0">
              <a:ea typeface="ＭＳ Ｐゴシック" charset="-128"/>
            </a:endParaRPr>
          </a:p>
          <a:p>
            <a:pPr>
              <a:buFontTx/>
              <a:buNone/>
            </a:pPr>
            <a:endParaRPr lang="en-US" dirty="0" smtClean="0">
              <a:ea typeface="ＭＳ Ｐゴシック" charset="-128"/>
            </a:endParaRPr>
          </a:p>
          <a:p>
            <a:pPr>
              <a:buFontTx/>
              <a:buNone/>
            </a:pPr>
            <a:endParaRPr lang="en-US" dirty="0" smtClean="0">
              <a:ea typeface="ＭＳ Ｐゴシック" charset="-128"/>
            </a:endParaRPr>
          </a:p>
          <a:p>
            <a:pPr>
              <a:buFontTx/>
              <a:buNone/>
            </a:pPr>
            <a:endParaRPr lang="en-US" dirty="0" smtClean="0">
              <a:ea typeface="ＭＳ Ｐゴシック" charset="-128"/>
            </a:endParaRPr>
          </a:p>
          <a:p>
            <a:pPr>
              <a:buFontTx/>
              <a:buNone/>
            </a:pPr>
            <a:endParaRPr lang="en-US" dirty="0" smtClean="0">
              <a:ea typeface="ＭＳ Ｐゴシック" charset="-128"/>
            </a:endParaRPr>
          </a:p>
          <a:p>
            <a:pPr>
              <a:buFontTx/>
              <a:buNone/>
            </a:pPr>
            <a:endParaRPr lang="en-US" dirty="0" smtClean="0">
              <a:ea typeface="ＭＳ Ｐゴシック" charset="-128"/>
            </a:endParaRPr>
          </a:p>
        </p:txBody>
      </p:sp>
      <p:sp>
        <p:nvSpPr>
          <p:cNvPr id="9" name="Oval 8"/>
          <p:cNvSpPr>
            <a:spLocks noChangeAspect="1"/>
          </p:cNvSpPr>
          <p:nvPr/>
        </p:nvSpPr>
        <p:spPr bwMode="auto">
          <a:xfrm>
            <a:off x="2504546" y="2565399"/>
            <a:ext cx="1837267" cy="1837268"/>
          </a:xfrm>
          <a:prstGeom prst="ellipse">
            <a:avLst/>
          </a:prstGeom>
          <a:solidFill>
            <a:schemeClr val="accent4">
              <a:lumMod val="20000"/>
              <a:lumOff val="80000"/>
            </a:schemeClr>
          </a:solidFill>
          <a:ln w="9525" cap="flat" cmpd="sng" algn="ctr">
            <a:solidFill>
              <a:schemeClr val="bg1">
                <a:lumMod val="95000"/>
              </a:schemeClr>
            </a:solidFill>
            <a:prstDash val="solid"/>
            <a:round/>
            <a:headEnd type="none" w="med" len="med"/>
            <a:tailEnd type="none" w="med" len="med"/>
          </a:ln>
          <a:effectLst/>
          <a:scene3d>
            <a:camera prst="orthographicFront"/>
            <a:lightRig rig="threePt" dir="t"/>
          </a:scene3d>
          <a:sp3d>
            <a:bevelT/>
          </a:sp3d>
        </p:spPr>
        <p:txBody>
          <a:bodyPr/>
          <a:lstStyle/>
          <a:p>
            <a:endParaRPr lang="en-US" sz="1600" dirty="0" smtClean="0">
              <a:solidFill>
                <a:schemeClr val="bg1"/>
              </a:solidFill>
            </a:endParaRPr>
          </a:p>
          <a:p>
            <a:endParaRPr lang="en-US" sz="1600" dirty="0" smtClean="0">
              <a:solidFill>
                <a:schemeClr val="bg1"/>
              </a:solidFill>
            </a:endParaRPr>
          </a:p>
          <a:p>
            <a:r>
              <a:rPr lang="en-US" sz="1600" dirty="0" smtClean="0">
                <a:solidFill>
                  <a:schemeClr val="tx1">
                    <a:lumMod val="50000"/>
                  </a:schemeClr>
                </a:solidFill>
              </a:rPr>
              <a:t>Analysis</a:t>
            </a:r>
            <a:endParaRPr lang="en-US" sz="1600" dirty="0">
              <a:solidFill>
                <a:schemeClr val="tx1">
                  <a:lumMod val="50000"/>
                </a:schemeClr>
              </a:solidFill>
            </a:endParaRPr>
          </a:p>
        </p:txBody>
      </p:sp>
      <p:sp>
        <p:nvSpPr>
          <p:cNvPr id="10" name="Rectangle 12"/>
          <p:cNvSpPr>
            <a:spLocks noChangeArrowheads="1"/>
          </p:cNvSpPr>
          <p:nvPr/>
        </p:nvSpPr>
        <p:spPr bwMode="auto">
          <a:xfrm>
            <a:off x="254000" y="1999504"/>
            <a:ext cx="1841084" cy="914400"/>
          </a:xfrm>
          <a:prstGeom prst="rect">
            <a:avLst/>
          </a:prstGeom>
          <a:solidFill>
            <a:srgbClr val="0070C0"/>
          </a:solidFill>
          <a:ln w="9525">
            <a:solidFill>
              <a:schemeClr val="tx1"/>
            </a:solidFill>
            <a:round/>
            <a:headEnd/>
            <a:tailEnd/>
          </a:ln>
          <a:scene3d>
            <a:camera prst="orthographicFront"/>
            <a:lightRig rig="threePt" dir="t"/>
          </a:scene3d>
          <a:sp3d>
            <a:bevelT/>
          </a:sp3d>
        </p:spPr>
        <p:txBody>
          <a:bodyPr anchor="ctr"/>
          <a:lstStyle/>
          <a:p>
            <a:pPr eaLnBrk="0" hangingPunct="0"/>
            <a:r>
              <a:rPr lang="en-US" dirty="0">
                <a:solidFill>
                  <a:schemeClr val="bg1"/>
                </a:solidFill>
              </a:rPr>
              <a:t>Business</a:t>
            </a:r>
            <a:r>
              <a:rPr lang="en-US" dirty="0"/>
              <a:t> </a:t>
            </a:r>
            <a:r>
              <a:rPr lang="en-US" dirty="0">
                <a:solidFill>
                  <a:schemeClr val="bg1"/>
                </a:solidFill>
              </a:rPr>
              <a:t>Process</a:t>
            </a:r>
          </a:p>
        </p:txBody>
      </p:sp>
      <p:sp>
        <p:nvSpPr>
          <p:cNvPr id="11" name="Rectangle 13"/>
          <p:cNvSpPr>
            <a:spLocks noChangeArrowheads="1"/>
          </p:cNvSpPr>
          <p:nvPr/>
        </p:nvSpPr>
        <p:spPr bwMode="auto">
          <a:xfrm>
            <a:off x="250825" y="2980579"/>
            <a:ext cx="1839913" cy="914400"/>
          </a:xfrm>
          <a:prstGeom prst="rect">
            <a:avLst/>
          </a:prstGeom>
          <a:solidFill>
            <a:srgbClr val="0070C0"/>
          </a:solidFill>
          <a:ln w="9525">
            <a:solidFill>
              <a:schemeClr val="tx1"/>
            </a:solidFill>
            <a:round/>
            <a:headEnd/>
            <a:tailEnd/>
          </a:ln>
          <a:scene3d>
            <a:camera prst="orthographicFront"/>
            <a:lightRig rig="threePt" dir="t"/>
          </a:scene3d>
          <a:sp3d>
            <a:bevelT/>
          </a:sp3d>
        </p:spPr>
        <p:txBody>
          <a:bodyPr anchor="ctr"/>
          <a:lstStyle/>
          <a:p>
            <a:pPr eaLnBrk="0" hangingPunct="0"/>
            <a:r>
              <a:rPr lang="en-US" dirty="0">
                <a:solidFill>
                  <a:schemeClr val="bg1"/>
                </a:solidFill>
              </a:rPr>
              <a:t>Data </a:t>
            </a:r>
            <a:endParaRPr lang="en-US" dirty="0" smtClean="0">
              <a:solidFill>
                <a:schemeClr val="bg1"/>
              </a:solidFill>
            </a:endParaRPr>
          </a:p>
          <a:p>
            <a:pPr eaLnBrk="0" hangingPunct="0"/>
            <a:r>
              <a:rPr lang="en-US" dirty="0" smtClean="0">
                <a:solidFill>
                  <a:schemeClr val="bg1"/>
                </a:solidFill>
              </a:rPr>
              <a:t>Flows</a:t>
            </a:r>
            <a:endParaRPr lang="en-US" dirty="0">
              <a:solidFill>
                <a:schemeClr val="bg1"/>
              </a:solidFill>
            </a:endParaRPr>
          </a:p>
        </p:txBody>
      </p:sp>
      <p:sp>
        <p:nvSpPr>
          <p:cNvPr id="12" name="Rectangle 14"/>
          <p:cNvSpPr>
            <a:spLocks noChangeArrowheads="1"/>
          </p:cNvSpPr>
          <p:nvPr/>
        </p:nvSpPr>
        <p:spPr bwMode="auto">
          <a:xfrm>
            <a:off x="267871" y="3960066"/>
            <a:ext cx="1827213" cy="914400"/>
          </a:xfrm>
          <a:prstGeom prst="rect">
            <a:avLst/>
          </a:prstGeom>
          <a:solidFill>
            <a:srgbClr val="0070C0"/>
          </a:solidFill>
          <a:ln w="9525">
            <a:solidFill>
              <a:schemeClr val="tx1"/>
            </a:solidFill>
            <a:round/>
            <a:headEnd/>
            <a:tailEnd/>
          </a:ln>
          <a:scene3d>
            <a:camera prst="orthographicFront"/>
            <a:lightRig rig="threePt" dir="t"/>
          </a:scene3d>
          <a:sp3d>
            <a:bevelT/>
          </a:sp3d>
        </p:spPr>
        <p:txBody>
          <a:bodyPr anchor="ctr"/>
          <a:lstStyle/>
          <a:p>
            <a:pPr eaLnBrk="0" hangingPunct="0"/>
            <a:r>
              <a:rPr lang="en-US" dirty="0" smtClean="0">
                <a:solidFill>
                  <a:schemeClr val="bg1"/>
                </a:solidFill>
              </a:rPr>
              <a:t>Policies and </a:t>
            </a:r>
            <a:r>
              <a:rPr lang="en-US" dirty="0">
                <a:solidFill>
                  <a:schemeClr val="bg1"/>
                </a:solidFill>
              </a:rPr>
              <a:t>Notices</a:t>
            </a:r>
          </a:p>
        </p:txBody>
      </p:sp>
      <p:cxnSp>
        <p:nvCxnSpPr>
          <p:cNvPr id="13" name="Straight Arrow Connector 18"/>
          <p:cNvCxnSpPr>
            <a:cxnSpLocks noChangeShapeType="1"/>
          </p:cNvCxnSpPr>
          <p:nvPr/>
        </p:nvCxnSpPr>
        <p:spPr bwMode="auto">
          <a:xfrm>
            <a:off x="2101391" y="2412253"/>
            <a:ext cx="577850" cy="469900"/>
          </a:xfrm>
          <a:prstGeom prst="straightConnector1">
            <a:avLst/>
          </a:prstGeom>
          <a:noFill/>
          <a:ln w="41275">
            <a:solidFill>
              <a:schemeClr val="tx1"/>
            </a:solidFill>
            <a:round/>
            <a:headEnd/>
            <a:tailEnd type="arrow" w="med" len="med"/>
          </a:ln>
        </p:spPr>
      </p:cxnSp>
      <p:cxnSp>
        <p:nvCxnSpPr>
          <p:cNvPr id="15" name="Straight Arrow Connector 22"/>
          <p:cNvCxnSpPr>
            <a:cxnSpLocks noChangeShapeType="1"/>
            <a:stCxn id="12" idx="3"/>
          </p:cNvCxnSpPr>
          <p:nvPr/>
        </p:nvCxnSpPr>
        <p:spPr bwMode="auto">
          <a:xfrm flipV="1">
            <a:off x="2095084" y="3960066"/>
            <a:ext cx="584157" cy="457200"/>
          </a:xfrm>
          <a:prstGeom prst="straightConnector1">
            <a:avLst/>
          </a:prstGeom>
          <a:noFill/>
          <a:ln w="41275">
            <a:solidFill>
              <a:schemeClr val="tx1"/>
            </a:solidFill>
            <a:round/>
            <a:headEnd/>
            <a:tailEnd type="arrow" w="med" len="med"/>
          </a:ln>
        </p:spPr>
      </p:cxnSp>
      <p:cxnSp>
        <p:nvCxnSpPr>
          <p:cNvPr id="16" name="Straight Arrow Connector 29"/>
          <p:cNvCxnSpPr>
            <a:cxnSpLocks noChangeShapeType="1"/>
          </p:cNvCxnSpPr>
          <p:nvPr/>
        </p:nvCxnSpPr>
        <p:spPr bwMode="auto">
          <a:xfrm>
            <a:off x="4665663" y="3386138"/>
            <a:ext cx="222250" cy="6350"/>
          </a:xfrm>
          <a:prstGeom prst="straightConnector1">
            <a:avLst/>
          </a:prstGeom>
          <a:noFill/>
          <a:ln w="41275">
            <a:solidFill>
              <a:schemeClr val="tx1"/>
            </a:solidFill>
            <a:round/>
            <a:headEnd/>
            <a:tailEnd type="arrow" w="med" len="med"/>
          </a:ln>
        </p:spPr>
      </p:cxnSp>
      <p:sp>
        <p:nvSpPr>
          <p:cNvPr id="17" name="TextBox 31"/>
          <p:cNvSpPr txBox="1">
            <a:spLocks noChangeArrowheads="1"/>
          </p:cNvSpPr>
          <p:nvPr/>
        </p:nvSpPr>
        <p:spPr bwMode="auto">
          <a:xfrm>
            <a:off x="216807" y="5009287"/>
            <a:ext cx="2936345" cy="369332"/>
          </a:xfrm>
          <a:prstGeom prst="rect">
            <a:avLst/>
          </a:prstGeom>
          <a:noFill/>
          <a:ln w="9525">
            <a:noFill/>
            <a:miter lim="800000"/>
            <a:headEnd/>
            <a:tailEnd/>
          </a:ln>
        </p:spPr>
        <p:txBody>
          <a:bodyPr wrap="square">
            <a:spAutoFit/>
          </a:bodyPr>
          <a:lstStyle/>
          <a:p>
            <a:pPr eaLnBrk="0" hangingPunct="0"/>
            <a:r>
              <a:rPr lang="en-US" dirty="0" smtClean="0"/>
              <a:t>Information </a:t>
            </a:r>
            <a:r>
              <a:rPr lang="en-US" dirty="0"/>
              <a:t>Gathering</a:t>
            </a:r>
          </a:p>
        </p:txBody>
      </p:sp>
      <p:sp>
        <p:nvSpPr>
          <p:cNvPr id="18" name="Oval 17"/>
          <p:cNvSpPr>
            <a:spLocks noChangeAspect="1"/>
          </p:cNvSpPr>
          <p:nvPr/>
        </p:nvSpPr>
        <p:spPr bwMode="auto">
          <a:xfrm>
            <a:off x="3776138" y="2482850"/>
            <a:ext cx="1928790" cy="1930400"/>
          </a:xfrm>
          <a:prstGeom prst="ellipse">
            <a:avLst/>
          </a:prstGeom>
          <a:solidFill>
            <a:schemeClr val="accent4">
              <a:lumMod val="40000"/>
              <a:lumOff val="60000"/>
            </a:schemeClr>
          </a:solidFill>
          <a:ln w="9525" cap="flat" cmpd="sng" algn="ctr">
            <a:solidFill>
              <a:schemeClr val="bg1">
                <a:lumMod val="9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eaLnBrk="0" hangingPunct="0">
              <a:lnSpc>
                <a:spcPct val="150000"/>
              </a:lnSpc>
              <a:defRPr/>
            </a:pPr>
            <a:r>
              <a:rPr lang="en-US" sz="1600" dirty="0" smtClean="0">
                <a:solidFill>
                  <a:schemeClr val="tx1">
                    <a:lumMod val="50000"/>
                  </a:schemeClr>
                </a:solidFill>
                <a:latin typeface="Arial" charset="0"/>
                <a:ea typeface="MS PGothic" pitchFamily="34" charset="-128"/>
              </a:rPr>
              <a:t>Reporting Results</a:t>
            </a:r>
          </a:p>
        </p:txBody>
      </p:sp>
      <p:sp>
        <p:nvSpPr>
          <p:cNvPr id="19" name="Oval 18"/>
          <p:cNvSpPr>
            <a:spLocks noChangeAspect="1"/>
          </p:cNvSpPr>
          <p:nvPr/>
        </p:nvSpPr>
        <p:spPr bwMode="auto">
          <a:xfrm>
            <a:off x="5379865" y="2509838"/>
            <a:ext cx="1936750" cy="1857375"/>
          </a:xfrm>
          <a:prstGeom prst="ellipse">
            <a:avLst/>
          </a:prstGeom>
          <a:solidFill>
            <a:schemeClr val="accent4">
              <a:lumMod val="60000"/>
              <a:lumOff val="40000"/>
            </a:schemeClr>
          </a:solidFill>
          <a:ln w="9525" cap="flat" cmpd="sng" algn="ctr">
            <a:solidFill>
              <a:schemeClr val="bg1">
                <a:lumMod val="9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eaLnBrk="0" hangingPunct="0">
              <a:lnSpc>
                <a:spcPct val="150000"/>
              </a:lnSpc>
              <a:defRPr/>
            </a:pPr>
            <a:r>
              <a:rPr lang="en-US" sz="1600" dirty="0" smtClean="0">
                <a:solidFill>
                  <a:schemeClr val="tx1">
                    <a:lumMod val="50000"/>
                  </a:schemeClr>
                </a:solidFill>
                <a:latin typeface="Arial" charset="0"/>
                <a:ea typeface="MS PGothic" pitchFamily="34" charset="-128"/>
              </a:rPr>
              <a:t>Remediation</a:t>
            </a:r>
            <a:endParaRPr lang="en-US" sz="1600" dirty="0">
              <a:solidFill>
                <a:schemeClr val="tx1">
                  <a:lumMod val="50000"/>
                </a:schemeClr>
              </a:solidFill>
              <a:latin typeface="Arial" charset="0"/>
              <a:ea typeface="MS PGothic" pitchFamily="34" charset="-128"/>
            </a:endParaRPr>
          </a:p>
        </p:txBody>
      </p:sp>
      <p:cxnSp>
        <p:nvCxnSpPr>
          <p:cNvPr id="20" name="Straight Arrow Connector 25"/>
          <p:cNvCxnSpPr>
            <a:cxnSpLocks noChangeShapeType="1"/>
          </p:cNvCxnSpPr>
          <p:nvPr/>
        </p:nvCxnSpPr>
        <p:spPr bwMode="auto">
          <a:xfrm>
            <a:off x="2679241" y="4699001"/>
            <a:ext cx="5207518" cy="14110"/>
          </a:xfrm>
          <a:prstGeom prst="straightConnector1">
            <a:avLst/>
          </a:prstGeom>
          <a:noFill/>
          <a:ln w="41275">
            <a:solidFill>
              <a:schemeClr val="tx1"/>
            </a:solidFill>
            <a:round/>
            <a:headEnd/>
            <a:tailEnd type="arrow" w="med" len="med"/>
          </a:ln>
        </p:spPr>
      </p:cxnSp>
      <p:sp>
        <p:nvSpPr>
          <p:cNvPr id="21" name="TextBox 26"/>
          <p:cNvSpPr txBox="1">
            <a:spLocks noChangeArrowheads="1"/>
          </p:cNvSpPr>
          <p:nvPr/>
        </p:nvSpPr>
        <p:spPr bwMode="auto">
          <a:xfrm>
            <a:off x="7391400" y="4974580"/>
            <a:ext cx="1752600" cy="461665"/>
          </a:xfrm>
          <a:prstGeom prst="rect">
            <a:avLst/>
          </a:prstGeom>
          <a:noFill/>
          <a:ln w="9525">
            <a:noFill/>
            <a:miter lim="800000"/>
            <a:headEnd/>
            <a:tailEnd/>
          </a:ln>
        </p:spPr>
        <p:txBody>
          <a:bodyPr wrap="square">
            <a:spAutoFit/>
          </a:bodyPr>
          <a:lstStyle/>
          <a:p>
            <a:pPr eaLnBrk="0" hangingPunct="0"/>
            <a:r>
              <a:rPr lang="en-US" dirty="0" smtClean="0"/>
              <a:t>Remedy</a:t>
            </a:r>
          </a:p>
        </p:txBody>
      </p:sp>
      <p:sp>
        <p:nvSpPr>
          <p:cNvPr id="24" name="Oval 23"/>
          <p:cNvSpPr>
            <a:spLocks noChangeAspect="1"/>
          </p:cNvSpPr>
          <p:nvPr/>
        </p:nvSpPr>
        <p:spPr bwMode="auto">
          <a:xfrm>
            <a:off x="7026275" y="2439988"/>
            <a:ext cx="1936750" cy="1976790"/>
          </a:xfrm>
          <a:prstGeom prst="ellipse">
            <a:avLst/>
          </a:prstGeom>
          <a:solidFill>
            <a:schemeClr val="accent4">
              <a:lumMod val="75000"/>
            </a:schemeClr>
          </a:solidFill>
          <a:ln w="9525" cap="flat" cmpd="sng" algn="ctr">
            <a:solidFill>
              <a:schemeClr val="bg1">
                <a:lumMod val="95000"/>
              </a:schemeClr>
            </a:solidFill>
            <a:prstDash val="solid"/>
            <a:round/>
            <a:headEnd type="none" w="med" len="med"/>
            <a:tailEnd type="none" w="med" len="med"/>
          </a:ln>
          <a:effectLst/>
          <a:scene3d>
            <a:camera prst="orthographicFront"/>
            <a:lightRig rig="threePt" dir="t"/>
          </a:scene3d>
          <a:sp3d>
            <a:bevelT/>
          </a:sp3d>
        </p:spPr>
        <p:txBody>
          <a:bodyPr anchor="ctr"/>
          <a:lstStyle/>
          <a:p>
            <a:pPr algn="ctr" eaLnBrk="0" hangingPunct="0">
              <a:lnSpc>
                <a:spcPct val="150000"/>
              </a:lnSpc>
              <a:defRPr/>
            </a:pPr>
            <a:r>
              <a:rPr lang="en-US" sz="1600" dirty="0" smtClean="0">
                <a:solidFill>
                  <a:schemeClr val="bg1"/>
                </a:solidFill>
                <a:latin typeface="Arial" charset="0"/>
                <a:ea typeface="MS PGothic" pitchFamily="34" charset="-128"/>
              </a:rPr>
              <a:t>Verification</a:t>
            </a:r>
            <a:endParaRPr lang="en-US" sz="1600" dirty="0">
              <a:solidFill>
                <a:schemeClr val="bg1"/>
              </a:solidFill>
              <a:latin typeface="Arial" charset="0"/>
              <a:ea typeface="MS PGothic" pitchFamily="34" charset="-128"/>
            </a:endParaRPr>
          </a:p>
        </p:txBody>
      </p:sp>
      <p:cxnSp>
        <p:nvCxnSpPr>
          <p:cNvPr id="25" name="Straight Arrow Connector 24"/>
          <p:cNvCxnSpPr/>
          <p:nvPr/>
        </p:nvCxnSpPr>
        <p:spPr bwMode="auto">
          <a:xfrm>
            <a:off x="2092603" y="3444305"/>
            <a:ext cx="409222"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Tree>
    <p:extLst>
      <p:ext uri="{BB962C8B-B14F-4D97-AF65-F5344CB8AC3E}">
        <p14:creationId xmlns:p14="http://schemas.microsoft.com/office/powerpoint/2010/main" val="27194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2601" y="1431759"/>
          <a:ext cx="7162801" cy="4246728"/>
        </p:xfrm>
        <a:graphic>
          <a:graphicData uri="http://schemas.openxmlformats.org/drawingml/2006/table">
            <a:tbl>
              <a:tblPr firstRow="1" bandRow="1">
                <a:tableStyleId>{5C22544A-7EE6-4342-B048-85BDC9FD1C3A}</a:tableStyleId>
              </a:tblPr>
              <a:tblGrid>
                <a:gridCol w="673426"/>
                <a:gridCol w="673426"/>
                <a:gridCol w="632827"/>
                <a:gridCol w="779562"/>
                <a:gridCol w="546667"/>
                <a:gridCol w="656491"/>
                <a:gridCol w="385011"/>
                <a:gridCol w="550232"/>
                <a:gridCol w="512557"/>
                <a:gridCol w="533400"/>
                <a:gridCol w="616018"/>
                <a:gridCol w="603184"/>
              </a:tblGrid>
              <a:tr h="122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dirty="0" smtClean="0">
                          <a:ln>
                            <a:noFill/>
                          </a:ln>
                          <a:solidFill>
                            <a:schemeClr val="bg1"/>
                          </a:solidFill>
                          <a:effectLst/>
                          <a:latin typeface="Arial" charset="0"/>
                          <a:cs typeface="Arial" charset="0"/>
                        </a:rPr>
                        <a:t>Privacy Policies</a:t>
                      </a:r>
                      <a:endParaRPr lang="en-US" sz="2000" dirty="0">
                        <a:solidFill>
                          <a:schemeClr val="bg1"/>
                        </a:solidFill>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Account-ability</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Identify and Classify </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Incident and Breach Response</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Notice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Use</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Access &amp; Accuracy</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smtClean="0">
                          <a:ln>
                            <a:noFill/>
                          </a:ln>
                          <a:solidFill>
                            <a:schemeClr val="bg1"/>
                          </a:solidFill>
                          <a:effectLst/>
                          <a:latin typeface="Arial" charset="0"/>
                          <a:ea typeface="+mn-ea"/>
                          <a:cs typeface="Arial" charset="0"/>
                        </a:rPr>
                        <a:t>Training</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smtClean="0">
                          <a:ln>
                            <a:noFill/>
                          </a:ln>
                          <a:solidFill>
                            <a:schemeClr val="bg1"/>
                          </a:solidFill>
                          <a:effectLst/>
                          <a:latin typeface="Arial" charset="0"/>
                          <a:ea typeface="+mn-ea"/>
                          <a:cs typeface="Arial" charset="0"/>
                        </a:rPr>
                        <a:t>Privacy by Design</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smtClean="0">
                          <a:ln>
                            <a:noFill/>
                          </a:ln>
                          <a:solidFill>
                            <a:schemeClr val="bg1"/>
                          </a:solidFill>
                          <a:effectLst/>
                          <a:latin typeface="Arial" charset="0"/>
                          <a:ea typeface="+mn-ea"/>
                          <a:cs typeface="Arial" charset="0"/>
                        </a:rPr>
                        <a:t>3rd party Transfer</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normalizeH="0" baseline="0" dirty="0" smtClean="0">
                          <a:ln>
                            <a:noFill/>
                          </a:ln>
                          <a:solidFill>
                            <a:schemeClr val="bg1"/>
                          </a:solidFill>
                          <a:effectLst/>
                          <a:latin typeface="Arial" charset="0"/>
                          <a:ea typeface="+mn-ea"/>
                          <a:cs typeface="Arial" charset="0"/>
                        </a:rPr>
                        <a:t>International Transfer</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Retention &amp; Disposal</a:t>
                      </a:r>
                      <a:endParaRPr kumimoji="0" lang="en-US" sz="1400" b="1" i="0" u="none" strike="noStrike" kern="1200" cap="none" normalizeH="0" baseline="0" dirty="0">
                        <a:ln>
                          <a:noFill/>
                        </a:ln>
                        <a:solidFill>
                          <a:schemeClr val="bg1"/>
                        </a:solidFill>
                        <a:effectLst/>
                        <a:latin typeface="Arial" charset="0"/>
                        <a:ea typeface="+mn-ea"/>
                        <a:cs typeface="Arial"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normalizeH="0" baseline="0" dirty="0" smtClean="0">
                          <a:ln>
                            <a:noFill/>
                          </a:ln>
                          <a:solidFill>
                            <a:schemeClr val="bg1"/>
                          </a:solidFill>
                          <a:effectLst/>
                          <a:latin typeface="Arial" charset="0"/>
                          <a:ea typeface="+mn-ea"/>
                          <a:cs typeface="Arial" charset="0"/>
                        </a:rPr>
                        <a:t>Security</a:t>
                      </a:r>
                    </a:p>
                  </a:txBody>
                  <a:tcPr vert="vert270" anchor="ctr"/>
                </a:tc>
              </a:tr>
              <a:tr h="55678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19052">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9925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9623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5C00"/>
                        </a:solidFill>
                        <a:effectLst/>
                        <a:uLnTx/>
                        <a:uFillTx/>
                        <a:latin typeface="+mn-lt"/>
                        <a:ea typeface="+mn-ea"/>
                        <a:cs typeface="+mn-cs"/>
                      </a:endParaRPr>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64819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8" name="Rectangle 5"/>
          <p:cNvSpPr>
            <a:spLocks noChangeArrowheads="1"/>
          </p:cNvSpPr>
          <p:nvPr>
            <p:custDataLst>
              <p:tags r:id="rId1"/>
            </p:custDataLst>
          </p:nvPr>
        </p:nvSpPr>
        <p:spPr bwMode="gray">
          <a:xfrm>
            <a:off x="846059" y="3240156"/>
            <a:ext cx="876756" cy="496957"/>
          </a:xfrm>
          <a:prstGeom prst="rect">
            <a:avLst/>
          </a:prstGeom>
          <a:solidFill>
            <a:srgbClr val="00B050"/>
          </a:solidFill>
          <a:ln w="9525">
            <a:solidFill>
              <a:schemeClr val="accent1"/>
            </a:solidFill>
            <a:miter lim="800000"/>
            <a:headEnd/>
            <a:tailEnd/>
          </a:ln>
        </p:spPr>
        <p:txBody>
          <a:bodyPr lIns="0" tIns="0" rIns="0" bIns="0" anchor="ctr"/>
          <a:lstStyle/>
          <a:p>
            <a:pPr algn="ctr">
              <a:spcBef>
                <a:spcPct val="0"/>
              </a:spcBef>
            </a:pPr>
            <a:r>
              <a:rPr lang="en-GB" altLang="ko-KR" sz="1000" b="1" dirty="0" smtClean="0">
                <a:solidFill>
                  <a:schemeClr val="bg1"/>
                </a:solidFill>
                <a:ea typeface="Gulim" pitchFamily="34" charset="-127"/>
              </a:rPr>
              <a:t>4 - </a:t>
            </a:r>
            <a:r>
              <a:rPr lang="en-GB" altLang="ko-KR" sz="1000" dirty="0" smtClean="0">
                <a:solidFill>
                  <a:schemeClr val="bg1"/>
                </a:solidFill>
                <a:ea typeface="Gulim" pitchFamily="34" charset="-127"/>
              </a:rPr>
              <a:t>Managed</a:t>
            </a:r>
            <a:endParaRPr lang="en-GB" altLang="ko-KR" sz="1000" b="1" dirty="0">
              <a:solidFill>
                <a:schemeClr val="bg1"/>
              </a:solidFill>
              <a:ea typeface="Gulim" pitchFamily="34" charset="-127"/>
            </a:endParaRPr>
          </a:p>
        </p:txBody>
      </p:sp>
      <p:sp>
        <p:nvSpPr>
          <p:cNvPr id="9" name="Rectangle 6"/>
          <p:cNvSpPr>
            <a:spLocks noChangeArrowheads="1"/>
          </p:cNvSpPr>
          <p:nvPr>
            <p:custDataLst>
              <p:tags r:id="rId2"/>
            </p:custDataLst>
          </p:nvPr>
        </p:nvSpPr>
        <p:spPr bwMode="gray">
          <a:xfrm>
            <a:off x="831770" y="3810000"/>
            <a:ext cx="867854" cy="540709"/>
          </a:xfrm>
          <a:prstGeom prst="rect">
            <a:avLst/>
          </a:prstGeom>
          <a:solidFill>
            <a:srgbClr val="92D050"/>
          </a:solidFill>
          <a:ln w="9525">
            <a:solidFill>
              <a:schemeClr val="accent1"/>
            </a:solidFill>
            <a:miter lim="800000"/>
            <a:headEnd/>
            <a:tailEnd/>
          </a:ln>
        </p:spPr>
        <p:txBody>
          <a:bodyPr lIns="0" tIns="0" rIns="0" bIns="0" anchor="ctr"/>
          <a:lstStyle/>
          <a:p>
            <a:pPr algn="ctr">
              <a:spcBef>
                <a:spcPct val="0"/>
              </a:spcBef>
            </a:pPr>
            <a:r>
              <a:rPr lang="en-GB" altLang="ko-KR" sz="1000" b="1" dirty="0" smtClean="0">
                <a:solidFill>
                  <a:schemeClr val="bg1"/>
                </a:solidFill>
                <a:ea typeface="Gulim" pitchFamily="34" charset="-127"/>
              </a:rPr>
              <a:t>3 – Defined</a:t>
            </a:r>
            <a:endParaRPr lang="en-GB" altLang="ko-KR" sz="1000" dirty="0">
              <a:solidFill>
                <a:schemeClr val="bg1"/>
              </a:solidFill>
              <a:ea typeface="Gulim" pitchFamily="34" charset="-127"/>
            </a:endParaRPr>
          </a:p>
        </p:txBody>
      </p:sp>
      <p:sp>
        <p:nvSpPr>
          <p:cNvPr id="10" name="Rectangle 7"/>
          <p:cNvSpPr>
            <a:spLocks noChangeArrowheads="1"/>
          </p:cNvSpPr>
          <p:nvPr>
            <p:custDataLst>
              <p:tags r:id="rId3"/>
            </p:custDataLst>
          </p:nvPr>
        </p:nvSpPr>
        <p:spPr bwMode="gray">
          <a:xfrm>
            <a:off x="827389" y="4412323"/>
            <a:ext cx="886524" cy="495873"/>
          </a:xfrm>
          <a:prstGeom prst="rect">
            <a:avLst/>
          </a:prstGeom>
          <a:solidFill>
            <a:srgbClr val="FFFF00"/>
          </a:solidFill>
          <a:ln w="9525">
            <a:solidFill>
              <a:schemeClr val="accent1"/>
            </a:solidFill>
            <a:miter lim="800000"/>
            <a:headEnd/>
            <a:tailEnd/>
          </a:ln>
        </p:spPr>
        <p:txBody>
          <a:bodyPr lIns="0" tIns="0" rIns="0" bIns="0" anchor="ctr"/>
          <a:lstStyle/>
          <a:p>
            <a:pPr algn="ctr">
              <a:spcBef>
                <a:spcPct val="0"/>
              </a:spcBef>
            </a:pPr>
            <a:r>
              <a:rPr lang="en-GB" altLang="ko-KR" sz="1000" b="1" dirty="0" smtClean="0">
                <a:solidFill>
                  <a:schemeClr val="bg1">
                    <a:lumMod val="50000"/>
                  </a:schemeClr>
                </a:solidFill>
                <a:ea typeface="Gulim" pitchFamily="34" charset="-127"/>
              </a:rPr>
              <a:t>2 - </a:t>
            </a:r>
            <a:r>
              <a:rPr lang="en-GB" altLang="ko-KR" sz="1000" dirty="0" smtClean="0">
                <a:solidFill>
                  <a:schemeClr val="bg1">
                    <a:lumMod val="50000"/>
                  </a:schemeClr>
                </a:solidFill>
                <a:ea typeface="Gulim" pitchFamily="34" charset="-127"/>
              </a:rPr>
              <a:t>Repeatable</a:t>
            </a:r>
            <a:endParaRPr lang="en-GB" altLang="ko-KR" sz="1000" b="1" dirty="0">
              <a:solidFill>
                <a:schemeClr val="bg1">
                  <a:lumMod val="50000"/>
                </a:schemeClr>
              </a:solidFill>
              <a:ea typeface="Gulim" pitchFamily="34" charset="-127"/>
            </a:endParaRPr>
          </a:p>
        </p:txBody>
      </p:sp>
      <p:sp>
        <p:nvSpPr>
          <p:cNvPr id="11" name="Rectangle 8"/>
          <p:cNvSpPr>
            <a:spLocks noChangeArrowheads="1"/>
          </p:cNvSpPr>
          <p:nvPr>
            <p:custDataLst>
              <p:tags r:id="rId4"/>
            </p:custDataLst>
          </p:nvPr>
        </p:nvSpPr>
        <p:spPr bwMode="gray">
          <a:xfrm>
            <a:off x="827389" y="2630897"/>
            <a:ext cx="872235" cy="529405"/>
          </a:xfrm>
          <a:prstGeom prst="rect">
            <a:avLst/>
          </a:prstGeom>
          <a:solidFill>
            <a:srgbClr val="009900"/>
          </a:solidFill>
          <a:ln w="9525">
            <a:solidFill>
              <a:schemeClr val="accent1"/>
            </a:solidFill>
            <a:miter lim="800000"/>
            <a:headEnd/>
            <a:tailEnd/>
          </a:ln>
        </p:spPr>
        <p:txBody>
          <a:bodyPr lIns="0" tIns="0" rIns="0" bIns="0" anchor="ctr"/>
          <a:lstStyle/>
          <a:p>
            <a:pPr algn="ctr">
              <a:spcBef>
                <a:spcPct val="0"/>
              </a:spcBef>
            </a:pPr>
            <a:r>
              <a:rPr lang="en-GB" altLang="ko-KR" sz="1000" b="1" dirty="0" smtClean="0">
                <a:solidFill>
                  <a:schemeClr val="bg1"/>
                </a:solidFill>
                <a:ea typeface="Gulim" pitchFamily="34" charset="-127"/>
              </a:rPr>
              <a:t>5 - Optimized</a:t>
            </a:r>
            <a:endParaRPr lang="en-GB" altLang="ko-KR" sz="1000" b="1" dirty="0">
              <a:solidFill>
                <a:schemeClr val="bg1"/>
              </a:solidFill>
              <a:ea typeface="Gulim" pitchFamily="34" charset="-127"/>
            </a:endParaRPr>
          </a:p>
        </p:txBody>
      </p:sp>
      <p:sp>
        <p:nvSpPr>
          <p:cNvPr id="12" name="Rectangle 9"/>
          <p:cNvSpPr>
            <a:spLocks noChangeArrowheads="1"/>
          </p:cNvSpPr>
          <p:nvPr>
            <p:custDataLst>
              <p:tags r:id="rId5"/>
            </p:custDataLst>
          </p:nvPr>
        </p:nvSpPr>
        <p:spPr bwMode="gray">
          <a:xfrm>
            <a:off x="827389" y="4960145"/>
            <a:ext cx="872235" cy="541834"/>
          </a:xfrm>
          <a:prstGeom prst="rect">
            <a:avLst/>
          </a:prstGeom>
          <a:solidFill>
            <a:srgbClr val="FF0000"/>
          </a:solidFill>
          <a:ln w="9525">
            <a:solidFill>
              <a:schemeClr val="accent1"/>
            </a:solidFill>
            <a:miter lim="800000"/>
            <a:headEnd/>
            <a:tailEnd/>
          </a:ln>
        </p:spPr>
        <p:txBody>
          <a:bodyPr lIns="0" tIns="0" rIns="0" bIns="0" anchor="ctr"/>
          <a:lstStyle/>
          <a:p>
            <a:pPr algn="ctr">
              <a:spcBef>
                <a:spcPct val="0"/>
              </a:spcBef>
            </a:pPr>
            <a:r>
              <a:rPr lang="en-GB" altLang="ko-KR" sz="1000" b="1" dirty="0" smtClean="0">
                <a:solidFill>
                  <a:schemeClr val="bg1"/>
                </a:solidFill>
                <a:ea typeface="Gulim" pitchFamily="34" charset="-127"/>
              </a:rPr>
              <a:t>1 –Ad hoc</a:t>
            </a:r>
            <a:endParaRPr lang="en-GB" altLang="ko-KR" sz="1000" dirty="0">
              <a:solidFill>
                <a:schemeClr val="bg1"/>
              </a:solidFill>
              <a:ea typeface="Gulim" pitchFamily="34" charset="-127"/>
            </a:endParaRPr>
          </a:p>
        </p:txBody>
      </p:sp>
      <p:sp>
        <p:nvSpPr>
          <p:cNvPr id="13" name="Rectangle 13"/>
          <p:cNvSpPr>
            <a:spLocks noChangeArrowheads="1"/>
          </p:cNvSpPr>
          <p:nvPr>
            <p:custDataLst>
              <p:tags r:id="rId6"/>
            </p:custDataLst>
          </p:nvPr>
        </p:nvSpPr>
        <p:spPr bwMode="gray">
          <a:xfrm>
            <a:off x="359168" y="1646884"/>
            <a:ext cx="1090363" cy="461665"/>
          </a:xfrm>
          <a:prstGeom prst="rect">
            <a:avLst/>
          </a:prstGeom>
          <a:noFill/>
          <a:ln w="9525">
            <a:noFill/>
            <a:miter lim="800000"/>
            <a:headEnd/>
            <a:tailEnd/>
          </a:ln>
        </p:spPr>
        <p:txBody>
          <a:bodyPr wrap="none" tIns="91440" bIns="91440" anchor="ctr">
            <a:spAutoFit/>
          </a:bodyPr>
          <a:lstStyle/>
          <a:p>
            <a:pPr>
              <a:spcBef>
                <a:spcPct val="0"/>
              </a:spcBef>
            </a:pPr>
            <a:r>
              <a:rPr lang="en-GB" altLang="ko-KR" b="1" dirty="0">
                <a:ea typeface="Gulim" pitchFamily="34" charset="-127"/>
              </a:rPr>
              <a:t>Maturity</a:t>
            </a:r>
          </a:p>
        </p:txBody>
      </p:sp>
      <p:sp>
        <p:nvSpPr>
          <p:cNvPr id="14" name="Freeform 10"/>
          <p:cNvSpPr>
            <a:spLocks/>
          </p:cNvSpPr>
          <p:nvPr>
            <p:custDataLst>
              <p:tags r:id="rId7"/>
            </p:custDataLst>
          </p:nvPr>
        </p:nvSpPr>
        <p:spPr bwMode="gray">
          <a:xfrm>
            <a:off x="175521" y="2630897"/>
            <a:ext cx="548380" cy="2871082"/>
          </a:xfrm>
          <a:custGeom>
            <a:avLst/>
            <a:gdLst>
              <a:gd name="T0" fmla="*/ 2147483647 w 577"/>
              <a:gd name="T1" fmla="*/ 2147483647 h 2404"/>
              <a:gd name="T2" fmla="*/ 2147483647 w 577"/>
              <a:gd name="T3" fmla="*/ 0 h 2404"/>
              <a:gd name="T4" fmla="*/ 0 w 577"/>
              <a:gd name="T5" fmla="*/ 0 h 2404"/>
              <a:gd name="T6" fmla="*/ 2147483647 w 577"/>
              <a:gd name="T7" fmla="*/ 2147483647 h 2404"/>
              <a:gd name="T8" fmla="*/ 0 60000 65536"/>
              <a:gd name="T9" fmla="*/ 0 60000 65536"/>
              <a:gd name="T10" fmla="*/ 0 60000 65536"/>
              <a:gd name="T11" fmla="*/ 0 60000 65536"/>
              <a:gd name="T12" fmla="*/ 0 w 577"/>
              <a:gd name="T13" fmla="*/ 0 h 2404"/>
              <a:gd name="T14" fmla="*/ 577 w 577"/>
              <a:gd name="T15" fmla="*/ 2404 h 2404"/>
            </a:gdLst>
            <a:ahLst/>
            <a:cxnLst>
              <a:cxn ang="T8">
                <a:pos x="T0" y="T1"/>
              </a:cxn>
              <a:cxn ang="T9">
                <a:pos x="T2" y="T3"/>
              </a:cxn>
              <a:cxn ang="T10">
                <a:pos x="T4" y="T5"/>
              </a:cxn>
              <a:cxn ang="T11">
                <a:pos x="T6" y="T7"/>
              </a:cxn>
            </a:cxnLst>
            <a:rect l="T12" t="T13" r="T14" b="T15"/>
            <a:pathLst>
              <a:path w="577" h="2404">
                <a:moveTo>
                  <a:pt x="577" y="2404"/>
                </a:moveTo>
                <a:lnTo>
                  <a:pt x="577" y="0"/>
                </a:lnTo>
                <a:lnTo>
                  <a:pt x="0" y="0"/>
                </a:lnTo>
                <a:lnTo>
                  <a:pt x="577" y="2404"/>
                </a:lnTo>
                <a:close/>
              </a:path>
            </a:pathLst>
          </a:custGeom>
          <a:gradFill>
            <a:gsLst>
              <a:gs pos="0">
                <a:srgbClr val="009900"/>
              </a:gs>
              <a:gs pos="100000">
                <a:schemeClr val="accent1"/>
              </a:gs>
            </a:gsLst>
            <a:lin ang="5400000" scaled="1"/>
          </a:gradFill>
          <a:ln w="9525">
            <a:solidFill>
              <a:srgbClr val="B2B2B2"/>
            </a:solidFill>
            <a:round/>
            <a:headEnd type="none" w="lg" len="lg"/>
            <a:tailEnd type="none" w="lg" len="lg"/>
          </a:ln>
        </p:spPr>
        <p:txBody>
          <a:bodyPr wrap="none" anchor="ctr"/>
          <a:lstStyle/>
          <a:p>
            <a:endParaRPr lang="en-US" dirty="0"/>
          </a:p>
        </p:txBody>
      </p:sp>
      <p:sp>
        <p:nvSpPr>
          <p:cNvPr id="15" name="Rectangle 11"/>
          <p:cNvSpPr>
            <a:spLocks noChangeArrowheads="1"/>
          </p:cNvSpPr>
          <p:nvPr>
            <p:custDataLst>
              <p:tags r:id="rId8"/>
            </p:custDataLst>
          </p:nvPr>
        </p:nvSpPr>
        <p:spPr bwMode="gray">
          <a:xfrm>
            <a:off x="184766" y="2098526"/>
            <a:ext cx="539135" cy="441620"/>
          </a:xfrm>
          <a:prstGeom prst="rect">
            <a:avLst/>
          </a:prstGeom>
          <a:noFill/>
          <a:ln w="9525">
            <a:noFill/>
            <a:miter lim="800000"/>
            <a:headEnd/>
            <a:tailEnd/>
          </a:ln>
        </p:spPr>
        <p:txBody>
          <a:bodyPr wrap="none" tIns="91440" bIns="91440" anchor="ctr"/>
          <a:lstStyle/>
          <a:p>
            <a:pPr>
              <a:spcBef>
                <a:spcPct val="0"/>
              </a:spcBef>
            </a:pPr>
            <a:r>
              <a:rPr lang="en-GB" altLang="ko-KR" sz="1200" b="1" dirty="0">
                <a:ea typeface="Gulim" pitchFamily="34" charset="-127"/>
              </a:rPr>
              <a:t>High</a:t>
            </a:r>
          </a:p>
        </p:txBody>
      </p:sp>
      <p:sp>
        <p:nvSpPr>
          <p:cNvPr id="16" name="Rectangle 12"/>
          <p:cNvSpPr>
            <a:spLocks noChangeArrowheads="1"/>
          </p:cNvSpPr>
          <p:nvPr>
            <p:custDataLst>
              <p:tags r:id="rId9"/>
            </p:custDataLst>
          </p:nvPr>
        </p:nvSpPr>
        <p:spPr bwMode="gray">
          <a:xfrm>
            <a:off x="243530" y="5281169"/>
            <a:ext cx="503782" cy="441620"/>
          </a:xfrm>
          <a:prstGeom prst="rect">
            <a:avLst/>
          </a:prstGeom>
          <a:noFill/>
          <a:ln w="9525">
            <a:noFill/>
            <a:miter lim="800000"/>
            <a:headEnd/>
            <a:tailEnd/>
          </a:ln>
        </p:spPr>
        <p:txBody>
          <a:bodyPr wrap="none" tIns="91440" bIns="91440" anchor="ctr"/>
          <a:lstStyle/>
          <a:p>
            <a:pPr>
              <a:spcBef>
                <a:spcPct val="0"/>
              </a:spcBef>
            </a:pPr>
            <a:r>
              <a:rPr lang="en-GB" altLang="ko-KR" sz="1200" b="1" dirty="0">
                <a:ea typeface="Gulim" pitchFamily="34" charset="-127"/>
              </a:rPr>
              <a:t>Low</a:t>
            </a:r>
          </a:p>
        </p:txBody>
      </p:sp>
      <p:sp>
        <p:nvSpPr>
          <p:cNvPr id="5" name="TextBox 4"/>
          <p:cNvSpPr txBox="1"/>
          <p:nvPr/>
        </p:nvSpPr>
        <p:spPr>
          <a:xfrm>
            <a:off x="2057400" y="880139"/>
            <a:ext cx="5943600" cy="369332"/>
          </a:xfrm>
          <a:prstGeom prst="rect">
            <a:avLst/>
          </a:prstGeom>
          <a:noFill/>
        </p:spPr>
        <p:txBody>
          <a:bodyPr wrap="square" rtlCol="0">
            <a:spAutoFit/>
          </a:bodyPr>
          <a:lstStyle/>
          <a:p>
            <a:pPr algn="ctr"/>
            <a:r>
              <a:rPr lang="en-US" dirty="0" smtClean="0"/>
              <a:t>Current Status = </a:t>
            </a:r>
            <a:r>
              <a:rPr lang="en-US" dirty="0" smtClean="0"/>
              <a:t>2.5    </a:t>
            </a:r>
            <a:r>
              <a:rPr lang="en-US" dirty="0" smtClean="0"/>
              <a:t>Goal State = 3~4</a:t>
            </a:r>
            <a:endParaRPr lang="en-US" dirty="0"/>
          </a:p>
        </p:txBody>
      </p:sp>
      <p:sp>
        <p:nvSpPr>
          <p:cNvPr id="4" name="Bevel 3"/>
          <p:cNvSpPr/>
          <p:nvPr/>
        </p:nvSpPr>
        <p:spPr bwMode="auto">
          <a:xfrm>
            <a:off x="1761126" y="3168725"/>
            <a:ext cx="7124700" cy="642853"/>
          </a:xfrm>
          <a:prstGeom prst="bevel">
            <a:avLst/>
          </a:prstGeom>
          <a:solidFill>
            <a:srgbClr val="99FF99"/>
          </a:solidFill>
          <a:ln w="9525" cap="flat" cmpd="sng" algn="ctr">
            <a:solidFill>
              <a:srgbClr val="00B050">
                <a:alpha val="23000"/>
              </a:srgbClr>
            </a:solidFill>
            <a:prstDash val="solid"/>
            <a:round/>
            <a:headEnd type="none" w="med" len="med"/>
            <a:tailEnd type="none" w="med" len="med"/>
          </a:ln>
          <a:effectLst>
            <a:innerShdw blurRad="114300">
              <a:prstClr val="black">
                <a:alpha val="55000"/>
              </a:prstClr>
            </a:innerShdw>
          </a:effectLst>
        </p:spPr>
        <p:txBody>
          <a:bodyPr vert="horz" wrap="square" lIns="91440" tIns="45720" rIns="91440" bIns="45720" numCol="1" rtlCol="0" anchor="t" anchorCtr="0" compatLnSpc="1">
            <a:prstTxWarp prst="textNoShape">
              <a:avLst/>
            </a:prstTxWarp>
            <a:spAutoFit/>
          </a:bodyPr>
          <a:lstStyle/>
          <a:p>
            <a:pPr marL="223838" marR="0" indent="-223838" algn="ctr" defTabSz="914400" rtl="0" eaLnBrk="1" fontAlgn="base" latinLnBrk="0" hangingPunct="1">
              <a:lnSpc>
                <a:spcPts val="2300"/>
              </a:lnSpc>
              <a:spcBef>
                <a:spcPct val="50000"/>
              </a:spcBef>
              <a:spcAft>
                <a:spcPct val="0"/>
              </a:spcAft>
              <a:buClr>
                <a:srgbClr val="FFCC00"/>
              </a:buClr>
              <a:buSzPct val="110000"/>
              <a:buFont typeface="Symbol" pitchFamily="18" charset="2"/>
              <a:buNone/>
              <a:tabLst/>
            </a:pPr>
            <a:endParaRPr kumimoji="0" lang="en-US" sz="1600" b="1"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3596220" y="3338399"/>
            <a:ext cx="3370063" cy="276999"/>
          </a:xfrm>
          <a:prstGeom prst="rect">
            <a:avLst/>
          </a:prstGeom>
          <a:noFill/>
        </p:spPr>
        <p:txBody>
          <a:bodyPr wrap="square" tIns="0" bIns="0" rtlCol="0">
            <a:spAutoFit/>
          </a:bodyPr>
          <a:lstStyle/>
          <a:p>
            <a:r>
              <a:rPr lang="en-US" b="1" dirty="0" smtClean="0">
                <a:solidFill>
                  <a:srgbClr val="00B050"/>
                </a:solidFill>
              </a:rPr>
              <a:t>Recommended Minimum </a:t>
            </a:r>
            <a:endParaRPr lang="en-US" b="1" dirty="0">
              <a:solidFill>
                <a:srgbClr val="00B050"/>
              </a:solidFill>
            </a:endParaRPr>
          </a:p>
        </p:txBody>
      </p:sp>
      <p:sp>
        <p:nvSpPr>
          <p:cNvPr id="17" name="TextBox 16"/>
          <p:cNvSpPr txBox="1"/>
          <p:nvPr/>
        </p:nvSpPr>
        <p:spPr>
          <a:xfrm>
            <a:off x="1371600" y="304800"/>
            <a:ext cx="6781800" cy="523220"/>
          </a:xfrm>
          <a:prstGeom prst="rect">
            <a:avLst/>
          </a:prstGeom>
          <a:noFill/>
        </p:spPr>
        <p:txBody>
          <a:bodyPr wrap="square" rtlCol="0">
            <a:spAutoFit/>
          </a:bodyPr>
          <a:lstStyle/>
          <a:p>
            <a:pPr algn="ctr"/>
            <a:r>
              <a:rPr lang="en-US" sz="2800" dirty="0" smtClean="0"/>
              <a:t>Privacy Maturity Score</a:t>
            </a:r>
            <a:endParaRPr lang="en-US" sz="2800" dirty="0"/>
          </a:p>
        </p:txBody>
      </p:sp>
      <p:pic>
        <p:nvPicPr>
          <p:cNvPr id="4301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9233" y="4547693"/>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4169" y="3936959"/>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7722" y="4535904"/>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213" y="3910013"/>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5913" y="3935199"/>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47311" y="5791200"/>
            <a:ext cx="4240613" cy="369332"/>
          </a:xfrm>
          <a:prstGeom prst="rect">
            <a:avLst/>
          </a:prstGeom>
          <a:noFill/>
        </p:spPr>
        <p:txBody>
          <a:bodyPr wrap="square" rtlCol="0">
            <a:spAutoFit/>
          </a:bodyPr>
          <a:lstStyle/>
          <a:p>
            <a:r>
              <a:rPr lang="en-US" dirty="0" smtClean="0">
                <a:solidFill>
                  <a:srgbClr val="FF0000"/>
                </a:solidFill>
              </a:rPr>
              <a:t>X</a:t>
            </a:r>
            <a:r>
              <a:rPr lang="en-US" dirty="0" smtClean="0"/>
              <a:t> = Subsidiary Score for each area</a:t>
            </a:r>
            <a:endParaRPr lang="en-US" dirty="0"/>
          </a:p>
        </p:txBody>
      </p:sp>
      <p:pic>
        <p:nvPicPr>
          <p:cNvPr id="2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5363" y="4535661"/>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3064" y="5157544"/>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8240" y="2720645"/>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1950" y="4547685"/>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9008" y="5153285"/>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9040" y="2708110"/>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6128" y="3913777"/>
            <a:ext cx="450850"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34"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35"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8230A-8FF3-400D-8187-6A0BE398DD35}" type="slidenum">
              <a:rPr lang="en-US" sz="800" smtClean="0"/>
              <a:t>83</a:t>
            </a:fld>
            <a:endParaRPr lang="en-US" sz="800" dirty="0"/>
          </a:p>
        </p:txBody>
      </p:sp>
    </p:spTree>
    <p:extLst>
      <p:ext uri="{BB962C8B-B14F-4D97-AF65-F5344CB8AC3E}">
        <p14:creationId xmlns:p14="http://schemas.microsoft.com/office/powerpoint/2010/main" val="13905044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84</a:t>
            </a:fld>
            <a:endParaRPr lang="en-US" dirty="0"/>
          </a:p>
        </p:txBody>
      </p:sp>
      <p:sp>
        <p:nvSpPr>
          <p:cNvPr id="8" name="Title 7"/>
          <p:cNvSpPr>
            <a:spLocks noGrp="1"/>
          </p:cNvSpPr>
          <p:nvPr>
            <p:ph type="title"/>
          </p:nvPr>
        </p:nvSpPr>
        <p:spPr/>
        <p:txBody>
          <a:bodyPr/>
          <a:lstStyle/>
          <a:p>
            <a:r>
              <a:rPr lang="en-US" dirty="0" smtClean="0"/>
              <a:t>Q&amp;A</a:t>
            </a:r>
            <a:endParaRPr lang="en-US" dirty="0"/>
          </a:p>
        </p:txBody>
      </p:sp>
      <p:sp>
        <p:nvSpPr>
          <p:cNvPr id="3" name="Text Placeholder 2"/>
          <p:cNvSpPr>
            <a:spLocks noGrp="1"/>
          </p:cNvSpPr>
          <p:nvPr>
            <p:ph type="body" sz="quarter" idx="16"/>
          </p:nvPr>
        </p:nvSpPr>
        <p:spPr/>
        <p:txBody>
          <a:bodyPr/>
          <a:lstStyle/>
          <a:p>
            <a:endParaRPr lang="en-US"/>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7"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10"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
        <p:nvSpPr>
          <p:cNvPr id="11" name="TextBox 10"/>
          <p:cNvSpPr txBox="1"/>
          <p:nvPr/>
        </p:nvSpPr>
        <p:spPr>
          <a:xfrm>
            <a:off x="5038725" y="2881822"/>
            <a:ext cx="3829050" cy="1754326"/>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Harold Toomey</a:t>
            </a:r>
          </a:p>
          <a:p>
            <a:r>
              <a:rPr lang="en-US" dirty="0" smtClean="0">
                <a:latin typeface="Arial" panose="020B0604020202020204" pitchFamily="34" charset="0"/>
                <a:cs typeface="Arial" panose="020B0604020202020204" pitchFamily="34" charset="0"/>
              </a:rPr>
              <a:t>College Sub-Chapter Director, ISSA North Texas</a:t>
            </a:r>
          </a:p>
          <a:p>
            <a:r>
              <a:rPr lang="en-US" u="sng" dirty="0" smtClean="0">
                <a:solidFill>
                  <a:srgbClr val="0000FF"/>
                </a:solidFill>
                <a:latin typeface="Arial" panose="020B0604020202020204" pitchFamily="34" charset="0"/>
                <a:cs typeface="Arial" panose="020B0604020202020204" pitchFamily="34" charset="0"/>
              </a:rPr>
              <a:t>Harold_Toomey@McAfee.com</a:t>
            </a:r>
          </a:p>
          <a:p>
            <a:r>
              <a:rPr lang="en-US" u="sng" dirty="0" smtClean="0">
                <a:solidFill>
                  <a:srgbClr val="0000FF"/>
                </a:solidFill>
                <a:latin typeface="Arial" panose="020B0604020202020204" pitchFamily="34" charset="0"/>
                <a:cs typeface="Arial" panose="020B0604020202020204" pitchFamily="34" charset="0"/>
              </a:rPr>
              <a:t>Harold@Toomey.org</a:t>
            </a:r>
          </a:p>
          <a:p>
            <a:r>
              <a:rPr lang="en-US" dirty="0" smtClean="0">
                <a:latin typeface="Arial" panose="020B0604020202020204" pitchFamily="34" charset="0"/>
                <a:cs typeface="Arial" panose="020B0604020202020204" pitchFamily="34" charset="0"/>
              </a:rPr>
              <a:t>(801) 830-9987</a:t>
            </a:r>
            <a:endParaRPr lang="en-US" dirty="0">
              <a:latin typeface="Arial" panose="020B0604020202020204" pitchFamily="34" charset="0"/>
              <a:cs typeface="Arial" panose="020B0604020202020204" pitchFamily="34" charset="0"/>
            </a:endParaRPr>
          </a:p>
        </p:txBody>
      </p:sp>
      <p:pic>
        <p:nvPicPr>
          <p:cNvPr id="18" name="Picture Placeholder 1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011" r="10011"/>
          <a:stretch>
            <a:fillRect/>
          </a:stretch>
        </p:blipFill>
        <p:spPr/>
      </p:pic>
    </p:spTree>
    <p:extLst>
      <p:ext uri="{BB962C8B-B14F-4D97-AF65-F5344CB8AC3E}">
        <p14:creationId xmlns:p14="http://schemas.microsoft.com/office/powerpoint/2010/main" val="283941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p:cNvSpPr>
            <a:spLocks noGrp="1"/>
          </p:cNvSpPr>
          <p:nvPr>
            <p:ph type="sldNum" sz="quarter" idx="12"/>
          </p:nvPr>
        </p:nvSpPr>
        <p:spPr/>
        <p:txBody>
          <a:bodyPr/>
          <a:lstStyle/>
          <a:p>
            <a:fld id="{EEB8B06D-99A5-468B-806E-293788FE9637}" type="slidenum">
              <a:rPr lang="en-US" smtClean="0"/>
              <a:pPr/>
              <a:t>85</a:t>
            </a:fld>
            <a:endParaRPr lang="en-US" dirty="0"/>
          </a:p>
        </p:txBody>
      </p:sp>
      <p:sp>
        <p:nvSpPr>
          <p:cNvPr id="3" name="Text Placeholder 60"/>
          <p:cNvSpPr txBox="1">
            <a:spLocks/>
          </p:cNvSpPr>
          <p:nvPr/>
        </p:nvSpPr>
        <p:spPr>
          <a:xfrm>
            <a:off x="457199" y="65828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4"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sp>
        <p:nvSpPr>
          <p:cNvPr id="5" name="Slide Number Placeholder 1"/>
          <p:cNvSpPr txBox="1">
            <a:spLocks/>
          </p:cNvSpPr>
          <p:nvPr/>
        </p:nvSpPr>
        <p:spPr>
          <a:xfrm>
            <a:off x="8662954" y="6484131"/>
            <a:ext cx="383388" cy="206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DBD5FB-1BF3-47F5-A5F9-26DCF2E5C523}" type="slidenum">
              <a:rPr lang="en-US" sz="800" smtClean="0"/>
              <a:t>85</a:t>
            </a:fld>
            <a:endParaRPr lang="en-US" sz="800" dirty="0"/>
          </a:p>
        </p:txBody>
      </p:sp>
    </p:spTree>
    <p:extLst>
      <p:ext uri="{BB962C8B-B14F-4D97-AF65-F5344CB8AC3E}">
        <p14:creationId xmlns:p14="http://schemas.microsoft.com/office/powerpoint/2010/main" val="175214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B8B06D-99A5-468B-806E-293788FE9637}" type="slidenum">
              <a:rPr lang="en-US" smtClean="0"/>
              <a:pPr/>
              <a:t>9</a:t>
            </a:fld>
            <a:endParaRPr lang="en-US" dirty="0"/>
          </a:p>
        </p:txBody>
      </p:sp>
      <p:sp>
        <p:nvSpPr>
          <p:cNvPr id="8" name="Title 7"/>
          <p:cNvSpPr>
            <a:spLocks noGrp="1"/>
          </p:cNvSpPr>
          <p:nvPr>
            <p:ph type="title"/>
          </p:nvPr>
        </p:nvSpPr>
        <p:spPr/>
        <p:txBody>
          <a:bodyPr/>
          <a:lstStyle/>
          <a:p>
            <a:r>
              <a:rPr lang="en-US" dirty="0" smtClean="0"/>
              <a:t>Security Development Lifecycle</a:t>
            </a:r>
            <a:endParaRPr lang="en-US" dirty="0"/>
          </a:p>
        </p:txBody>
      </p:sp>
      <p:sp>
        <p:nvSpPr>
          <p:cNvPr id="6" name="Date Placeholder 2"/>
          <p:cNvSpPr txBox="1">
            <a:spLocks/>
          </p:cNvSpPr>
          <p:nvPr/>
        </p:nvSpPr>
        <p:spPr>
          <a:xfrm>
            <a:off x="3844925" y="6464300"/>
            <a:ext cx="161755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09F3704-3D5B-4FAC-A594-08A3E25D3BAA}" type="datetime4">
              <a:rPr lang="en-US" sz="900" smtClean="0"/>
              <a:pPr>
                <a:defRPr/>
              </a:pPr>
              <a:t>September 27, 2014</a:t>
            </a:fld>
            <a:endParaRPr lang="en-US" sz="900" dirty="0"/>
          </a:p>
        </p:txBody>
      </p:sp>
      <p:pic>
        <p:nvPicPr>
          <p:cNvPr id="10" name="Picture Placeholder 9"/>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2455" b="12455"/>
          <a:stretch>
            <a:fillRect/>
          </a:stretch>
        </p:blipFill>
        <p:spPr/>
      </p:pic>
      <p:sp>
        <p:nvSpPr>
          <p:cNvPr id="7" name="Text Placeholder 60"/>
          <p:cNvSpPr txBox="1">
            <a:spLocks/>
          </p:cNvSpPr>
          <p:nvPr/>
        </p:nvSpPr>
        <p:spPr>
          <a:xfrm>
            <a:off x="457199" y="6506635"/>
            <a:ext cx="680241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None/>
            </a:pPr>
            <a:endParaRPr lang="en-US" sz="800" dirty="0"/>
          </a:p>
        </p:txBody>
      </p:sp>
      <p:sp>
        <p:nvSpPr>
          <p:cNvPr id="9" name="Text Placeholder 19"/>
          <p:cNvSpPr txBox="1">
            <a:spLocks/>
          </p:cNvSpPr>
          <p:nvPr/>
        </p:nvSpPr>
        <p:spPr>
          <a:xfrm>
            <a:off x="457200" y="6392339"/>
            <a:ext cx="6804025" cy="152400"/>
          </a:xfrm>
          <a:prstGeom prst="rect">
            <a:avLst/>
          </a:prstGeom>
        </p:spPr>
        <p:txBody>
          <a:bodyPr/>
          <a:lstStyle>
            <a:lvl1pPr marL="228600" indent="-228600" algn="l" defTabSz="914400" rtl="0" eaLnBrk="1" latinLnBrk="0" hangingPunct="1">
              <a:lnSpc>
                <a:spcPct val="90000"/>
              </a:lnSpc>
              <a:spcBef>
                <a:spcPct val="20000"/>
              </a:spcBef>
              <a:spcAft>
                <a:spcPts val="600"/>
              </a:spcAft>
              <a:buFont typeface="Arial" panose="020B0604020202020204" pitchFamily="34" charset="0"/>
              <a:buChar char="•"/>
              <a:tabLst>
                <a:tab pos="230188" algn="l"/>
              </a:tabLst>
              <a:defRPr sz="2000" kern="1200" baseline="0">
                <a:solidFill>
                  <a:schemeClr val="tx1"/>
                </a:solidFill>
                <a:latin typeface="+mn-lt"/>
                <a:ea typeface="+mn-ea"/>
                <a:cs typeface="+mn-cs"/>
              </a:defRPr>
            </a:lvl1pPr>
            <a:lvl2pPr marL="174625" indent="-174625" algn="l" defTabSz="914400" rtl="0" eaLnBrk="1" latinLnBrk="0" hangingPunct="1">
              <a:lnSpc>
                <a:spcPct val="90000"/>
              </a:lnSpc>
              <a:spcBef>
                <a:spcPct val="20000"/>
              </a:spcBef>
              <a:spcAft>
                <a:spcPts val="600"/>
              </a:spcAft>
              <a:buFont typeface="Arial" panose="020B0604020202020204" pitchFamily="34" charset="0"/>
              <a:buChar char="•"/>
              <a:tabLst>
                <a:tab pos="230188" algn="l"/>
                <a:tab pos="3541713" algn="l"/>
              </a:tabLst>
              <a:defRPr sz="2000" kern="1200">
                <a:solidFill>
                  <a:schemeClr val="tx1"/>
                </a:solidFill>
                <a:latin typeface="+mn-lt"/>
                <a:ea typeface="+mn-ea"/>
                <a:cs typeface="+mn-cs"/>
              </a:defRPr>
            </a:lvl2pPr>
            <a:lvl3pPr marL="4032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800" kern="1200">
                <a:solidFill>
                  <a:schemeClr val="tx1"/>
                </a:solidFill>
                <a:latin typeface="+mn-lt"/>
                <a:ea typeface="+mn-ea"/>
                <a:cs typeface="+mn-cs"/>
              </a:defRPr>
            </a:lvl3pPr>
            <a:lvl4pPr marL="631825" indent="-174625" algn="l" defTabSz="914400" rtl="0" eaLnBrk="1" latinLnBrk="0" hangingPunct="1">
              <a:lnSpc>
                <a:spcPct val="90000"/>
              </a:lnSpc>
              <a:spcBef>
                <a:spcPct val="20000"/>
              </a:spcBef>
              <a:spcAft>
                <a:spcPts val="300"/>
              </a:spcAft>
              <a:buFont typeface="Arial" panose="020B0604020202020204" pitchFamily="34" charset="0"/>
              <a:buChar char="–"/>
              <a:tabLst>
                <a:tab pos="230188" algn="l"/>
                <a:tab pos="3541713" algn="l"/>
              </a:tabLst>
              <a:defRPr sz="1600" kern="1200">
                <a:solidFill>
                  <a:schemeClr val="tx1"/>
                </a:solidFill>
                <a:latin typeface="+mn-lt"/>
                <a:ea typeface="+mn-ea"/>
                <a:cs typeface="+mn-cs"/>
              </a:defRPr>
            </a:lvl4pPr>
            <a:lvl5pPr marL="860425" indent="-174625" algn="l" defTabSz="914400" rtl="0" eaLnBrk="1" latinLnBrk="0" hangingPunct="1">
              <a:lnSpc>
                <a:spcPct val="90000"/>
              </a:lnSpc>
              <a:spcBef>
                <a:spcPct val="20000"/>
              </a:spcBef>
              <a:spcAft>
                <a:spcPts val="300"/>
              </a:spcAft>
              <a:buFontTx/>
              <a:buChar char="–"/>
              <a:tabLst>
                <a:tab pos="230188" algn="l"/>
                <a:tab pos="3541713" algn="l"/>
              </a:tabLst>
              <a:defRPr sz="1600" kern="1200">
                <a:solidFill>
                  <a:schemeClr val="tx1"/>
                </a:solidFill>
                <a:latin typeface="+mn-lt"/>
                <a:ea typeface="+mn-ea"/>
                <a:cs typeface="+mn-cs"/>
              </a:defRPr>
            </a:lvl5pPr>
            <a:lvl6pPr marL="1085850" indent="-171450" algn="l" defTabSz="914400" rtl="0" eaLnBrk="1" latinLnBrk="0" hangingPunct="1">
              <a:spcBef>
                <a:spcPct val="20000"/>
              </a:spcBef>
              <a:buFont typeface="Banda Regular" pitchFamily="50" charset="0"/>
              <a:buChar char="–"/>
              <a:defRPr sz="1600" kern="1200">
                <a:solidFill>
                  <a:schemeClr val="tx1"/>
                </a:solidFill>
                <a:latin typeface="+mn-lt"/>
                <a:ea typeface="+mn-ea"/>
                <a:cs typeface="+mn-cs"/>
              </a:defRPr>
            </a:lvl6pPr>
            <a:lvl7pPr marL="1371600" indent="-171450" algn="l" defTabSz="914400" rtl="0" eaLnBrk="1" latinLnBrk="0" hangingPunct="1">
              <a:spcBef>
                <a:spcPct val="20000"/>
              </a:spcBef>
              <a:buFont typeface="Intel Clear" panose="020B0604020203020204" pitchFamily="34" charset="0"/>
              <a:buChar char="‒"/>
              <a:defRPr sz="1400" kern="1200">
                <a:solidFill>
                  <a:schemeClr val="tx1"/>
                </a:solidFill>
                <a:latin typeface="+mn-lt"/>
                <a:ea typeface="+mn-ea"/>
                <a:cs typeface="+mn-cs"/>
              </a:defRPr>
            </a:lvl7pPr>
            <a:lvl8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n-lt"/>
                <a:ea typeface="+mn-ea"/>
                <a:cs typeface="+mn-cs"/>
              </a:defRPr>
            </a:lvl8pPr>
            <a:lvl9pPr marL="0" indent="0" algn="l" defTabSz="914400" rtl="0" eaLnBrk="1" latinLnBrk="0" hangingPunct="1">
              <a:spcBef>
                <a:spcPct val="20000"/>
              </a:spcBef>
              <a:buFont typeface="Intel Clear" panose="020B0604020203020204" pitchFamily="34" charset="0"/>
              <a:buChar char=" "/>
              <a:defRPr sz="1400" kern="1200">
                <a:solidFill>
                  <a:schemeClr val="tx1"/>
                </a:solidFill>
                <a:latin typeface="+mj-lt"/>
                <a:ea typeface="+mn-ea"/>
                <a:cs typeface="+mn-cs"/>
              </a:defRPr>
            </a:lvl9pPr>
          </a:lstStyle>
          <a:p>
            <a:pPr marL="0" indent="0">
              <a:buFont typeface="Arial" panose="020B0604020202020204" pitchFamily="34" charset="0"/>
              <a:buNone/>
            </a:pPr>
            <a:endParaRPr lang="en-US" sz="1200" dirty="0"/>
          </a:p>
        </p:txBody>
      </p:sp>
      <p:sp>
        <p:nvSpPr>
          <p:cNvPr id="4" name="Text Placeholder 3"/>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8613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UzfugbcdkuQatiFei2ci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gkpZkLx6US1CFPGoCZK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kuPe.MVbkKfUFcyylfw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8z1fgTZNkuBjIA2t1yy0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gQOGR.rgEW4LRl6Rg1vy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7Z_SwkImk2OV9PrF33_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CUBi4Eq.ESk3ggdQOo3c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dcVqGkrMk28iWQ1T7TsM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isYwQQLwE.C2gBmbGfNhA"/>
</p:tagLst>
</file>

<file path=ppt/theme/theme1.xml><?xml version="1.0" encoding="utf-8"?>
<a:theme xmlns:a="http://schemas.openxmlformats.org/drawingml/2006/main" name="Office Theme">
  <a:themeElements>
    <a:clrScheme name="McAfee">
      <a:dk1>
        <a:srgbClr val="53565A"/>
      </a:dk1>
      <a:lt1>
        <a:srgbClr val="FFFFFF"/>
      </a:lt1>
      <a:dk2>
        <a:srgbClr val="B71234"/>
      </a:dk2>
      <a:lt2>
        <a:srgbClr val="0071C5"/>
      </a:lt2>
      <a:accent1>
        <a:srgbClr val="727478"/>
      </a:accent1>
      <a:accent2>
        <a:srgbClr val="B1BABF"/>
      </a:accent2>
      <a:accent3>
        <a:srgbClr val="B71234"/>
      </a:accent3>
      <a:accent4>
        <a:srgbClr val="00AEEF"/>
      </a:accent4>
      <a:accent5>
        <a:srgbClr val="7ED3F7"/>
      </a:accent5>
      <a:accent6>
        <a:srgbClr val="004280"/>
      </a:accent6>
      <a:hlink>
        <a:srgbClr val="B71234"/>
      </a:hlink>
      <a:folHlink>
        <a:srgbClr val="5B0819"/>
      </a:folHlink>
    </a:clrScheme>
    <a:fontScheme name="Intel Security">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cAfee">
      <a:dk1>
        <a:srgbClr val="53565A"/>
      </a:dk1>
      <a:lt1>
        <a:srgbClr val="FFFFFF"/>
      </a:lt1>
      <a:dk2>
        <a:srgbClr val="0071C5"/>
      </a:dk2>
      <a:lt2>
        <a:srgbClr val="939598"/>
      </a:lt2>
      <a:accent1>
        <a:srgbClr val="B1BABF"/>
      </a:accent1>
      <a:accent2>
        <a:srgbClr val="E6E7E8"/>
      </a:accent2>
      <a:accent3>
        <a:srgbClr val="00AEEF"/>
      </a:accent3>
      <a:accent4>
        <a:srgbClr val="7ED3F7"/>
      </a:accent4>
      <a:accent5>
        <a:srgbClr val="B71234"/>
      </a:accent5>
      <a:accent6>
        <a:srgbClr val="004280"/>
      </a:accent6>
      <a:hlink>
        <a:srgbClr val="7ED3F7"/>
      </a:hlink>
      <a:folHlink>
        <a:srgbClr val="00AEEF"/>
      </a:folHlink>
    </a:clrScheme>
    <a:fontScheme name="Intel">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cAfee">
      <a:dk1>
        <a:srgbClr val="53565A"/>
      </a:dk1>
      <a:lt1>
        <a:srgbClr val="FFFFFF"/>
      </a:lt1>
      <a:dk2>
        <a:srgbClr val="0071C5"/>
      </a:dk2>
      <a:lt2>
        <a:srgbClr val="939598"/>
      </a:lt2>
      <a:accent1>
        <a:srgbClr val="B1BABF"/>
      </a:accent1>
      <a:accent2>
        <a:srgbClr val="E6E7E8"/>
      </a:accent2>
      <a:accent3>
        <a:srgbClr val="00AEEF"/>
      </a:accent3>
      <a:accent4>
        <a:srgbClr val="7ED3F7"/>
      </a:accent4>
      <a:accent5>
        <a:srgbClr val="B71234"/>
      </a:accent5>
      <a:accent6>
        <a:srgbClr val="004280"/>
      </a:accent6>
      <a:hlink>
        <a:srgbClr val="7ED3F7"/>
      </a:hlink>
      <a:folHlink>
        <a:srgbClr val="00AEEF"/>
      </a:folHlink>
    </a:clrScheme>
    <a:fontScheme name="Intel">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F78E93E783A542A8532D1FB42BA614" ma:contentTypeVersion="3" ma:contentTypeDescription="Create a new document." ma:contentTypeScope="" ma:versionID="820471f93b3f9c7025330a570a5c1bff">
  <xsd:schema xmlns:xsd="http://www.w3.org/2001/XMLSchema" xmlns:xs="http://www.w3.org/2001/XMLSchema" xmlns:p="http://schemas.microsoft.com/office/2006/metadata/properties" xmlns:ns2="a25eb575-ca08-496c-bb5f-c13535f54cb9" xmlns:ns3="a5a376b7-29bb-40cb-bd72-71b72409fa83" targetNamespace="http://schemas.microsoft.com/office/2006/metadata/properties" ma:root="true" ma:fieldsID="3d7bc6d0f53d3179ad48753e159790f6" ns2:_="" ns3:_="">
    <xsd:import namespace="a25eb575-ca08-496c-bb5f-c13535f54cb9"/>
    <xsd:import namespace="a5a376b7-29bb-40cb-bd72-71b72409fa83"/>
    <xsd:element name="properties">
      <xsd:complexType>
        <xsd:sequence>
          <xsd:element name="documentManagement">
            <xsd:complexType>
              <xsd:all>
                <xsd:element ref="ns2:_dlc_DocId" minOccurs="0"/>
                <xsd:element ref="ns2:_dlc_DocIdUrl" minOccurs="0"/>
                <xsd:element ref="ns2:_dlc_DocIdPersistId" minOccurs="0"/>
                <xsd:element ref="ns3:Tags" minOccurs="0"/>
                <xsd:element ref="ns3:Tags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eb575-ca08-496c-bb5f-c13535f54c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5a376b7-29bb-40cb-bd72-71b72409fa83" elementFormDefault="qualified">
    <xsd:import namespace="http://schemas.microsoft.com/office/2006/documentManagement/types"/>
    <xsd:import namespace="http://schemas.microsoft.com/office/infopath/2007/PartnerControls"/>
    <xsd:element name="Tags" ma:index="11" nillable="true" ma:displayName="Tags" ma:internalName="Tags">
      <xsd:simpleType>
        <xsd:restriction base="dms:Note">
          <xsd:maxLength value="255"/>
        </xsd:restriction>
      </xsd:simpleType>
    </xsd:element>
    <xsd:element name="Tags0" ma:index="12" nillable="true" ma:displayName="Tags" ma:internalName="Tags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25eb575-ca08-496c-bb5f-c13535f54cb9">PSG131204-2-21082</_dlc_DocId>
    <_dlc_DocIdUrl xmlns="a25eb575-ca08-496c-bb5f-c13535f54cb9">
      <Url>http://corp.mcafee.com/sites/psg/_layouts/DocIdRedir.aspx?ID=PSG131204-2-21082</Url>
      <Description>PSG131204-2-21082</Description>
    </_dlc_DocIdUrl>
    <Tags0 xmlns="a5a376b7-29bb-40cb-bd72-71b72409fa83" xsi:nil="true"/>
    <Tags xmlns="a5a376b7-29bb-40cb-bd72-71b72409fa83" xsi:nil="true"/>
  </documentManagement>
</p:properties>
</file>

<file path=customXml/itemProps1.xml><?xml version="1.0" encoding="utf-8"?>
<ds:datastoreItem xmlns:ds="http://schemas.openxmlformats.org/officeDocument/2006/customXml" ds:itemID="{D3BD10B4-5690-423F-AB53-C81C6B826585}"/>
</file>

<file path=customXml/itemProps2.xml><?xml version="1.0" encoding="utf-8"?>
<ds:datastoreItem xmlns:ds="http://schemas.openxmlformats.org/officeDocument/2006/customXml" ds:itemID="{11699FC2-F9F5-4BBF-9221-E4E013FD98F0}"/>
</file>

<file path=customXml/itemProps3.xml><?xml version="1.0" encoding="utf-8"?>
<ds:datastoreItem xmlns:ds="http://schemas.openxmlformats.org/officeDocument/2006/customXml" ds:itemID="{AE86F590-698B-4415-8C3B-02D2EA3C129F}"/>
</file>

<file path=customXml/itemProps4.xml><?xml version="1.0" encoding="utf-8"?>
<ds:datastoreItem xmlns:ds="http://schemas.openxmlformats.org/officeDocument/2006/customXml" ds:itemID="{0BF3EE59-2489-490B-BE53-845819B6A4EF}"/>
</file>

<file path=docProps/app.xml><?xml version="1.0" encoding="utf-8"?>
<Properties xmlns="http://schemas.openxmlformats.org/officeDocument/2006/extended-properties" xmlns:vt="http://schemas.openxmlformats.org/officeDocument/2006/docPropsVTypes">
  <TotalTime>11714</TotalTime>
  <Words>4918</Words>
  <Application>Microsoft Office PowerPoint</Application>
  <PresentationFormat>On-screen Show (4:3)</PresentationFormat>
  <Paragraphs>1474</Paragraphs>
  <Slides>85</Slides>
  <Notes>48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85</vt:i4>
      </vt:variant>
    </vt:vector>
  </HeadingPairs>
  <TitlesOfParts>
    <vt:vector size="99" baseType="lpstr">
      <vt:lpstr>Gulim</vt:lpstr>
      <vt:lpstr>ＭＳ Ｐゴシック</vt:lpstr>
      <vt:lpstr>ＭＳ Ｐゴシック</vt:lpstr>
      <vt:lpstr>Arial</vt:lpstr>
      <vt:lpstr>Arial Narrow</vt:lpstr>
      <vt:lpstr>Banda Regular</vt:lpstr>
      <vt:lpstr>Calibri</vt:lpstr>
      <vt:lpstr>Cambria Math</vt:lpstr>
      <vt:lpstr>Intel Clear</vt:lpstr>
      <vt:lpstr>Intel Clear Light</vt:lpstr>
      <vt:lpstr>Symbol</vt:lpstr>
      <vt:lpstr>Times New Roman</vt:lpstr>
      <vt:lpstr>Wingdings</vt:lpstr>
      <vt:lpstr>Office Theme</vt:lpstr>
      <vt:lpstr>Running an Agile Product Security Program</vt:lpstr>
      <vt:lpstr>Introduction</vt:lpstr>
      <vt:lpstr>Agenda</vt:lpstr>
      <vt:lpstr>What is Product Security?</vt:lpstr>
      <vt:lpstr>What is Product Security? (cont.)</vt:lpstr>
      <vt:lpstr>Product Security vs. Marathons</vt:lpstr>
      <vt:lpstr>Running Analogy – Marathon Maniac</vt:lpstr>
      <vt:lpstr>Running Analogy – Course Map</vt:lpstr>
      <vt:lpstr>Security Development Lifecycle</vt:lpstr>
      <vt:lpstr>PowerPoint Presentation</vt:lpstr>
      <vt:lpstr>Other Popular SDLs</vt:lpstr>
      <vt:lpstr>Product Security Maturity Model – Operations</vt:lpstr>
      <vt:lpstr>McAfee DFS Level 1: (None)</vt:lpstr>
      <vt:lpstr>McAfee DFS Level 2: (Initial)</vt:lpstr>
      <vt:lpstr>McAfee DFS Level 3: (Basic)</vt:lpstr>
      <vt:lpstr>McAfee DFS Level 4: (Acceptable)</vt:lpstr>
      <vt:lpstr>McAfee DFS Level 5: (Mature)</vt:lpstr>
      <vt:lpstr>People</vt:lpstr>
      <vt:lpstr>Running Analogy – Types of Runners</vt:lpstr>
      <vt:lpstr>Running Analogy – Types of Runners (cont.)</vt:lpstr>
      <vt:lpstr>People</vt:lpstr>
      <vt:lpstr>Product Security Organization</vt:lpstr>
      <vt:lpstr>Roles &amp; Responsibilities</vt:lpstr>
      <vt:lpstr>Product Security Champion Staffing</vt:lpstr>
      <vt:lpstr>Product Security Champion Qualifications</vt:lpstr>
      <vt:lpstr>Product Security Champion Responsibilities</vt:lpstr>
      <vt:lpstr>Process</vt:lpstr>
      <vt:lpstr>Running Analogy – Process</vt:lpstr>
      <vt:lpstr>Running Analogy – Process (cont.)</vt:lpstr>
      <vt:lpstr>Process</vt:lpstr>
      <vt:lpstr>You Made Your Bed, Now Sleep In It</vt:lpstr>
      <vt:lpstr>Level of Effort</vt:lpstr>
      <vt:lpstr>Tools &amp; Technology</vt:lpstr>
      <vt:lpstr>Running Analogy – Technology</vt:lpstr>
      <vt:lpstr>Technology (Tools)</vt:lpstr>
      <vt:lpstr>Static Analysis</vt:lpstr>
      <vt:lpstr>Dynamic Web Analysis</vt:lpstr>
      <vt:lpstr>Fuzz Testing</vt:lpstr>
      <vt:lpstr>Code Review Tools</vt:lpstr>
      <vt:lpstr>Technology (cont.)</vt:lpstr>
      <vt:lpstr>Goals &amp; Metrics</vt:lpstr>
      <vt:lpstr>Running Analogy – Goals &amp; Metrics</vt:lpstr>
      <vt:lpstr>Running Analogy – Metrics</vt:lpstr>
      <vt:lpstr>Product Security Dashboard</vt:lpstr>
      <vt:lpstr>Metrics using a Spreadsheet</vt:lpstr>
      <vt:lpstr>Metrics using a Database</vt:lpstr>
      <vt:lpstr>Product Security Database</vt:lpstr>
      <vt:lpstr>PSIRT Tracking Database</vt:lpstr>
      <vt:lpstr>Metrics – Heat Maps</vt:lpstr>
      <vt:lpstr>Metrics – Heat Maps (cont.)</vt:lpstr>
      <vt:lpstr>Metrics – Reason for Security Reviews</vt:lpstr>
      <vt:lpstr>Product Security Maturity Model – Metrics</vt:lpstr>
      <vt:lpstr>What Makes This Program So Lean?</vt:lpstr>
      <vt:lpstr>Wish I Had Known (Tips)</vt:lpstr>
      <vt:lpstr>Running Analogy – The Reward</vt:lpstr>
      <vt:lpstr>The Punishment Without …</vt:lpstr>
      <vt:lpstr>Recommended Reading List</vt:lpstr>
      <vt:lpstr>Running an Agile Product Security Program – Part 2</vt:lpstr>
      <vt:lpstr>Agile SDL</vt:lpstr>
      <vt:lpstr>Transition to Agile</vt:lpstr>
      <vt:lpstr>Agile SDL</vt:lpstr>
      <vt:lpstr>Agile SDL Sprint</vt:lpstr>
      <vt:lpstr>Core Architecture Types</vt:lpstr>
      <vt:lpstr>The 7 SDL Questions</vt:lpstr>
      <vt:lpstr>Security “Definition of Done” (DoD)</vt:lpstr>
      <vt:lpstr>PSIRT</vt:lpstr>
      <vt:lpstr>What is PSIRT?</vt:lpstr>
      <vt:lpstr>Key Takeaways</vt:lpstr>
      <vt:lpstr>PowerPoint Presentation</vt:lpstr>
      <vt:lpstr>PSIRT Process – High-Level</vt:lpstr>
      <vt:lpstr>PSIRT Process – Triage</vt:lpstr>
      <vt:lpstr>PSIRT Tracking Database</vt:lpstr>
      <vt:lpstr>Security Bulletin – Bash / Shellshock</vt:lpstr>
      <vt:lpstr>Security Bulletins</vt:lpstr>
      <vt:lpstr>Lessons Learned from Heartbleed</vt:lpstr>
      <vt:lpstr>PSIRT - Security Bulletins per Quarter</vt:lpstr>
      <vt:lpstr>Discoverers</vt:lpstr>
      <vt:lpstr>Fix Response</vt:lpstr>
      <vt:lpstr>Communication Response</vt:lpstr>
      <vt:lpstr>Privacy</vt:lpstr>
      <vt:lpstr>Privacy</vt:lpstr>
      <vt:lpstr>PIAs</vt:lpstr>
      <vt:lpstr>PowerPoint Presentation</vt:lpstr>
      <vt:lpstr>Q&amp;A</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Johnny Rios</dc:creator>
  <cp:lastModifiedBy>Toomey, Harold</cp:lastModifiedBy>
  <cp:revision>1197</cp:revision>
  <cp:lastPrinted>2014-08-29T21:09:13Z</cp:lastPrinted>
  <dcterms:created xsi:type="dcterms:W3CDTF">2014-03-31T20:56:29Z</dcterms:created>
  <dcterms:modified xsi:type="dcterms:W3CDTF">2014-09-29T07:00:11Z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7127c916-674c-496b-a65b-e6f64af49d89</vt:lpwstr>
  </property>
  <property fmtid="{D5CDD505-2E9C-101B-9397-08002B2CF9AE}" pid="3" name="ContentTypeId">
    <vt:lpwstr>0x01010098F78E93E783A542A8532D1FB42BA614</vt:lpwstr>
  </property>
</Properties>
</file>