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95" r:id="rId6"/>
    <p:sldId id="652" r:id="rId7"/>
    <p:sldId id="486" r:id="rId8"/>
    <p:sldId id="620" r:id="rId9"/>
    <p:sldId id="646" r:id="rId10"/>
    <p:sldId id="647" r:id="rId11"/>
    <p:sldId id="648" r:id="rId12"/>
    <p:sldId id="654" r:id="rId13"/>
    <p:sldId id="629" r:id="rId14"/>
    <p:sldId id="644" r:id="rId15"/>
    <p:sldId id="627" r:id="rId16"/>
    <p:sldId id="634" r:id="rId17"/>
    <p:sldId id="630" r:id="rId18"/>
    <p:sldId id="639" r:id="rId19"/>
    <p:sldId id="649" r:id="rId20"/>
    <p:sldId id="633" r:id="rId21"/>
    <p:sldId id="624" r:id="rId22"/>
    <p:sldId id="632" r:id="rId23"/>
    <p:sldId id="655" r:id="rId24"/>
    <p:sldId id="641" r:id="rId25"/>
    <p:sldId id="642" r:id="rId26"/>
    <p:sldId id="640" r:id="rId27"/>
    <p:sldId id="626" r:id="rId28"/>
    <p:sldId id="645" r:id="rId29"/>
    <p:sldId id="631" r:id="rId30"/>
    <p:sldId id="653" r:id="rId31"/>
    <p:sldId id="650" r:id="rId32"/>
    <p:sldId id="350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3">
          <p15:clr>
            <a:srgbClr val="A4A3A4"/>
          </p15:clr>
        </p15:guide>
        <p15:guide id="2" orient="horz" pos="520">
          <p15:clr>
            <a:srgbClr val="A4A3A4"/>
          </p15:clr>
        </p15:guide>
        <p15:guide id="3" orient="horz" pos="753">
          <p15:clr>
            <a:srgbClr val="A4A3A4"/>
          </p15:clr>
        </p15:guide>
        <p15:guide id="4" orient="horz" pos="4152">
          <p15:clr>
            <a:srgbClr val="A4A3A4"/>
          </p15:clr>
        </p15:guide>
        <p15:guide id="5" orient="horz" pos="2648">
          <p15:clr>
            <a:srgbClr val="A4A3A4"/>
          </p15:clr>
        </p15:guide>
        <p15:guide id="6" orient="horz" pos="2256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2880">
          <p15:clr>
            <a:srgbClr val="A4A3A4"/>
          </p15:clr>
        </p15:guide>
        <p15:guide id="9" pos="288">
          <p15:clr>
            <a:srgbClr val="A4A3A4"/>
          </p15:clr>
        </p15:guide>
        <p15:guide id="10" pos="5472">
          <p15:clr>
            <a:srgbClr val="A4A3A4"/>
          </p15:clr>
        </p15:guide>
        <p15:guide id="11" pos="1188">
          <p15:clr>
            <a:srgbClr val="A4A3A4"/>
          </p15:clr>
        </p15:guide>
        <p15:guide id="12" pos="1344">
          <p15:clr>
            <a:srgbClr val="A4A3A4"/>
          </p15:clr>
        </p15:guide>
        <p15:guide id="13" pos="2258">
          <p15:clr>
            <a:srgbClr val="A4A3A4"/>
          </p15:clr>
        </p15:guide>
        <p15:guide id="14" pos="2430">
          <p15:clr>
            <a:srgbClr val="A4A3A4"/>
          </p15:clr>
        </p15:guide>
        <p15:guide id="15" pos="3329">
          <p15:clr>
            <a:srgbClr val="A4A3A4"/>
          </p15:clr>
        </p15:guide>
        <p15:guide id="16" pos="3502">
          <p15:clr>
            <a:srgbClr val="A4A3A4"/>
          </p15:clr>
        </p15:guide>
        <p15:guide id="17" pos="4395">
          <p15:clr>
            <a:srgbClr val="A4A3A4"/>
          </p15:clr>
        </p15:guide>
        <p15:guide id="18" pos="45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FF"/>
    <a:srgbClr val="0071C5"/>
    <a:srgbClr val="F8696B"/>
    <a:srgbClr val="FFEB84"/>
    <a:srgbClr val="63BE7B"/>
    <a:srgbClr val="0000CC"/>
    <a:srgbClr val="FF669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0" autoAdjust="0"/>
    <p:restoredTop sz="55696" autoAdjust="0"/>
  </p:normalViewPr>
  <p:slideViewPr>
    <p:cSldViewPr snapToGrid="0" snapToObjects="1">
      <p:cViewPr varScale="1">
        <p:scale>
          <a:sx n="61" d="100"/>
          <a:sy n="61" d="100"/>
        </p:scale>
        <p:origin x="2694" y="66"/>
      </p:cViewPr>
      <p:guideLst>
        <p:guide orient="horz" pos="983"/>
        <p:guide orient="horz" pos="520"/>
        <p:guide orient="horz" pos="753"/>
        <p:guide orient="horz" pos="4152"/>
        <p:guide orient="horz" pos="2648"/>
        <p:guide orient="horz" pos="2256"/>
        <p:guide orient="horz" pos="3648"/>
        <p:guide pos="2880"/>
        <p:guide pos="288"/>
        <p:guide pos="5472"/>
        <p:guide pos="1188"/>
        <p:guide pos="1344"/>
        <p:guide pos="2258"/>
        <p:guide pos="2430"/>
        <p:guide pos="3329"/>
        <p:guide pos="3502"/>
        <p:guide pos="4395"/>
        <p:guide pos="4574"/>
      </p:guideLst>
    </p:cSldViewPr>
  </p:slideViewPr>
  <p:outlineViewPr>
    <p:cViewPr>
      <p:scale>
        <a:sx n="33" d="100"/>
        <a:sy n="33" d="100"/>
      </p:scale>
      <p:origin x="0" y="298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756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483306" tIns="193322" rIns="96661" bIns="48331" rtlCol="0"/>
          <a:lstStyle>
            <a:lvl1pPr algn="l">
              <a:defRPr sz="1300"/>
            </a:lvl1pPr>
          </a:lstStyle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193322" rIns="483306" bIns="48331" rtlCol="0"/>
          <a:lstStyle>
            <a:lvl1pPr algn="r">
              <a:defRPr sz="1300"/>
            </a:lvl1pPr>
          </a:lstStyle>
          <a:p>
            <a:fld id="{6B4CC5C0-2635-4E8A-A9B8-2C7FCB410F85}" type="datetimeFigureOut">
              <a:rPr lang="en-US" smtClean="0">
                <a:solidFill>
                  <a:schemeClr val="accent5"/>
                </a:solidFill>
              </a:rPr>
              <a:pPr/>
              <a:t>4/28/2015</a:t>
            </a:fld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483306" tIns="48331" rIns="96661" bIns="193322" rtlCol="0" anchor="b"/>
          <a:lstStyle>
            <a:lvl1pPr algn="l">
              <a:defRPr sz="1300"/>
            </a:lvl1pPr>
          </a:lstStyle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483306" bIns="193322" rtlCol="0" anchor="b"/>
          <a:lstStyle>
            <a:lvl1pPr algn="r">
              <a:defRPr sz="1300"/>
            </a:lvl1pPr>
          </a:lstStyle>
          <a:p>
            <a:fld id="{A12B65F9-8A01-464F-8A06-590911EEC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6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386645" tIns="193322" rIns="96661" bIns="48331" rtlCol="0"/>
          <a:lstStyle>
            <a:lvl1pPr algn="l">
              <a:defRPr sz="13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193322" rIns="386645" bIns="48331" rtlCol="0"/>
          <a:lstStyle>
            <a:lvl1pPr algn="r">
              <a:defRPr sz="1300">
                <a:solidFill>
                  <a:schemeClr val="accent5"/>
                </a:solidFill>
              </a:defRPr>
            </a:lvl1pPr>
          </a:lstStyle>
          <a:p>
            <a:fld id="{FE603B08-BE9D-4F83-A313-64DFD92C296C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386645" tIns="96661" rIns="96661" bIns="193322" rtlCol="0" anchor="b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386645" bIns="193322" rtlCol="0" anchor="b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A15F23BC-A11C-4520-A18F-B68B3BDFC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Topic: “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 learned as a PSIRT Manager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 (at Intel Security / McAfee)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cover: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security bulletin before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notified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inventories (OpenSSL, 3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party libraries)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Rogue discoverers (pie chart, form letters, recognition, PR)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overload and SBC IDs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technologies security bulletin template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PSIRT Tracking tools and limitations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Metrics evolution from startup to 4 years later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Metrics peer pressure to inspire action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Updating security bulletins and release announcement surprises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vs. SharePoint surveys for metrics on security reviews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Intel Security Product Security Maturity Model v1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bulletin listing vs CVE Numbering Authority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CWEs to look for trends in CVEs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CVSS Base Scores vs. Temporal Scores for action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vulnerabilities to executives (triggers, oops, after a merge)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one I will present a scenario/problem and how it was solved (e.g. Problem slide / solution slide).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3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SLA Guidelines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71C5"/>
                </a:solidFill>
              </a:rPr>
              <a:t>Do we need to drop everything and fix immediately?</a:t>
            </a:r>
          </a:p>
          <a:p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MS PGothic"/>
            </a:endParaRPr>
          </a:p>
          <a:p>
            <a:r>
              <a:rPr lang="en-US" sz="1400" dirty="0" smtClean="0"/>
              <a:t>CVSS Severity Rankings</a:t>
            </a:r>
          </a:p>
          <a:p>
            <a:pPr lvl="1"/>
            <a:r>
              <a:rPr lang="en-US" sz="1400" dirty="0" smtClean="0"/>
              <a:t>7.0 – 10.0	High</a:t>
            </a:r>
          </a:p>
          <a:p>
            <a:pPr lvl="1"/>
            <a:r>
              <a:rPr lang="en-US" sz="1400" dirty="0" smtClean="0"/>
              <a:t>4.0 – 6.9	Medium</a:t>
            </a:r>
          </a:p>
          <a:p>
            <a:pPr lvl="1"/>
            <a:r>
              <a:rPr lang="en-US" sz="1400" dirty="0" smtClean="0"/>
              <a:t>0.0 – 3.9	Low</a:t>
            </a:r>
          </a:p>
          <a:p>
            <a:endParaRPr lang="en-US" sz="1400" dirty="0" smtClean="0"/>
          </a:p>
          <a:p>
            <a:r>
              <a:rPr lang="en-US" sz="1400" b="1" dirty="0" smtClean="0"/>
              <a:t>Fix </a:t>
            </a:r>
            <a:r>
              <a:rPr lang="en-US" sz="1400" b="1" dirty="0" smtClean="0"/>
              <a:t>Response Guidelines</a:t>
            </a:r>
            <a:endParaRPr lang="en-US" sz="1400" b="1" dirty="0" smtClean="0"/>
          </a:p>
          <a:p>
            <a:pPr rtl="0" eaLnBrk="1" fontAlgn="t" latinLnBrk="0" hangingPunct="1"/>
            <a:r>
              <a:rPr lang="en-US" sz="14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	</a:t>
            </a:r>
            <a:r>
              <a:rPr lang="en-US" sz="14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CVSS/Risk </a:t>
            </a:r>
            <a:r>
              <a:rPr lang="en-US" sz="14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    </a:t>
            </a:r>
            <a:r>
              <a:rPr lang="en-US" sz="14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4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 Response	</a:t>
            </a:r>
            <a:r>
              <a:rPr lang="en-US" sz="1400" u="sng" dirty="0"/>
              <a:t> </a:t>
            </a:r>
            <a:r>
              <a:rPr lang="en-US" sz="1400" u="sng" dirty="0" smtClean="0"/>
              <a:t>          </a:t>
            </a:r>
            <a:r>
              <a:rPr lang="en-US" sz="1400" u="sng" dirty="0" smtClean="0"/>
              <a:t>   </a:t>
            </a:r>
            <a:r>
              <a:rPr lang="en-US" sz="14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SNS	</a:t>
            </a:r>
          </a:p>
          <a:p>
            <a:pPr rtl="0" eaLnBrk="1" fontAlgn="b" latinLnBrk="0" hangingPunct="1"/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 – Critical 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8.5-10.0   High         Must fix immediately (hotfix)   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ALERT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P2 – High	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7.0-8.4     High</a:t>
            </a:r>
            <a:r>
              <a:rPr lang="en-US" sz="1400" dirty="0"/>
              <a:t> </a:t>
            </a:r>
            <a:r>
              <a:rPr lang="en-US" sz="1400" dirty="0" smtClean="0"/>
              <a:t>       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fix within a week (patch) 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Notice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P3 – Medium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4.0-6.9     Medium  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fix within a month	</a:t>
            </a:r>
            <a:r>
              <a:rPr lang="en-US" sz="1400" dirty="0"/>
              <a:t> </a:t>
            </a:r>
            <a:r>
              <a:rPr lang="en-US" sz="1400" dirty="0" smtClean="0"/>
              <a:t>           </a:t>
            </a:r>
            <a:r>
              <a:rPr lang="en-US" sz="1400" dirty="0" smtClean="0"/>
              <a:t> 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P4 – Low	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0.0-3.9    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</a:rPr>
              <a:t>Must fix in next version update 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</a:rPr>
              <a:t> Optional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pPr rtl="0" eaLnBrk="1" fontAlgn="b" latinLnBrk="0" hangingPunct="1"/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</a:rPr>
              <a:t>P5 – Info	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</a:rPr>
              <a:t>NA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</a:rPr>
              <a:t>	        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</a:rPr>
              <a:t>Informational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</a:rPr>
              <a:t>, will not fix 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</a:rPr>
              <a:t>           NA</a:t>
            </a:r>
            <a:endParaRPr lang="en-US" sz="14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MS PGothic"/>
            </a:endParaRPr>
          </a:p>
          <a:p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/>
              </a:rPr>
              <a:t>Actual time frames not published on PSIRT website since these are still guidelines, not enforceable SLAs.</a:t>
            </a:r>
          </a:p>
          <a:p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MS PGothic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MS PGothic"/>
            </a:endParaRPr>
          </a:p>
          <a:p>
            <a:endParaRPr lang="en-US" sz="14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MS P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26DE-ADD5-4572-9852-29068CC4CD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01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558904"/>
          </a:xfrm>
        </p:spPr>
        <p:txBody>
          <a:bodyPr/>
          <a:lstStyle/>
          <a:p>
            <a:r>
              <a:rPr lang="en-US" sz="1600" b="1" dirty="0" smtClean="0"/>
              <a:t>3. Email Overload and Case IDs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Too many email threads going on for multiple cases.  Can’t track.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b="1" dirty="0" smtClean="0"/>
              <a:t>Lessons Learned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Assign Security Bulletin Candidate (SBC) ID initially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Format: SBC&lt;</a:t>
            </a:r>
            <a:r>
              <a:rPr lang="en-US" sz="1600" dirty="0" err="1" smtClean="0"/>
              <a:t>YYMMDDn</a:t>
            </a:r>
            <a:r>
              <a:rPr lang="en-US" sz="1600" dirty="0" smtClean="0"/>
              <a:t>&gt;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Include on the subject line of all emails for that case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Change to Security Bulletin ID after it is published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Format: SB10&lt;</a:t>
            </a:r>
            <a:r>
              <a:rPr lang="en-US" sz="1600" dirty="0" err="1" smtClean="0"/>
              <a:t>nnn</a:t>
            </a:r>
            <a:r>
              <a:rPr lang="en-US" sz="1600" dirty="0" smtClean="0"/>
              <a:t>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Must reign in multiple threads by replying with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sz="1600" i="1" dirty="0" smtClean="0"/>
              <a:t>Please include “SBC1504201” in the subject line for this issue.</a:t>
            </a:r>
            <a:r>
              <a:rPr lang="en-US" sz="1600" dirty="0" smtClean="0"/>
              <a:t>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19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4. Email vs. SharePoint Surveys</a:t>
            </a:r>
          </a:p>
          <a:p>
            <a:r>
              <a:rPr lang="en-US" sz="1600" dirty="0" smtClean="0"/>
              <a:t>For triaging vulnerabilities and recording security reviews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How do you quickly determine which of 100+ products are vulnerable to a new vulnerability or CVE?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Facts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Possible ways: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Accurate product</a:t>
            </a:r>
            <a:r>
              <a:rPr lang="en-US" sz="1600" baseline="0" dirty="0" smtClean="0"/>
              <a:t> inventory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baseline="0" dirty="0" smtClean="0"/>
              <a:t>Query a tool like Black Duck Code Center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Call all 50+ PSCs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Contact the 6 PSC BU Leads then have them contact their BU’s PSCs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Send an email to all 50+ PSCs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Send a link to a SharePoint Survey to all PSCs</a:t>
            </a:r>
          </a:p>
          <a:p>
            <a:endParaRPr lang="en-US" sz="1600" dirty="0" smtClean="0"/>
          </a:p>
          <a:p>
            <a:r>
              <a:rPr lang="en-US" sz="1600" b="1" dirty="0" smtClean="0"/>
              <a:t>Lessons Learned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/>
              <a:t>Form</a:t>
            </a:r>
            <a:r>
              <a:rPr lang="en-US" sz="1600" b="0" baseline="0" dirty="0" smtClean="0"/>
              <a:t> email with table works, but still have email overload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baseline="0" dirty="0" smtClean="0"/>
              <a:t>Having a survey where all PSCs can record and update their product’s vulnerability status is even better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baseline="0" dirty="0" smtClean="0"/>
              <a:t>Microsoft Office SharePoint Server (MOSS) </a:t>
            </a:r>
            <a:r>
              <a:rPr lang="en-US" sz="1600" b="0" baseline="0" dirty="0" smtClean="0"/>
              <a:t>has </a:t>
            </a:r>
            <a:r>
              <a:rPr lang="en-US" sz="1600" b="0" baseline="0" dirty="0" smtClean="0"/>
              <a:t>built-in </a:t>
            </a:r>
            <a:r>
              <a:rPr lang="en-US" sz="1600" b="0" baseline="0" dirty="0" smtClean="0"/>
              <a:t>graphs and metrics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baseline="0" dirty="0" smtClean="0"/>
              <a:t>A template can easily be created then reused per vulnerability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56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19" y="4560570"/>
            <a:ext cx="6091311" cy="4454476"/>
          </a:xfrm>
        </p:spPr>
        <p:txBody>
          <a:bodyPr/>
          <a:lstStyle/>
          <a:p>
            <a:r>
              <a:rPr lang="en-US" sz="1500" b="1" dirty="0" smtClean="0"/>
              <a:t>5. Metrics Peer Pressure to Facilitate Change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i="1" dirty="0" smtClean="0"/>
              <a:t>Adage: “Everyone is out of step except Johnny.”</a:t>
            </a:r>
          </a:p>
          <a:p>
            <a:endParaRPr lang="en-US" sz="1500" b="1" dirty="0" smtClean="0"/>
          </a:p>
          <a:p>
            <a:r>
              <a:rPr lang="en-US" sz="1500" b="1" dirty="0" smtClean="0"/>
              <a:t>Problem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CC"/>
                </a:solidFill>
              </a:rPr>
              <a:t>Every product needs a Product Security Champion (PSC)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CC"/>
                </a:solidFill>
              </a:rPr>
              <a:t>PSCs are assigned by a Sr. </a:t>
            </a:r>
            <a:r>
              <a:rPr lang="en-US" sz="1500" dirty="0" smtClean="0">
                <a:solidFill>
                  <a:srgbClr val="0000CC"/>
                </a:solidFill>
              </a:rPr>
              <a:t>VP of</a:t>
            </a:r>
            <a:r>
              <a:rPr lang="en-US" sz="1500" baseline="0" dirty="0" smtClean="0">
                <a:solidFill>
                  <a:srgbClr val="0000CC"/>
                </a:solidFill>
              </a:rPr>
              <a:t> Engineering</a:t>
            </a:r>
            <a:r>
              <a:rPr lang="en-US" sz="1500" dirty="0" smtClean="0">
                <a:solidFill>
                  <a:srgbClr val="0000CC"/>
                </a:solidFill>
              </a:rPr>
              <a:t> </a:t>
            </a:r>
            <a:r>
              <a:rPr lang="en-US" sz="1500" dirty="0" smtClean="0">
                <a:solidFill>
                  <a:srgbClr val="0000CC"/>
                </a:solidFill>
              </a:rPr>
              <a:t>or GM</a:t>
            </a:r>
            <a:r>
              <a:rPr lang="en-US" sz="1500" baseline="0" dirty="0" smtClean="0">
                <a:solidFill>
                  <a:srgbClr val="0000CC"/>
                </a:solidFill>
              </a:rPr>
              <a:t> so we have executive buy-in</a:t>
            </a:r>
            <a:endParaRPr lang="en-US" sz="1500" dirty="0" smtClean="0">
              <a:solidFill>
                <a:srgbClr val="0000CC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CC"/>
                </a:solidFill>
              </a:rPr>
              <a:t>One of the product groups was not taking this seriously.</a:t>
            </a:r>
          </a:p>
          <a:p>
            <a:endParaRPr lang="en-US" sz="1500" b="1" dirty="0" smtClean="0"/>
          </a:p>
          <a:p>
            <a:r>
              <a:rPr lang="en-US" sz="1500" b="1" dirty="0" smtClean="0"/>
              <a:t>Facts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/>
              <a:t>We published our staffing metric to the head of engineering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/>
              <a:t>He took notice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/>
              <a:t>The BU Engineering</a:t>
            </a:r>
            <a:r>
              <a:rPr lang="en-US" sz="1500" baseline="0" dirty="0" smtClean="0"/>
              <a:t> VP saw that everyone else was with the program but his BU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baseline="0" dirty="0" smtClean="0"/>
              <a:t>We had a lead PSC and multiple product PSCs assigned within 2 weeks</a:t>
            </a:r>
            <a:endParaRPr lang="en-US" sz="1500" dirty="0" smtClean="0"/>
          </a:p>
          <a:p>
            <a:endParaRPr lang="en-US" sz="1500" dirty="0" smtClean="0"/>
          </a:p>
          <a:p>
            <a:r>
              <a:rPr lang="en-US" sz="1500" b="1" dirty="0" smtClean="0"/>
              <a:t>Lessons Learned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b="0" dirty="0" smtClean="0"/>
              <a:t>Metrics</a:t>
            </a:r>
            <a:r>
              <a:rPr lang="en-US" sz="1500" b="0" baseline="0" dirty="0" smtClean="0"/>
              <a:t> should drive positive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b="0" baseline="0" dirty="0" smtClean="0"/>
              <a:t>A little peer pressure based on facts is often all that is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5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74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cs typeface="Calibri" pitchFamily="34" charset="0"/>
              </a:rPr>
              <a:t>Product Security Champion (PSC) Staffing</a:t>
            </a:r>
          </a:p>
          <a:p>
            <a:endParaRPr lang="en-US" sz="1600" dirty="0" smtClean="0"/>
          </a:p>
          <a:p>
            <a:r>
              <a:rPr lang="en-US" sz="1600" dirty="0" smtClean="0"/>
              <a:t>This is similar to how the staffing metric looked.</a:t>
            </a:r>
          </a:p>
          <a:p>
            <a:endParaRPr lang="en-US" sz="1600" dirty="0" smtClean="0"/>
          </a:p>
          <a:p>
            <a:r>
              <a:rPr lang="en-US" sz="1600" dirty="0" smtClean="0"/>
              <a:t>As you can see, Software Group #2 has not assigned a PSC for each and every product.</a:t>
            </a:r>
          </a:p>
          <a:p>
            <a:endParaRPr lang="en-US" sz="1600" dirty="0" smtClean="0"/>
          </a:p>
          <a:p>
            <a:r>
              <a:rPr lang="en-US" sz="1600" dirty="0" smtClean="0"/>
              <a:t>After sharing this metric with all of the Software Groups, SG #2 had assigned PSCs to all products within 2 weeks.</a:t>
            </a:r>
          </a:p>
          <a:p>
            <a:endParaRPr lang="en-US" sz="160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50" b="1" dirty="0" smtClean="0"/>
              <a:t>Product Security Dashboard</a:t>
            </a:r>
          </a:p>
          <a:p>
            <a:endParaRPr lang="en-US" sz="1550" b="0" dirty="0" smtClean="0"/>
          </a:p>
          <a:p>
            <a:r>
              <a:rPr lang="en-US" sz="1550" b="0" dirty="0" smtClean="0"/>
              <a:t>The primary metrics that we report to executive</a:t>
            </a:r>
            <a:r>
              <a:rPr lang="en-US" sz="1550" b="0" baseline="0" dirty="0" smtClean="0"/>
              <a:t> </a:t>
            </a:r>
            <a:r>
              <a:rPr lang="en-US" sz="1550" b="0" dirty="0" smtClean="0"/>
              <a:t>management are:</a:t>
            </a:r>
          </a:p>
          <a:p>
            <a:endParaRPr lang="en-US" sz="1550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500" b="1" dirty="0" smtClean="0"/>
              <a:t>Static Analysis – Percent Open (Found but not fixed)</a:t>
            </a:r>
          </a:p>
          <a:p>
            <a:pPr lvl="2"/>
            <a:r>
              <a:rPr lang="en-US" sz="1500" dirty="0" smtClean="0"/>
              <a:t>Goal: Reduce technical debt</a:t>
            </a:r>
            <a:endParaRPr lang="en-US" sz="15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500" b="1" dirty="0" smtClean="0"/>
              <a:t>Security Reviews</a:t>
            </a:r>
          </a:p>
          <a:p>
            <a:pPr lvl="2"/>
            <a:r>
              <a:rPr lang="en-US" sz="1500" dirty="0" smtClean="0"/>
              <a:t>Goal: All products have security reviews at least every 2 years</a:t>
            </a:r>
            <a:endParaRPr lang="en-US" sz="15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500" b="1" dirty="0" smtClean="0"/>
              <a:t>External Disclosures (PSIRT)</a:t>
            </a:r>
          </a:p>
          <a:p>
            <a:pPr lvl="2"/>
            <a:r>
              <a:rPr lang="en-US" sz="1500" dirty="0" smtClean="0"/>
              <a:t>Goal: Clean software so we have less</a:t>
            </a:r>
            <a:r>
              <a:rPr lang="en-US" sz="1500" baseline="0" dirty="0" smtClean="0"/>
              <a:t> disruptive hotfixes and security bulletins</a:t>
            </a:r>
            <a:endParaRPr lang="en-US" sz="15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500" b="1" dirty="0" smtClean="0"/>
              <a:t>Training</a:t>
            </a:r>
          </a:p>
          <a:p>
            <a:pPr lvl="2"/>
            <a:r>
              <a:rPr lang="en-US" sz="1500" dirty="0" smtClean="0"/>
              <a:t>Goal: 100% of engineers get trained on core courses</a:t>
            </a:r>
          </a:p>
          <a:p>
            <a:endParaRPr lang="en-US" sz="1550" b="0" dirty="0" smtClean="0"/>
          </a:p>
          <a:p>
            <a:r>
              <a:rPr lang="en-US" sz="1550" b="0" dirty="0" smtClean="0"/>
              <a:t>For the top</a:t>
            </a:r>
            <a:r>
              <a:rPr lang="en-US" sz="1550" b="0" baseline="0" dirty="0" smtClean="0"/>
              <a:t> three (3) metrics w</a:t>
            </a:r>
            <a:r>
              <a:rPr lang="en-US" sz="1550" b="0" dirty="0" smtClean="0"/>
              <a:t>e use heat maps to provide a single view of truth.</a:t>
            </a:r>
          </a:p>
          <a:p>
            <a:endParaRPr lang="en-US" sz="1550" b="0" dirty="0" smtClean="0"/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55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28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6.  CWEs to Look for Trends in CVEs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See BSIMM-V CR1.6 Know which bugs matter (for training)</a:t>
            </a:r>
          </a:p>
          <a:p>
            <a:endParaRPr lang="en-US" sz="1600" dirty="0" smtClean="0"/>
          </a:p>
          <a:p>
            <a:r>
              <a:rPr lang="en-US" sz="1600" b="1" dirty="0" smtClean="0"/>
              <a:t>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How do we identify reoccurring issues so we can provide company-specific training?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Facts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Mitre.org has published a list of Common Weaknesses called CWE.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 CWE categorizes multiple CVEs into the root cause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CWEs are listed with each CVE by NIST.gov (not mitre.org) at the bottom of the page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/>
              <a:t>See BSIMM-V CR1.6 (Build Security In Maturity Model version 5 – Code Review Practice – Level 1, Number 6)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/>
              <a:t>OBJECTIVE: Know which bugs matter (for training)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/>
              <a:t>ACTIVITY: U</a:t>
            </a:r>
            <a:r>
              <a:rPr lang="en-US" sz="1600" b="0" i="0" u="none" strike="noStrike" kern="1200" baseline="0" dirty="0" smtClean="0">
                <a:solidFill>
                  <a:schemeClr val="tx1"/>
                </a:solidFill>
              </a:rPr>
              <a:t>se centralized reporting to close the knowledge loop and drive training (T: strategy/metrics)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Lessons Learned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Record CWEs with each issue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Include in metrics to see trends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Create product-specific training for PSCs and engineering using actual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lvl="0"/>
            <a:r>
              <a:rPr lang="en-US" sz="1600" dirty="0" smtClean="0"/>
              <a:t>CWE-22: Path Traversal to a Restricted Directory</a:t>
            </a:r>
          </a:p>
          <a:p>
            <a:r>
              <a:rPr lang="en-US" sz="1600" dirty="0" smtClean="0"/>
              <a:t>CWE-428</a:t>
            </a:r>
            <a:r>
              <a:rPr lang="en-US" sz="1600" dirty="0" smtClean="0"/>
              <a:t>: Unquoted Search Path or Element</a:t>
            </a:r>
          </a:p>
          <a:p>
            <a:r>
              <a:rPr lang="en-US" sz="1600" dirty="0" smtClean="0"/>
              <a:t>CWE-759</a:t>
            </a:r>
            <a:r>
              <a:rPr lang="en-US" sz="1600" dirty="0" smtClean="0"/>
              <a:t>: Use of a One-Way Hash without a Salt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15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7. Publishing a Security Bulletin Before the TAMs are Notified</a:t>
            </a:r>
          </a:p>
          <a:p>
            <a:r>
              <a:rPr lang="en-US" sz="1600" dirty="0" smtClean="0"/>
              <a:t>Text Message Timing – “Cart before the horse”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Problem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>A new Security Bulletin (or SB) is published.  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>An onsite TAM is visited by that company’s security manager for more information.  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>This is the first the TAM has heard of it.</a:t>
            </a:r>
            <a:endParaRPr lang="en-US" sz="1600" b="0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Facts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Once a patch is ready for customer download, engineering want to get the work out immediately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Pressure</a:t>
            </a:r>
            <a:r>
              <a:rPr lang="en-US" sz="1600" baseline="0" dirty="0" smtClean="0"/>
              <a:t> is on to get the Security Bulletin published externally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 smtClean="0"/>
              <a:t>The PSIRT used to give the final approval to have an SB go live.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Lessons Learned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u="sng" dirty="0" smtClean="0"/>
              <a:t>Modified Process: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/>
              <a:t>Technical Support SMEs must approve SBs for publication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/>
              <a:t>They must first submit an SNS (text alert)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/>
              <a:t>They must also contact Support</a:t>
            </a:r>
            <a:r>
              <a:rPr lang="en-US" sz="1600" b="0" baseline="0" dirty="0" smtClean="0"/>
              <a:t> Readiness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baseline="0" dirty="0" smtClean="0"/>
              <a:t>They send the info to our employees first (20 min – 2 hours)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85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8.  Measuring How Well Teams Do Product Security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The Intel Security Product Security Maturity Model (PSMM)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We have an SDL.  It is well defined for both waterfall and agile.  How well are the product teams following it?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Facts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/>
              <a:t>This metric indicates </a:t>
            </a:r>
            <a:r>
              <a:rPr lang="en-US" sz="1600" u="sng" dirty="0" smtClean="0"/>
              <a:t>how well</a:t>
            </a:r>
            <a:r>
              <a:rPr lang="en-US" sz="1600" dirty="0" smtClean="0"/>
              <a:t> the BUs are implementing the product security program.</a:t>
            </a:r>
          </a:p>
          <a:p>
            <a:endParaRPr lang="en-US" sz="1600" dirty="0" smtClean="0"/>
          </a:p>
          <a:p>
            <a:r>
              <a:rPr lang="en-US" sz="1600" b="1" dirty="0" smtClean="0"/>
              <a:t>Lessons Learned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We designed our own MM to match our SDL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Engineers asked for a spreadsheet with drop-downs so they can easily rate their product teams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Automation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Peer review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47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69"/>
            <a:ext cx="5852160" cy="4419307"/>
          </a:xfrm>
        </p:spPr>
        <p:txBody>
          <a:bodyPr numCol="2"/>
          <a:lstStyle/>
          <a:p>
            <a:r>
              <a:rPr lang="en-US" sz="1500" b="1" dirty="0" smtClean="0"/>
              <a:t>PSMM Parameters</a:t>
            </a:r>
          </a:p>
          <a:p>
            <a:endParaRPr lang="en-US" sz="1500" dirty="0" smtClean="0"/>
          </a:p>
          <a:p>
            <a:r>
              <a:rPr lang="en-US" sz="1500" dirty="0" smtClean="0"/>
              <a:t>Our simple maturity model categorizes 22 parameters into two</a:t>
            </a:r>
            <a:r>
              <a:rPr lang="en-US" sz="1500" baseline="0" dirty="0" smtClean="0"/>
              <a:t> categories: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aseline="0" dirty="0" smtClean="0"/>
              <a:t>Operational for the program 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aseline="0" dirty="0" smtClean="0"/>
              <a:t>Technical for the engineers.</a:t>
            </a:r>
            <a:endParaRPr lang="en-US" sz="1500" dirty="0" smtClean="0"/>
          </a:p>
          <a:p>
            <a:endParaRPr lang="en-US" sz="15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u="sng" dirty="0" smtClean="0">
                <a:solidFill>
                  <a:srgbClr val="0033FF"/>
                </a:solidFill>
              </a:rPr>
              <a:t>Operational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Security Reviews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Tools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PSIRT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SDL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Privacy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Certification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M&amp;A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dirty="0" smtClean="0"/>
              <a:t>Extended Team</a:t>
            </a:r>
          </a:p>
          <a:p>
            <a:endParaRPr lang="en-US" sz="15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u="sng" dirty="0" smtClean="0">
                <a:solidFill>
                  <a:srgbClr val="C00000"/>
                </a:solidFill>
              </a:rPr>
              <a:t>Technical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500" dirty="0" smtClean="0"/>
              <a:t>Threat Modeling / Architecture Reviews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500" dirty="0" smtClean="0"/>
              <a:t>Static Analysis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500" dirty="0" smtClean="0"/>
              <a:t>Dynamic Analysis (Web Apps)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500" dirty="0" smtClean="0"/>
              <a:t>Fuzz Testing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500" dirty="0" smtClean="0"/>
              <a:t>Vulnerability Scans / Penetration Testing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500" dirty="0" smtClean="0"/>
              <a:t>Manual Code Reviews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500" dirty="0" smtClean="0"/>
              <a:t>Secure Coding Standards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500" dirty="0" smtClean="0"/>
              <a:t>Open Source / 3</a:t>
            </a:r>
            <a:r>
              <a:rPr lang="en-US" sz="1500" baseline="30000" dirty="0" smtClean="0"/>
              <a:t>rd</a:t>
            </a:r>
            <a:r>
              <a:rPr lang="en-US" sz="1500" dirty="0" smtClean="0"/>
              <a:t> Party Libraries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500" dirty="0" smtClean="0"/>
              <a:t>Tracking Tools</a:t>
            </a:r>
          </a:p>
          <a:p>
            <a:pPr marL="457200" indent="-457200">
              <a:buFont typeface="+mj-lt"/>
              <a:buAutoNum type="arabicPeriod" startAt="14"/>
            </a:pPr>
            <a:endParaRPr lang="en-US" sz="1500" dirty="0" smtClean="0"/>
          </a:p>
          <a:p>
            <a:pPr marL="0" indent="0">
              <a:buFont typeface="+mj-lt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Good</a:t>
            </a:r>
            <a:r>
              <a:rPr lang="en-US" sz="1600" baseline="0" dirty="0" smtClean="0"/>
              <a:t> afternoon.  </a:t>
            </a:r>
          </a:p>
          <a:p>
            <a:endParaRPr lang="en-US" sz="1600" dirty="0" smtClean="0"/>
          </a:p>
          <a:p>
            <a:r>
              <a:rPr lang="en-US" sz="1600" dirty="0" smtClean="0"/>
              <a:t>My name is Harold Toomey.</a:t>
            </a:r>
          </a:p>
          <a:p>
            <a:endParaRPr lang="en-US" sz="1600" dirty="0" smtClean="0"/>
          </a:p>
          <a:p>
            <a:r>
              <a:rPr lang="en-US" sz="1600" dirty="0" smtClean="0"/>
              <a:t>I work for Intel Security.</a:t>
            </a:r>
          </a:p>
          <a:p>
            <a:endParaRPr lang="en-US" sz="1600" dirty="0" smtClean="0"/>
          </a:p>
          <a:p>
            <a:r>
              <a:rPr lang="en-US" sz="1600" dirty="0" smtClean="0"/>
              <a:t>I am here with my manager, Dr. James Ransome.</a:t>
            </a:r>
          </a:p>
          <a:p>
            <a:endParaRPr lang="en-US" sz="1600" dirty="0" smtClean="0"/>
          </a:p>
          <a:p>
            <a:r>
              <a:rPr lang="en-US" sz="1600" dirty="0" smtClean="0"/>
              <a:t>I attended this CERT Vendors meeting last year and wanted to contribute, so here I am.</a:t>
            </a:r>
          </a:p>
          <a:p>
            <a:endParaRPr lang="en-US" sz="1600" dirty="0" smtClean="0"/>
          </a:p>
          <a:p>
            <a:r>
              <a:rPr lang="en-US" sz="1600" dirty="0" smtClean="0"/>
              <a:t>I have worked for McAfee/Intel Security for the past 9 years.</a:t>
            </a:r>
          </a:p>
          <a:p>
            <a:endParaRPr lang="en-US" sz="1600" dirty="0" smtClean="0"/>
          </a:p>
          <a:p>
            <a:r>
              <a:rPr lang="en-US" sz="1600" dirty="0" smtClean="0"/>
              <a:t>Before that I worked for Symantec for 8 years.</a:t>
            </a:r>
          </a:p>
          <a:p>
            <a:r>
              <a:rPr lang="en-US" sz="1600" dirty="0" smtClean="0"/>
              <a:t>For the past 4 years I have worked in</a:t>
            </a:r>
            <a:r>
              <a:rPr lang="en-US" sz="1600" baseline="0" dirty="0" smtClean="0"/>
              <a:t> software security.</a:t>
            </a:r>
          </a:p>
          <a:p>
            <a:r>
              <a:rPr lang="en-US" sz="1600" baseline="0" dirty="0" smtClean="0"/>
              <a:t>I manage our PSIRT team as well as other SDL programs.</a:t>
            </a:r>
          </a:p>
          <a:p>
            <a:endParaRPr lang="en-US" sz="1600" baseline="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24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Like all maturity models, you go from low to high maturity based on your activities.</a:t>
            </a:r>
          </a:p>
          <a:p>
            <a:endParaRPr lang="en-US" sz="1600" dirty="0" smtClean="0"/>
          </a:p>
          <a:p>
            <a:r>
              <a:rPr lang="en-US" sz="1600" dirty="0" smtClean="0"/>
              <a:t>We have them defined in detail for our PSCs</a:t>
            </a:r>
            <a:r>
              <a:rPr lang="en-US" sz="1600" baseline="0" dirty="0" smtClean="0"/>
              <a:t> to ascertain what level their teams are operating at.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The </a:t>
            </a:r>
            <a:r>
              <a:rPr lang="en-US" sz="1600" b="1" baseline="0" dirty="0" smtClean="0">
                <a:solidFill>
                  <a:srgbClr val="0033FF"/>
                </a:solidFill>
              </a:rPr>
              <a:t>Operational</a:t>
            </a:r>
            <a:r>
              <a:rPr lang="en-US" sz="1600" baseline="0" dirty="0" smtClean="0">
                <a:solidFill>
                  <a:srgbClr val="0033FF"/>
                </a:solidFill>
              </a:rPr>
              <a:t> </a:t>
            </a:r>
            <a:r>
              <a:rPr lang="en-US" sz="1600" baseline="0" dirty="0" smtClean="0"/>
              <a:t>parameters are about the program as a whole.</a:t>
            </a:r>
          </a:p>
          <a:p>
            <a:endParaRPr lang="en-US" sz="160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7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/>
              <a:t>The </a:t>
            </a:r>
            <a:r>
              <a:rPr lang="en-US" sz="1600" b="1" baseline="0" dirty="0" smtClean="0">
                <a:solidFill>
                  <a:srgbClr val="C00000"/>
                </a:solidFill>
              </a:rPr>
              <a:t>Technical</a:t>
            </a:r>
            <a:r>
              <a:rPr lang="en-US" sz="1600" b="1" baseline="0" dirty="0" smtClean="0"/>
              <a:t> </a:t>
            </a:r>
            <a:r>
              <a:rPr lang="en-US" sz="1600" baseline="0" dirty="0" smtClean="0"/>
              <a:t>parameters are about how well the engineers are practicing secure principles and using their tools.</a:t>
            </a:r>
          </a:p>
          <a:p>
            <a:endParaRPr lang="en-US" sz="160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20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Product Security Maturity Model (PSMM) by BU</a:t>
            </a:r>
          </a:p>
          <a:p>
            <a:endParaRPr lang="en-US" sz="16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Again, this metric indicates </a:t>
            </a:r>
            <a:r>
              <a:rPr lang="en-US" sz="1600" u="sng" dirty="0" smtClean="0"/>
              <a:t>how well</a:t>
            </a:r>
            <a:r>
              <a:rPr lang="en-US" sz="1600" dirty="0" smtClean="0"/>
              <a:t> the BUs are implementing the product security program.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Each Software Groups has multiple engineering team located in different development centers.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Some are more mature security-wise than others.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The data above is fictitious, of course</a:t>
            </a:r>
            <a:r>
              <a:rPr lang="en-US" sz="1600" b="0" dirty="0" smtClean="0"/>
              <a:t>.  It was created using a stock chart in MS Excel.</a:t>
            </a:r>
            <a:endParaRPr lang="en-US" sz="1600" b="0" dirty="0" smtClean="0"/>
          </a:p>
          <a:p>
            <a:endParaRPr lang="en-US" sz="1600" b="0" dirty="0" smtClean="0"/>
          </a:p>
          <a:p>
            <a:r>
              <a:rPr lang="en-US" sz="1600" b="0" dirty="0" smtClean="0"/>
              <a:t>We record the groups highest and lowest scores, along with the average.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Newly acquired companies tend to be lower on the scale.</a:t>
            </a:r>
          </a:p>
          <a:p>
            <a:r>
              <a:rPr lang="en-US" sz="1600" b="0" dirty="0" smtClean="0"/>
              <a:t>PSCs peer review each other for self</a:t>
            </a:r>
            <a:r>
              <a:rPr lang="en-US" sz="1600" b="0" baseline="0" dirty="0" smtClean="0"/>
              <a:t> policing.</a:t>
            </a:r>
          </a:p>
          <a:p>
            <a:endParaRPr lang="en-US" sz="1600" b="0" baseline="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ED44-A613-2D49-BFA2-05F126C07D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4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454476"/>
          </a:xfrm>
        </p:spPr>
        <p:txBody>
          <a:bodyPr/>
          <a:lstStyle/>
          <a:p>
            <a:r>
              <a:rPr lang="en-US" sz="1500" b="1" dirty="0" smtClean="0"/>
              <a:t>9. Rogue Discoverers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i="1" dirty="0" smtClean="0">
                <a:solidFill>
                  <a:srgbClr val="0033FF"/>
                </a:solidFill>
              </a:rPr>
              <a:t>“Look how smart I am!”</a:t>
            </a:r>
          </a:p>
          <a:p>
            <a:endParaRPr lang="en-US" sz="1500" b="1" dirty="0" smtClean="0"/>
          </a:p>
          <a:p>
            <a:r>
              <a:rPr lang="en-US" sz="1500" b="1" dirty="0" smtClean="0"/>
              <a:t>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CC"/>
                </a:solidFill>
              </a:rPr>
              <a:t>A discoverer threatens to publish their findings before we can patch</a:t>
            </a:r>
          </a:p>
          <a:p>
            <a:endParaRPr lang="en-US" sz="1500" dirty="0" smtClean="0"/>
          </a:p>
          <a:p>
            <a:r>
              <a:rPr lang="en-US" sz="1500" b="1" dirty="0" smtClean="0"/>
              <a:t>Lessons Learned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500" dirty="0" smtClean="0"/>
              <a:t>Work with Public Relations (PR) to draft a holding statement in case the discover goes rogue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500" dirty="0" smtClean="0"/>
              <a:t>We give credit to external vulnerability discoverers only if: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 smtClean="0"/>
              <a:t>They desire to be identified as a discoverer.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 smtClean="0"/>
              <a:t>They did not “zero day” us or make their research public before the SB or KB is published.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500" dirty="0" smtClean="0"/>
              <a:t>Use an email template to respond with: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500" dirty="0" smtClean="0"/>
              <a:t>Acknowledgement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500" dirty="0" smtClean="0"/>
              <a:t>Anticipated fix timeframe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500" dirty="0" smtClean="0"/>
              <a:t>Security Bulletin (SB) published with them acknowledged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 smtClean="0"/>
              <a:t>&lt;See pie chart (8%)&gt;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50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We created this pie chart with 4 years of solid date collected.</a:t>
            </a:r>
          </a:p>
          <a:p>
            <a:endParaRPr lang="en-US" sz="1600" dirty="0" smtClean="0"/>
          </a:p>
          <a:p>
            <a:r>
              <a:rPr lang="en-US" sz="1600" dirty="0" smtClean="0"/>
              <a:t>We see that ~8% of all reported product vulnerabilities are Zero-Days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Two (2) years ago this was at 10%.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Another 24% are from published CVEs.</a:t>
            </a:r>
          </a:p>
          <a:p>
            <a:endParaRPr lang="en-US" sz="1600" dirty="0" smtClean="0"/>
          </a:p>
          <a:p>
            <a:r>
              <a:rPr lang="en-US" sz="1600" dirty="0" smtClean="0"/>
              <a:t>The remaining are reported to us by customers and “benevolent discoverers”.</a:t>
            </a:r>
          </a:p>
          <a:p>
            <a:endParaRPr lang="en-US" sz="160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74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10.  Syncing Patches with Published Security Bulletins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Problem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>How do you keep a Security Bulletin up to date with product patches if the engineering team forgets to tell you when their patch was released?</a:t>
            </a:r>
          </a:p>
          <a:p>
            <a:endParaRPr lang="en-US" sz="1600" b="0" dirty="0" smtClean="0"/>
          </a:p>
          <a:p>
            <a:r>
              <a:rPr lang="en-US" sz="1600" b="1" dirty="0" smtClean="0"/>
              <a:t>Facts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Some</a:t>
            </a:r>
            <a:r>
              <a:rPr lang="en-US" sz="1600" baseline="0" dirty="0" smtClean="0"/>
              <a:t> engineering team are better than others in informing us of patches and updates that address a vulnerability in a published Security Bulletin.</a:t>
            </a:r>
          </a:p>
          <a:p>
            <a:endParaRPr lang="en-US" sz="1600" dirty="0" smtClean="0"/>
          </a:p>
          <a:p>
            <a:r>
              <a:rPr lang="en-US" sz="1600" b="1" dirty="0" smtClean="0"/>
              <a:t>Lessons Learned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/>
              <a:t>Subscribe</a:t>
            </a:r>
            <a:r>
              <a:rPr lang="en-US" sz="1600" b="0" baseline="0" dirty="0" smtClean="0"/>
              <a:t> to the weekly Tech Support email newsletter.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baseline="0" dirty="0" smtClean="0"/>
              <a:t>They list all product patches released.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baseline="0" dirty="0" smtClean="0"/>
              <a:t>We then can reconcile that list with our PSIRT database and update Security Bulletins.</a:t>
            </a:r>
            <a:endParaRPr lang="en-US" sz="1600" b="0" dirty="0" smtClean="0"/>
          </a:p>
          <a:p>
            <a:endParaRPr lang="en-US" sz="160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23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11. Reporting PSIRT Vulnerabilities to Executives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Technical Speak ≠ Business Speak</a:t>
            </a:r>
          </a:p>
          <a:p>
            <a:endParaRPr lang="en-US" sz="16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Lessons Learned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Technical Speak ≠ Business Speak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Just because an engineer names an issue doesn’t make it accurate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May need to reword for executive summaries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0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33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1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As you all know, PSIRT stands for:</a:t>
            </a:r>
          </a:p>
          <a:p>
            <a:r>
              <a:rPr lang="en-US" sz="1600" b="1" dirty="0" smtClean="0"/>
              <a:t>“Product Security Incident Response Team”</a:t>
            </a:r>
          </a:p>
          <a:p>
            <a:endParaRPr lang="en-US" sz="1600" dirty="0" smtClean="0"/>
          </a:p>
          <a:p>
            <a:r>
              <a:rPr lang="en-US" sz="1600" i="1" dirty="0" smtClean="0"/>
              <a:t>All vulnerabilities found in shipping products are reported to us.</a:t>
            </a:r>
          </a:p>
          <a:p>
            <a:r>
              <a:rPr lang="en-US" sz="1600" dirty="0" smtClean="0"/>
              <a:t>We monitor over 110 consumer and enterprise products.</a:t>
            </a:r>
          </a:p>
          <a:p>
            <a:r>
              <a:rPr lang="en-US" sz="1600" i="1" dirty="0" smtClean="0"/>
              <a:t>We get the vulnerabilities resolved quickly</a:t>
            </a:r>
            <a:r>
              <a:rPr lang="en-US" sz="1600" i="1" baseline="0" dirty="0" smtClean="0"/>
              <a:t> by working with engineering to verify and patch.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We also publish Security Bulletins with information on these vulnerabilities and their hotfixes, patches or updates.</a:t>
            </a:r>
          </a:p>
          <a:p>
            <a:endParaRPr lang="en-US" sz="1600" dirty="0" smtClean="0"/>
          </a:p>
          <a:p>
            <a:r>
              <a:rPr lang="en-US" sz="1600" dirty="0" smtClean="0"/>
              <a:t>I manage a virtual team of over 50 Senior Software Security Architects, or Product Security Champions (PSCs).</a:t>
            </a:r>
          </a:p>
          <a:p>
            <a:r>
              <a:rPr lang="en-US" sz="1600" dirty="0" smtClean="0"/>
              <a:t>Each are collocated within the engineering teams all over the world.</a:t>
            </a:r>
          </a:p>
          <a:p>
            <a:r>
              <a:rPr lang="en-US" sz="1600" dirty="0" smtClean="0"/>
              <a:t>They help us provide 24x7 monitoring worldwide.</a:t>
            </a:r>
          </a:p>
          <a:p>
            <a:endParaRPr lang="en-US" sz="160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26DE-ADD5-4572-9852-29068CC4CD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1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Lessons Learned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In Priority Order</a:t>
            </a:r>
          </a:p>
          <a:p>
            <a:endParaRPr lang="en-US" sz="1600" dirty="0" smtClean="0"/>
          </a:p>
          <a:p>
            <a:r>
              <a:rPr lang="en-US" sz="1600" dirty="0" smtClean="0"/>
              <a:t>As the</a:t>
            </a:r>
            <a:r>
              <a:rPr lang="en-US" sz="1600" b="1" dirty="0" smtClean="0"/>
              <a:t> PSIRT Manager</a:t>
            </a:r>
            <a:r>
              <a:rPr lang="en-US" sz="1600" dirty="0" smtClean="0"/>
              <a:t> for the past 4 years I have learned some important lessons.</a:t>
            </a:r>
          </a:p>
          <a:p>
            <a:endParaRPr lang="en-US" sz="1600" dirty="0" smtClean="0"/>
          </a:p>
          <a:p>
            <a:r>
              <a:rPr lang="en-US" sz="1600" dirty="0" smtClean="0"/>
              <a:t>I want to share and discuss some of them with you.</a:t>
            </a:r>
          </a:p>
          <a:p>
            <a:endParaRPr lang="en-US" sz="1600" dirty="0" smtClean="0"/>
          </a:p>
          <a:p>
            <a:r>
              <a:rPr lang="en-US" sz="1600" dirty="0" smtClean="0"/>
              <a:t>Feel free to </a:t>
            </a:r>
            <a:r>
              <a:rPr lang="en-US" sz="1600" b="1" dirty="0" smtClean="0"/>
              <a:t>interact</a:t>
            </a:r>
            <a:r>
              <a:rPr lang="en-US" sz="1600" dirty="0" smtClean="0"/>
              <a:t> and ask questions during my presentation.</a:t>
            </a:r>
          </a:p>
          <a:p>
            <a:endParaRPr lang="en-US" sz="1600" dirty="0" smtClean="0"/>
          </a:p>
          <a:p>
            <a:r>
              <a:rPr lang="en-US" sz="1600" dirty="0" smtClean="0"/>
              <a:t>I have listed 11 things I wish I had known, but don’t expect to get to them all in the time allotted to me.</a:t>
            </a:r>
          </a:p>
          <a:p>
            <a:endParaRPr lang="en-US" sz="1600" dirty="0" smtClean="0"/>
          </a:p>
          <a:p>
            <a:r>
              <a:rPr lang="en-US" sz="1600" dirty="0" smtClean="0"/>
              <a:t>Lets start at the </a:t>
            </a:r>
            <a:r>
              <a:rPr lang="en-US" sz="1600" b="1" dirty="0" smtClean="0"/>
              <a:t>top of my list </a:t>
            </a:r>
            <a:r>
              <a:rPr lang="en-US" sz="1600" dirty="0" smtClean="0"/>
              <a:t>–</a:t>
            </a:r>
            <a:r>
              <a:rPr lang="en-US" sz="1600" baseline="0" dirty="0" smtClean="0"/>
              <a:t> Heartbleed.</a:t>
            </a:r>
            <a:endParaRPr lang="en-US" sz="1600" dirty="0" smtClean="0"/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Heartbleed post-mortem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CVSS / Risk Scores vs. SLAs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600" dirty="0" smtClean="0"/>
              <a:t>Email overload and case IDs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Email vs. SharePoint surveys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600" dirty="0" smtClean="0"/>
              <a:t>Metrics peer pressure to facilitate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CWEs to look for trends in CVEs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Publishing a security bulletin before the TAMs are notified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Measuring how well teams do product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Rogue discoverers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Syncing patches with published security bulletins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600" dirty="0" smtClean="0"/>
              <a:t>Reporting vulnerabilities to executives</a:t>
            </a:r>
          </a:p>
          <a:p>
            <a:pPr marL="457200" lvl="0" indent="-457200">
              <a:buFont typeface="+mj-lt"/>
              <a:buAutoNum type="arabicPeriod"/>
            </a:pPr>
            <a:endParaRPr lang="en-US" sz="1600" dirty="0" smtClean="0"/>
          </a:p>
          <a:p>
            <a:pPr marL="0" lvl="0" indent="0">
              <a:buFont typeface="+mj-lt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3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454476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1.</a:t>
            </a:r>
            <a:r>
              <a:rPr lang="en-US" sz="1600" b="1" baseline="0" dirty="0" smtClean="0"/>
              <a:t>  </a:t>
            </a:r>
            <a:r>
              <a:rPr lang="en-US" sz="1600" b="1" dirty="0" smtClean="0"/>
              <a:t>Heartbleed Post-Mortem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Listing All Products in Advisories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0" dirty="0" smtClean="0"/>
              <a:t>Post-Mortem = Retrospective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1600" b="1" dirty="0" smtClean="0"/>
              <a:t>Problem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Policy states only publish a security bulletin if there is a patch or workaround (something actionable).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Customers demand to know immediately if their products are vulnerable or not to highly publicized named vulnerabilities.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Facts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April</a:t>
            </a:r>
            <a:r>
              <a:rPr lang="en-US" sz="1600" baseline="0" dirty="0" smtClean="0"/>
              <a:t> 8, 2014 – The Heartbleed OpenSSL vulnerability was announced.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 smtClean="0"/>
              <a:t>This vulnerability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</a:rPr>
              <a:t> went undetected for several years.</a:t>
            </a:r>
            <a:endParaRPr lang="en-US" sz="16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baseline="0" dirty="0" smtClean="0"/>
              <a:t>OpenSSL is widely used in the public.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 smtClean="0"/>
              <a:t>We have seen it used in </a:t>
            </a:r>
            <a:r>
              <a:rPr lang="en-US" sz="1600" baseline="0" dirty="0" smtClean="0"/>
              <a:t>about ¼ </a:t>
            </a:r>
            <a:r>
              <a:rPr lang="en-US" sz="1600" baseline="0" dirty="0" smtClean="0"/>
              <a:t>of our products.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(See next few slides)</a:t>
            </a:r>
          </a:p>
          <a:p>
            <a:r>
              <a:rPr lang="en-US" sz="1600" b="1" dirty="0" smtClean="0"/>
              <a:t>Lessons Learned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Created a shared technologies security bulletin template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Updated PSIRT Procedures with the “Crisis Scenario”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For publicly known high-severity vulnerabilities affecting multiple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Consolidated Security Bulletin listing all enterprise products into buckets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“Being Investigated” bucket only used if vulnerability is readily identified by customers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Shared technology inventory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What you can tell customers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Policy on communicating products known “Not Vulnerable”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“Not Patched Yet” exception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SNS Expectations – Early Notification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3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69"/>
            <a:ext cx="5852160" cy="4558905"/>
          </a:xfrm>
        </p:spPr>
        <p:txBody>
          <a:bodyPr/>
          <a:lstStyle/>
          <a:p>
            <a:r>
              <a:rPr lang="en-US" sz="1600" b="1" dirty="0" smtClean="0"/>
              <a:t>OpenSSL</a:t>
            </a:r>
          </a:p>
          <a:p>
            <a:r>
              <a:rPr lang="en-US" sz="1600" dirty="0" smtClean="0"/>
              <a:t>Trends: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 2012 &amp; 2013, we only saw one (1) OpenSSL vulnerability per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Then, in April 2014 we saw our first </a:t>
            </a:r>
            <a:r>
              <a:rPr lang="en-US" sz="1600" b="1" dirty="0" smtClean="0"/>
              <a:t>cutely</a:t>
            </a:r>
            <a:r>
              <a:rPr lang="en-US" sz="1600" b="1" baseline="0" dirty="0" smtClean="0"/>
              <a:t> named</a:t>
            </a:r>
            <a:r>
              <a:rPr lang="en-US" sz="1600" baseline="0" dirty="0" smtClean="0"/>
              <a:t> vulnerability - “Heartbleed”.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aseline="0" dirty="0" smtClean="0"/>
              <a:t>Every quarter since then we have seen a new named OpenSSL </a:t>
            </a:r>
            <a:r>
              <a:rPr lang="en-US" sz="1600" baseline="0" dirty="0" smtClean="0"/>
              <a:t>vulnerability.</a:t>
            </a:r>
            <a:endParaRPr lang="en-US" sz="1600" baseline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aseline="0" dirty="0" smtClean="0"/>
              <a:t>We call OpenSSL </a:t>
            </a:r>
            <a:r>
              <a:rPr lang="en-US" sz="1600" b="1" baseline="0" dirty="0" smtClean="0"/>
              <a:t>“</a:t>
            </a:r>
            <a:r>
              <a:rPr lang="en-US" sz="1600" b="1" i="1" baseline="0" dirty="0" smtClean="0"/>
              <a:t>The gift that keeps on giving.</a:t>
            </a:r>
            <a:r>
              <a:rPr lang="en-US" sz="1600" b="1" baseline="0" dirty="0" smtClean="0"/>
              <a:t>”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We expect to see more OpenSSL vulnerabilities.</a:t>
            </a:r>
          </a:p>
          <a:p>
            <a:r>
              <a:rPr lang="en-US" sz="1600" b="1" i="0" kern="1200" dirty="0" smtClean="0">
                <a:solidFill>
                  <a:schemeClr val="tx1"/>
                </a:solidFill>
                <a:effectLst/>
              </a:rPr>
              <a:t>Cryptography Services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</a:rPr>
              <a:t>, a part of the Linux Foundation's Core Infrastructure Initiative (CII), has</a:t>
            </a:r>
            <a:r>
              <a:rPr lang="en-US" sz="1600" b="0" i="0" kern="1200" baseline="0" dirty="0" smtClean="0">
                <a:solidFill>
                  <a:schemeClr val="tx1"/>
                </a:solidFill>
                <a:effectLst/>
              </a:rPr>
              <a:t> begun an extensive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</a:rPr>
              <a:t> audit of OpenSSL security.</a:t>
            </a:r>
            <a:endParaRPr lang="en-US" sz="1600" baseline="0" dirty="0" smtClean="0"/>
          </a:p>
          <a:p>
            <a:r>
              <a:rPr lang="en-US" sz="1600" b="0" i="0" kern="1200" dirty="0" smtClean="0">
                <a:solidFill>
                  <a:schemeClr val="tx1"/>
                </a:solidFill>
                <a:effectLst/>
              </a:rPr>
              <a:t>Preliminary results of the audit could be out by the beginning of the summer, Cryptography Services said.</a:t>
            </a:r>
          </a:p>
          <a:p>
            <a:endParaRPr lang="en-US" sz="1600" dirty="0" smtClean="0"/>
          </a:p>
          <a:p>
            <a:r>
              <a:rPr lang="en-US" sz="1600" u="sng" dirty="0" smtClean="0">
                <a:solidFill>
                  <a:srgbClr val="0033FF"/>
                </a:solidFill>
              </a:rPr>
              <a:t>http://gcn.com/blogs/cybereye/2015/03/openssl-audit.aspx</a:t>
            </a:r>
            <a:r>
              <a:rPr lang="en-US" sz="1600" u="sng" baseline="0" dirty="0" smtClean="0">
                <a:solidFill>
                  <a:srgbClr val="0033FF"/>
                </a:solidFill>
              </a:rPr>
              <a:t>u</a:t>
            </a:r>
            <a:r>
              <a:rPr lang="en-US" sz="1600" u="none" baseline="0" dirty="0" smtClean="0">
                <a:solidFill>
                  <a:srgbClr val="0033FF"/>
                </a:solidFill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u="sng" dirty="0" smtClean="0">
              <a:solidFill>
                <a:srgbClr val="00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29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25" b="1" dirty="0" smtClean="0"/>
              <a:t>Other Named Vulnerabilities</a:t>
            </a:r>
          </a:p>
          <a:p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Linux/UNIX</a:t>
            </a:r>
          </a:p>
          <a:p>
            <a:endParaRPr lang="en-US" sz="1525" b="0" i="0" kern="1200" dirty="0" smtClean="0">
              <a:solidFill>
                <a:schemeClr val="tx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The crisis created by the Heartbleed bug fed into our concern about </a:t>
            </a:r>
            <a:r>
              <a:rPr lang="en-US" sz="1525" b="1" i="0" kern="1200" dirty="0" smtClean="0">
                <a:solidFill>
                  <a:schemeClr val="tx1"/>
                </a:solidFill>
                <a:effectLst/>
              </a:rPr>
              <a:t>open source </a:t>
            </a:r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software overall.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I am sure you have all heard of </a:t>
            </a:r>
            <a:r>
              <a:rPr lang="en-US" sz="1525" b="1" i="0" kern="1200" dirty="0" smtClean="0">
                <a:solidFill>
                  <a:schemeClr val="tx1"/>
                </a:solidFill>
                <a:effectLst/>
              </a:rPr>
              <a:t>other named </a:t>
            </a:r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vulnerabilities, such as Shellshock and GHOST.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Both have a CVSS score of </a:t>
            </a:r>
            <a:r>
              <a:rPr lang="en-US" sz="1525" b="1" i="0" kern="1200" dirty="0" smtClean="0">
                <a:solidFill>
                  <a:schemeClr val="tx1"/>
                </a:solidFill>
                <a:effectLst/>
              </a:rPr>
              <a:t>10.0</a:t>
            </a:r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Both primarily impact Linux and UNIX systems.</a:t>
            </a:r>
          </a:p>
          <a:p>
            <a:endParaRPr lang="en-US" sz="1525" b="0" i="0" kern="1200" dirty="0" smtClean="0">
              <a:solidFill>
                <a:schemeClr val="tx1"/>
              </a:solidFill>
              <a:effectLst/>
            </a:endParaRPr>
          </a:p>
          <a:p>
            <a:r>
              <a:rPr lang="en-US" sz="1525" b="1" i="0" kern="1200" dirty="0" smtClean="0">
                <a:solidFill>
                  <a:schemeClr val="tx1"/>
                </a:solidFill>
                <a:effectLst/>
              </a:rPr>
              <a:t>Shellshock</a:t>
            </a:r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 affected only the Linux and Unix</a:t>
            </a:r>
            <a:r>
              <a:rPr lang="en-US" sz="1525" b="0" i="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operating systems.</a:t>
            </a:r>
          </a:p>
          <a:p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This vulnerability allows malicious code execution within the Bash shell.</a:t>
            </a:r>
          </a:p>
          <a:p>
            <a:endParaRPr lang="en-US" sz="1525" b="0" i="0" kern="1200" dirty="0" smtClean="0">
              <a:solidFill>
                <a:schemeClr val="tx1"/>
              </a:solidFill>
              <a:effectLst/>
            </a:endParaRPr>
          </a:p>
          <a:p>
            <a:r>
              <a:rPr lang="en-US" sz="1525" b="1" i="0" kern="1200" dirty="0" smtClean="0">
                <a:solidFill>
                  <a:schemeClr val="tx1"/>
                </a:solidFill>
                <a:effectLst/>
              </a:rPr>
              <a:t>GHOST</a:t>
            </a:r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 was caused by a Linux </a:t>
            </a:r>
            <a:r>
              <a:rPr lang="en-US" sz="1525" b="1" i="0" kern="1200" dirty="0" err="1" smtClean="0">
                <a:solidFill>
                  <a:schemeClr val="tx1"/>
                </a:solidFill>
                <a:effectLst/>
              </a:rPr>
              <a:t>glibc</a:t>
            </a:r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 library vulnerability.</a:t>
            </a:r>
          </a:p>
          <a:p>
            <a:r>
              <a:rPr lang="en-US" sz="1525" b="0" i="0" kern="1200" dirty="0" smtClean="0">
                <a:solidFill>
                  <a:schemeClr val="tx1"/>
                </a:solidFill>
                <a:effectLst/>
              </a:rPr>
              <a:t>It allows attackers to remotely take complete control of the target system without having any prior knowledge of system credentials.</a:t>
            </a:r>
          </a:p>
          <a:p>
            <a:endParaRPr lang="en-US" sz="1525" b="0" i="0" kern="1200" dirty="0" smtClean="0">
              <a:solidFill>
                <a:schemeClr val="tx1"/>
              </a:solidFill>
              <a:effectLst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52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5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Lessons Learned from Heartbleed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Process Improvements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Here is a list of what we learned after the Heartbleed post-mortem.</a:t>
            </a:r>
          </a:p>
          <a:p>
            <a:endParaRPr lang="en-US" sz="1600" b="0" dirty="0" smtClean="0"/>
          </a:p>
          <a:p>
            <a:r>
              <a:rPr lang="en-US" sz="1600" b="1" dirty="0" smtClean="0"/>
              <a:t>Lessons Learned</a:t>
            </a:r>
          </a:p>
          <a:p>
            <a:pPr marL="228600" indent="-228600">
              <a:buFont typeface="Arial" panose="020B0604020202020204" pitchFamily="34" charset="0"/>
              <a:buAutoNum type="arabicParenR"/>
            </a:pPr>
            <a:r>
              <a:rPr lang="en-US" sz="1600" dirty="0" smtClean="0"/>
              <a:t>Created a shared technologies Security Bulletin template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Replaced having to publish 25 individual security bulletins – one per product.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 smtClean="0"/>
              <a:t>consolidated Security Bulletin lists all 80+ enterprise products, organized into buckets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These </a:t>
            </a:r>
            <a:r>
              <a:rPr lang="en-US" sz="1600" b="1" dirty="0" smtClean="0"/>
              <a:t>buckets</a:t>
            </a:r>
            <a:r>
              <a:rPr lang="en-US" sz="1600" dirty="0" smtClean="0"/>
              <a:t> are: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Vulnerable and Updated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Vulnerable and Not Yet Updated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Vulnerable but Not Exploitable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Vulnerable but Low Risk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Not Vulnerable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Being Investigated*</a:t>
            </a: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228600" indent="-228600">
              <a:buFont typeface="Arial" panose="020B0604020202020204" pitchFamily="34" charset="0"/>
              <a:buAutoNum type="arabicParenR" startAt="2"/>
            </a:pPr>
            <a:r>
              <a:rPr lang="en-US" sz="1600" dirty="0" smtClean="0"/>
              <a:t>Updated PSIRT Procedures with the “</a:t>
            </a:r>
            <a:r>
              <a:rPr lang="en-US" sz="1600" b="1" dirty="0" smtClean="0"/>
              <a:t>Crisis Scenario</a:t>
            </a:r>
            <a:r>
              <a:rPr lang="en-US" sz="1600" dirty="0" smtClean="0"/>
              <a:t>” for publicly known, high-severity vulnerabilities affecting multiple products.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A crisis scenario exists if all of the below conditions are met: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Lots of media coverage (actual or anticipated) / Already viral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Multiple products expected to be or confirmed vulnerable (3 or more)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Mid-medium to high severity vulnerability (CVSS Base score of 5.0 – 10.0)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Customers suspect or can easily verify that their Intel Security product is vulnerable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* “Being Investigated” bucket only used if vulnerability is readily identified by customers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228600" indent="-228600">
              <a:buFont typeface="Arial" panose="020B0604020202020204" pitchFamily="34" charset="0"/>
              <a:buAutoNum type="arabicParenR" startAt="3"/>
            </a:pPr>
            <a:r>
              <a:rPr lang="en-US" sz="1600" dirty="0" smtClean="0"/>
              <a:t>Shared technology </a:t>
            </a:r>
            <a:r>
              <a:rPr lang="en-US" sz="1600" b="1" dirty="0" smtClean="0"/>
              <a:t>inventory</a:t>
            </a:r>
            <a:r>
              <a:rPr lang="en-US" sz="1600" dirty="0" smtClean="0"/>
              <a:t> needed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We track many third party libraries for all </a:t>
            </a:r>
            <a:r>
              <a:rPr lang="en-US" sz="1600" dirty="0" smtClean="0"/>
              <a:t>110</a:t>
            </a:r>
            <a:r>
              <a:rPr lang="en-US" sz="1600" dirty="0" smtClean="0"/>
              <a:t>+</a:t>
            </a:r>
            <a:r>
              <a:rPr lang="en-US" sz="1600" baseline="0" dirty="0" smtClean="0"/>
              <a:t> products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baseline="0" dirty="0" smtClean="0"/>
              <a:t>Allows us to respond quickly</a:t>
            </a: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4)  Communication </a:t>
            </a:r>
            <a:r>
              <a:rPr lang="en-US" sz="1600" b="1" dirty="0" smtClean="0"/>
              <a:t>protocols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What you can tell customers statement created for Technical Support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Policy on communicating products known “Not Vulnerable”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“Not Patched Yet” exception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228600" indent="-228600">
              <a:buFont typeface="Arial" panose="020B0604020202020204" pitchFamily="34" charset="0"/>
              <a:buAutoNum type="arabicParenR" startAt="5"/>
            </a:pPr>
            <a:r>
              <a:rPr lang="en-US" sz="1600" dirty="0" smtClean="0"/>
              <a:t>SMS </a:t>
            </a:r>
            <a:r>
              <a:rPr lang="en-US" sz="1600" dirty="0" smtClean="0"/>
              <a:t>Expectations – </a:t>
            </a:r>
            <a:r>
              <a:rPr lang="en-US" sz="1600" b="1" dirty="0" smtClean="0"/>
              <a:t>Early Notification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Customers want us to be the first to tell them there is a threat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sz="1600" i="1" dirty="0" smtClean="0"/>
              <a:t>Don’t worry about spamming us.</a:t>
            </a:r>
            <a:r>
              <a:rPr lang="en-US" sz="1600" dirty="0" smtClean="0"/>
              <a:t>”  We take a quick look and delete it or act.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Speed</a:t>
            </a:r>
            <a:r>
              <a:rPr lang="en-US" sz="1600" baseline="0" dirty="0" smtClean="0"/>
              <a:t> vs. taking 4-8 hours to prepare a security bulletin first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600" baseline="0" dirty="0" smtClean="0"/>
              <a:t>What are the </a:t>
            </a:r>
            <a:r>
              <a:rPr lang="en-US" sz="1600" baseline="0" dirty="0" smtClean="0"/>
              <a:t>triggers</a:t>
            </a:r>
            <a:r>
              <a:rPr lang="en-US" sz="1600" baseline="0" dirty="0" smtClean="0"/>
              <a:t>?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1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2. CVSS / Risk Scores vs. SLAs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71C5"/>
                </a:solidFill>
              </a:rPr>
              <a:t>Action Triggers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Customer was upset since CVSS base score was a medium and we had not published a patch yet after 25 days</a:t>
            </a:r>
            <a:endParaRPr lang="en-US" sz="1600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Facts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Internal response SLAs depend upon scores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MITRE.org published CVEs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NIST.gov assigns CVSS Base scores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CVSS Temporal scores take time and always lower the </a:t>
            </a:r>
            <a:r>
              <a:rPr lang="en-US" sz="1600" dirty="0" smtClean="0"/>
              <a:t>base </a:t>
            </a:r>
            <a:r>
              <a:rPr lang="en-US" sz="1600" dirty="0" smtClean="0"/>
              <a:t>score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Ideal score is a Risk score which factors in the base score and how each product is affected by a vulnerability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Our unpublished SLA is 30 days for Medium risk vulnerabilities</a:t>
            </a:r>
          </a:p>
          <a:p>
            <a:endParaRPr lang="en-US" sz="1600" dirty="0" smtClean="0"/>
          </a:p>
          <a:p>
            <a:r>
              <a:rPr lang="en-US" sz="1600" b="1" dirty="0" smtClean="0"/>
              <a:t>Lessons Learned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Use CVSS </a:t>
            </a:r>
            <a:r>
              <a:rPr lang="en-US" sz="1600" dirty="0" smtClean="0"/>
              <a:t>base </a:t>
            </a:r>
            <a:r>
              <a:rPr lang="en-US" sz="1600" dirty="0" smtClean="0"/>
              <a:t>score to assign the initial risk score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Actual risk score assigned as soon as we hear back from the engineers as to how their products</a:t>
            </a:r>
            <a:r>
              <a:rPr lang="en-US" sz="1600" baseline="0" dirty="0" smtClean="0"/>
              <a:t> are impacted</a:t>
            </a:r>
            <a:endParaRPr lang="en-US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Published statement on PSIRT site explaining CVSS Base Score vs. Risk Score</a:t>
            </a:r>
          </a:p>
          <a:p>
            <a:endParaRPr lang="en-US" sz="1600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F23BC-A11C-4520-A18F-B68B3BDFC4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8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4" hidden="1"/>
          <p:cNvSpPr>
            <a:spLocks/>
          </p:cNvSpPr>
          <p:nvPr userDrawn="1"/>
        </p:nvSpPr>
        <p:spPr bwMode="auto">
          <a:xfrm>
            <a:off x="4750514" y="1"/>
            <a:ext cx="4393486" cy="5510519"/>
          </a:xfrm>
          <a:custGeom>
            <a:avLst/>
            <a:gdLst>
              <a:gd name="T0" fmla="*/ 702 w 1370"/>
              <a:gd name="T1" fmla="*/ 1289 h 1289"/>
              <a:gd name="T2" fmla="*/ 0 w 1370"/>
              <a:gd name="T3" fmla="*/ 70 h 1289"/>
              <a:gd name="T4" fmla="*/ 1 w 1370"/>
              <a:gd name="T5" fmla="*/ 0 h 1289"/>
              <a:gd name="T6" fmla="*/ 1370 w 1370"/>
              <a:gd name="T7" fmla="*/ 0 h 1289"/>
              <a:gd name="T8" fmla="*/ 1370 w 1370"/>
              <a:gd name="T9" fmla="*/ 412 h 1289"/>
              <a:gd name="T10" fmla="*/ 702 w 1370"/>
              <a:gd name="T11" fmla="*/ 1289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0" h="1289">
                <a:moveTo>
                  <a:pt x="702" y="1289"/>
                </a:moveTo>
                <a:cubicBezTo>
                  <a:pt x="79" y="997"/>
                  <a:pt x="0" y="369"/>
                  <a:pt x="0" y="70"/>
                </a:cubicBezTo>
                <a:cubicBezTo>
                  <a:pt x="0" y="43"/>
                  <a:pt x="0" y="20"/>
                  <a:pt x="1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0" y="412"/>
                  <a:pt x="1370" y="412"/>
                  <a:pt x="1370" y="412"/>
                </a:cubicBezTo>
                <a:cubicBezTo>
                  <a:pt x="1307" y="717"/>
                  <a:pt x="1137" y="1085"/>
                  <a:pt x="702" y="1289"/>
                </a:cubicBezTo>
              </a:path>
            </a:pathLst>
          </a:custGeom>
          <a:solidFill>
            <a:srgbClr val="004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8" name="Straight Connector 67" hidden="1"/>
          <p:cNvCxnSpPr/>
          <p:nvPr userDrawn="1"/>
        </p:nvCxnSpPr>
        <p:spPr>
          <a:xfrm>
            <a:off x="8686800" y="6496043"/>
            <a:ext cx="0" cy="203200"/>
          </a:xfrm>
          <a:prstGeom prst="line">
            <a:avLst/>
          </a:prstGeom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498000"/>
            <a:ext cx="4828032" cy="152400"/>
          </a:xfrm>
        </p:spPr>
        <p:txBody>
          <a:bodyPr anchor="t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McAfee Confidential</a:t>
            </a: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4244062" y="1"/>
            <a:ext cx="4899938" cy="4802635"/>
            <a:chOff x="4667250" y="0"/>
            <a:chExt cx="4476750" cy="4387851"/>
          </a:xfrm>
        </p:grpSpPr>
        <p:sp>
          <p:nvSpPr>
            <p:cNvPr id="37" name="Freeform 5"/>
            <p:cNvSpPr>
              <a:spLocks/>
            </p:cNvSpPr>
            <p:nvPr userDrawn="1"/>
          </p:nvSpPr>
          <p:spPr bwMode="auto">
            <a:xfrm>
              <a:off x="7075488" y="1493638"/>
              <a:ext cx="2068512" cy="2894213"/>
            </a:xfrm>
            <a:custGeom>
              <a:avLst/>
              <a:gdLst/>
              <a:ahLst/>
              <a:cxnLst/>
              <a:rect l="l" t="t" r="r" b="b"/>
              <a:pathLst>
                <a:path w="2068512" h="2894213">
                  <a:moveTo>
                    <a:pt x="2068512" y="0"/>
                  </a:moveTo>
                  <a:lnTo>
                    <a:pt x="2068512" y="740956"/>
                  </a:lnTo>
                  <a:cubicBezTo>
                    <a:pt x="1749377" y="1549251"/>
                    <a:pt x="1140300" y="2378696"/>
                    <a:pt x="0" y="2894213"/>
                  </a:cubicBezTo>
                  <a:cubicBezTo>
                    <a:pt x="0" y="2651674"/>
                    <a:pt x="0" y="2651674"/>
                    <a:pt x="0" y="2651674"/>
                  </a:cubicBezTo>
                  <a:cubicBezTo>
                    <a:pt x="1321409" y="2033746"/>
                    <a:pt x="1858688" y="935468"/>
                    <a:pt x="2068512" y="0"/>
                  </a:cubicBez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 userDrawn="1"/>
          </p:nvSpPr>
          <p:spPr bwMode="auto">
            <a:xfrm>
              <a:off x="4667250" y="0"/>
              <a:ext cx="2408238" cy="4387850"/>
            </a:xfrm>
            <a:custGeom>
              <a:avLst/>
              <a:gdLst/>
              <a:ahLst/>
              <a:cxnLst/>
              <a:rect l="l" t="t" r="r" b="b"/>
              <a:pathLst>
                <a:path w="2408238" h="4387850">
                  <a:moveTo>
                    <a:pt x="12122" y="0"/>
                  </a:moveTo>
                  <a:lnTo>
                    <a:pt x="231785" y="0"/>
                  </a:lnTo>
                  <a:cubicBezTo>
                    <a:pt x="225345" y="83239"/>
                    <a:pt x="216580" y="198335"/>
                    <a:pt x="216580" y="339732"/>
                  </a:cubicBezTo>
                  <a:cubicBezTo>
                    <a:pt x="216580" y="1277395"/>
                    <a:pt x="465485" y="3233554"/>
                    <a:pt x="2408238" y="4145351"/>
                  </a:cubicBezTo>
                  <a:cubicBezTo>
                    <a:pt x="2408238" y="4145367"/>
                    <a:pt x="2408238" y="4147303"/>
                    <a:pt x="2408238" y="4387850"/>
                  </a:cubicBezTo>
                  <a:cubicBezTo>
                    <a:pt x="245673" y="3404920"/>
                    <a:pt x="0" y="1306495"/>
                    <a:pt x="0" y="339732"/>
                  </a:cubicBezTo>
                  <a:cubicBezTo>
                    <a:pt x="0" y="203818"/>
                    <a:pt x="5901" y="91513"/>
                    <a:pt x="12122" y="0"/>
                  </a:cubicBezTo>
                  <a:close/>
                </a:path>
              </a:pathLst>
            </a:custGeom>
            <a:solidFill>
              <a:srgbClr val="B1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477596" y="-3810"/>
            <a:ext cx="4666406" cy="4550410"/>
          </a:xfrm>
          <a:custGeom>
            <a:avLst/>
            <a:gdLst/>
            <a:ahLst/>
            <a:cxnLst/>
            <a:rect l="l" t="t" r="r" b="b"/>
            <a:pathLst>
              <a:path w="4263389" h="4157410">
                <a:moveTo>
                  <a:pt x="11922" y="0"/>
                </a:moveTo>
                <a:lnTo>
                  <a:pt x="4263389" y="0"/>
                </a:lnTo>
                <a:cubicBezTo>
                  <a:pt x="4263389" y="0"/>
                  <a:pt x="4263389" y="0"/>
                  <a:pt x="4263389" y="1499433"/>
                </a:cubicBezTo>
                <a:cubicBezTo>
                  <a:pt x="4053558" y="2436280"/>
                  <a:pt x="3517058" y="3539996"/>
                  <a:pt x="2193690" y="4157410"/>
                </a:cubicBezTo>
                <a:cubicBezTo>
                  <a:pt x="245598" y="3244401"/>
                  <a:pt x="0" y="1282504"/>
                  <a:pt x="0" y="348040"/>
                </a:cubicBezTo>
                <a:cubicBezTo>
                  <a:pt x="0" y="202626"/>
                  <a:pt x="4769" y="85818"/>
                  <a:pt x="11922" y="0"/>
                </a:cubicBezTo>
                <a:close/>
              </a:path>
            </a:pathLst>
          </a:cu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 lang="en-US">
                <a:solidFill>
                  <a:srgbClr val="B7123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4" y="3240287"/>
            <a:ext cx="685800" cy="71003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1" y="5706110"/>
            <a:ext cx="6425608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457200" y="5018393"/>
            <a:ext cx="4827588" cy="415927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1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88" algn="l"/>
              </a:tabLst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1" y="4207058"/>
            <a:ext cx="4828031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4207058"/>
            <a:ext cx="4827588" cy="726289"/>
          </a:xfrm>
          <a:prstGeom prst="rect">
            <a:avLst/>
          </a:prstGeom>
        </p:spPr>
        <p:txBody>
          <a:bodyPr vert="horz" lIns="0" tIns="9144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4026" y="5792460"/>
            <a:ext cx="4831206" cy="405120"/>
          </a:xfrm>
        </p:spPr>
        <p:txBody>
          <a:bodyPr anchor="t"/>
          <a:lstStyle>
            <a:lvl9pPr>
              <a:buNone/>
              <a:defRPr/>
            </a:lvl9pPr>
          </a:lstStyle>
          <a:p>
            <a:pPr lvl="8"/>
            <a:r>
              <a:rPr lang="en-US" dirty="0" smtClean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85801" y="797862"/>
            <a:ext cx="3463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 userDrawn="1"/>
        </p:nvCxnSpPr>
        <p:spPr>
          <a:xfrm flipH="1">
            <a:off x="-304800" y="822497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 userDrawn="1"/>
        </p:nvCxnSpPr>
        <p:spPr>
          <a:xfrm flipH="1">
            <a:off x="-304800" y="1198034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-685801" y="1173399"/>
            <a:ext cx="3463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Subtitle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 userDrawn="1"/>
        </p:nvCxnSpPr>
        <p:spPr>
          <a:xfrm flipH="1">
            <a:off x="-304800" y="1563159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-762000" y="1510824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Content Box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 userDrawn="1"/>
        </p:nvCxnSpPr>
        <p:spPr>
          <a:xfrm flipH="1">
            <a:off x="-304800" y="6588136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-762000" y="6535801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</a:t>
            </a:r>
            <a:br>
              <a:rPr lang="en-US" sz="400" dirty="0" smtClean="0">
                <a:solidFill>
                  <a:schemeClr val="bg1"/>
                </a:solidFill>
              </a:rPr>
            </a:br>
            <a:r>
              <a:rPr lang="en-US" sz="400" dirty="0" smtClean="0">
                <a:solidFill>
                  <a:schemeClr val="bg1"/>
                </a:solidFill>
              </a:rPr>
              <a:t>Footer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 userDrawn="1"/>
        </p:nvCxnSpPr>
        <p:spPr>
          <a:xfrm rot="16200000" flipH="1">
            <a:off x="250827" y="7061200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 userDrawn="1"/>
        </p:nvSpPr>
        <p:spPr>
          <a:xfrm>
            <a:off x="245918" y="7352898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Left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 userDrawn="1"/>
        </p:nvCxnSpPr>
        <p:spPr>
          <a:xfrm rot="16200000" flipH="1">
            <a:off x="8480427" y="7061200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8475518" y="7352898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Right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 userDrawn="1"/>
        </p:nvCxnSpPr>
        <p:spPr>
          <a:xfrm>
            <a:off x="9144000" y="6588136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 userDrawn="1"/>
        </p:nvSpPr>
        <p:spPr>
          <a:xfrm>
            <a:off x="9483436" y="6535801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</a:t>
            </a:r>
            <a:br>
              <a:rPr lang="en-US" sz="400" dirty="0" smtClean="0">
                <a:solidFill>
                  <a:schemeClr val="bg1"/>
                </a:solidFill>
              </a:rPr>
            </a:br>
            <a:r>
              <a:rPr lang="en-US" sz="400" dirty="0" smtClean="0">
                <a:solidFill>
                  <a:schemeClr val="bg1"/>
                </a:solidFill>
              </a:rPr>
              <a:t>Footer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 userDrawn="1"/>
        </p:nvCxnSpPr>
        <p:spPr>
          <a:xfrm>
            <a:off x="9144000" y="1562203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 userDrawn="1"/>
        </p:nvSpPr>
        <p:spPr>
          <a:xfrm>
            <a:off x="9483436" y="1509870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Content Box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 userDrawn="1"/>
        </p:nvCxnSpPr>
        <p:spPr>
          <a:xfrm>
            <a:off x="9144000" y="1200254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9483436" y="1175618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Subtitle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/>
          <p:cNvCxnSpPr/>
          <p:nvPr userDrawn="1"/>
        </p:nvCxnSpPr>
        <p:spPr>
          <a:xfrm>
            <a:off x="9144000" y="82137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9483436" y="796736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 userDrawn="1"/>
        </p:nvCxnSpPr>
        <p:spPr>
          <a:xfrm rot="5400000" flipH="1">
            <a:off x="8486775" y="-206375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 userDrawn="1"/>
        </p:nvSpPr>
        <p:spPr>
          <a:xfrm>
            <a:off x="8475518" y="-553475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Right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 userDrawn="1"/>
        </p:nvCxnSpPr>
        <p:spPr>
          <a:xfrm rot="5400000" flipH="1">
            <a:off x="252414" y="-206375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 userDrawn="1"/>
        </p:nvSpPr>
        <p:spPr>
          <a:xfrm>
            <a:off x="245918" y="-553475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Left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4081" y="6328412"/>
            <a:ext cx="1399479" cy="3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0612" y="6493009"/>
            <a:ext cx="230989" cy="20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24" y="3740582"/>
            <a:ext cx="685800" cy="71003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133600" y="4800600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133600" y="4800601"/>
            <a:ext cx="6553200" cy="571500"/>
          </a:xfrm>
          <a:prstGeom prst="rect">
            <a:avLst/>
          </a:prstGeom>
        </p:spPr>
        <p:txBody>
          <a:bodyPr vert="horz" lIns="0" tIns="91440" rIns="0" bIns="0" rtlCol="0" anchor="t">
            <a:noAutofit/>
          </a:bodyPr>
          <a:lstStyle>
            <a:lvl1pPr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372101"/>
            <a:ext cx="6553200" cy="838200"/>
          </a:xfrm>
        </p:spPr>
        <p:txBody>
          <a:bodyPr/>
          <a:lstStyle>
            <a:lvl8pPr marL="0" marR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lvl8pPr>
          </a:lstStyle>
          <a:p>
            <a:pPr lvl="7"/>
            <a:r>
              <a:rPr lang="en-US" dirty="0" smtClean="0"/>
              <a:t>Second level</a:t>
            </a:r>
          </a:p>
          <a:p>
            <a:pPr marL="0" marR="0" lvl="7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pPr>
            <a:r>
              <a:rPr lang="en-US" dirty="0" smtClean="0"/>
              <a:t>Second level</a:t>
            </a:r>
          </a:p>
          <a:p>
            <a:pPr marL="0" marR="0" lvl="7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pPr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164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0612" y="6493009"/>
            <a:ext cx="230989" cy="20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 hidden="1"/>
          <p:cNvGrpSpPr>
            <a:grpSpLocks noChangeAspect="1"/>
          </p:cNvGrpSpPr>
          <p:nvPr userDrawn="1"/>
        </p:nvGrpSpPr>
        <p:grpSpPr>
          <a:xfrm>
            <a:off x="0" y="-25400"/>
            <a:ext cx="4572000" cy="4572903"/>
            <a:chOff x="4492625" y="-3676650"/>
            <a:chExt cx="5349876" cy="4013200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7011988" y="-3676650"/>
              <a:ext cx="2830513" cy="4013200"/>
            </a:xfrm>
            <a:custGeom>
              <a:avLst/>
              <a:gdLst>
                <a:gd name="T0" fmla="*/ 755 w 755"/>
                <a:gd name="T1" fmla="*/ 0 h 1070"/>
                <a:gd name="T2" fmla="*/ 0 w 755"/>
                <a:gd name="T3" fmla="*/ 1070 h 1070"/>
                <a:gd name="T4" fmla="*/ 0 w 755"/>
                <a:gd name="T5" fmla="*/ 993 h 1070"/>
                <a:gd name="T6" fmla="*/ 684 w 755"/>
                <a:gd name="T7" fmla="*/ 0 h 1070"/>
                <a:gd name="T8" fmla="*/ 755 w 755"/>
                <a:gd name="T9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1070">
                  <a:moveTo>
                    <a:pt x="755" y="0"/>
                  </a:moveTo>
                  <a:cubicBezTo>
                    <a:pt x="713" y="339"/>
                    <a:pt x="553" y="819"/>
                    <a:pt x="0" y="1070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492" y="762"/>
                    <a:pt x="643" y="321"/>
                    <a:pt x="684" y="0"/>
                  </a:cubicBezTo>
                  <a:lnTo>
                    <a:pt x="755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4492625" y="-3373438"/>
              <a:ext cx="2519363" cy="3709988"/>
            </a:xfrm>
            <a:custGeom>
              <a:avLst/>
              <a:gdLst>
                <a:gd name="T0" fmla="*/ 672 w 672"/>
                <a:gd name="T1" fmla="*/ 912 h 989"/>
                <a:gd name="T2" fmla="*/ 672 w 672"/>
                <a:gd name="T3" fmla="*/ 989 h 989"/>
                <a:gd name="T4" fmla="*/ 0 w 672"/>
                <a:gd name="T5" fmla="*/ 268 h 989"/>
                <a:gd name="T6" fmla="*/ 0 w 672"/>
                <a:gd name="T7" fmla="*/ 0 h 989"/>
                <a:gd name="T8" fmla="*/ 672 w 672"/>
                <a:gd name="T9" fmla="*/ 91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989">
                  <a:moveTo>
                    <a:pt x="672" y="912"/>
                  </a:moveTo>
                  <a:cubicBezTo>
                    <a:pt x="672" y="912"/>
                    <a:pt x="672" y="912"/>
                    <a:pt x="672" y="989"/>
                  </a:cubicBezTo>
                  <a:cubicBezTo>
                    <a:pt x="292" y="817"/>
                    <a:pt x="98" y="536"/>
                    <a:pt x="0" y="2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311"/>
                    <a:pt x="220" y="700"/>
                    <a:pt x="672" y="912"/>
                  </a:cubicBezTo>
                  <a:close/>
                </a:path>
              </a:pathLst>
            </a:custGeom>
            <a:solidFill>
              <a:srgbClr val="B1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0" y="-19050"/>
            <a:ext cx="5957291" cy="4566553"/>
            <a:chOff x="0" y="0"/>
            <a:chExt cx="4547851" cy="3486149"/>
          </a:xfrm>
        </p:grpSpPr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0" y="337326"/>
              <a:ext cx="2135501" cy="3148823"/>
            </a:xfrm>
            <a:custGeom>
              <a:avLst/>
              <a:gdLst>
                <a:gd name="T0" fmla="*/ 673 w 673"/>
                <a:gd name="T1" fmla="*/ 915 h 992"/>
                <a:gd name="T2" fmla="*/ 673 w 673"/>
                <a:gd name="T3" fmla="*/ 992 h 992"/>
                <a:gd name="T4" fmla="*/ 0 w 673"/>
                <a:gd name="T5" fmla="*/ 269 h 992"/>
                <a:gd name="T6" fmla="*/ 0 w 673"/>
                <a:gd name="T7" fmla="*/ 0 h 992"/>
                <a:gd name="T8" fmla="*/ 673 w 673"/>
                <a:gd name="T9" fmla="*/ 915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992">
                  <a:moveTo>
                    <a:pt x="673" y="915"/>
                  </a:moveTo>
                  <a:cubicBezTo>
                    <a:pt x="673" y="915"/>
                    <a:pt x="673" y="915"/>
                    <a:pt x="673" y="992"/>
                  </a:cubicBezTo>
                  <a:cubicBezTo>
                    <a:pt x="293" y="819"/>
                    <a:pt x="98" y="538"/>
                    <a:pt x="0" y="2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312"/>
                    <a:pt x="220" y="702"/>
                    <a:pt x="673" y="915"/>
                  </a:cubicBezTo>
                  <a:close/>
                </a:path>
              </a:pathLst>
            </a:custGeom>
            <a:solidFill>
              <a:srgbClr val="B1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2135501" y="0"/>
              <a:ext cx="2412350" cy="3486148"/>
            </a:xfrm>
            <a:custGeom>
              <a:avLst/>
              <a:gdLst>
                <a:gd name="T0" fmla="*/ 760 w 760"/>
                <a:gd name="T1" fmla="*/ 0 h 1098"/>
                <a:gd name="T2" fmla="*/ 0 w 760"/>
                <a:gd name="T3" fmla="*/ 1098 h 1098"/>
                <a:gd name="T4" fmla="*/ 0 w 760"/>
                <a:gd name="T5" fmla="*/ 1021 h 1098"/>
                <a:gd name="T6" fmla="*/ 690 w 760"/>
                <a:gd name="T7" fmla="*/ 0 h 1098"/>
                <a:gd name="T8" fmla="*/ 760 w 760"/>
                <a:gd name="T9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0" h="1098">
                  <a:moveTo>
                    <a:pt x="760" y="0"/>
                  </a:moveTo>
                  <a:cubicBezTo>
                    <a:pt x="723" y="340"/>
                    <a:pt x="569" y="840"/>
                    <a:pt x="0" y="1098"/>
                  </a:cubicBezTo>
                  <a:cubicBezTo>
                    <a:pt x="0" y="1021"/>
                    <a:pt x="0" y="1021"/>
                    <a:pt x="0" y="1021"/>
                  </a:cubicBezTo>
                  <a:cubicBezTo>
                    <a:pt x="507" y="783"/>
                    <a:pt x="653" y="323"/>
                    <a:pt x="690" y="0"/>
                  </a:cubicBezTo>
                  <a:lnTo>
                    <a:pt x="76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Picture Placeholder 26"/>
          <p:cNvSpPr>
            <a:spLocks noGrp="1"/>
          </p:cNvSpPr>
          <p:nvPr>
            <p:ph type="pic" sz="quarter" idx="15" hasCustomPrompt="1"/>
          </p:nvPr>
        </p:nvSpPr>
        <p:spPr>
          <a:xfrm>
            <a:off x="-6349" y="0"/>
            <a:ext cx="5715933" cy="4282954"/>
          </a:xfrm>
          <a:custGeom>
            <a:avLst/>
            <a:gdLst/>
            <a:ahLst/>
            <a:cxnLst/>
            <a:rect l="l" t="t" r="r" b="b"/>
            <a:pathLst>
              <a:path w="4326103" h="3241553">
                <a:moveTo>
                  <a:pt x="0" y="0"/>
                </a:moveTo>
                <a:cubicBezTo>
                  <a:pt x="0" y="0"/>
                  <a:pt x="0" y="0"/>
                  <a:pt x="4326103" y="0"/>
                </a:cubicBezTo>
                <a:cubicBezTo>
                  <a:pt x="4208667" y="1025486"/>
                  <a:pt x="3745269" y="2485932"/>
                  <a:pt x="2136073" y="3241553"/>
                </a:cubicBezTo>
                <a:cubicBezTo>
                  <a:pt x="698270" y="2565304"/>
                  <a:pt x="174568" y="1327100"/>
                  <a:pt x="0" y="336537"/>
                </a:cubicBezTo>
                <a:close/>
              </a:path>
            </a:pathLst>
          </a:cu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lIns="182880" tIns="91440" rIns="18288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>
                <a:solidFill>
                  <a:srgbClr val="B7123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97321" y="4800600"/>
            <a:ext cx="5889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97320" y="4800601"/>
            <a:ext cx="5889479" cy="571500"/>
          </a:xfrm>
          <a:prstGeom prst="rect">
            <a:avLst/>
          </a:prstGeom>
        </p:spPr>
        <p:txBody>
          <a:bodyPr vert="horz" lIns="0" tIns="91440" rIns="0" bIns="0" rtlCol="0" anchor="t">
            <a:noAutofit/>
          </a:bodyPr>
          <a:lstStyle>
            <a:lvl1pPr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97320" y="5372101"/>
            <a:ext cx="5889479" cy="838200"/>
          </a:xfrm>
        </p:spPr>
        <p:txBody>
          <a:bodyPr/>
          <a:lstStyle>
            <a:lvl8pPr marL="0" marR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lvl8pPr>
          </a:lstStyle>
          <a:p>
            <a:pPr lvl="7"/>
            <a:r>
              <a:rPr lang="en-US" dirty="0" smtClean="0"/>
              <a:t>Second level</a:t>
            </a:r>
          </a:p>
          <a:p>
            <a:pPr marL="0" marR="0" lvl="7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pPr>
            <a:r>
              <a:rPr lang="en-US" dirty="0" smtClean="0"/>
              <a:t>Second level</a:t>
            </a:r>
          </a:p>
          <a:p>
            <a:pPr marL="0" marR="0" lvl="7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 "/>
              <a:tabLst/>
              <a:defRPr/>
            </a:pPr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4299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0612" y="6493009"/>
            <a:ext cx="230989" cy="20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6582835"/>
            <a:ext cx="6802415" cy="152400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0188" algn="l"/>
              </a:tabLst>
              <a:defRPr sz="8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0188" algn="l"/>
              </a:tabLst>
              <a:defRPr/>
            </a:pPr>
            <a:r>
              <a:rPr lang="en-US" dirty="0" smtClean="0"/>
              <a:t>Classification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6392339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6425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029926"/>
            <a:ext cx="8229600" cy="333372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9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0612" y="6493009"/>
            <a:ext cx="230989" cy="20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6582835"/>
            <a:ext cx="6802415" cy="152400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0188" algn="l"/>
              </a:tabLst>
              <a:defRPr sz="8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0188" algn="l"/>
              </a:tabLst>
              <a:defRPr/>
            </a:pPr>
            <a:r>
              <a:rPr lang="en-US" dirty="0" smtClean="0"/>
              <a:t>Classification</a:t>
            </a:r>
          </a:p>
          <a:p>
            <a:pPr lvl="0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6392339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7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365" b="400"/>
          <a:stretch/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147353" y="418638"/>
            <a:ext cx="3999460" cy="6441898"/>
          </a:xfrm>
          <a:custGeom>
            <a:avLst/>
            <a:gdLst>
              <a:gd name="connsiteX0" fmla="*/ 3370389 w 3582858"/>
              <a:gd name="connsiteY0" fmla="*/ 0 h 5059806"/>
              <a:gd name="connsiteX1" fmla="*/ 3384550 w 3582858"/>
              <a:gd name="connsiteY1" fmla="*/ 4710854 h 5059806"/>
              <a:gd name="connsiteX2" fmla="*/ 644525 w 3582858"/>
              <a:gd name="connsiteY2" fmla="*/ 4710854 h 5059806"/>
              <a:gd name="connsiteX3" fmla="*/ 0 w 3582858"/>
              <a:gd name="connsiteY3" fmla="*/ 1154854 h 5059806"/>
              <a:gd name="connsiteX4" fmla="*/ 44450 w 3582858"/>
              <a:gd name="connsiteY4" fmla="*/ 326179 h 5059806"/>
              <a:gd name="connsiteX5" fmla="*/ 3370389 w 3582858"/>
              <a:gd name="connsiteY5" fmla="*/ 0 h 5059806"/>
              <a:gd name="connsiteX0" fmla="*/ 3370389 w 3582858"/>
              <a:gd name="connsiteY0" fmla="*/ 0 h 5166278"/>
              <a:gd name="connsiteX1" fmla="*/ 3384550 w 3582858"/>
              <a:gd name="connsiteY1" fmla="*/ 4809983 h 5166278"/>
              <a:gd name="connsiteX2" fmla="*/ 644525 w 3582858"/>
              <a:gd name="connsiteY2" fmla="*/ 4809983 h 5166278"/>
              <a:gd name="connsiteX3" fmla="*/ 0 w 3582858"/>
              <a:gd name="connsiteY3" fmla="*/ 1253983 h 5166278"/>
              <a:gd name="connsiteX4" fmla="*/ 44450 w 3582858"/>
              <a:gd name="connsiteY4" fmla="*/ 425308 h 5166278"/>
              <a:gd name="connsiteX5" fmla="*/ 3370389 w 3582858"/>
              <a:gd name="connsiteY5" fmla="*/ 0 h 5166278"/>
              <a:gd name="connsiteX0" fmla="*/ 3370389 w 3582858"/>
              <a:gd name="connsiteY0" fmla="*/ 0 h 5166278"/>
              <a:gd name="connsiteX1" fmla="*/ 3384550 w 3582858"/>
              <a:gd name="connsiteY1" fmla="*/ 4809983 h 5166278"/>
              <a:gd name="connsiteX2" fmla="*/ 644525 w 3582858"/>
              <a:gd name="connsiteY2" fmla="*/ 4809983 h 5166278"/>
              <a:gd name="connsiteX3" fmla="*/ 0 w 3582858"/>
              <a:gd name="connsiteY3" fmla="*/ 1253983 h 5166278"/>
              <a:gd name="connsiteX4" fmla="*/ 42090 w 3582858"/>
              <a:gd name="connsiteY4" fmla="*/ 479593 h 5166278"/>
              <a:gd name="connsiteX5" fmla="*/ 3370389 w 3582858"/>
              <a:gd name="connsiteY5" fmla="*/ 0 h 5166278"/>
              <a:gd name="connsiteX0" fmla="*/ 3370389 w 3582858"/>
              <a:gd name="connsiteY0" fmla="*/ 0 h 5166278"/>
              <a:gd name="connsiteX1" fmla="*/ 3384550 w 3582858"/>
              <a:gd name="connsiteY1" fmla="*/ 4809983 h 5166278"/>
              <a:gd name="connsiteX2" fmla="*/ 644525 w 3582858"/>
              <a:gd name="connsiteY2" fmla="*/ 4809983 h 5166278"/>
              <a:gd name="connsiteX3" fmla="*/ 0 w 3582858"/>
              <a:gd name="connsiteY3" fmla="*/ 1253983 h 5166278"/>
              <a:gd name="connsiteX4" fmla="*/ 42090 w 3582858"/>
              <a:gd name="connsiteY4" fmla="*/ 588163 h 5166278"/>
              <a:gd name="connsiteX5" fmla="*/ 3370389 w 3582858"/>
              <a:gd name="connsiteY5" fmla="*/ 0 h 5166278"/>
              <a:gd name="connsiteX0" fmla="*/ 3370389 w 3582858"/>
              <a:gd name="connsiteY0" fmla="*/ 0 h 5166278"/>
              <a:gd name="connsiteX1" fmla="*/ 3384550 w 3582858"/>
              <a:gd name="connsiteY1" fmla="*/ 4809983 h 5166278"/>
              <a:gd name="connsiteX2" fmla="*/ 644525 w 3582858"/>
              <a:gd name="connsiteY2" fmla="*/ 4809983 h 5166278"/>
              <a:gd name="connsiteX3" fmla="*/ 0 w 3582858"/>
              <a:gd name="connsiteY3" fmla="*/ 1253983 h 5166278"/>
              <a:gd name="connsiteX4" fmla="*/ 77493 w 3582858"/>
              <a:gd name="connsiteY4" fmla="*/ 493755 h 5166278"/>
              <a:gd name="connsiteX5" fmla="*/ 3370389 w 3582858"/>
              <a:gd name="connsiteY5" fmla="*/ 0 h 5166278"/>
              <a:gd name="connsiteX0" fmla="*/ 3370389 w 3582858"/>
              <a:gd name="connsiteY0" fmla="*/ 0 h 5166278"/>
              <a:gd name="connsiteX1" fmla="*/ 3384550 w 3582858"/>
              <a:gd name="connsiteY1" fmla="*/ 4809983 h 5166278"/>
              <a:gd name="connsiteX2" fmla="*/ 644525 w 3582858"/>
              <a:gd name="connsiteY2" fmla="*/ 4809983 h 5166278"/>
              <a:gd name="connsiteX3" fmla="*/ 0 w 3582858"/>
              <a:gd name="connsiteY3" fmla="*/ 1253983 h 5166278"/>
              <a:gd name="connsiteX4" fmla="*/ 77493 w 3582858"/>
              <a:gd name="connsiteY4" fmla="*/ 493755 h 5166278"/>
              <a:gd name="connsiteX5" fmla="*/ 3370389 w 3582858"/>
              <a:gd name="connsiteY5" fmla="*/ 0 h 5166278"/>
              <a:gd name="connsiteX0" fmla="*/ 3370389 w 3582858"/>
              <a:gd name="connsiteY0" fmla="*/ 0 h 5166278"/>
              <a:gd name="connsiteX1" fmla="*/ 3384550 w 3582858"/>
              <a:gd name="connsiteY1" fmla="*/ 4809983 h 5166278"/>
              <a:gd name="connsiteX2" fmla="*/ 644525 w 3582858"/>
              <a:gd name="connsiteY2" fmla="*/ 4809983 h 5166278"/>
              <a:gd name="connsiteX3" fmla="*/ 0 w 3582858"/>
              <a:gd name="connsiteY3" fmla="*/ 1253983 h 5166278"/>
              <a:gd name="connsiteX4" fmla="*/ 77493 w 3582858"/>
              <a:gd name="connsiteY4" fmla="*/ 493755 h 5166278"/>
              <a:gd name="connsiteX5" fmla="*/ 3370389 w 3582858"/>
              <a:gd name="connsiteY5" fmla="*/ 0 h 5166278"/>
              <a:gd name="connsiteX0" fmla="*/ 3370389 w 3582858"/>
              <a:gd name="connsiteY0" fmla="*/ 0 h 5166278"/>
              <a:gd name="connsiteX1" fmla="*/ 3384550 w 3582858"/>
              <a:gd name="connsiteY1" fmla="*/ 4809983 h 5166278"/>
              <a:gd name="connsiteX2" fmla="*/ 644525 w 3582858"/>
              <a:gd name="connsiteY2" fmla="*/ 4809983 h 5166278"/>
              <a:gd name="connsiteX3" fmla="*/ 0 w 3582858"/>
              <a:gd name="connsiteY3" fmla="*/ 1253983 h 5166278"/>
              <a:gd name="connsiteX4" fmla="*/ 77493 w 3582858"/>
              <a:gd name="connsiteY4" fmla="*/ 493755 h 5166278"/>
              <a:gd name="connsiteX5" fmla="*/ 3370389 w 3582858"/>
              <a:gd name="connsiteY5" fmla="*/ 0 h 5166278"/>
              <a:gd name="connsiteX0" fmla="*/ 3370389 w 3582858"/>
              <a:gd name="connsiteY0" fmla="*/ 0 h 5166278"/>
              <a:gd name="connsiteX1" fmla="*/ 3384550 w 3582858"/>
              <a:gd name="connsiteY1" fmla="*/ 4809983 h 5166278"/>
              <a:gd name="connsiteX2" fmla="*/ 644525 w 3582858"/>
              <a:gd name="connsiteY2" fmla="*/ 4809983 h 5166278"/>
              <a:gd name="connsiteX3" fmla="*/ 0 w 3582858"/>
              <a:gd name="connsiteY3" fmla="*/ 1253983 h 5166278"/>
              <a:gd name="connsiteX4" fmla="*/ 77493 w 3582858"/>
              <a:gd name="connsiteY4" fmla="*/ 493755 h 5166278"/>
              <a:gd name="connsiteX5" fmla="*/ 3370389 w 3582858"/>
              <a:gd name="connsiteY5" fmla="*/ 0 h 5166278"/>
              <a:gd name="connsiteX0" fmla="*/ 3370389 w 3384560"/>
              <a:gd name="connsiteY0" fmla="*/ 0 h 5227187"/>
              <a:gd name="connsiteX1" fmla="*/ 3384550 w 3384560"/>
              <a:gd name="connsiteY1" fmla="*/ 4809983 h 5227187"/>
              <a:gd name="connsiteX2" fmla="*/ 644525 w 3384560"/>
              <a:gd name="connsiteY2" fmla="*/ 4809983 h 5227187"/>
              <a:gd name="connsiteX3" fmla="*/ 0 w 3384560"/>
              <a:gd name="connsiteY3" fmla="*/ 1253983 h 5227187"/>
              <a:gd name="connsiteX4" fmla="*/ 77493 w 3384560"/>
              <a:gd name="connsiteY4" fmla="*/ 493755 h 5227187"/>
              <a:gd name="connsiteX5" fmla="*/ 3370389 w 3384560"/>
              <a:gd name="connsiteY5" fmla="*/ 0 h 5227187"/>
              <a:gd name="connsiteX0" fmla="*/ 3370389 w 3384560"/>
              <a:gd name="connsiteY0" fmla="*/ 0 h 5227187"/>
              <a:gd name="connsiteX1" fmla="*/ 3384550 w 3384560"/>
              <a:gd name="connsiteY1" fmla="*/ 4809983 h 5227187"/>
              <a:gd name="connsiteX2" fmla="*/ 644525 w 3384560"/>
              <a:gd name="connsiteY2" fmla="*/ 4809983 h 5227187"/>
              <a:gd name="connsiteX3" fmla="*/ 0 w 3384560"/>
              <a:gd name="connsiteY3" fmla="*/ 1253983 h 5227187"/>
              <a:gd name="connsiteX4" fmla="*/ 77493 w 3384560"/>
              <a:gd name="connsiteY4" fmla="*/ 691100 h 5227187"/>
              <a:gd name="connsiteX5" fmla="*/ 3370389 w 3384560"/>
              <a:gd name="connsiteY5" fmla="*/ 0 h 5227187"/>
              <a:gd name="connsiteX0" fmla="*/ 3370389 w 3384560"/>
              <a:gd name="connsiteY0" fmla="*/ 0 h 5227187"/>
              <a:gd name="connsiteX1" fmla="*/ 3384550 w 3384560"/>
              <a:gd name="connsiteY1" fmla="*/ 4809983 h 5227187"/>
              <a:gd name="connsiteX2" fmla="*/ 644525 w 3384560"/>
              <a:gd name="connsiteY2" fmla="*/ 4809983 h 5227187"/>
              <a:gd name="connsiteX3" fmla="*/ 0 w 3384560"/>
              <a:gd name="connsiteY3" fmla="*/ 1253983 h 5227187"/>
              <a:gd name="connsiteX4" fmla="*/ 72773 w 3384560"/>
              <a:gd name="connsiteY4" fmla="*/ 504643 h 5227187"/>
              <a:gd name="connsiteX5" fmla="*/ 3370389 w 3384560"/>
              <a:gd name="connsiteY5" fmla="*/ 0 h 5227187"/>
              <a:gd name="connsiteX0" fmla="*/ 3370389 w 3384560"/>
              <a:gd name="connsiteY0" fmla="*/ 0 h 5227187"/>
              <a:gd name="connsiteX1" fmla="*/ 3384550 w 3384560"/>
              <a:gd name="connsiteY1" fmla="*/ 4809983 h 5227187"/>
              <a:gd name="connsiteX2" fmla="*/ 644525 w 3384560"/>
              <a:gd name="connsiteY2" fmla="*/ 4809983 h 5227187"/>
              <a:gd name="connsiteX3" fmla="*/ 0 w 3384560"/>
              <a:gd name="connsiteY3" fmla="*/ 1253983 h 5227187"/>
              <a:gd name="connsiteX4" fmla="*/ 72773 w 3384560"/>
              <a:gd name="connsiteY4" fmla="*/ 504643 h 5227187"/>
              <a:gd name="connsiteX5" fmla="*/ 3370389 w 3384560"/>
              <a:gd name="connsiteY5" fmla="*/ 0 h 5227187"/>
              <a:gd name="connsiteX0" fmla="*/ 3370389 w 3384560"/>
              <a:gd name="connsiteY0" fmla="*/ 0 h 5227187"/>
              <a:gd name="connsiteX1" fmla="*/ 3384550 w 3384560"/>
              <a:gd name="connsiteY1" fmla="*/ 4809983 h 5227187"/>
              <a:gd name="connsiteX2" fmla="*/ 644525 w 3384560"/>
              <a:gd name="connsiteY2" fmla="*/ 4809983 h 5227187"/>
              <a:gd name="connsiteX3" fmla="*/ 0 w 3384560"/>
              <a:gd name="connsiteY3" fmla="*/ 1253983 h 5227187"/>
              <a:gd name="connsiteX4" fmla="*/ 72773 w 3384560"/>
              <a:gd name="connsiteY4" fmla="*/ 504643 h 5227187"/>
              <a:gd name="connsiteX5" fmla="*/ 3370389 w 3384560"/>
              <a:gd name="connsiteY5" fmla="*/ 0 h 5227187"/>
              <a:gd name="connsiteX0" fmla="*/ 3370389 w 3384560"/>
              <a:gd name="connsiteY0" fmla="*/ 0 h 5227187"/>
              <a:gd name="connsiteX1" fmla="*/ 3384550 w 3384560"/>
              <a:gd name="connsiteY1" fmla="*/ 4809983 h 5227187"/>
              <a:gd name="connsiteX2" fmla="*/ 644525 w 3384560"/>
              <a:gd name="connsiteY2" fmla="*/ 4809983 h 5227187"/>
              <a:gd name="connsiteX3" fmla="*/ 0 w 3384560"/>
              <a:gd name="connsiteY3" fmla="*/ 1253983 h 5227187"/>
              <a:gd name="connsiteX4" fmla="*/ 72773 w 3384560"/>
              <a:gd name="connsiteY4" fmla="*/ 504643 h 5227187"/>
              <a:gd name="connsiteX5" fmla="*/ 3370389 w 3384560"/>
              <a:gd name="connsiteY5" fmla="*/ 0 h 5227187"/>
              <a:gd name="connsiteX0" fmla="*/ 3300304 w 3314478"/>
              <a:gd name="connsiteY0" fmla="*/ 0 h 5391012"/>
              <a:gd name="connsiteX1" fmla="*/ 3314465 w 3314478"/>
              <a:gd name="connsiteY1" fmla="*/ 4809983 h 5391012"/>
              <a:gd name="connsiteX2" fmla="*/ 574440 w 3314478"/>
              <a:gd name="connsiteY2" fmla="*/ 4809983 h 5391012"/>
              <a:gd name="connsiteX3" fmla="*/ 103390 w 3314478"/>
              <a:gd name="connsiteY3" fmla="*/ 1261064 h 5391012"/>
              <a:gd name="connsiteX4" fmla="*/ 2688 w 3314478"/>
              <a:gd name="connsiteY4" fmla="*/ 504643 h 5391012"/>
              <a:gd name="connsiteX5" fmla="*/ 3300304 w 3314478"/>
              <a:gd name="connsiteY5" fmla="*/ 0 h 5391012"/>
              <a:gd name="connsiteX0" fmla="*/ 3338527 w 3352700"/>
              <a:gd name="connsiteY0" fmla="*/ 0 h 5390493"/>
              <a:gd name="connsiteX1" fmla="*/ 3352688 w 3352700"/>
              <a:gd name="connsiteY1" fmla="*/ 4809983 h 5390493"/>
              <a:gd name="connsiteX2" fmla="*/ 612663 w 3352700"/>
              <a:gd name="connsiteY2" fmla="*/ 4809983 h 5390493"/>
              <a:gd name="connsiteX3" fmla="*/ 0 w 3352700"/>
              <a:gd name="connsiteY3" fmla="*/ 1270505 h 5390493"/>
              <a:gd name="connsiteX4" fmla="*/ 40911 w 3352700"/>
              <a:gd name="connsiteY4" fmla="*/ 504643 h 5390493"/>
              <a:gd name="connsiteX5" fmla="*/ 3338527 w 3352700"/>
              <a:gd name="connsiteY5" fmla="*/ 0 h 5390493"/>
              <a:gd name="connsiteX0" fmla="*/ 3338527 w 3352700"/>
              <a:gd name="connsiteY0" fmla="*/ 0 h 5390493"/>
              <a:gd name="connsiteX1" fmla="*/ 3352688 w 3352700"/>
              <a:gd name="connsiteY1" fmla="*/ 4809983 h 5390493"/>
              <a:gd name="connsiteX2" fmla="*/ 612663 w 3352700"/>
              <a:gd name="connsiteY2" fmla="*/ 4809983 h 5390493"/>
              <a:gd name="connsiteX3" fmla="*/ 0 w 3352700"/>
              <a:gd name="connsiteY3" fmla="*/ 1270505 h 5390493"/>
              <a:gd name="connsiteX4" fmla="*/ 40911 w 3352700"/>
              <a:gd name="connsiteY4" fmla="*/ 504643 h 5390493"/>
              <a:gd name="connsiteX5" fmla="*/ 3338527 w 3352700"/>
              <a:gd name="connsiteY5" fmla="*/ 0 h 5390493"/>
              <a:gd name="connsiteX0" fmla="*/ 3338527 w 3352700"/>
              <a:gd name="connsiteY0" fmla="*/ 0 h 5390493"/>
              <a:gd name="connsiteX1" fmla="*/ 3352688 w 3352700"/>
              <a:gd name="connsiteY1" fmla="*/ 4809983 h 5390493"/>
              <a:gd name="connsiteX2" fmla="*/ 612663 w 3352700"/>
              <a:gd name="connsiteY2" fmla="*/ 4809983 h 5390493"/>
              <a:gd name="connsiteX3" fmla="*/ 0 w 3352700"/>
              <a:gd name="connsiteY3" fmla="*/ 1270505 h 5390493"/>
              <a:gd name="connsiteX4" fmla="*/ 40911 w 3352700"/>
              <a:gd name="connsiteY4" fmla="*/ 504643 h 5390493"/>
              <a:gd name="connsiteX5" fmla="*/ 3338527 w 3352700"/>
              <a:gd name="connsiteY5" fmla="*/ 0 h 5390493"/>
              <a:gd name="connsiteX0" fmla="*/ 3338527 w 3352700"/>
              <a:gd name="connsiteY0" fmla="*/ 0 h 5390493"/>
              <a:gd name="connsiteX1" fmla="*/ 3352688 w 3352700"/>
              <a:gd name="connsiteY1" fmla="*/ 4809983 h 5390493"/>
              <a:gd name="connsiteX2" fmla="*/ 612663 w 3352700"/>
              <a:gd name="connsiteY2" fmla="*/ 4809983 h 5390493"/>
              <a:gd name="connsiteX3" fmla="*/ 0 w 3352700"/>
              <a:gd name="connsiteY3" fmla="*/ 1270505 h 5390493"/>
              <a:gd name="connsiteX4" fmla="*/ 40911 w 3352700"/>
              <a:gd name="connsiteY4" fmla="*/ 504643 h 5390493"/>
              <a:gd name="connsiteX5" fmla="*/ 3338527 w 3352700"/>
              <a:gd name="connsiteY5" fmla="*/ 0 h 5390493"/>
              <a:gd name="connsiteX0" fmla="*/ 3338527 w 3352700"/>
              <a:gd name="connsiteY0" fmla="*/ 0 h 5390493"/>
              <a:gd name="connsiteX1" fmla="*/ 3352688 w 3352700"/>
              <a:gd name="connsiteY1" fmla="*/ 4809983 h 5390493"/>
              <a:gd name="connsiteX2" fmla="*/ 612663 w 3352700"/>
              <a:gd name="connsiteY2" fmla="*/ 4809983 h 5390493"/>
              <a:gd name="connsiteX3" fmla="*/ 0 w 3352700"/>
              <a:gd name="connsiteY3" fmla="*/ 1270505 h 5390493"/>
              <a:gd name="connsiteX4" fmla="*/ 40911 w 3352700"/>
              <a:gd name="connsiteY4" fmla="*/ 504643 h 5390493"/>
              <a:gd name="connsiteX5" fmla="*/ 3338527 w 3352700"/>
              <a:gd name="connsiteY5" fmla="*/ 0 h 5390493"/>
              <a:gd name="connsiteX0" fmla="*/ 3338527 w 3526878"/>
              <a:gd name="connsiteY0" fmla="*/ 0 h 5315255"/>
              <a:gd name="connsiteX1" fmla="*/ 3352688 w 3526878"/>
              <a:gd name="connsiteY1" fmla="*/ 4809983 h 5315255"/>
              <a:gd name="connsiteX2" fmla="*/ 938373 w 3526878"/>
              <a:gd name="connsiteY2" fmla="*/ 4771040 h 5315255"/>
              <a:gd name="connsiteX3" fmla="*/ 0 w 3526878"/>
              <a:gd name="connsiteY3" fmla="*/ 1270505 h 5315255"/>
              <a:gd name="connsiteX4" fmla="*/ 40911 w 3526878"/>
              <a:gd name="connsiteY4" fmla="*/ 504643 h 5315255"/>
              <a:gd name="connsiteX5" fmla="*/ 3338527 w 3526878"/>
              <a:gd name="connsiteY5" fmla="*/ 0 h 5315255"/>
              <a:gd name="connsiteX0" fmla="*/ 3338527 w 3549948"/>
              <a:gd name="connsiteY0" fmla="*/ 0 h 5343923"/>
              <a:gd name="connsiteX1" fmla="*/ 3352688 w 3549948"/>
              <a:gd name="connsiteY1" fmla="*/ 4809983 h 5343923"/>
              <a:gd name="connsiteX2" fmla="*/ 626824 w 3549948"/>
              <a:gd name="connsiteY2" fmla="*/ 4827685 h 5343923"/>
              <a:gd name="connsiteX3" fmla="*/ 0 w 3549948"/>
              <a:gd name="connsiteY3" fmla="*/ 1270505 h 5343923"/>
              <a:gd name="connsiteX4" fmla="*/ 40911 w 3549948"/>
              <a:gd name="connsiteY4" fmla="*/ 504643 h 5343923"/>
              <a:gd name="connsiteX5" fmla="*/ 3338527 w 3549948"/>
              <a:gd name="connsiteY5" fmla="*/ 0 h 5343923"/>
              <a:gd name="connsiteX0" fmla="*/ 3338527 w 3549948"/>
              <a:gd name="connsiteY0" fmla="*/ 0 h 5364395"/>
              <a:gd name="connsiteX1" fmla="*/ 3352688 w 3549948"/>
              <a:gd name="connsiteY1" fmla="*/ 4809983 h 5364395"/>
              <a:gd name="connsiteX2" fmla="*/ 626824 w 3549948"/>
              <a:gd name="connsiteY2" fmla="*/ 4827685 h 5364395"/>
              <a:gd name="connsiteX3" fmla="*/ 0 w 3549948"/>
              <a:gd name="connsiteY3" fmla="*/ 1270505 h 5364395"/>
              <a:gd name="connsiteX4" fmla="*/ 40911 w 3549948"/>
              <a:gd name="connsiteY4" fmla="*/ 504643 h 5364395"/>
              <a:gd name="connsiteX5" fmla="*/ 3338527 w 3549948"/>
              <a:gd name="connsiteY5" fmla="*/ 0 h 5364395"/>
              <a:gd name="connsiteX0" fmla="*/ 3338527 w 3549948"/>
              <a:gd name="connsiteY0" fmla="*/ 0 h 5379872"/>
              <a:gd name="connsiteX1" fmla="*/ 3352688 w 3549948"/>
              <a:gd name="connsiteY1" fmla="*/ 4809983 h 5379872"/>
              <a:gd name="connsiteX2" fmla="*/ 626824 w 3549948"/>
              <a:gd name="connsiteY2" fmla="*/ 4827685 h 5379872"/>
              <a:gd name="connsiteX3" fmla="*/ 0 w 3549948"/>
              <a:gd name="connsiteY3" fmla="*/ 1270505 h 5379872"/>
              <a:gd name="connsiteX4" fmla="*/ 40911 w 3549948"/>
              <a:gd name="connsiteY4" fmla="*/ 504643 h 5379872"/>
              <a:gd name="connsiteX5" fmla="*/ 3338527 w 3549948"/>
              <a:gd name="connsiteY5" fmla="*/ 0 h 5379872"/>
              <a:gd name="connsiteX0" fmla="*/ 3338527 w 3549948"/>
              <a:gd name="connsiteY0" fmla="*/ 0 h 5401570"/>
              <a:gd name="connsiteX1" fmla="*/ 3352688 w 3549948"/>
              <a:gd name="connsiteY1" fmla="*/ 4809983 h 5401570"/>
              <a:gd name="connsiteX2" fmla="*/ 626824 w 3549948"/>
              <a:gd name="connsiteY2" fmla="*/ 4827685 h 5401570"/>
              <a:gd name="connsiteX3" fmla="*/ 0 w 3549948"/>
              <a:gd name="connsiteY3" fmla="*/ 1270505 h 5401570"/>
              <a:gd name="connsiteX4" fmla="*/ 40911 w 3549948"/>
              <a:gd name="connsiteY4" fmla="*/ 504643 h 5401570"/>
              <a:gd name="connsiteX5" fmla="*/ 3338527 w 3549948"/>
              <a:gd name="connsiteY5" fmla="*/ 0 h 5401570"/>
              <a:gd name="connsiteX0" fmla="*/ 3338527 w 3549948"/>
              <a:gd name="connsiteY0" fmla="*/ 0 h 5400994"/>
              <a:gd name="connsiteX1" fmla="*/ 3352688 w 3549948"/>
              <a:gd name="connsiteY1" fmla="*/ 4809983 h 5400994"/>
              <a:gd name="connsiteX2" fmla="*/ 626824 w 3549948"/>
              <a:gd name="connsiteY2" fmla="*/ 4827685 h 5400994"/>
              <a:gd name="connsiteX3" fmla="*/ 0 w 3549948"/>
              <a:gd name="connsiteY3" fmla="*/ 1270505 h 5400994"/>
              <a:gd name="connsiteX4" fmla="*/ 40911 w 3549948"/>
              <a:gd name="connsiteY4" fmla="*/ 504643 h 5400994"/>
              <a:gd name="connsiteX5" fmla="*/ 3338527 w 3549948"/>
              <a:gd name="connsiteY5" fmla="*/ 0 h 5400994"/>
              <a:gd name="connsiteX0" fmla="*/ 3338527 w 3549948"/>
              <a:gd name="connsiteY0" fmla="*/ 0 h 5175250"/>
              <a:gd name="connsiteX1" fmla="*/ 3352688 w 3549948"/>
              <a:gd name="connsiteY1" fmla="*/ 4809983 h 5175250"/>
              <a:gd name="connsiteX2" fmla="*/ 626824 w 3549948"/>
              <a:gd name="connsiteY2" fmla="*/ 4827685 h 5175250"/>
              <a:gd name="connsiteX3" fmla="*/ 0 w 3549948"/>
              <a:gd name="connsiteY3" fmla="*/ 1270505 h 5175250"/>
              <a:gd name="connsiteX4" fmla="*/ 40911 w 3549948"/>
              <a:gd name="connsiteY4" fmla="*/ 504643 h 5175250"/>
              <a:gd name="connsiteX5" fmla="*/ 3338527 w 3549948"/>
              <a:gd name="connsiteY5" fmla="*/ 0 h 5175250"/>
              <a:gd name="connsiteX0" fmla="*/ 3338527 w 3549948"/>
              <a:gd name="connsiteY0" fmla="*/ 0 h 4834806"/>
              <a:gd name="connsiteX1" fmla="*/ 3352688 w 3549948"/>
              <a:gd name="connsiteY1" fmla="*/ 4809983 h 4834806"/>
              <a:gd name="connsiteX2" fmla="*/ 626824 w 3549948"/>
              <a:gd name="connsiteY2" fmla="*/ 4827685 h 4834806"/>
              <a:gd name="connsiteX3" fmla="*/ 0 w 3549948"/>
              <a:gd name="connsiteY3" fmla="*/ 1270505 h 4834806"/>
              <a:gd name="connsiteX4" fmla="*/ 40911 w 3549948"/>
              <a:gd name="connsiteY4" fmla="*/ 504643 h 4834806"/>
              <a:gd name="connsiteX5" fmla="*/ 3338527 w 3549948"/>
              <a:gd name="connsiteY5" fmla="*/ 0 h 4834806"/>
              <a:gd name="connsiteX0" fmla="*/ 3338527 w 3352688"/>
              <a:gd name="connsiteY0" fmla="*/ 0 h 4834806"/>
              <a:gd name="connsiteX1" fmla="*/ 3352688 w 3352688"/>
              <a:gd name="connsiteY1" fmla="*/ 4809983 h 4834806"/>
              <a:gd name="connsiteX2" fmla="*/ 626824 w 3352688"/>
              <a:gd name="connsiteY2" fmla="*/ 4827685 h 4834806"/>
              <a:gd name="connsiteX3" fmla="*/ 0 w 3352688"/>
              <a:gd name="connsiteY3" fmla="*/ 1270505 h 4834806"/>
              <a:gd name="connsiteX4" fmla="*/ 40911 w 3352688"/>
              <a:gd name="connsiteY4" fmla="*/ 504643 h 4834806"/>
              <a:gd name="connsiteX5" fmla="*/ 3338527 w 3352688"/>
              <a:gd name="connsiteY5" fmla="*/ 0 h 4834806"/>
              <a:gd name="connsiteX0" fmla="*/ 3338527 w 3352688"/>
              <a:gd name="connsiteY0" fmla="*/ 0 h 4828295"/>
              <a:gd name="connsiteX1" fmla="*/ 3352688 w 3352688"/>
              <a:gd name="connsiteY1" fmla="*/ 4809983 h 4828295"/>
              <a:gd name="connsiteX2" fmla="*/ 687009 w 3352688"/>
              <a:gd name="connsiteY2" fmla="*/ 4817064 h 4828295"/>
              <a:gd name="connsiteX3" fmla="*/ 0 w 3352688"/>
              <a:gd name="connsiteY3" fmla="*/ 1270505 h 4828295"/>
              <a:gd name="connsiteX4" fmla="*/ 40911 w 3352688"/>
              <a:gd name="connsiteY4" fmla="*/ 504643 h 4828295"/>
              <a:gd name="connsiteX5" fmla="*/ 3338527 w 3352688"/>
              <a:gd name="connsiteY5" fmla="*/ 0 h 4828295"/>
              <a:gd name="connsiteX0" fmla="*/ 3338527 w 3352688"/>
              <a:gd name="connsiteY0" fmla="*/ 0 h 4834806"/>
              <a:gd name="connsiteX1" fmla="*/ 3352688 w 3352688"/>
              <a:gd name="connsiteY1" fmla="*/ 4809983 h 4834806"/>
              <a:gd name="connsiteX2" fmla="*/ 623283 w 3352688"/>
              <a:gd name="connsiteY2" fmla="*/ 4827685 h 4834806"/>
              <a:gd name="connsiteX3" fmla="*/ 0 w 3352688"/>
              <a:gd name="connsiteY3" fmla="*/ 1270505 h 4834806"/>
              <a:gd name="connsiteX4" fmla="*/ 40911 w 3352688"/>
              <a:gd name="connsiteY4" fmla="*/ 504643 h 4834806"/>
              <a:gd name="connsiteX5" fmla="*/ 3338527 w 3352688"/>
              <a:gd name="connsiteY5" fmla="*/ 0 h 4834806"/>
              <a:gd name="connsiteX0" fmla="*/ 3338527 w 3352688"/>
              <a:gd name="connsiteY0" fmla="*/ 0 h 4828576"/>
              <a:gd name="connsiteX1" fmla="*/ 3352688 w 3352688"/>
              <a:gd name="connsiteY1" fmla="*/ 4809983 h 4828576"/>
              <a:gd name="connsiteX2" fmla="*/ 623283 w 3352688"/>
              <a:gd name="connsiteY2" fmla="*/ 4827685 h 4828576"/>
              <a:gd name="connsiteX3" fmla="*/ 0 w 3352688"/>
              <a:gd name="connsiteY3" fmla="*/ 1270505 h 4828576"/>
              <a:gd name="connsiteX4" fmla="*/ 40911 w 3352688"/>
              <a:gd name="connsiteY4" fmla="*/ 504643 h 4828576"/>
              <a:gd name="connsiteX5" fmla="*/ 3338527 w 3352688"/>
              <a:gd name="connsiteY5" fmla="*/ 0 h 4828576"/>
              <a:gd name="connsiteX0" fmla="*/ 3338527 w 3352688"/>
              <a:gd name="connsiteY0" fmla="*/ 0 h 4827685"/>
              <a:gd name="connsiteX1" fmla="*/ 3352688 w 3352688"/>
              <a:gd name="connsiteY1" fmla="*/ 4809983 h 4827685"/>
              <a:gd name="connsiteX2" fmla="*/ 623283 w 3352688"/>
              <a:gd name="connsiteY2" fmla="*/ 4827685 h 4827685"/>
              <a:gd name="connsiteX3" fmla="*/ 0 w 3352688"/>
              <a:gd name="connsiteY3" fmla="*/ 1270505 h 4827685"/>
              <a:gd name="connsiteX4" fmla="*/ 40911 w 3352688"/>
              <a:gd name="connsiteY4" fmla="*/ 504643 h 4827685"/>
              <a:gd name="connsiteX5" fmla="*/ 3338527 w 3352688"/>
              <a:gd name="connsiteY5" fmla="*/ 0 h 4827685"/>
              <a:gd name="connsiteX0" fmla="*/ 3338527 w 3352688"/>
              <a:gd name="connsiteY0" fmla="*/ 0 h 4827685"/>
              <a:gd name="connsiteX1" fmla="*/ 3352688 w 3352688"/>
              <a:gd name="connsiteY1" fmla="*/ 4809983 h 4827685"/>
              <a:gd name="connsiteX2" fmla="*/ 623283 w 3352688"/>
              <a:gd name="connsiteY2" fmla="*/ 4827685 h 4827685"/>
              <a:gd name="connsiteX3" fmla="*/ 0 w 3352688"/>
              <a:gd name="connsiteY3" fmla="*/ 1270505 h 4827685"/>
              <a:gd name="connsiteX4" fmla="*/ 40911 w 3352688"/>
              <a:gd name="connsiteY4" fmla="*/ 504643 h 4827685"/>
              <a:gd name="connsiteX5" fmla="*/ 3338527 w 3352688"/>
              <a:gd name="connsiteY5" fmla="*/ 0 h 4827685"/>
              <a:gd name="connsiteX0" fmla="*/ 3338527 w 3356229"/>
              <a:gd name="connsiteY0" fmla="*/ 0 h 4827809"/>
              <a:gd name="connsiteX1" fmla="*/ 3356229 w 3356229"/>
              <a:gd name="connsiteY1" fmla="*/ 4817064 h 4827809"/>
              <a:gd name="connsiteX2" fmla="*/ 623283 w 3356229"/>
              <a:gd name="connsiteY2" fmla="*/ 4827685 h 4827809"/>
              <a:gd name="connsiteX3" fmla="*/ 0 w 3356229"/>
              <a:gd name="connsiteY3" fmla="*/ 1270505 h 4827809"/>
              <a:gd name="connsiteX4" fmla="*/ 40911 w 3356229"/>
              <a:gd name="connsiteY4" fmla="*/ 504643 h 4827809"/>
              <a:gd name="connsiteX5" fmla="*/ 3338527 w 3356229"/>
              <a:gd name="connsiteY5" fmla="*/ 0 h 4827809"/>
              <a:gd name="connsiteX0" fmla="*/ 3338527 w 3356229"/>
              <a:gd name="connsiteY0" fmla="*/ 0 h 4827685"/>
              <a:gd name="connsiteX1" fmla="*/ 3356229 w 3356229"/>
              <a:gd name="connsiteY1" fmla="*/ 4817064 h 4827685"/>
              <a:gd name="connsiteX2" fmla="*/ 623283 w 3356229"/>
              <a:gd name="connsiteY2" fmla="*/ 4827685 h 4827685"/>
              <a:gd name="connsiteX3" fmla="*/ 0 w 3356229"/>
              <a:gd name="connsiteY3" fmla="*/ 1270505 h 4827685"/>
              <a:gd name="connsiteX4" fmla="*/ 40911 w 3356229"/>
              <a:gd name="connsiteY4" fmla="*/ 504643 h 4827685"/>
              <a:gd name="connsiteX5" fmla="*/ 3338527 w 3356229"/>
              <a:gd name="connsiteY5" fmla="*/ 0 h 4827685"/>
              <a:gd name="connsiteX0" fmla="*/ 3338527 w 3356229"/>
              <a:gd name="connsiteY0" fmla="*/ 0 h 4829073"/>
              <a:gd name="connsiteX1" fmla="*/ 3356229 w 3356229"/>
              <a:gd name="connsiteY1" fmla="*/ 4817064 h 4829073"/>
              <a:gd name="connsiteX2" fmla="*/ 623283 w 3356229"/>
              <a:gd name="connsiteY2" fmla="*/ 4827685 h 4829073"/>
              <a:gd name="connsiteX3" fmla="*/ 0 w 3356229"/>
              <a:gd name="connsiteY3" fmla="*/ 1270505 h 4829073"/>
              <a:gd name="connsiteX4" fmla="*/ 40911 w 3356229"/>
              <a:gd name="connsiteY4" fmla="*/ 504643 h 4829073"/>
              <a:gd name="connsiteX5" fmla="*/ 3338527 w 3356229"/>
              <a:gd name="connsiteY5" fmla="*/ 0 h 4829073"/>
              <a:gd name="connsiteX0" fmla="*/ 2998656 w 3356229"/>
              <a:gd name="connsiteY0" fmla="*/ 0 h 4648517"/>
              <a:gd name="connsiteX1" fmla="*/ 3356229 w 3356229"/>
              <a:gd name="connsiteY1" fmla="*/ 4636508 h 4648517"/>
              <a:gd name="connsiteX2" fmla="*/ 623283 w 3356229"/>
              <a:gd name="connsiteY2" fmla="*/ 4647129 h 4648517"/>
              <a:gd name="connsiteX3" fmla="*/ 0 w 3356229"/>
              <a:gd name="connsiteY3" fmla="*/ 1089949 h 4648517"/>
              <a:gd name="connsiteX4" fmla="*/ 40911 w 3356229"/>
              <a:gd name="connsiteY4" fmla="*/ 324087 h 4648517"/>
              <a:gd name="connsiteX5" fmla="*/ 2998656 w 3356229"/>
              <a:gd name="connsiteY5" fmla="*/ 0 h 4648517"/>
              <a:gd name="connsiteX0" fmla="*/ 2973874 w 3356229"/>
              <a:gd name="connsiteY0" fmla="*/ 0 h 4790130"/>
              <a:gd name="connsiteX1" fmla="*/ 3356229 w 3356229"/>
              <a:gd name="connsiteY1" fmla="*/ 4778121 h 4790130"/>
              <a:gd name="connsiteX2" fmla="*/ 623283 w 3356229"/>
              <a:gd name="connsiteY2" fmla="*/ 4788742 h 4790130"/>
              <a:gd name="connsiteX3" fmla="*/ 0 w 3356229"/>
              <a:gd name="connsiteY3" fmla="*/ 1231562 h 4790130"/>
              <a:gd name="connsiteX4" fmla="*/ 40911 w 3356229"/>
              <a:gd name="connsiteY4" fmla="*/ 465700 h 4790130"/>
              <a:gd name="connsiteX5" fmla="*/ 2973874 w 3356229"/>
              <a:gd name="connsiteY5" fmla="*/ 0 h 4790130"/>
              <a:gd name="connsiteX0" fmla="*/ 2973874 w 3356229"/>
              <a:gd name="connsiteY0" fmla="*/ 0 h 4790130"/>
              <a:gd name="connsiteX1" fmla="*/ 3356229 w 3356229"/>
              <a:gd name="connsiteY1" fmla="*/ 4778121 h 4790130"/>
              <a:gd name="connsiteX2" fmla="*/ 623283 w 3356229"/>
              <a:gd name="connsiteY2" fmla="*/ 4788742 h 4790130"/>
              <a:gd name="connsiteX3" fmla="*/ 0 w 3356229"/>
              <a:gd name="connsiteY3" fmla="*/ 1231562 h 4790130"/>
              <a:gd name="connsiteX4" fmla="*/ 40911 w 3356229"/>
              <a:gd name="connsiteY4" fmla="*/ 465700 h 4790130"/>
              <a:gd name="connsiteX5" fmla="*/ 2973874 w 3356229"/>
              <a:gd name="connsiteY5" fmla="*/ 0 h 4790130"/>
              <a:gd name="connsiteX0" fmla="*/ 2973874 w 3356229"/>
              <a:gd name="connsiteY0" fmla="*/ 0 h 4790130"/>
              <a:gd name="connsiteX1" fmla="*/ 3356229 w 3356229"/>
              <a:gd name="connsiteY1" fmla="*/ 4778121 h 4790130"/>
              <a:gd name="connsiteX2" fmla="*/ 623283 w 3356229"/>
              <a:gd name="connsiteY2" fmla="*/ 4788742 h 4790130"/>
              <a:gd name="connsiteX3" fmla="*/ 0 w 3356229"/>
              <a:gd name="connsiteY3" fmla="*/ 1231562 h 4790130"/>
              <a:gd name="connsiteX4" fmla="*/ 40911 w 3356229"/>
              <a:gd name="connsiteY4" fmla="*/ 465700 h 4790130"/>
              <a:gd name="connsiteX5" fmla="*/ 2973874 w 3356229"/>
              <a:gd name="connsiteY5" fmla="*/ 0 h 4790130"/>
              <a:gd name="connsiteX0" fmla="*/ 2973874 w 2973874"/>
              <a:gd name="connsiteY0" fmla="*/ 0 h 4788742"/>
              <a:gd name="connsiteX1" fmla="*/ 2793317 w 2973874"/>
              <a:gd name="connsiteY1" fmla="*/ 4749799 h 4788742"/>
              <a:gd name="connsiteX2" fmla="*/ 623283 w 2973874"/>
              <a:gd name="connsiteY2" fmla="*/ 4788742 h 4788742"/>
              <a:gd name="connsiteX3" fmla="*/ 0 w 2973874"/>
              <a:gd name="connsiteY3" fmla="*/ 1231562 h 4788742"/>
              <a:gd name="connsiteX4" fmla="*/ 40911 w 2973874"/>
              <a:gd name="connsiteY4" fmla="*/ 465700 h 4788742"/>
              <a:gd name="connsiteX5" fmla="*/ 2973874 w 2973874"/>
              <a:gd name="connsiteY5" fmla="*/ 0 h 4788742"/>
              <a:gd name="connsiteX0" fmla="*/ 2973874 w 2973874"/>
              <a:gd name="connsiteY0" fmla="*/ 0 h 4797444"/>
              <a:gd name="connsiteX1" fmla="*/ 2966793 w 2973874"/>
              <a:gd name="connsiteY1" fmla="*/ 4788743 h 4797444"/>
              <a:gd name="connsiteX2" fmla="*/ 623283 w 2973874"/>
              <a:gd name="connsiteY2" fmla="*/ 4788742 h 4797444"/>
              <a:gd name="connsiteX3" fmla="*/ 0 w 2973874"/>
              <a:gd name="connsiteY3" fmla="*/ 1231562 h 4797444"/>
              <a:gd name="connsiteX4" fmla="*/ 40911 w 2973874"/>
              <a:gd name="connsiteY4" fmla="*/ 465700 h 4797444"/>
              <a:gd name="connsiteX5" fmla="*/ 2973874 w 2973874"/>
              <a:gd name="connsiteY5" fmla="*/ 0 h 4797444"/>
              <a:gd name="connsiteX0" fmla="*/ 2973874 w 2973874"/>
              <a:gd name="connsiteY0" fmla="*/ 0 h 4788742"/>
              <a:gd name="connsiteX1" fmla="*/ 2701269 w 2973874"/>
              <a:gd name="connsiteY1" fmla="*/ 4629429 h 4788742"/>
              <a:gd name="connsiteX2" fmla="*/ 623283 w 2973874"/>
              <a:gd name="connsiteY2" fmla="*/ 4788742 h 4788742"/>
              <a:gd name="connsiteX3" fmla="*/ 0 w 2973874"/>
              <a:gd name="connsiteY3" fmla="*/ 1231562 h 4788742"/>
              <a:gd name="connsiteX4" fmla="*/ 40911 w 2973874"/>
              <a:gd name="connsiteY4" fmla="*/ 465700 h 4788742"/>
              <a:gd name="connsiteX5" fmla="*/ 2973874 w 2973874"/>
              <a:gd name="connsiteY5" fmla="*/ 0 h 4788742"/>
              <a:gd name="connsiteX0" fmla="*/ 2973874 w 2973874"/>
              <a:gd name="connsiteY0" fmla="*/ 0 h 4797445"/>
              <a:gd name="connsiteX1" fmla="*/ 2970334 w 2973874"/>
              <a:gd name="connsiteY1" fmla="*/ 4788744 h 4797445"/>
              <a:gd name="connsiteX2" fmla="*/ 623283 w 2973874"/>
              <a:gd name="connsiteY2" fmla="*/ 4788742 h 4797445"/>
              <a:gd name="connsiteX3" fmla="*/ 0 w 2973874"/>
              <a:gd name="connsiteY3" fmla="*/ 1231562 h 4797445"/>
              <a:gd name="connsiteX4" fmla="*/ 40911 w 2973874"/>
              <a:gd name="connsiteY4" fmla="*/ 465700 h 4797445"/>
              <a:gd name="connsiteX5" fmla="*/ 2973874 w 2973874"/>
              <a:gd name="connsiteY5" fmla="*/ 0 h 4797445"/>
              <a:gd name="connsiteX0" fmla="*/ 2973874 w 2973874"/>
              <a:gd name="connsiteY0" fmla="*/ 0 h 4788744"/>
              <a:gd name="connsiteX1" fmla="*/ 2970334 w 2973874"/>
              <a:gd name="connsiteY1" fmla="*/ 4788744 h 4788744"/>
              <a:gd name="connsiteX2" fmla="*/ 623283 w 2973874"/>
              <a:gd name="connsiteY2" fmla="*/ 4788742 h 4788744"/>
              <a:gd name="connsiteX3" fmla="*/ 0 w 2973874"/>
              <a:gd name="connsiteY3" fmla="*/ 1231562 h 4788744"/>
              <a:gd name="connsiteX4" fmla="*/ 40911 w 2973874"/>
              <a:gd name="connsiteY4" fmla="*/ 465700 h 4788744"/>
              <a:gd name="connsiteX5" fmla="*/ 2973874 w 2973874"/>
              <a:gd name="connsiteY5" fmla="*/ 0 h 4788744"/>
              <a:gd name="connsiteX0" fmla="*/ 2973874 w 2973874"/>
              <a:gd name="connsiteY0" fmla="*/ 0 h 4788744"/>
              <a:gd name="connsiteX1" fmla="*/ 2970334 w 2973874"/>
              <a:gd name="connsiteY1" fmla="*/ 4788744 h 4788744"/>
              <a:gd name="connsiteX2" fmla="*/ 623283 w 2973874"/>
              <a:gd name="connsiteY2" fmla="*/ 4788742 h 4788744"/>
              <a:gd name="connsiteX3" fmla="*/ 0 w 2973874"/>
              <a:gd name="connsiteY3" fmla="*/ 1231562 h 4788744"/>
              <a:gd name="connsiteX4" fmla="*/ 40911 w 2973874"/>
              <a:gd name="connsiteY4" fmla="*/ 465700 h 4788744"/>
              <a:gd name="connsiteX5" fmla="*/ 2973874 w 2973874"/>
              <a:gd name="connsiteY5" fmla="*/ 0 h 4788744"/>
              <a:gd name="connsiteX0" fmla="*/ 2973874 w 2973874"/>
              <a:gd name="connsiteY0" fmla="*/ 0 h 4788744"/>
              <a:gd name="connsiteX1" fmla="*/ 2970334 w 2973874"/>
              <a:gd name="connsiteY1" fmla="*/ 4788744 h 4788744"/>
              <a:gd name="connsiteX2" fmla="*/ 623283 w 2973874"/>
              <a:gd name="connsiteY2" fmla="*/ 4788742 h 4788744"/>
              <a:gd name="connsiteX3" fmla="*/ 0 w 2973874"/>
              <a:gd name="connsiteY3" fmla="*/ 1231562 h 4788744"/>
              <a:gd name="connsiteX4" fmla="*/ 40911 w 2973874"/>
              <a:gd name="connsiteY4" fmla="*/ 465700 h 4788744"/>
              <a:gd name="connsiteX5" fmla="*/ 2973874 w 2973874"/>
              <a:gd name="connsiteY5" fmla="*/ 0 h 4788744"/>
              <a:gd name="connsiteX0" fmla="*/ 2971514 w 2971514"/>
              <a:gd name="connsiteY0" fmla="*/ 0 h 4788744"/>
              <a:gd name="connsiteX1" fmla="*/ 2970334 w 2971514"/>
              <a:gd name="connsiteY1" fmla="*/ 4788744 h 4788744"/>
              <a:gd name="connsiteX2" fmla="*/ 623283 w 2971514"/>
              <a:gd name="connsiteY2" fmla="*/ 4788742 h 4788744"/>
              <a:gd name="connsiteX3" fmla="*/ 0 w 2971514"/>
              <a:gd name="connsiteY3" fmla="*/ 1231562 h 4788744"/>
              <a:gd name="connsiteX4" fmla="*/ 40911 w 2971514"/>
              <a:gd name="connsiteY4" fmla="*/ 465700 h 4788744"/>
              <a:gd name="connsiteX5" fmla="*/ 2971514 w 2971514"/>
              <a:gd name="connsiteY5" fmla="*/ 0 h 4788744"/>
              <a:gd name="connsiteX0" fmla="*/ 2971514 w 2971514"/>
              <a:gd name="connsiteY0" fmla="*/ 0 h 4788744"/>
              <a:gd name="connsiteX1" fmla="*/ 2970334 w 2971514"/>
              <a:gd name="connsiteY1" fmla="*/ 4788744 h 4788744"/>
              <a:gd name="connsiteX2" fmla="*/ 623283 w 2971514"/>
              <a:gd name="connsiteY2" fmla="*/ 4788742 h 4788744"/>
              <a:gd name="connsiteX3" fmla="*/ 0 w 2971514"/>
              <a:gd name="connsiteY3" fmla="*/ 1231562 h 4788744"/>
              <a:gd name="connsiteX4" fmla="*/ 40911 w 2971514"/>
              <a:gd name="connsiteY4" fmla="*/ 465700 h 4788744"/>
              <a:gd name="connsiteX5" fmla="*/ 2971514 w 2971514"/>
              <a:gd name="connsiteY5" fmla="*/ 0 h 4788744"/>
              <a:gd name="connsiteX0" fmla="*/ 2971514 w 2971514"/>
              <a:gd name="connsiteY0" fmla="*/ 0 h 4788744"/>
              <a:gd name="connsiteX1" fmla="*/ 2970334 w 2971514"/>
              <a:gd name="connsiteY1" fmla="*/ 4788744 h 4788744"/>
              <a:gd name="connsiteX2" fmla="*/ 623283 w 2971514"/>
              <a:gd name="connsiteY2" fmla="*/ 4788742 h 4788744"/>
              <a:gd name="connsiteX3" fmla="*/ 0 w 2971514"/>
              <a:gd name="connsiteY3" fmla="*/ 1231562 h 4788744"/>
              <a:gd name="connsiteX4" fmla="*/ 40911 w 2971514"/>
              <a:gd name="connsiteY4" fmla="*/ 465700 h 4788744"/>
              <a:gd name="connsiteX5" fmla="*/ 2971514 w 2971514"/>
              <a:gd name="connsiteY5" fmla="*/ 0 h 4788744"/>
              <a:gd name="connsiteX0" fmla="*/ 2971514 w 2971514"/>
              <a:gd name="connsiteY0" fmla="*/ 0 h 4788744"/>
              <a:gd name="connsiteX1" fmla="*/ 2970334 w 2971514"/>
              <a:gd name="connsiteY1" fmla="*/ 4788744 h 4788744"/>
              <a:gd name="connsiteX2" fmla="*/ 623283 w 2971514"/>
              <a:gd name="connsiteY2" fmla="*/ 4788742 h 4788744"/>
              <a:gd name="connsiteX3" fmla="*/ 0 w 2971514"/>
              <a:gd name="connsiteY3" fmla="*/ 1231562 h 4788744"/>
              <a:gd name="connsiteX4" fmla="*/ 40911 w 2971514"/>
              <a:gd name="connsiteY4" fmla="*/ 465700 h 4788744"/>
              <a:gd name="connsiteX5" fmla="*/ 2971514 w 2971514"/>
              <a:gd name="connsiteY5" fmla="*/ 0 h 4788744"/>
              <a:gd name="connsiteX0" fmla="*/ 2972189 w 2972189"/>
              <a:gd name="connsiteY0" fmla="*/ 0 h 4788744"/>
              <a:gd name="connsiteX1" fmla="*/ 2971009 w 2972189"/>
              <a:gd name="connsiteY1" fmla="*/ 4788744 h 4788744"/>
              <a:gd name="connsiteX2" fmla="*/ 623958 w 2972189"/>
              <a:gd name="connsiteY2" fmla="*/ 4788742 h 4788744"/>
              <a:gd name="connsiteX3" fmla="*/ 675 w 2972189"/>
              <a:gd name="connsiteY3" fmla="*/ 1231562 h 4788744"/>
              <a:gd name="connsiteX4" fmla="*/ 41586 w 2972189"/>
              <a:gd name="connsiteY4" fmla="*/ 465700 h 4788744"/>
              <a:gd name="connsiteX5" fmla="*/ 2972189 w 2972189"/>
              <a:gd name="connsiteY5" fmla="*/ 0 h 4788744"/>
              <a:gd name="connsiteX0" fmla="*/ 2972189 w 2973099"/>
              <a:gd name="connsiteY0" fmla="*/ 0 h 4788744"/>
              <a:gd name="connsiteX1" fmla="*/ 2971009 w 2973099"/>
              <a:gd name="connsiteY1" fmla="*/ 4788744 h 4788744"/>
              <a:gd name="connsiteX2" fmla="*/ 623958 w 2973099"/>
              <a:gd name="connsiteY2" fmla="*/ 4788742 h 4788744"/>
              <a:gd name="connsiteX3" fmla="*/ 675 w 2973099"/>
              <a:gd name="connsiteY3" fmla="*/ 1231562 h 4788744"/>
              <a:gd name="connsiteX4" fmla="*/ 41586 w 2973099"/>
              <a:gd name="connsiteY4" fmla="*/ 465700 h 4788744"/>
              <a:gd name="connsiteX5" fmla="*/ 2972189 w 2973099"/>
              <a:gd name="connsiteY5" fmla="*/ 0 h 478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3099" h="4788744">
                <a:moveTo>
                  <a:pt x="2972189" y="0"/>
                </a:moveTo>
                <a:cubicBezTo>
                  <a:pt x="2972189" y="4883150"/>
                  <a:pt x="2974881" y="3893053"/>
                  <a:pt x="2971009" y="4788744"/>
                </a:cubicBezTo>
                <a:lnTo>
                  <a:pt x="623958" y="4788742"/>
                </a:lnTo>
                <a:cubicBezTo>
                  <a:pt x="100581" y="3558033"/>
                  <a:pt x="-9945" y="2032334"/>
                  <a:pt x="675" y="1231562"/>
                </a:cubicBezTo>
                <a:cubicBezTo>
                  <a:pt x="3035" y="923729"/>
                  <a:pt x="19361" y="633975"/>
                  <a:pt x="41586" y="465700"/>
                </a:cubicBezTo>
                <a:cubicBezTo>
                  <a:pt x="310985" y="406022"/>
                  <a:pt x="1427369" y="129106"/>
                  <a:pt x="2972189" y="0"/>
                </a:cubicBezTo>
                <a:close/>
              </a:path>
            </a:pathLst>
          </a:cu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lIns="182880" tIns="91440" rIns="18288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>
                <a:solidFill>
                  <a:srgbClr val="B7123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pic>
        <p:nvPicPr>
          <p:cNvPr id="27" name="Picture 26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8599"/>
            <a:ext cx="9429750" cy="129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6582835"/>
            <a:ext cx="4648201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6392339"/>
            <a:ext cx="4649301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57201" y="1569509"/>
            <a:ext cx="3862231" cy="470429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2" y="184150"/>
            <a:ext cx="3862230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28 Intel Clear Light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457200" y="1029926"/>
            <a:ext cx="3866603" cy="333372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0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1" cy="6858000"/>
          </a:xfr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 lang="en-US">
                <a:solidFill>
                  <a:srgbClr val="B7123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4844404" y="1569509"/>
            <a:ext cx="3842395" cy="470429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4405" y="184150"/>
            <a:ext cx="3842395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28 Intel Clear Light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844376" y="6582835"/>
            <a:ext cx="2708278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844406" y="6392339"/>
            <a:ext cx="2708919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3" y="6493011"/>
            <a:ext cx="230988" cy="2061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844406" y="1029926"/>
            <a:ext cx="3842393" cy="333372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8599"/>
            <a:ext cx="9429750" cy="129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816828" y="6582835"/>
            <a:ext cx="2742211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816828" y="6392339"/>
            <a:ext cx="2742211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820284" y="1569509"/>
            <a:ext cx="3866515" cy="470429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0285" y="184150"/>
            <a:ext cx="3866514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28 Intel Clear Light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3" y="6493011"/>
            <a:ext cx="230988" cy="2061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816828" y="1029926"/>
            <a:ext cx="3869971" cy="333372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365" b="400"/>
          <a:stretch/>
        </p:blipFill>
        <p:spPr bwMode="auto">
          <a:xfrm flipH="1">
            <a:off x="-14630" y="-1"/>
            <a:ext cx="457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-21802" y="395789"/>
            <a:ext cx="4022127" cy="64852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057400"/>
              <a:gd name="connsiteY0" fmla="*/ 0 h 1926771"/>
              <a:gd name="connsiteX1" fmla="*/ 2057400 w 2057400"/>
              <a:gd name="connsiteY1" fmla="*/ 1012371 h 1926771"/>
              <a:gd name="connsiteX2" fmla="*/ 2057400 w 2057400"/>
              <a:gd name="connsiteY2" fmla="*/ 1926771 h 1926771"/>
              <a:gd name="connsiteX3" fmla="*/ 1143000 w 2057400"/>
              <a:gd name="connsiteY3" fmla="*/ 1926771 h 1926771"/>
              <a:gd name="connsiteX4" fmla="*/ 0 w 2057400"/>
              <a:gd name="connsiteY4" fmla="*/ 0 h 1926771"/>
              <a:gd name="connsiteX0" fmla="*/ 0 w 2057400"/>
              <a:gd name="connsiteY0" fmla="*/ 0 h 6520542"/>
              <a:gd name="connsiteX1" fmla="*/ 2057400 w 2057400"/>
              <a:gd name="connsiteY1" fmla="*/ 1012371 h 6520542"/>
              <a:gd name="connsiteX2" fmla="*/ 2057400 w 2057400"/>
              <a:gd name="connsiteY2" fmla="*/ 1926771 h 6520542"/>
              <a:gd name="connsiteX3" fmla="*/ 32657 w 2057400"/>
              <a:gd name="connsiteY3" fmla="*/ 6520542 h 6520542"/>
              <a:gd name="connsiteX4" fmla="*/ 0 w 2057400"/>
              <a:gd name="connsiteY4" fmla="*/ 0 h 6520542"/>
              <a:gd name="connsiteX0" fmla="*/ 0 w 3984172"/>
              <a:gd name="connsiteY0" fmla="*/ 0 h 6520542"/>
              <a:gd name="connsiteX1" fmla="*/ 3984172 w 3984172"/>
              <a:gd name="connsiteY1" fmla="*/ 674914 h 6520542"/>
              <a:gd name="connsiteX2" fmla="*/ 2057400 w 3984172"/>
              <a:gd name="connsiteY2" fmla="*/ 1926771 h 6520542"/>
              <a:gd name="connsiteX3" fmla="*/ 32657 w 3984172"/>
              <a:gd name="connsiteY3" fmla="*/ 6520542 h 6520542"/>
              <a:gd name="connsiteX4" fmla="*/ 0 w 3984172"/>
              <a:gd name="connsiteY4" fmla="*/ 0 h 6520542"/>
              <a:gd name="connsiteX0" fmla="*/ 0 w 3984172"/>
              <a:gd name="connsiteY0" fmla="*/ 0 h 6520542"/>
              <a:gd name="connsiteX1" fmla="*/ 3984172 w 3984172"/>
              <a:gd name="connsiteY1" fmla="*/ 674914 h 6520542"/>
              <a:gd name="connsiteX2" fmla="*/ 2057400 w 3984172"/>
              <a:gd name="connsiteY2" fmla="*/ 1926771 h 6520542"/>
              <a:gd name="connsiteX3" fmla="*/ 32657 w 3984172"/>
              <a:gd name="connsiteY3" fmla="*/ 6520542 h 6520542"/>
              <a:gd name="connsiteX4" fmla="*/ 0 w 3984172"/>
              <a:gd name="connsiteY4" fmla="*/ 0 h 6520542"/>
              <a:gd name="connsiteX0" fmla="*/ 0 w 3984172"/>
              <a:gd name="connsiteY0" fmla="*/ 0 h 6520542"/>
              <a:gd name="connsiteX1" fmla="*/ 3984172 w 3984172"/>
              <a:gd name="connsiteY1" fmla="*/ 674914 h 6520542"/>
              <a:gd name="connsiteX2" fmla="*/ 2057400 w 3984172"/>
              <a:gd name="connsiteY2" fmla="*/ 1926771 h 6520542"/>
              <a:gd name="connsiteX3" fmla="*/ 32657 w 3984172"/>
              <a:gd name="connsiteY3" fmla="*/ 6520542 h 6520542"/>
              <a:gd name="connsiteX4" fmla="*/ 0 w 3984172"/>
              <a:gd name="connsiteY4" fmla="*/ 0 h 6520542"/>
              <a:gd name="connsiteX0" fmla="*/ 0 w 3984172"/>
              <a:gd name="connsiteY0" fmla="*/ 0 h 6520542"/>
              <a:gd name="connsiteX1" fmla="*/ 3984172 w 3984172"/>
              <a:gd name="connsiteY1" fmla="*/ 674914 h 6520542"/>
              <a:gd name="connsiteX2" fmla="*/ 3178629 w 3984172"/>
              <a:gd name="connsiteY2" fmla="*/ 6466114 h 6520542"/>
              <a:gd name="connsiteX3" fmla="*/ 32657 w 3984172"/>
              <a:gd name="connsiteY3" fmla="*/ 6520542 h 6520542"/>
              <a:gd name="connsiteX4" fmla="*/ 0 w 3984172"/>
              <a:gd name="connsiteY4" fmla="*/ 0 h 6520542"/>
              <a:gd name="connsiteX0" fmla="*/ 0 w 3984172"/>
              <a:gd name="connsiteY0" fmla="*/ 0 h 6520542"/>
              <a:gd name="connsiteX1" fmla="*/ 3984172 w 3984172"/>
              <a:gd name="connsiteY1" fmla="*/ 674914 h 6520542"/>
              <a:gd name="connsiteX2" fmla="*/ 3178629 w 3984172"/>
              <a:gd name="connsiteY2" fmla="*/ 6466114 h 6520542"/>
              <a:gd name="connsiteX3" fmla="*/ 32657 w 3984172"/>
              <a:gd name="connsiteY3" fmla="*/ 6520542 h 6520542"/>
              <a:gd name="connsiteX4" fmla="*/ 0 w 3984172"/>
              <a:gd name="connsiteY4" fmla="*/ 0 h 6520542"/>
              <a:gd name="connsiteX0" fmla="*/ 0 w 3998904"/>
              <a:gd name="connsiteY0" fmla="*/ 0 h 6520542"/>
              <a:gd name="connsiteX1" fmla="*/ 3984172 w 3998904"/>
              <a:gd name="connsiteY1" fmla="*/ 674914 h 6520542"/>
              <a:gd name="connsiteX2" fmla="*/ 3178629 w 3998904"/>
              <a:gd name="connsiteY2" fmla="*/ 6466114 h 6520542"/>
              <a:gd name="connsiteX3" fmla="*/ 32657 w 3998904"/>
              <a:gd name="connsiteY3" fmla="*/ 6520542 h 6520542"/>
              <a:gd name="connsiteX4" fmla="*/ 0 w 3998904"/>
              <a:gd name="connsiteY4" fmla="*/ 0 h 6520542"/>
              <a:gd name="connsiteX0" fmla="*/ 0 w 3998904"/>
              <a:gd name="connsiteY0" fmla="*/ 0 h 6466114"/>
              <a:gd name="connsiteX1" fmla="*/ 3984172 w 3998904"/>
              <a:gd name="connsiteY1" fmla="*/ 674914 h 6466114"/>
              <a:gd name="connsiteX2" fmla="*/ 3178629 w 3998904"/>
              <a:gd name="connsiteY2" fmla="*/ 6466114 h 6466114"/>
              <a:gd name="connsiteX3" fmla="*/ 43543 w 3998904"/>
              <a:gd name="connsiteY3" fmla="*/ 6291942 h 6466114"/>
              <a:gd name="connsiteX4" fmla="*/ 0 w 3998904"/>
              <a:gd name="connsiteY4" fmla="*/ 0 h 6466114"/>
              <a:gd name="connsiteX0" fmla="*/ 0 w 3998904"/>
              <a:gd name="connsiteY0" fmla="*/ 0 h 6466114"/>
              <a:gd name="connsiteX1" fmla="*/ 3984172 w 3998904"/>
              <a:gd name="connsiteY1" fmla="*/ 674914 h 6466114"/>
              <a:gd name="connsiteX2" fmla="*/ 3178629 w 3998904"/>
              <a:gd name="connsiteY2" fmla="*/ 6466114 h 6466114"/>
              <a:gd name="connsiteX3" fmla="*/ 43543 w 3998904"/>
              <a:gd name="connsiteY3" fmla="*/ 6466114 h 6466114"/>
              <a:gd name="connsiteX4" fmla="*/ 0 w 3998904"/>
              <a:gd name="connsiteY4" fmla="*/ 0 h 6466114"/>
              <a:gd name="connsiteX0" fmla="*/ 0 w 3908673"/>
              <a:gd name="connsiteY0" fmla="*/ 0 h 6466114"/>
              <a:gd name="connsiteX1" fmla="*/ 3884419 w 3908673"/>
              <a:gd name="connsiteY1" fmla="*/ 697081 h 6466114"/>
              <a:gd name="connsiteX2" fmla="*/ 3178629 w 3908673"/>
              <a:gd name="connsiteY2" fmla="*/ 6466114 h 6466114"/>
              <a:gd name="connsiteX3" fmla="*/ 43543 w 3908673"/>
              <a:gd name="connsiteY3" fmla="*/ 6466114 h 6466114"/>
              <a:gd name="connsiteX4" fmla="*/ 0 w 3908673"/>
              <a:gd name="connsiteY4" fmla="*/ 0 h 6466114"/>
              <a:gd name="connsiteX0" fmla="*/ 0 w 3983443"/>
              <a:gd name="connsiteY0" fmla="*/ 0 h 6466114"/>
              <a:gd name="connsiteX1" fmla="*/ 3967546 w 3983443"/>
              <a:gd name="connsiteY1" fmla="*/ 652746 h 6466114"/>
              <a:gd name="connsiteX2" fmla="*/ 3178629 w 3983443"/>
              <a:gd name="connsiteY2" fmla="*/ 6466114 h 6466114"/>
              <a:gd name="connsiteX3" fmla="*/ 43543 w 3983443"/>
              <a:gd name="connsiteY3" fmla="*/ 6466114 h 6466114"/>
              <a:gd name="connsiteX4" fmla="*/ 0 w 3983443"/>
              <a:gd name="connsiteY4" fmla="*/ 0 h 6466114"/>
              <a:gd name="connsiteX0" fmla="*/ 194755 w 3939900"/>
              <a:gd name="connsiteY0" fmla="*/ 0 h 6200106"/>
              <a:gd name="connsiteX1" fmla="*/ 3924003 w 3939900"/>
              <a:gd name="connsiteY1" fmla="*/ 386738 h 6200106"/>
              <a:gd name="connsiteX2" fmla="*/ 3135086 w 3939900"/>
              <a:gd name="connsiteY2" fmla="*/ 6200106 h 6200106"/>
              <a:gd name="connsiteX3" fmla="*/ 0 w 3939900"/>
              <a:gd name="connsiteY3" fmla="*/ 6200106 h 6200106"/>
              <a:gd name="connsiteX4" fmla="*/ 194755 w 3939900"/>
              <a:gd name="connsiteY4" fmla="*/ 0 h 6200106"/>
              <a:gd name="connsiteX0" fmla="*/ 0 w 3944651"/>
              <a:gd name="connsiteY0" fmla="*/ 0 h 6427321"/>
              <a:gd name="connsiteX1" fmla="*/ 3928754 w 3944651"/>
              <a:gd name="connsiteY1" fmla="*/ 613953 h 6427321"/>
              <a:gd name="connsiteX2" fmla="*/ 3139837 w 3944651"/>
              <a:gd name="connsiteY2" fmla="*/ 6427321 h 6427321"/>
              <a:gd name="connsiteX3" fmla="*/ 4751 w 3944651"/>
              <a:gd name="connsiteY3" fmla="*/ 6427321 h 6427321"/>
              <a:gd name="connsiteX4" fmla="*/ 0 w 3944651"/>
              <a:gd name="connsiteY4" fmla="*/ 0 h 6427321"/>
              <a:gd name="connsiteX0" fmla="*/ 0 w 3944651"/>
              <a:gd name="connsiteY0" fmla="*/ 0 h 6427321"/>
              <a:gd name="connsiteX1" fmla="*/ 3928754 w 3944651"/>
              <a:gd name="connsiteY1" fmla="*/ 613953 h 6427321"/>
              <a:gd name="connsiteX2" fmla="*/ 3139837 w 3944651"/>
              <a:gd name="connsiteY2" fmla="*/ 6427321 h 6427321"/>
              <a:gd name="connsiteX3" fmla="*/ 4751 w 3944651"/>
              <a:gd name="connsiteY3" fmla="*/ 6427321 h 6427321"/>
              <a:gd name="connsiteX4" fmla="*/ 0 w 3944651"/>
              <a:gd name="connsiteY4" fmla="*/ 0 h 6427321"/>
              <a:gd name="connsiteX0" fmla="*/ 0 w 3944651"/>
              <a:gd name="connsiteY0" fmla="*/ 0 h 6427321"/>
              <a:gd name="connsiteX1" fmla="*/ 3928754 w 3944651"/>
              <a:gd name="connsiteY1" fmla="*/ 613953 h 6427321"/>
              <a:gd name="connsiteX2" fmla="*/ 3139837 w 3944651"/>
              <a:gd name="connsiteY2" fmla="*/ 6427321 h 6427321"/>
              <a:gd name="connsiteX3" fmla="*/ 4751 w 3944651"/>
              <a:gd name="connsiteY3" fmla="*/ 6427321 h 6427321"/>
              <a:gd name="connsiteX4" fmla="*/ 0 w 3944651"/>
              <a:gd name="connsiteY4" fmla="*/ 0 h 6427321"/>
              <a:gd name="connsiteX0" fmla="*/ 0 w 3939528"/>
              <a:gd name="connsiteY0" fmla="*/ 0 h 6427321"/>
              <a:gd name="connsiteX1" fmla="*/ 3923212 w 3939528"/>
              <a:gd name="connsiteY1" fmla="*/ 669371 h 6427321"/>
              <a:gd name="connsiteX2" fmla="*/ 3139837 w 3939528"/>
              <a:gd name="connsiteY2" fmla="*/ 6427321 h 6427321"/>
              <a:gd name="connsiteX3" fmla="*/ 4751 w 3939528"/>
              <a:gd name="connsiteY3" fmla="*/ 6427321 h 6427321"/>
              <a:gd name="connsiteX4" fmla="*/ 0 w 3939528"/>
              <a:gd name="connsiteY4" fmla="*/ 0 h 6427321"/>
              <a:gd name="connsiteX0" fmla="*/ 0 w 3949789"/>
              <a:gd name="connsiteY0" fmla="*/ 0 h 6427321"/>
              <a:gd name="connsiteX1" fmla="*/ 3934296 w 3949789"/>
              <a:gd name="connsiteY1" fmla="*/ 630578 h 6427321"/>
              <a:gd name="connsiteX2" fmla="*/ 3139837 w 3949789"/>
              <a:gd name="connsiteY2" fmla="*/ 6427321 h 6427321"/>
              <a:gd name="connsiteX3" fmla="*/ 4751 w 3949789"/>
              <a:gd name="connsiteY3" fmla="*/ 6427321 h 6427321"/>
              <a:gd name="connsiteX4" fmla="*/ 0 w 3949789"/>
              <a:gd name="connsiteY4" fmla="*/ 0 h 6427321"/>
              <a:gd name="connsiteX0" fmla="*/ 0 w 3949789"/>
              <a:gd name="connsiteY0" fmla="*/ 0 h 6427321"/>
              <a:gd name="connsiteX1" fmla="*/ 3934296 w 3949789"/>
              <a:gd name="connsiteY1" fmla="*/ 630578 h 6427321"/>
              <a:gd name="connsiteX2" fmla="*/ 3139837 w 3949789"/>
              <a:gd name="connsiteY2" fmla="*/ 6427321 h 6427321"/>
              <a:gd name="connsiteX3" fmla="*/ 4751 w 3949789"/>
              <a:gd name="connsiteY3" fmla="*/ 6427321 h 6427321"/>
              <a:gd name="connsiteX4" fmla="*/ 0 w 3949789"/>
              <a:gd name="connsiteY4" fmla="*/ 0 h 6427321"/>
              <a:gd name="connsiteX0" fmla="*/ 0 w 3949789"/>
              <a:gd name="connsiteY0" fmla="*/ 0 h 6427321"/>
              <a:gd name="connsiteX1" fmla="*/ 3934296 w 3949789"/>
              <a:gd name="connsiteY1" fmla="*/ 630578 h 6427321"/>
              <a:gd name="connsiteX2" fmla="*/ 3139837 w 3949789"/>
              <a:gd name="connsiteY2" fmla="*/ 6427321 h 6427321"/>
              <a:gd name="connsiteX3" fmla="*/ 4751 w 3949789"/>
              <a:gd name="connsiteY3" fmla="*/ 6427321 h 6427321"/>
              <a:gd name="connsiteX4" fmla="*/ 0 w 3949789"/>
              <a:gd name="connsiteY4" fmla="*/ 0 h 6427321"/>
              <a:gd name="connsiteX0" fmla="*/ 0 w 3955330"/>
              <a:gd name="connsiteY0" fmla="*/ 0 h 6349736"/>
              <a:gd name="connsiteX1" fmla="*/ 3939837 w 3955330"/>
              <a:gd name="connsiteY1" fmla="*/ 552993 h 6349736"/>
              <a:gd name="connsiteX2" fmla="*/ 3145378 w 3955330"/>
              <a:gd name="connsiteY2" fmla="*/ 6349736 h 6349736"/>
              <a:gd name="connsiteX3" fmla="*/ 10292 w 3955330"/>
              <a:gd name="connsiteY3" fmla="*/ 6349736 h 6349736"/>
              <a:gd name="connsiteX4" fmla="*/ 0 w 3955330"/>
              <a:gd name="connsiteY4" fmla="*/ 0 h 6349736"/>
              <a:gd name="connsiteX0" fmla="*/ 1174 w 3945420"/>
              <a:gd name="connsiteY0" fmla="*/ 0 h 6432864"/>
              <a:gd name="connsiteX1" fmla="*/ 3929927 w 3945420"/>
              <a:gd name="connsiteY1" fmla="*/ 636121 h 6432864"/>
              <a:gd name="connsiteX2" fmla="*/ 3135468 w 3945420"/>
              <a:gd name="connsiteY2" fmla="*/ 6432864 h 6432864"/>
              <a:gd name="connsiteX3" fmla="*/ 382 w 3945420"/>
              <a:gd name="connsiteY3" fmla="*/ 6432864 h 6432864"/>
              <a:gd name="connsiteX4" fmla="*/ 1174 w 3945420"/>
              <a:gd name="connsiteY4" fmla="*/ 0 h 6432864"/>
              <a:gd name="connsiteX0" fmla="*/ 1174 w 3945420"/>
              <a:gd name="connsiteY0" fmla="*/ 0 h 6432864"/>
              <a:gd name="connsiteX1" fmla="*/ 3929927 w 3945420"/>
              <a:gd name="connsiteY1" fmla="*/ 636121 h 6432864"/>
              <a:gd name="connsiteX2" fmla="*/ 3135468 w 3945420"/>
              <a:gd name="connsiteY2" fmla="*/ 6432864 h 6432864"/>
              <a:gd name="connsiteX3" fmla="*/ 382 w 3945420"/>
              <a:gd name="connsiteY3" fmla="*/ 6432864 h 6432864"/>
              <a:gd name="connsiteX4" fmla="*/ 1174 w 3945420"/>
              <a:gd name="connsiteY4" fmla="*/ 0 h 6432864"/>
              <a:gd name="connsiteX0" fmla="*/ 1174 w 3945420"/>
              <a:gd name="connsiteY0" fmla="*/ 0 h 6432864"/>
              <a:gd name="connsiteX1" fmla="*/ 3929927 w 3945420"/>
              <a:gd name="connsiteY1" fmla="*/ 636121 h 6432864"/>
              <a:gd name="connsiteX2" fmla="*/ 3135468 w 3945420"/>
              <a:gd name="connsiteY2" fmla="*/ 6432864 h 6432864"/>
              <a:gd name="connsiteX3" fmla="*/ 382 w 3945420"/>
              <a:gd name="connsiteY3" fmla="*/ 6432864 h 6432864"/>
              <a:gd name="connsiteX4" fmla="*/ 1174 w 3945420"/>
              <a:gd name="connsiteY4" fmla="*/ 0 h 6432864"/>
              <a:gd name="connsiteX0" fmla="*/ 1174 w 3940283"/>
              <a:gd name="connsiteY0" fmla="*/ 0 h 6432864"/>
              <a:gd name="connsiteX1" fmla="*/ 3924386 w 3940283"/>
              <a:gd name="connsiteY1" fmla="*/ 619496 h 6432864"/>
              <a:gd name="connsiteX2" fmla="*/ 3135468 w 3940283"/>
              <a:gd name="connsiteY2" fmla="*/ 6432864 h 6432864"/>
              <a:gd name="connsiteX3" fmla="*/ 382 w 3940283"/>
              <a:gd name="connsiteY3" fmla="*/ 6432864 h 6432864"/>
              <a:gd name="connsiteX4" fmla="*/ 1174 w 3940283"/>
              <a:gd name="connsiteY4" fmla="*/ 0 h 6432864"/>
              <a:gd name="connsiteX0" fmla="*/ 1174 w 3965139"/>
              <a:gd name="connsiteY0" fmla="*/ 0 h 6432864"/>
              <a:gd name="connsiteX1" fmla="*/ 3924386 w 3965139"/>
              <a:gd name="connsiteY1" fmla="*/ 619496 h 6432864"/>
              <a:gd name="connsiteX2" fmla="*/ 3135468 w 3965139"/>
              <a:gd name="connsiteY2" fmla="*/ 6432864 h 6432864"/>
              <a:gd name="connsiteX3" fmla="*/ 382 w 3965139"/>
              <a:gd name="connsiteY3" fmla="*/ 6432864 h 6432864"/>
              <a:gd name="connsiteX4" fmla="*/ 1174 w 3965139"/>
              <a:gd name="connsiteY4" fmla="*/ 0 h 6432864"/>
              <a:gd name="connsiteX0" fmla="*/ 1174 w 3959939"/>
              <a:gd name="connsiteY0" fmla="*/ 0 h 6432864"/>
              <a:gd name="connsiteX1" fmla="*/ 3924386 w 3959939"/>
              <a:gd name="connsiteY1" fmla="*/ 619496 h 6432864"/>
              <a:gd name="connsiteX2" fmla="*/ 3135468 w 3959939"/>
              <a:gd name="connsiteY2" fmla="*/ 6432864 h 6432864"/>
              <a:gd name="connsiteX3" fmla="*/ 382 w 3959939"/>
              <a:gd name="connsiteY3" fmla="*/ 6432864 h 6432864"/>
              <a:gd name="connsiteX4" fmla="*/ 1174 w 3959939"/>
              <a:gd name="connsiteY4" fmla="*/ 0 h 6432864"/>
              <a:gd name="connsiteX0" fmla="*/ 1174 w 3942977"/>
              <a:gd name="connsiteY0" fmla="*/ 0 h 6438405"/>
              <a:gd name="connsiteX1" fmla="*/ 3924386 w 3942977"/>
              <a:gd name="connsiteY1" fmla="*/ 619496 h 6438405"/>
              <a:gd name="connsiteX2" fmla="*/ 2808501 w 3942977"/>
              <a:gd name="connsiteY2" fmla="*/ 6438405 h 6438405"/>
              <a:gd name="connsiteX3" fmla="*/ 382 w 3942977"/>
              <a:gd name="connsiteY3" fmla="*/ 6432864 h 6438405"/>
              <a:gd name="connsiteX4" fmla="*/ 1174 w 3942977"/>
              <a:gd name="connsiteY4" fmla="*/ 0 h 6438405"/>
              <a:gd name="connsiteX0" fmla="*/ 1174 w 3959439"/>
              <a:gd name="connsiteY0" fmla="*/ 0 h 6449489"/>
              <a:gd name="connsiteX1" fmla="*/ 3924386 w 3959439"/>
              <a:gd name="connsiteY1" fmla="*/ 619496 h 6449489"/>
              <a:gd name="connsiteX2" fmla="*/ 3129926 w 3959439"/>
              <a:gd name="connsiteY2" fmla="*/ 6449489 h 6449489"/>
              <a:gd name="connsiteX3" fmla="*/ 382 w 3959439"/>
              <a:gd name="connsiteY3" fmla="*/ 6432864 h 6449489"/>
              <a:gd name="connsiteX4" fmla="*/ 1174 w 3959439"/>
              <a:gd name="connsiteY4" fmla="*/ 0 h 6449489"/>
              <a:gd name="connsiteX0" fmla="*/ 0 w 3975738"/>
              <a:gd name="connsiteY0" fmla="*/ 0 h 6449489"/>
              <a:gd name="connsiteX1" fmla="*/ 3940685 w 3975738"/>
              <a:gd name="connsiteY1" fmla="*/ 619496 h 6449489"/>
              <a:gd name="connsiteX2" fmla="*/ 3146225 w 3975738"/>
              <a:gd name="connsiteY2" fmla="*/ 6449489 h 6449489"/>
              <a:gd name="connsiteX3" fmla="*/ 16681 w 3975738"/>
              <a:gd name="connsiteY3" fmla="*/ 6432864 h 6449489"/>
              <a:gd name="connsiteX4" fmla="*/ 0 w 3975738"/>
              <a:gd name="connsiteY4" fmla="*/ 0 h 6449489"/>
              <a:gd name="connsiteX0" fmla="*/ 0 w 3975738"/>
              <a:gd name="connsiteY0" fmla="*/ 0 h 6449489"/>
              <a:gd name="connsiteX1" fmla="*/ 3940685 w 3975738"/>
              <a:gd name="connsiteY1" fmla="*/ 619496 h 6449489"/>
              <a:gd name="connsiteX2" fmla="*/ 3146225 w 3975738"/>
              <a:gd name="connsiteY2" fmla="*/ 6449489 h 6449489"/>
              <a:gd name="connsiteX3" fmla="*/ 5033 w 3975738"/>
              <a:gd name="connsiteY3" fmla="*/ 6427040 h 6449489"/>
              <a:gd name="connsiteX4" fmla="*/ 0 w 3975738"/>
              <a:gd name="connsiteY4" fmla="*/ 0 h 6449489"/>
              <a:gd name="connsiteX0" fmla="*/ 0 w 3956121"/>
              <a:gd name="connsiteY0" fmla="*/ 0 h 6427040"/>
              <a:gd name="connsiteX1" fmla="*/ 3940685 w 3956121"/>
              <a:gd name="connsiteY1" fmla="*/ 619496 h 6427040"/>
              <a:gd name="connsiteX2" fmla="*/ 2691937 w 3956121"/>
              <a:gd name="connsiteY2" fmla="*/ 6333005 h 6427040"/>
              <a:gd name="connsiteX3" fmla="*/ 5033 w 3956121"/>
              <a:gd name="connsiteY3" fmla="*/ 6427040 h 6427040"/>
              <a:gd name="connsiteX4" fmla="*/ 0 w 3956121"/>
              <a:gd name="connsiteY4" fmla="*/ 0 h 6427040"/>
              <a:gd name="connsiteX0" fmla="*/ 0 w 3975225"/>
              <a:gd name="connsiteY0" fmla="*/ 0 h 6455313"/>
              <a:gd name="connsiteX1" fmla="*/ 3940685 w 3975225"/>
              <a:gd name="connsiteY1" fmla="*/ 619496 h 6455313"/>
              <a:gd name="connsiteX2" fmla="*/ 3140401 w 3975225"/>
              <a:gd name="connsiteY2" fmla="*/ 6455313 h 6455313"/>
              <a:gd name="connsiteX3" fmla="*/ 5033 w 3975225"/>
              <a:gd name="connsiteY3" fmla="*/ 6427040 h 6455313"/>
              <a:gd name="connsiteX4" fmla="*/ 0 w 3975225"/>
              <a:gd name="connsiteY4" fmla="*/ 0 h 6455313"/>
              <a:gd name="connsiteX0" fmla="*/ 0 w 3995009"/>
              <a:gd name="connsiteY0" fmla="*/ 0 h 6455313"/>
              <a:gd name="connsiteX1" fmla="*/ 3940685 w 3995009"/>
              <a:gd name="connsiteY1" fmla="*/ 619496 h 6455313"/>
              <a:gd name="connsiteX2" fmla="*/ 3140401 w 3995009"/>
              <a:gd name="connsiteY2" fmla="*/ 6455313 h 6455313"/>
              <a:gd name="connsiteX3" fmla="*/ 5033 w 3995009"/>
              <a:gd name="connsiteY3" fmla="*/ 6427040 h 6455313"/>
              <a:gd name="connsiteX4" fmla="*/ 0 w 3995009"/>
              <a:gd name="connsiteY4" fmla="*/ 0 h 6455313"/>
              <a:gd name="connsiteX0" fmla="*/ 0 w 3995643"/>
              <a:gd name="connsiteY0" fmla="*/ 0 h 6432016"/>
              <a:gd name="connsiteX1" fmla="*/ 3940685 w 3995643"/>
              <a:gd name="connsiteY1" fmla="*/ 619496 h 6432016"/>
              <a:gd name="connsiteX2" fmla="*/ 3146225 w 3995643"/>
              <a:gd name="connsiteY2" fmla="*/ 6432016 h 6432016"/>
              <a:gd name="connsiteX3" fmla="*/ 5033 w 3995643"/>
              <a:gd name="connsiteY3" fmla="*/ 6427040 h 6432016"/>
              <a:gd name="connsiteX4" fmla="*/ 0 w 3995643"/>
              <a:gd name="connsiteY4" fmla="*/ 0 h 6432016"/>
              <a:gd name="connsiteX0" fmla="*/ 0 w 4001467"/>
              <a:gd name="connsiteY0" fmla="*/ 0 h 6449489"/>
              <a:gd name="connsiteX1" fmla="*/ 3946509 w 4001467"/>
              <a:gd name="connsiteY1" fmla="*/ 636969 h 6449489"/>
              <a:gd name="connsiteX2" fmla="*/ 3152049 w 4001467"/>
              <a:gd name="connsiteY2" fmla="*/ 6449489 h 6449489"/>
              <a:gd name="connsiteX3" fmla="*/ 10857 w 4001467"/>
              <a:gd name="connsiteY3" fmla="*/ 6444513 h 6449489"/>
              <a:gd name="connsiteX4" fmla="*/ 0 w 4001467"/>
              <a:gd name="connsiteY4" fmla="*/ 0 h 6449489"/>
              <a:gd name="connsiteX0" fmla="*/ 0 w 4001467"/>
              <a:gd name="connsiteY0" fmla="*/ 0 h 6449489"/>
              <a:gd name="connsiteX1" fmla="*/ 3946509 w 4001467"/>
              <a:gd name="connsiteY1" fmla="*/ 636969 h 6449489"/>
              <a:gd name="connsiteX2" fmla="*/ 3152049 w 4001467"/>
              <a:gd name="connsiteY2" fmla="*/ 6449489 h 6449489"/>
              <a:gd name="connsiteX3" fmla="*/ 10857 w 4001467"/>
              <a:gd name="connsiteY3" fmla="*/ 6444513 h 6449489"/>
              <a:gd name="connsiteX4" fmla="*/ 0 w 4001467"/>
              <a:gd name="connsiteY4" fmla="*/ 0 h 6449489"/>
              <a:gd name="connsiteX0" fmla="*/ 0 w 4001467"/>
              <a:gd name="connsiteY0" fmla="*/ 0 h 6449489"/>
              <a:gd name="connsiteX1" fmla="*/ 3946509 w 4001467"/>
              <a:gd name="connsiteY1" fmla="*/ 636969 h 6449489"/>
              <a:gd name="connsiteX2" fmla="*/ 3152049 w 4001467"/>
              <a:gd name="connsiteY2" fmla="*/ 6449489 h 6449489"/>
              <a:gd name="connsiteX3" fmla="*/ 10857 w 4001467"/>
              <a:gd name="connsiteY3" fmla="*/ 6444513 h 6449489"/>
              <a:gd name="connsiteX4" fmla="*/ 0 w 4001467"/>
              <a:gd name="connsiteY4" fmla="*/ 0 h 6449489"/>
              <a:gd name="connsiteX0" fmla="*/ 0 w 4001467"/>
              <a:gd name="connsiteY0" fmla="*/ 0 h 6449489"/>
              <a:gd name="connsiteX1" fmla="*/ 3946509 w 4001467"/>
              <a:gd name="connsiteY1" fmla="*/ 636969 h 6449489"/>
              <a:gd name="connsiteX2" fmla="*/ 3152049 w 4001467"/>
              <a:gd name="connsiteY2" fmla="*/ 6449489 h 6449489"/>
              <a:gd name="connsiteX3" fmla="*/ 10857 w 4001467"/>
              <a:gd name="connsiteY3" fmla="*/ 6444513 h 6449489"/>
              <a:gd name="connsiteX4" fmla="*/ 0 w 4001467"/>
              <a:gd name="connsiteY4" fmla="*/ 0 h 6449489"/>
              <a:gd name="connsiteX0" fmla="*/ 0 w 4001467"/>
              <a:gd name="connsiteY0" fmla="*/ 0 h 6449489"/>
              <a:gd name="connsiteX1" fmla="*/ 3946509 w 4001467"/>
              <a:gd name="connsiteY1" fmla="*/ 636969 h 6449489"/>
              <a:gd name="connsiteX2" fmla="*/ 3152049 w 4001467"/>
              <a:gd name="connsiteY2" fmla="*/ 6449489 h 6449489"/>
              <a:gd name="connsiteX3" fmla="*/ 10857 w 4001467"/>
              <a:gd name="connsiteY3" fmla="*/ 6444513 h 6449489"/>
              <a:gd name="connsiteX4" fmla="*/ 0 w 4001467"/>
              <a:gd name="connsiteY4" fmla="*/ 0 h 6449489"/>
              <a:gd name="connsiteX0" fmla="*/ 0 w 4001467"/>
              <a:gd name="connsiteY0" fmla="*/ 0 h 6449489"/>
              <a:gd name="connsiteX1" fmla="*/ 3946509 w 4001467"/>
              <a:gd name="connsiteY1" fmla="*/ 636969 h 6449489"/>
              <a:gd name="connsiteX2" fmla="*/ 3152049 w 4001467"/>
              <a:gd name="connsiteY2" fmla="*/ 6449489 h 6449489"/>
              <a:gd name="connsiteX3" fmla="*/ 10857 w 4001467"/>
              <a:gd name="connsiteY3" fmla="*/ 6444513 h 6449489"/>
              <a:gd name="connsiteX4" fmla="*/ 0 w 4001467"/>
              <a:gd name="connsiteY4" fmla="*/ 0 h 6449489"/>
              <a:gd name="connsiteX0" fmla="*/ 0 w 4003445"/>
              <a:gd name="connsiteY0" fmla="*/ 0 h 6444513"/>
              <a:gd name="connsiteX1" fmla="*/ 3946509 w 4003445"/>
              <a:gd name="connsiteY1" fmla="*/ 636969 h 6444513"/>
              <a:gd name="connsiteX2" fmla="*/ 3169521 w 4003445"/>
              <a:gd name="connsiteY2" fmla="*/ 6443665 h 6444513"/>
              <a:gd name="connsiteX3" fmla="*/ 10857 w 4003445"/>
              <a:gd name="connsiteY3" fmla="*/ 6444513 h 6444513"/>
              <a:gd name="connsiteX4" fmla="*/ 0 w 4003445"/>
              <a:gd name="connsiteY4" fmla="*/ 0 h 6444513"/>
              <a:gd name="connsiteX0" fmla="*/ 0 w 4003445"/>
              <a:gd name="connsiteY0" fmla="*/ 0 h 6444513"/>
              <a:gd name="connsiteX1" fmla="*/ 3946509 w 4003445"/>
              <a:gd name="connsiteY1" fmla="*/ 636969 h 6444513"/>
              <a:gd name="connsiteX2" fmla="*/ 3169521 w 4003445"/>
              <a:gd name="connsiteY2" fmla="*/ 6443665 h 6444513"/>
              <a:gd name="connsiteX3" fmla="*/ 10857 w 4003445"/>
              <a:gd name="connsiteY3" fmla="*/ 6444513 h 6444513"/>
              <a:gd name="connsiteX4" fmla="*/ 0 w 4003445"/>
              <a:gd name="connsiteY4" fmla="*/ 0 h 6444513"/>
              <a:gd name="connsiteX0" fmla="*/ 0 w 4003445"/>
              <a:gd name="connsiteY0" fmla="*/ 0 h 6444513"/>
              <a:gd name="connsiteX1" fmla="*/ 3946509 w 4003445"/>
              <a:gd name="connsiteY1" fmla="*/ 636969 h 6444513"/>
              <a:gd name="connsiteX2" fmla="*/ 3169521 w 4003445"/>
              <a:gd name="connsiteY2" fmla="*/ 6443665 h 6444513"/>
              <a:gd name="connsiteX3" fmla="*/ 10857 w 4003445"/>
              <a:gd name="connsiteY3" fmla="*/ 6444513 h 6444513"/>
              <a:gd name="connsiteX4" fmla="*/ 0 w 4003445"/>
              <a:gd name="connsiteY4" fmla="*/ 0 h 6444513"/>
              <a:gd name="connsiteX0" fmla="*/ 0 w 4009270"/>
              <a:gd name="connsiteY0" fmla="*/ 0 h 6456161"/>
              <a:gd name="connsiteX1" fmla="*/ 3952334 w 4009270"/>
              <a:gd name="connsiteY1" fmla="*/ 648617 h 6456161"/>
              <a:gd name="connsiteX2" fmla="*/ 3175346 w 4009270"/>
              <a:gd name="connsiteY2" fmla="*/ 6455313 h 6456161"/>
              <a:gd name="connsiteX3" fmla="*/ 16682 w 4009270"/>
              <a:gd name="connsiteY3" fmla="*/ 6456161 h 6456161"/>
              <a:gd name="connsiteX4" fmla="*/ 0 w 4009270"/>
              <a:gd name="connsiteY4" fmla="*/ 0 h 6456161"/>
              <a:gd name="connsiteX0" fmla="*/ 0 w 4009270"/>
              <a:gd name="connsiteY0" fmla="*/ 0 h 6473633"/>
              <a:gd name="connsiteX1" fmla="*/ 3952334 w 4009270"/>
              <a:gd name="connsiteY1" fmla="*/ 648617 h 6473633"/>
              <a:gd name="connsiteX2" fmla="*/ 3175346 w 4009270"/>
              <a:gd name="connsiteY2" fmla="*/ 6455313 h 6473633"/>
              <a:gd name="connsiteX3" fmla="*/ 22506 w 4009270"/>
              <a:gd name="connsiteY3" fmla="*/ 6473633 h 6473633"/>
              <a:gd name="connsiteX4" fmla="*/ 0 w 4009270"/>
              <a:gd name="connsiteY4" fmla="*/ 0 h 6473633"/>
              <a:gd name="connsiteX0" fmla="*/ 0 w 4007938"/>
              <a:gd name="connsiteY0" fmla="*/ 0 h 6478610"/>
              <a:gd name="connsiteX1" fmla="*/ 3952334 w 4007938"/>
              <a:gd name="connsiteY1" fmla="*/ 648617 h 6478610"/>
              <a:gd name="connsiteX2" fmla="*/ 3163698 w 4007938"/>
              <a:gd name="connsiteY2" fmla="*/ 6478610 h 6478610"/>
              <a:gd name="connsiteX3" fmla="*/ 22506 w 4007938"/>
              <a:gd name="connsiteY3" fmla="*/ 6473633 h 6478610"/>
              <a:gd name="connsiteX4" fmla="*/ 0 w 4007938"/>
              <a:gd name="connsiteY4" fmla="*/ 0 h 6478610"/>
              <a:gd name="connsiteX0" fmla="*/ 0 w 4007938"/>
              <a:gd name="connsiteY0" fmla="*/ 0 h 6473633"/>
              <a:gd name="connsiteX1" fmla="*/ 3952334 w 4007938"/>
              <a:gd name="connsiteY1" fmla="*/ 648617 h 6473633"/>
              <a:gd name="connsiteX2" fmla="*/ 3163698 w 4007938"/>
              <a:gd name="connsiteY2" fmla="*/ 6461137 h 6473633"/>
              <a:gd name="connsiteX3" fmla="*/ 22506 w 4007938"/>
              <a:gd name="connsiteY3" fmla="*/ 6473633 h 6473633"/>
              <a:gd name="connsiteX4" fmla="*/ 0 w 4007938"/>
              <a:gd name="connsiteY4" fmla="*/ 0 h 6473633"/>
              <a:gd name="connsiteX0" fmla="*/ 0 w 4007938"/>
              <a:gd name="connsiteY0" fmla="*/ 0 h 6478610"/>
              <a:gd name="connsiteX1" fmla="*/ 3952334 w 4007938"/>
              <a:gd name="connsiteY1" fmla="*/ 648617 h 6478610"/>
              <a:gd name="connsiteX2" fmla="*/ 3163698 w 4007938"/>
              <a:gd name="connsiteY2" fmla="*/ 6478610 h 6478610"/>
              <a:gd name="connsiteX3" fmla="*/ 22506 w 4007938"/>
              <a:gd name="connsiteY3" fmla="*/ 6473633 h 6478610"/>
              <a:gd name="connsiteX4" fmla="*/ 0 w 4007938"/>
              <a:gd name="connsiteY4" fmla="*/ 0 h 6478610"/>
              <a:gd name="connsiteX0" fmla="*/ 0 w 4009784"/>
              <a:gd name="connsiteY0" fmla="*/ 0 h 6478610"/>
              <a:gd name="connsiteX1" fmla="*/ 3952334 w 4009784"/>
              <a:gd name="connsiteY1" fmla="*/ 648617 h 6478610"/>
              <a:gd name="connsiteX2" fmla="*/ 3163698 w 4009784"/>
              <a:gd name="connsiteY2" fmla="*/ 6478610 h 6478610"/>
              <a:gd name="connsiteX3" fmla="*/ 22506 w 4009784"/>
              <a:gd name="connsiteY3" fmla="*/ 6473633 h 6478610"/>
              <a:gd name="connsiteX4" fmla="*/ 0 w 4009784"/>
              <a:gd name="connsiteY4" fmla="*/ 0 h 6478610"/>
              <a:gd name="connsiteX0" fmla="*/ 0 w 4014928"/>
              <a:gd name="connsiteY0" fmla="*/ 0 h 6478610"/>
              <a:gd name="connsiteX1" fmla="*/ 3958159 w 4014928"/>
              <a:gd name="connsiteY1" fmla="*/ 648617 h 6478610"/>
              <a:gd name="connsiteX2" fmla="*/ 3163698 w 4014928"/>
              <a:gd name="connsiteY2" fmla="*/ 6478610 h 6478610"/>
              <a:gd name="connsiteX3" fmla="*/ 22506 w 4014928"/>
              <a:gd name="connsiteY3" fmla="*/ 6473633 h 6478610"/>
              <a:gd name="connsiteX4" fmla="*/ 0 w 4014928"/>
              <a:gd name="connsiteY4" fmla="*/ 0 h 6478610"/>
              <a:gd name="connsiteX0" fmla="*/ 0 w 4014928"/>
              <a:gd name="connsiteY0" fmla="*/ 0 h 6478610"/>
              <a:gd name="connsiteX1" fmla="*/ 3958159 w 4014928"/>
              <a:gd name="connsiteY1" fmla="*/ 648617 h 6478610"/>
              <a:gd name="connsiteX2" fmla="*/ 3163698 w 4014928"/>
              <a:gd name="connsiteY2" fmla="*/ 6478610 h 6478610"/>
              <a:gd name="connsiteX3" fmla="*/ 22506 w 4014928"/>
              <a:gd name="connsiteY3" fmla="*/ 6473633 h 6478610"/>
              <a:gd name="connsiteX4" fmla="*/ 0 w 4014928"/>
              <a:gd name="connsiteY4" fmla="*/ 0 h 6478610"/>
              <a:gd name="connsiteX0" fmla="*/ 0 w 4014928"/>
              <a:gd name="connsiteY0" fmla="*/ 0 h 6485281"/>
              <a:gd name="connsiteX1" fmla="*/ 3958159 w 4014928"/>
              <a:gd name="connsiteY1" fmla="*/ 648617 h 6485281"/>
              <a:gd name="connsiteX2" fmla="*/ 3163698 w 4014928"/>
              <a:gd name="connsiteY2" fmla="*/ 6478610 h 6485281"/>
              <a:gd name="connsiteX3" fmla="*/ 5033 w 4014928"/>
              <a:gd name="connsiteY3" fmla="*/ 6485281 h 6485281"/>
              <a:gd name="connsiteX4" fmla="*/ 0 w 4014928"/>
              <a:gd name="connsiteY4" fmla="*/ 0 h 6485281"/>
              <a:gd name="connsiteX0" fmla="*/ 0 w 4017011"/>
              <a:gd name="connsiteY0" fmla="*/ 0 h 6485281"/>
              <a:gd name="connsiteX1" fmla="*/ 3958159 w 4017011"/>
              <a:gd name="connsiteY1" fmla="*/ 648617 h 6485281"/>
              <a:gd name="connsiteX2" fmla="*/ 3181170 w 4017011"/>
              <a:gd name="connsiteY2" fmla="*/ 6472785 h 6485281"/>
              <a:gd name="connsiteX3" fmla="*/ 5033 w 4017011"/>
              <a:gd name="connsiteY3" fmla="*/ 6485281 h 6485281"/>
              <a:gd name="connsiteX4" fmla="*/ 0 w 4017011"/>
              <a:gd name="connsiteY4" fmla="*/ 0 h 6485281"/>
              <a:gd name="connsiteX0" fmla="*/ 0 w 4022127"/>
              <a:gd name="connsiteY0" fmla="*/ 0 h 6485281"/>
              <a:gd name="connsiteX1" fmla="*/ 3963983 w 4022127"/>
              <a:gd name="connsiteY1" fmla="*/ 648617 h 6485281"/>
              <a:gd name="connsiteX2" fmla="*/ 3181170 w 4022127"/>
              <a:gd name="connsiteY2" fmla="*/ 6472785 h 6485281"/>
              <a:gd name="connsiteX3" fmla="*/ 5033 w 4022127"/>
              <a:gd name="connsiteY3" fmla="*/ 6485281 h 6485281"/>
              <a:gd name="connsiteX4" fmla="*/ 0 w 4022127"/>
              <a:gd name="connsiteY4" fmla="*/ 0 h 64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2127" h="6485281">
                <a:moveTo>
                  <a:pt x="0" y="0"/>
                </a:moveTo>
                <a:cubicBezTo>
                  <a:pt x="1112235" y="95698"/>
                  <a:pt x="2554576" y="270570"/>
                  <a:pt x="3963983" y="648617"/>
                </a:cubicBezTo>
                <a:cubicBezTo>
                  <a:pt x="4140961" y="2589819"/>
                  <a:pt x="3923367" y="4729451"/>
                  <a:pt x="3181170" y="6472785"/>
                </a:cubicBezTo>
                <a:lnTo>
                  <a:pt x="5033" y="6485281"/>
                </a:lnTo>
                <a:cubicBezTo>
                  <a:pt x="3449" y="4342841"/>
                  <a:pt x="1584" y="2142440"/>
                  <a:pt x="0" y="0"/>
                </a:cubicBezTo>
                <a:close/>
              </a:path>
            </a:pathLst>
          </a:cu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30188" algn="l"/>
              </a:tabLst>
              <a:defRPr lang="en-US" dirty="0">
                <a:solidFill>
                  <a:srgbClr val="B7123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2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/Close In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453892" y="6493007"/>
            <a:ext cx="822595" cy="20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3097923" y="6493007"/>
            <a:ext cx="2940147" cy="2061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8760612" y="6493009"/>
            <a:ext cx="230989" cy="206103"/>
          </a:xfrm>
          <a:prstGeom prst="rect">
            <a:avLst/>
          </a:prstGeom>
        </p:spPr>
        <p:txBody>
          <a:bodyPr/>
          <a:lstStyle/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 hidden="1"/>
          <p:cNvCxnSpPr/>
          <p:nvPr userDrawn="1"/>
        </p:nvCxnSpPr>
        <p:spPr>
          <a:xfrm>
            <a:off x="8686800" y="6496043"/>
            <a:ext cx="0" cy="203200"/>
          </a:xfrm>
          <a:prstGeom prst="line">
            <a:avLst/>
          </a:prstGeom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6" y="6437376"/>
            <a:ext cx="886404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2918896"/>
            <a:ext cx="3688080" cy="10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2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 bwMode="auto">
          <a:xfrm>
            <a:off x="508000" y="1204913"/>
            <a:ext cx="83105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1pPr>
            <a:lvl2pPr marL="569913" marR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2pPr>
            <a:lvl3pPr marL="91598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3pPr>
            <a:lvl4pPr marL="1312863" marR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4pPr>
            <a:lvl5pPr marL="1662113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44925" y="6464300"/>
            <a:ext cx="1395413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CA48-F8F7-4021-A6F9-0C9FD0941344}" type="datetime4">
              <a:rPr lang="en-US"/>
              <a:pPr>
                <a:defRPr/>
              </a:pPr>
              <a:t>April 28, 2015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803275" y="6464300"/>
            <a:ext cx="2411413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AE921-4046-40F3-BA30-FF2D3F052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70591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6493009"/>
            <a:ext cx="230989" cy="2061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accent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6582835"/>
            <a:ext cx="6802415" cy="152400"/>
          </a:xfrm>
        </p:spPr>
        <p:txBody>
          <a:bodyPr anchor="t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6392339"/>
            <a:ext cx="6804025" cy="152400"/>
          </a:xfrm>
        </p:spPr>
        <p:txBody>
          <a:bodyPr bIns="0" anchor="b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6425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457200" y="1569509"/>
            <a:ext cx="8221980" cy="470429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498000"/>
            <a:ext cx="4828032" cy="152400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30188" algn="l"/>
              </a:tabLst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Classification</a:t>
            </a:r>
          </a:p>
          <a:p>
            <a:endParaRPr lang="en-US" dirty="0" smtClean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1" y="5706110"/>
            <a:ext cx="6781799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457200" y="5018393"/>
            <a:ext cx="4827588" cy="415927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lang="en-US" sz="1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30188" algn="l"/>
              </a:tabLst>
            </a:pPr>
            <a:r>
              <a:rPr lang="en-US" dirty="0" smtClean="0"/>
              <a:t>Click to 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36201" y="0"/>
            <a:ext cx="5007799" cy="5155411"/>
            <a:chOff x="4136201" y="0"/>
            <a:chExt cx="5007799" cy="5155411"/>
          </a:xfrm>
        </p:grpSpPr>
        <p:pic>
          <p:nvPicPr>
            <p:cNvPr id="27" name="Picture 26" descr="RevisedM-ShieldForPPT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09" r="19882"/>
            <a:stretch/>
          </p:blipFill>
          <p:spPr>
            <a:xfrm>
              <a:off x="4136201" y="0"/>
              <a:ext cx="5007799" cy="5155411"/>
            </a:xfrm>
            <a:prstGeom prst="rect">
              <a:avLst/>
            </a:prstGeom>
          </p:spPr>
        </p:pic>
        <p:pic>
          <p:nvPicPr>
            <p:cNvPr id="28" name="Picture 27" descr="RevisedM-ShieldForPPT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61" t="97666" r="30174" b="-3801"/>
            <a:stretch/>
          </p:blipFill>
          <p:spPr>
            <a:xfrm>
              <a:off x="8094662" y="4758504"/>
              <a:ext cx="397848" cy="396907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1" name="Straight Connector 10"/>
          <p:cNvCxnSpPr/>
          <p:nvPr userDrawn="1"/>
        </p:nvCxnSpPr>
        <p:spPr>
          <a:xfrm>
            <a:off x="457201" y="4207058"/>
            <a:ext cx="4828031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207058"/>
            <a:ext cx="4827588" cy="726289"/>
          </a:xfrm>
          <a:prstGeom prst="rect">
            <a:avLst/>
          </a:prstGeom>
        </p:spPr>
        <p:txBody>
          <a:bodyPr vert="horz" lIns="0" tIns="9144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4026" y="5791200"/>
            <a:ext cx="4831206" cy="405120"/>
          </a:xfrm>
        </p:spPr>
        <p:txBody>
          <a:bodyPr anchor="t"/>
          <a:lstStyle>
            <a:lvl9pPr>
              <a:buNone/>
              <a:defRPr/>
            </a:lvl9pPr>
          </a:lstStyle>
          <a:p>
            <a:pPr lvl="8"/>
            <a:r>
              <a:rPr lang="en-US" dirty="0" smtClean="0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685801" y="797862"/>
            <a:ext cx="3463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 userDrawn="1"/>
        </p:nvCxnSpPr>
        <p:spPr>
          <a:xfrm flipH="1">
            <a:off x="-304800" y="822497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 flipH="1">
            <a:off x="-304800" y="1198034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685801" y="1173399"/>
            <a:ext cx="3463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Subtitle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 userDrawn="1"/>
        </p:nvCxnSpPr>
        <p:spPr>
          <a:xfrm flipH="1">
            <a:off x="-304800" y="1563159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762000" y="1510824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Content Box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 userDrawn="1"/>
        </p:nvCxnSpPr>
        <p:spPr>
          <a:xfrm flipH="1">
            <a:off x="-304800" y="6588136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-762000" y="6535801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</a:t>
            </a:r>
            <a:br>
              <a:rPr lang="en-US" sz="400" dirty="0" smtClean="0">
                <a:solidFill>
                  <a:schemeClr val="bg1"/>
                </a:solidFill>
              </a:rPr>
            </a:br>
            <a:r>
              <a:rPr lang="en-US" sz="400" dirty="0" smtClean="0">
                <a:solidFill>
                  <a:schemeClr val="bg1"/>
                </a:solidFill>
              </a:rPr>
              <a:t>Footer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 userDrawn="1"/>
        </p:nvCxnSpPr>
        <p:spPr>
          <a:xfrm rot="16200000" flipH="1">
            <a:off x="250827" y="7061200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245918" y="7352898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Left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 userDrawn="1"/>
        </p:nvCxnSpPr>
        <p:spPr>
          <a:xfrm rot="16200000" flipH="1">
            <a:off x="8480427" y="7061200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 userDrawn="1"/>
        </p:nvSpPr>
        <p:spPr>
          <a:xfrm>
            <a:off x="8475518" y="7352898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Right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 userDrawn="1"/>
        </p:nvCxnSpPr>
        <p:spPr>
          <a:xfrm>
            <a:off x="9144000" y="6588136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 userDrawn="1"/>
        </p:nvSpPr>
        <p:spPr>
          <a:xfrm>
            <a:off x="9483436" y="6535801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</a:t>
            </a:r>
            <a:br>
              <a:rPr lang="en-US" sz="400" dirty="0" smtClean="0">
                <a:solidFill>
                  <a:schemeClr val="bg1"/>
                </a:solidFill>
              </a:rPr>
            </a:br>
            <a:r>
              <a:rPr lang="en-US" sz="400" dirty="0" smtClean="0">
                <a:solidFill>
                  <a:schemeClr val="bg1"/>
                </a:solidFill>
              </a:rPr>
              <a:t>Footer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 userDrawn="1"/>
        </p:nvCxnSpPr>
        <p:spPr>
          <a:xfrm>
            <a:off x="9144000" y="1562203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 userDrawn="1"/>
        </p:nvSpPr>
        <p:spPr>
          <a:xfrm>
            <a:off x="9483436" y="1509870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Content Box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 userDrawn="1"/>
        </p:nvCxnSpPr>
        <p:spPr>
          <a:xfrm>
            <a:off x="9144000" y="1200254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 userDrawn="1"/>
        </p:nvSpPr>
        <p:spPr>
          <a:xfrm>
            <a:off x="9483436" y="1175618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Subtitle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 userDrawn="1"/>
        </p:nvCxnSpPr>
        <p:spPr>
          <a:xfrm>
            <a:off x="9144000" y="82137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9483436" y="796736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 userDrawn="1"/>
        </p:nvCxnSpPr>
        <p:spPr>
          <a:xfrm rot="5400000" flipH="1">
            <a:off x="8486775" y="-206375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 userDrawn="1"/>
        </p:nvSpPr>
        <p:spPr>
          <a:xfrm>
            <a:off x="8475518" y="-553475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Right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 userDrawn="1"/>
        </p:nvCxnSpPr>
        <p:spPr>
          <a:xfrm rot="5400000" flipH="1">
            <a:off x="252414" y="-206375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 userDrawn="1"/>
        </p:nvSpPr>
        <p:spPr>
          <a:xfrm>
            <a:off x="245918" y="-553475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Left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19" y="3360236"/>
            <a:ext cx="2004668" cy="55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8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0612" y="6493009"/>
            <a:ext cx="230989" cy="20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6582835"/>
            <a:ext cx="6802415" cy="152400"/>
          </a:xfrm>
        </p:spPr>
        <p:txBody>
          <a:bodyPr anchor="t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6392339"/>
            <a:ext cx="6804025" cy="152400"/>
          </a:xfrm>
        </p:spPr>
        <p:txBody>
          <a:bodyPr bIns="0" anchor="b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6425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2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F956-84A8-4035-81A5-45AA598EB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65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 bwMode="auto">
          <a:xfrm>
            <a:off x="508000" y="1204913"/>
            <a:ext cx="83105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1pPr>
            <a:lvl2pPr marL="569913" marR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2pPr>
            <a:lvl3pPr marL="91598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3pPr>
            <a:lvl4pPr marL="1312863" marR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4pPr>
            <a:lvl5pPr marL="1662113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44925" y="6464300"/>
            <a:ext cx="1395413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CA48-F8F7-4021-A6F9-0C9FD0941344}" type="datetime4">
              <a:rPr lang="en-US"/>
              <a:pPr>
                <a:defRPr/>
              </a:pPr>
              <a:t>April 28, 2015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803275" y="6464300"/>
            <a:ext cx="2411413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AE921-4046-40F3-BA30-FF2D3F052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57788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 bwMode="auto">
          <a:xfrm>
            <a:off x="508000" y="1204913"/>
            <a:ext cx="83105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1pPr>
            <a:lvl2pPr marL="569913" marR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2pPr>
            <a:lvl3pPr marL="91598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lvl3pPr>
            <a:lvl4pPr marL="1312863" marR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4pPr>
            <a:lvl5pPr marL="1662113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44925" y="6464300"/>
            <a:ext cx="1395413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CA48-F8F7-4021-A6F9-0C9FD0941344}" type="datetime4">
              <a:rPr lang="en-US"/>
              <a:pPr>
                <a:defRPr/>
              </a:pPr>
              <a:t>April 28, 2015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803275" y="6464300"/>
            <a:ext cx="2411413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AE921-4046-40F3-BA30-FF2D3F052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503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6493009"/>
            <a:ext cx="230989" cy="2061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6582835"/>
            <a:ext cx="6802415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Classification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6392339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029926"/>
            <a:ext cx="8229600" cy="333372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6425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57200" y="1569509"/>
            <a:ext cx="8221980" cy="470429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3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6493009"/>
            <a:ext cx="230989" cy="2061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6582835"/>
            <a:ext cx="6802415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Classification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6392339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6425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457200" y="1569509"/>
            <a:ext cx="8221980" cy="470429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029926"/>
            <a:ext cx="8229600" cy="333372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6493009"/>
            <a:ext cx="230989" cy="2061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6582835"/>
            <a:ext cx="6802415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Classification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6392339"/>
            <a:ext cx="6804025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6425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456576" y="1569509"/>
            <a:ext cx="3974931" cy="470429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24"/>
          </p:nvPr>
        </p:nvSpPr>
        <p:spPr>
          <a:xfrm>
            <a:off x="4705350" y="1569509"/>
            <a:ext cx="3981145" cy="470429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029926"/>
            <a:ext cx="8229600" cy="333372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5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6" y="103979"/>
            <a:ext cx="7496269" cy="676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2437"/>
            <a:ext cx="5486400" cy="75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2417" y="2911200"/>
            <a:ext cx="3839169" cy="1238801"/>
          </a:xfrm>
          <a:prstGeom prst="rect">
            <a:avLst/>
          </a:prstGeom>
        </p:spPr>
        <p:txBody>
          <a:bodyPr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174625" indent="-17462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Intel Clear" panose="020B0604020203020204" pitchFamily="34" charset="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/>
                </a:solidFill>
              </a:defRPr>
            </a:lvl3pPr>
            <a:lvl4pPr algn="ctr">
              <a:defRPr sz="1400"/>
            </a:lvl4pPr>
            <a:lvl5pPr algn="ctr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2" y="6493009"/>
            <a:ext cx="230989" cy="2061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6582835"/>
            <a:ext cx="1920240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Classification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6392339"/>
            <a:ext cx="1920240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662954" y="6484131"/>
            <a:ext cx="383388" cy="2061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731F50-EFAE-42B9-9E0D-0B1F44AF12F9}" type="slidenum">
              <a:rPr lang="en-US" sz="800" smtClean="0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7854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60512"/>
            <a:ext cx="9144000" cy="5297487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lIns="182880" tIns="91440" rIns="18288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 baseline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6425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57200" y="1029926"/>
            <a:ext cx="8229600" cy="333372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4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530600"/>
            <a:ext cx="9144000" cy="3327400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lIns="182880" tIns="91440" rIns="18288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 baseline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6425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57200" y="1029926"/>
            <a:ext cx="8229600" cy="333372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6576" y="1569509"/>
            <a:ext cx="3974931" cy="183937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24"/>
          </p:nvPr>
        </p:nvSpPr>
        <p:spPr>
          <a:xfrm>
            <a:off x="4705350" y="1569509"/>
            <a:ext cx="3981145" cy="183937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5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1" cy="6858000"/>
          </a:xfrm>
          <a:pattFill prst="dotGrid">
            <a:fgClr>
              <a:schemeClr val="tx1"/>
            </a:fgClr>
            <a:bgClr>
              <a:schemeClr val="bg1"/>
            </a:bgClr>
          </a:pattFill>
        </p:spPr>
        <p:txBody>
          <a:bodyPr vert="horz" lIns="182880" tIns="91440" rIns="18288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 lang="en-US">
                <a:solidFill>
                  <a:srgbClr val="B7123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lang="en-US" dirty="0" smtClean="0"/>
              <a:t>Drag picture to placeholder or click icon to add. You must use a full bleed image to fill this entire space.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457200" y="1569509"/>
            <a:ext cx="3843655" cy="470429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1" y="184150"/>
            <a:ext cx="3843655" cy="7286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28 Intel Clear Light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6582835"/>
            <a:ext cx="3965945" cy="152400"/>
          </a:xfrm>
        </p:spPr>
        <p:txBody>
          <a:bodyPr anchor="t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6392339"/>
            <a:ext cx="3966884" cy="152400"/>
          </a:xfrm>
        </p:spPr>
        <p:txBody>
          <a:bodyPr bIns="0" anchor="b"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57200" y="1029926"/>
            <a:ext cx="3844567" cy="333372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7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71" y="6432970"/>
            <a:ext cx="897692" cy="331097"/>
          </a:xfrm>
          <a:prstGeom prst="rect">
            <a:avLst/>
          </a:prstGeom>
        </p:spPr>
      </p:pic>
      <p:cxnSp>
        <p:nvCxnSpPr>
          <p:cNvPr id="10" name="Straight Connector 9" hidden="1"/>
          <p:cNvCxnSpPr/>
          <p:nvPr userDrawn="1"/>
        </p:nvCxnSpPr>
        <p:spPr>
          <a:xfrm>
            <a:off x="8686800" y="6496043"/>
            <a:ext cx="0" cy="203200"/>
          </a:xfrm>
          <a:prstGeom prst="line">
            <a:avLst/>
          </a:prstGeom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hidden="1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6" y="6437376"/>
            <a:ext cx="886404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tle Placeholder 1"/>
          <p:cNvSpPr>
            <a:spLocks noGrp="1"/>
          </p:cNvSpPr>
          <p:nvPr>
            <p:ph type="title"/>
          </p:nvPr>
        </p:nvSpPr>
        <p:spPr>
          <a:xfrm>
            <a:off x="457200" y="183356"/>
            <a:ext cx="8226425" cy="7262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334"/>
            <a:ext cx="8221980" cy="469730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613" y="6493011"/>
            <a:ext cx="230988" cy="2061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EEB8B06D-99A5-468B-806E-293788FE96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" name="TextBox 55"/>
          <p:cNvSpPr txBox="1"/>
          <p:nvPr userDrawn="1"/>
        </p:nvSpPr>
        <p:spPr>
          <a:xfrm>
            <a:off x="-685801" y="797862"/>
            <a:ext cx="3463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 userDrawn="1"/>
        </p:nvCxnSpPr>
        <p:spPr>
          <a:xfrm flipH="1">
            <a:off x="-304800" y="822497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 userDrawn="1"/>
        </p:nvCxnSpPr>
        <p:spPr>
          <a:xfrm flipH="1">
            <a:off x="-304800" y="1198034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 userDrawn="1"/>
        </p:nvSpPr>
        <p:spPr>
          <a:xfrm>
            <a:off x="-685801" y="1173399"/>
            <a:ext cx="3463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Subtitle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/>
          <p:nvPr userDrawn="1"/>
        </p:nvCxnSpPr>
        <p:spPr>
          <a:xfrm flipH="1">
            <a:off x="-304800" y="1563159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 userDrawn="1"/>
        </p:nvSpPr>
        <p:spPr>
          <a:xfrm>
            <a:off x="-762000" y="1510824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Content Box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/>
          <p:nvPr userDrawn="1"/>
        </p:nvCxnSpPr>
        <p:spPr>
          <a:xfrm flipH="1">
            <a:off x="-304800" y="6588136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 userDrawn="1"/>
        </p:nvSpPr>
        <p:spPr>
          <a:xfrm>
            <a:off x="-762000" y="6535801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</a:t>
            </a:r>
            <a:br>
              <a:rPr lang="en-US" sz="400" dirty="0" smtClean="0">
                <a:solidFill>
                  <a:schemeClr val="bg1"/>
                </a:solidFill>
              </a:rPr>
            </a:br>
            <a:r>
              <a:rPr lang="en-US" sz="400" dirty="0" smtClean="0">
                <a:solidFill>
                  <a:schemeClr val="bg1"/>
                </a:solidFill>
              </a:rPr>
              <a:t>Footer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/>
          <p:nvPr userDrawn="1"/>
        </p:nvCxnSpPr>
        <p:spPr>
          <a:xfrm rot="16200000" flipH="1">
            <a:off x="250827" y="7061200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 userDrawn="1"/>
        </p:nvSpPr>
        <p:spPr>
          <a:xfrm>
            <a:off x="245918" y="7352898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Left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66" name="Straight Arrow Connector 65"/>
          <p:cNvCxnSpPr/>
          <p:nvPr userDrawn="1"/>
        </p:nvCxnSpPr>
        <p:spPr>
          <a:xfrm rot="16200000" flipH="1">
            <a:off x="8480427" y="7061200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 userDrawn="1"/>
        </p:nvSpPr>
        <p:spPr>
          <a:xfrm>
            <a:off x="8475518" y="7352898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Right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68" name="Straight Arrow Connector 67"/>
          <p:cNvCxnSpPr/>
          <p:nvPr userDrawn="1"/>
        </p:nvCxnSpPr>
        <p:spPr>
          <a:xfrm>
            <a:off x="9144000" y="6588136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 userDrawn="1"/>
        </p:nvSpPr>
        <p:spPr>
          <a:xfrm>
            <a:off x="9483436" y="6535801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</a:t>
            </a:r>
            <a:br>
              <a:rPr lang="en-US" sz="400" dirty="0" smtClean="0">
                <a:solidFill>
                  <a:schemeClr val="bg1"/>
                </a:solidFill>
              </a:rPr>
            </a:br>
            <a:r>
              <a:rPr lang="en-US" sz="400" dirty="0" smtClean="0">
                <a:solidFill>
                  <a:schemeClr val="bg1"/>
                </a:solidFill>
              </a:rPr>
              <a:t>Footer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/>
          <p:cNvCxnSpPr/>
          <p:nvPr userDrawn="1"/>
        </p:nvCxnSpPr>
        <p:spPr>
          <a:xfrm>
            <a:off x="9144000" y="1562203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9483436" y="1509870"/>
            <a:ext cx="422564" cy="1108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Top of Content Box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72" name="Straight Arrow Connector 71"/>
          <p:cNvCxnSpPr/>
          <p:nvPr userDrawn="1"/>
        </p:nvCxnSpPr>
        <p:spPr>
          <a:xfrm>
            <a:off x="9144000" y="1200254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 userDrawn="1"/>
        </p:nvSpPr>
        <p:spPr>
          <a:xfrm>
            <a:off x="9483436" y="1175618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Subtitle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74" name="Straight Arrow Connector 73"/>
          <p:cNvCxnSpPr/>
          <p:nvPr userDrawn="1"/>
        </p:nvCxnSpPr>
        <p:spPr>
          <a:xfrm>
            <a:off x="9144000" y="821370"/>
            <a:ext cx="3048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 userDrawn="1"/>
        </p:nvSpPr>
        <p:spPr>
          <a:xfrm>
            <a:off x="9483436" y="796736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Title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76" name="Straight Arrow Connector 75"/>
          <p:cNvCxnSpPr/>
          <p:nvPr userDrawn="1"/>
        </p:nvCxnSpPr>
        <p:spPr>
          <a:xfrm rot="5400000" flipH="1">
            <a:off x="8486775" y="-206375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 userDrawn="1"/>
        </p:nvSpPr>
        <p:spPr>
          <a:xfrm>
            <a:off x="8475518" y="-553475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Right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78" name="Straight Arrow Connector 77"/>
          <p:cNvCxnSpPr/>
          <p:nvPr userDrawn="1"/>
        </p:nvCxnSpPr>
        <p:spPr>
          <a:xfrm rot="5400000" flipH="1">
            <a:off x="252414" y="-206375"/>
            <a:ext cx="406400" cy="0"/>
          </a:xfrm>
          <a:prstGeom prst="straightConnector1">
            <a:avLst/>
          </a:prstGeom>
          <a:ln w="3175">
            <a:solidFill>
              <a:schemeClr val="bg1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 userDrawn="1"/>
        </p:nvSpPr>
        <p:spPr>
          <a:xfrm>
            <a:off x="245918" y="-553475"/>
            <a:ext cx="422564" cy="554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" dirty="0" smtClean="0">
                <a:solidFill>
                  <a:schemeClr val="bg1"/>
                </a:solidFill>
              </a:rPr>
              <a:t>Left Margin Line</a:t>
            </a:r>
            <a:endParaRPr lang="en-US" sz="4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8686804" y="6492875"/>
            <a:ext cx="0" cy="20623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2868" y="6465747"/>
            <a:ext cx="895834" cy="24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8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1" r:id="rId3"/>
    <p:sldLayoutId id="2147483650" r:id="rId4"/>
    <p:sldLayoutId id="2147483652" r:id="rId5"/>
    <p:sldLayoutId id="2147483662" r:id="rId6"/>
    <p:sldLayoutId id="2147483663" r:id="rId7"/>
    <p:sldLayoutId id="2147483664" r:id="rId8"/>
    <p:sldLayoutId id="2147483668" r:id="rId9"/>
    <p:sldLayoutId id="2147483680" r:id="rId10"/>
    <p:sldLayoutId id="2147483672" r:id="rId11"/>
    <p:sldLayoutId id="2147483654" r:id="rId12"/>
    <p:sldLayoutId id="2147483655" r:id="rId13"/>
    <p:sldLayoutId id="2147483665" r:id="rId14"/>
    <p:sldLayoutId id="2147483678" r:id="rId15"/>
    <p:sldLayoutId id="2147483679" r:id="rId16"/>
    <p:sldLayoutId id="2147483675" r:id="rId17"/>
    <p:sldLayoutId id="2147483712" r:id="rId18"/>
    <p:sldLayoutId id="2147483731" r:id="rId19"/>
    <p:sldLayoutId id="2147483732" r:id="rId20"/>
    <p:sldLayoutId id="2147483733" r:id="rId21"/>
    <p:sldLayoutId id="2147483734" r:id="rId22"/>
    <p:sldLayoutId id="2147483735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tabLst>
          <a:tab pos="23018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0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tabLst>
          <a:tab pos="230188" algn="l"/>
          <a:tab pos="3541713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03225" indent="-174625" algn="l" defTabSz="914400" rtl="0" eaLnBrk="1" latinLnBrk="0" hangingPunct="1">
        <a:lnSpc>
          <a:spcPct val="90000"/>
        </a:lnSpc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tabLst>
          <a:tab pos="230188" algn="l"/>
          <a:tab pos="354171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31825" indent="-174625" algn="l" defTabSz="914400" rtl="0" eaLnBrk="1" latinLnBrk="0" hangingPunct="1">
        <a:lnSpc>
          <a:spcPct val="90000"/>
        </a:lnSpc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tabLst>
          <a:tab pos="230188" algn="l"/>
          <a:tab pos="3541713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0425" indent="-174625" algn="l" defTabSz="914400" rtl="0" eaLnBrk="1" latinLnBrk="0" hangingPunct="1">
        <a:lnSpc>
          <a:spcPct val="90000"/>
        </a:lnSpc>
        <a:spcBef>
          <a:spcPct val="20000"/>
        </a:spcBef>
        <a:spcAft>
          <a:spcPts val="300"/>
        </a:spcAft>
        <a:buFontTx/>
        <a:buChar char="–"/>
        <a:tabLst>
          <a:tab pos="230188" algn="l"/>
          <a:tab pos="3541713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spcBef>
          <a:spcPct val="20000"/>
        </a:spcBef>
        <a:buFont typeface="Banda Regular" pitchFamily="50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defTabSz="914400" rtl="0" eaLnBrk="1" latinLnBrk="0" hangingPunct="1">
        <a:spcBef>
          <a:spcPct val="20000"/>
        </a:spcBef>
        <a:buFont typeface="Intel Clear" panose="020B0604020203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ct val="20000"/>
        </a:spcBef>
        <a:buFont typeface="Intel Clear" panose="020B0604020203020204" pitchFamily="34" charset="0"/>
        <a:buChar char=" 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ct val="20000"/>
        </a:spcBef>
        <a:buFont typeface="Intel Clear" panose="020B0604020203020204" pitchFamily="34" charset="0"/>
        <a:buChar char=" "/>
        <a:defRPr sz="14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eetclipart.com/multisite/sweetclipart/files/traffic_light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cid:image001.png@01CFDBB6.21436730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7"/>
            <a:r>
              <a:rPr lang="en-US" dirty="0" smtClean="0"/>
              <a:t>CERT Vendor Meeting – 20 April 2015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Lessons learned as a PSIRT Manager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4026" y="5836297"/>
            <a:ext cx="6771964" cy="405120"/>
          </a:xfrm>
        </p:spPr>
        <p:txBody>
          <a:bodyPr/>
          <a:lstStyle/>
          <a:p>
            <a:pPr lvl="8">
              <a:spcBef>
                <a:spcPts val="0"/>
              </a:spcBef>
            </a:pPr>
            <a:r>
              <a:rPr lang="en-US" dirty="0" smtClean="0"/>
              <a:t>Harold Toomey  |  Principal Product Security Architect &amp; PSIRT Manager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662954" y="6484131"/>
            <a:ext cx="383388" cy="2061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DCC58-7D7A-4A30-9416-07177506F6DC}" type="slidenum">
              <a:rPr lang="en-US" sz="800" smtClean="0"/>
              <a:t>1</a:t>
            </a:fld>
            <a:endParaRPr lang="en-US" sz="800" dirty="0"/>
          </a:p>
        </p:txBody>
      </p:sp>
      <p:sp>
        <p:nvSpPr>
          <p:cNvPr id="11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3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091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51497"/>
            <a:ext cx="8310563" cy="4714875"/>
          </a:xfrm>
        </p:spPr>
        <p:txBody>
          <a:bodyPr/>
          <a:lstStyle/>
          <a:p>
            <a:r>
              <a:rPr lang="en-US" dirty="0"/>
              <a:t>CVSS Severity </a:t>
            </a:r>
            <a:r>
              <a:rPr lang="en-US" dirty="0" smtClean="0"/>
              <a:t>Rankings</a:t>
            </a:r>
            <a:endParaRPr lang="en-US" dirty="0"/>
          </a:p>
          <a:p>
            <a:pPr lvl="1"/>
            <a:r>
              <a:rPr lang="en-US" dirty="0"/>
              <a:t>7.0 – 10.0	High</a:t>
            </a:r>
          </a:p>
          <a:p>
            <a:pPr lvl="1"/>
            <a:r>
              <a:rPr lang="en-US" dirty="0"/>
              <a:t>4.0 – 6.9	Medium</a:t>
            </a:r>
          </a:p>
          <a:p>
            <a:pPr lvl="1"/>
            <a:r>
              <a:rPr lang="en-US" dirty="0"/>
              <a:t>0.0 – 3.9	Low</a:t>
            </a:r>
          </a:p>
          <a:p>
            <a:endParaRPr lang="en-US" dirty="0" smtClean="0"/>
          </a:p>
          <a:p>
            <a:r>
              <a:rPr lang="en-US" dirty="0" smtClean="0"/>
              <a:t>Fix </a:t>
            </a:r>
            <a:r>
              <a:rPr lang="en-US" dirty="0"/>
              <a:t>Response</a:t>
            </a:r>
          </a:p>
          <a:p>
            <a:pPr marL="292100" indent="-342900"/>
            <a:endParaRPr lang="en-US" dirty="0" smtClean="0"/>
          </a:p>
          <a:p>
            <a:pPr marL="292100" indent="-342900"/>
            <a:endParaRPr lang="en-US" dirty="0"/>
          </a:p>
          <a:p>
            <a:pPr marL="292100" indent="-342900"/>
            <a:endParaRPr lang="en-US" dirty="0" smtClean="0"/>
          </a:p>
          <a:p>
            <a:pPr marL="292100" indent="-342900"/>
            <a:endParaRPr lang="en-US" dirty="0"/>
          </a:p>
          <a:p>
            <a:pPr marL="292100" indent="-342900"/>
            <a:endParaRPr lang="en-US" dirty="0" smtClean="0"/>
          </a:p>
          <a:p>
            <a:pPr marL="292100" indent="-342900"/>
            <a:endParaRPr lang="en-US" dirty="0"/>
          </a:p>
          <a:p>
            <a:pPr marL="292100" indent="-342900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E921-4046-40F3-BA30-FF2D3F052B8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80205"/>
              </p:ext>
            </p:extLst>
          </p:nvPr>
        </p:nvGraphicFramePr>
        <p:xfrm>
          <a:off x="508000" y="3926279"/>
          <a:ext cx="8162275" cy="223687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97070"/>
                <a:gridCol w="2192357"/>
                <a:gridCol w="3327093"/>
                <a:gridCol w="1145755"/>
              </a:tblGrid>
              <a:tr h="484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Priority</a:t>
                      </a:r>
                      <a:endParaRPr lang="en-US" sz="2000" dirty="0"/>
                    </a:p>
                  </a:txBody>
                  <a:tcP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CVSS/Risk Score</a:t>
                      </a:r>
                      <a:endParaRPr lang="en-US" sz="2000" dirty="0"/>
                    </a:p>
                  </a:txBody>
                  <a:tcP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Fix Response</a:t>
                      </a:r>
                      <a:endParaRPr lang="en-US" sz="2000" dirty="0"/>
                    </a:p>
                  </a:txBody>
                  <a:tcP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SNS</a:t>
                      </a:r>
                      <a:endParaRPr lang="en-US" sz="2000" dirty="0"/>
                    </a:p>
                  </a:txBody>
                  <a:tcPr>
                    <a:solidFill>
                      <a:srgbClr val="0071C5"/>
                    </a:solidFill>
                  </a:tcPr>
                </a:tc>
              </a:tr>
              <a:tr h="45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P1 - Critical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8.5-10.0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 fix immediately (hotfix)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ALERT</a:t>
                      </a:r>
                    </a:p>
                  </a:txBody>
                  <a:tcPr marL="68580" marR="68580" marT="0" marB="0" anchor="ctr"/>
                </a:tc>
              </a:tr>
              <a:tr h="67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P2 - High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7.0-8.4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 fix within a week (patch)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Notice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P3 - Medium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4.0-6.9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Medium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 fix within a month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Notice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P4 - Low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0.0-3.9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 fix in next version update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Optional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P5 - Info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Informational, will not fix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482" name="Picture 2" descr="Traffic Ligh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60" y="1807315"/>
            <a:ext cx="599997" cy="14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61503" y="987394"/>
            <a:ext cx="8229600" cy="3333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33FF"/>
                </a:solidFill>
              </a:rPr>
              <a:t>Do we need to drop everything and fix immediately?</a:t>
            </a:r>
            <a:endParaRPr lang="en-US" dirty="0">
              <a:solidFill>
                <a:srgbClr val="00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Email Management</a:t>
            </a:r>
            <a:endParaRPr lang="en-US" dirty="0">
              <a:solidFill>
                <a:srgbClr val="0033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4150"/>
            <a:ext cx="8534401" cy="728670"/>
          </a:xfrm>
        </p:spPr>
        <p:txBody>
          <a:bodyPr/>
          <a:lstStyle/>
          <a:p>
            <a:pPr lvl="0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Email </a:t>
            </a:r>
            <a:r>
              <a:rPr lang="en-US" dirty="0" smtClean="0"/>
              <a:t>Overload </a:t>
            </a:r>
            <a:r>
              <a:rPr lang="en-US" dirty="0"/>
              <a:t>and </a:t>
            </a:r>
            <a:r>
              <a:rPr lang="en-US" dirty="0" smtClean="0"/>
              <a:t>Case </a:t>
            </a:r>
            <a:r>
              <a:rPr lang="en-US" dirty="0"/>
              <a:t>IDs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Problem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</a:rPr>
              <a:t>Too many email threads going on for multiple cases.  Can’t track.</a:t>
            </a:r>
          </a:p>
          <a:p>
            <a:pPr lvl="1"/>
            <a:endParaRPr lang="en-US" sz="3200" dirty="0"/>
          </a:p>
        </p:txBody>
      </p:sp>
      <p:sp>
        <p:nvSpPr>
          <p:cNvPr id="9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pic>
        <p:nvPicPr>
          <p:cNvPr id="3074" name="Picture 2" descr="http://www.sherpaglobal.com/wp-content/uploads/2012/11/too-much-em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43" y="3239618"/>
            <a:ext cx="5515933" cy="26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For triaging vulnerabilities </a:t>
            </a:r>
            <a:r>
              <a:rPr lang="en-US" dirty="0">
                <a:solidFill>
                  <a:srgbClr val="0033FF"/>
                </a:solidFill>
              </a:rPr>
              <a:t>and recording </a:t>
            </a:r>
            <a:r>
              <a:rPr lang="en-US" dirty="0" smtClean="0">
                <a:solidFill>
                  <a:srgbClr val="0033FF"/>
                </a:solidFill>
              </a:rPr>
              <a:t>security </a:t>
            </a:r>
            <a:r>
              <a:rPr lang="en-US" dirty="0">
                <a:solidFill>
                  <a:srgbClr val="0033FF"/>
                </a:solidFill>
              </a:rPr>
              <a:t>reviews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4150"/>
            <a:ext cx="8534401" cy="728670"/>
          </a:xfrm>
        </p:spPr>
        <p:txBody>
          <a:bodyPr/>
          <a:lstStyle/>
          <a:p>
            <a:pPr lvl="0"/>
            <a:r>
              <a:rPr lang="en-US" dirty="0" smtClean="0"/>
              <a:t>4. </a:t>
            </a:r>
            <a:r>
              <a:rPr lang="en-US" dirty="0"/>
              <a:t>Email vs. SharePoint </a:t>
            </a:r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Problem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</a:rPr>
              <a:t>How do you quickly determine which of 100+ products are vulnerable to a CVE?</a:t>
            </a:r>
          </a:p>
          <a:p>
            <a:endParaRPr lang="en-US" sz="3200" dirty="0" smtClean="0"/>
          </a:p>
        </p:txBody>
      </p:sp>
      <p:sp>
        <p:nvSpPr>
          <p:cNvPr id="8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pic>
        <p:nvPicPr>
          <p:cNvPr id="3" name="Picture 2" descr="http://sd.keepcalm-o-matic.co.uk/i/keep-calm-and-tri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40" y="3140677"/>
            <a:ext cx="2836550" cy="33093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Adage: </a:t>
            </a:r>
            <a:r>
              <a:rPr lang="en-US" i="1" dirty="0" smtClean="0">
                <a:solidFill>
                  <a:srgbClr val="0033FF"/>
                </a:solidFill>
              </a:rPr>
              <a:t>“Everyone is out of step except Johnny.”</a:t>
            </a:r>
            <a:endParaRPr lang="en-US" i="1" dirty="0">
              <a:solidFill>
                <a:srgbClr val="0033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4150"/>
            <a:ext cx="8534401" cy="728670"/>
          </a:xfrm>
        </p:spPr>
        <p:txBody>
          <a:bodyPr/>
          <a:lstStyle/>
          <a:p>
            <a:pPr lvl="0"/>
            <a:r>
              <a:rPr lang="en-US" dirty="0" smtClean="0"/>
              <a:t>5. </a:t>
            </a:r>
            <a:r>
              <a:rPr lang="en-US" dirty="0"/>
              <a:t>Metrics </a:t>
            </a:r>
            <a:r>
              <a:rPr lang="en-US" dirty="0" smtClean="0"/>
              <a:t>Peer Pressure </a:t>
            </a:r>
            <a:r>
              <a:rPr lang="en-US" dirty="0"/>
              <a:t>to </a:t>
            </a:r>
            <a:r>
              <a:rPr lang="en-US" dirty="0" smtClean="0"/>
              <a:t>Facilitate Change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Problem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</a:rPr>
              <a:t>Every product needs a Product Security Champion (PSC) assigned by a Sr. VP or GM.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</a:rPr>
              <a:t>One of the product groups was not taking this seriously.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218" name="Picture 2" descr="http://www.3fatchicks.com/wp-content/uploads/14_DietPeerPressure-612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97" y="4050997"/>
            <a:ext cx="5654721" cy="23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620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itchFamily="34" charset="0"/>
              </a:rPr>
              <a:t>Product Security Champion (PSC) Staffing</a:t>
            </a:r>
            <a:endParaRPr lang="en-US" dirty="0"/>
          </a:p>
        </p:txBody>
      </p:sp>
      <p:graphicFrame>
        <p:nvGraphicFramePr>
          <p:cNvPr id="2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810272"/>
              </p:ext>
            </p:extLst>
          </p:nvPr>
        </p:nvGraphicFramePr>
        <p:xfrm>
          <a:off x="323980" y="1176941"/>
          <a:ext cx="8411651" cy="52273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67645"/>
                <a:gridCol w="1642606"/>
                <a:gridCol w="1757325"/>
                <a:gridCol w="1592829"/>
                <a:gridCol w="1651246"/>
              </a:tblGrid>
              <a:tr h="329215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Software Group #1</a:t>
                      </a:r>
                      <a:endParaRPr lang="en-US" sz="2000" dirty="0"/>
                    </a:p>
                  </a:txBody>
                  <a:tcP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Software Group #2</a:t>
                      </a:r>
                      <a:endParaRPr lang="en-US" sz="2000" dirty="0" smtClean="0"/>
                    </a:p>
                  </a:txBody>
                  <a:tcP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Software Group #3</a:t>
                      </a:r>
                      <a:endParaRPr lang="en-US" sz="2000" dirty="0"/>
                    </a:p>
                  </a:txBody>
                  <a:tcP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Software Group #4</a:t>
                      </a:r>
                      <a:endParaRPr lang="en-US" sz="2000" dirty="0"/>
                    </a:p>
                  </a:txBody>
                  <a:tcPr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Software Group #5</a:t>
                      </a:r>
                      <a:endParaRPr lang="en-US" sz="2000" dirty="0"/>
                    </a:p>
                  </a:txBody>
                  <a:tcPr>
                    <a:solidFill>
                      <a:srgbClr val="0071C5"/>
                    </a:solidFill>
                  </a:tcPr>
                </a:tc>
              </a:tr>
              <a:tr h="158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BU</a:t>
                      </a:r>
                    </a:p>
                  </a:txBody>
                  <a:tcPr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BU</a:t>
                      </a:r>
                    </a:p>
                  </a:txBody>
                  <a:tcPr anchor="ctr"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BU</a:t>
                      </a:r>
                    </a:p>
                  </a:txBody>
                  <a:tcPr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BU</a:t>
                      </a:r>
                    </a:p>
                  </a:txBody>
                  <a:tcPr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BU</a:t>
                      </a:r>
                    </a:p>
                  </a:txBody>
                  <a:tcPr anchor="ctr">
                    <a:solidFill>
                      <a:srgbClr val="FFEB84"/>
                    </a:solidFill>
                  </a:tcPr>
                </a:tc>
              </a:tr>
              <a:tr h="67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10" charset="-128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10" charset="-128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10" charset="-128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1A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2A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3A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4A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5A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1B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2B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3B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4B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5B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1C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2C</a:t>
                      </a:r>
                    </a:p>
                  </a:txBody>
                  <a:tcPr marL="0" marR="0" marT="0" marB="0" anchor="ctr" horzOverflow="overflow"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3C</a:t>
                      </a:r>
                    </a:p>
                  </a:txBody>
                  <a:tcPr marL="0" marR="0" marT="0" marB="0" anchor="ctr" horzOverflow="overflow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4C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5C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1D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2D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3D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4D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5D</a:t>
                      </a:r>
                    </a:p>
                  </a:txBody>
                  <a:tcPr marL="0" marR="0" marT="0" marB="0" anchor="ctr" horzOverflow="overflow">
                    <a:solidFill>
                      <a:srgbClr val="63BE7B"/>
                    </a:solidFill>
                  </a:tcPr>
                </a:tc>
              </a:tr>
              <a:tr h="1864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1E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2E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3E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4E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5E</a:t>
                      </a:r>
                    </a:p>
                  </a:txBody>
                  <a:tcPr marL="0" marR="0" marT="0" marB="0" anchor="ctr">
                    <a:solidFill>
                      <a:srgbClr val="F8696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Prod 1F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Prod 2F</a:t>
                      </a:r>
                    </a:p>
                  </a:txBody>
                  <a:tcPr marL="0" marR="0" marT="0" marB="0" anchor="ctr"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Prod 3F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Prod 4F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Prod 5F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 1G</a:t>
                      </a:r>
                    </a:p>
                  </a:txBody>
                  <a:tcPr marL="0" marR="0" marT="0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 2G</a:t>
                      </a:r>
                    </a:p>
                  </a:txBody>
                  <a:tcPr marL="0" marR="0" marT="0" marB="0" anchor="ctr"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 3G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 4G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 5G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 1H</a:t>
                      </a:r>
                    </a:p>
                  </a:txBody>
                  <a:tcPr marL="0" marR="0" marT="0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 2H</a:t>
                      </a:r>
                    </a:p>
                  </a:txBody>
                  <a:tcPr marL="0" marR="0" marT="0" marB="0" anchor="ctr"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 3H</a:t>
                      </a:r>
                    </a:p>
                  </a:txBody>
                  <a:tcPr marL="0" marR="0" marT="0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 4H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 5H</a:t>
                      </a:r>
                    </a:p>
                  </a:txBody>
                  <a:tcPr marL="0" marR="0" marT="0" marB="0" anchor="ctr">
                    <a:solidFill>
                      <a:srgbClr val="63BE7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2I</a:t>
                      </a:r>
                    </a:p>
                  </a:txBody>
                  <a:tcPr marL="56405" marR="56405" marT="0" marB="0" anchor="ctr" horzOverflow="overflow"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3I</a:t>
                      </a:r>
                    </a:p>
                  </a:txBody>
                  <a:tcPr marL="56405" marR="56405" marT="0" marB="0" anchor="ctr" horzOverflow="overflow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4I</a:t>
                      </a:r>
                    </a:p>
                  </a:txBody>
                  <a:tcPr marL="56405" marR="56405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5I</a:t>
                      </a:r>
                    </a:p>
                  </a:txBody>
                  <a:tcPr marL="56405" marR="56405" marT="0" marB="0" anchor="ctr" horzOverflow="overflow">
                    <a:solidFill>
                      <a:srgbClr val="63BE7B"/>
                    </a:solidFill>
                  </a:tcPr>
                </a:tc>
              </a:tr>
              <a:tr h="161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10" charset="-128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2J</a:t>
                      </a:r>
                    </a:p>
                  </a:txBody>
                  <a:tcPr marL="56405" marR="56405" marT="0" marB="0" anchor="ctr" horzOverflow="overflow"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3J</a:t>
                      </a:r>
                    </a:p>
                  </a:txBody>
                  <a:tcPr marL="56405" marR="56405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4J</a:t>
                      </a:r>
                    </a:p>
                  </a:txBody>
                  <a:tcPr marL="56405" marR="56405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Prod 5J</a:t>
                      </a:r>
                    </a:p>
                  </a:txBody>
                  <a:tcPr marL="56405" marR="56405" marT="0" marB="0" anchor="ctr" horzOverflow="overflow">
                    <a:solidFill>
                      <a:srgbClr val="63BE7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10" charset="-128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2K</a:t>
                      </a:r>
                    </a:p>
                  </a:txBody>
                  <a:tcPr marL="56405" marR="56405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3K</a:t>
                      </a:r>
                    </a:p>
                  </a:txBody>
                  <a:tcPr marL="56405" marR="56405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4K</a:t>
                      </a:r>
                    </a:p>
                  </a:txBody>
                  <a:tcPr marL="56405" marR="56405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2L</a:t>
                      </a:r>
                    </a:p>
                  </a:txBody>
                  <a:tcPr marL="56405" marR="56405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4L</a:t>
                      </a:r>
                    </a:p>
                  </a:txBody>
                  <a:tcPr marL="56405" marR="56405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10" charset="-128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2M</a:t>
                      </a:r>
                    </a:p>
                  </a:txBody>
                  <a:tcPr marL="56405" marR="56405" marT="0" marB="0" anchor="ctr" horzOverflow="overflow"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4M</a:t>
                      </a:r>
                    </a:p>
                  </a:txBody>
                  <a:tcPr marL="56405" marR="56405" marT="0" marB="0" anchor="ctr" horzOverflow="overflow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KEY:</a:t>
                      </a:r>
                    </a:p>
                  </a:txBody>
                  <a:tcPr marL="56405" marR="56405" marT="0" marB="0" anchor="ctr" horzOverflow="overflow">
                    <a:solidFill>
                      <a:srgbClr val="0071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4N</a:t>
                      </a:r>
                    </a:p>
                  </a:txBody>
                  <a:tcPr marL="0" marR="0" marT="0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10" charset="-128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10" charset="-128"/>
                          <a:cs typeface="Calibri" pitchFamily="34" charset="0"/>
                        </a:rPr>
                        <a:t>Red – No PSC</a:t>
                      </a:r>
                    </a:p>
                  </a:txBody>
                  <a:tcPr marL="56405" marR="56405" marT="0" marB="0" anchor="ctr" horzOverflow="overflow"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4O</a:t>
                      </a:r>
                    </a:p>
                  </a:txBody>
                  <a:tcPr marL="0" marR="0" marT="0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10" charset="-128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Yellow – BU PSC Only</a:t>
                      </a:r>
                    </a:p>
                  </a:txBody>
                  <a:tcPr marL="56405" marR="56405" marT="0" marB="0" anchor="ctr" horzOverflow="overflow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Prod 4P</a:t>
                      </a:r>
                    </a:p>
                  </a:txBody>
                  <a:tcPr marL="0" marR="0" marT="0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10" charset="-128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Green – Product PSC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6405" marR="56405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10" charset="-128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10" charset="-128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323980" y="5186267"/>
            <a:ext cx="1780026" cy="121918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1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2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567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Overall Status and Definitions</a:t>
            </a:r>
            <a:endParaRPr lang="en-US" dirty="0">
              <a:solidFill>
                <a:srgbClr val="0033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Security Dashboard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92998" y="1707738"/>
            <a:ext cx="6986182" cy="470429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Static Analysis – Percent </a:t>
            </a:r>
            <a:r>
              <a:rPr lang="en-US" sz="1800" b="1" dirty="0" smtClean="0"/>
              <a:t>Open (Found but not fixed)</a:t>
            </a:r>
            <a:endParaRPr lang="en-US" sz="1800" b="1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2"/>
            <a:r>
              <a:rPr lang="en-US" sz="1600" dirty="0" smtClean="0"/>
              <a:t>Proactive</a:t>
            </a:r>
            <a:r>
              <a:rPr lang="en-US" sz="1600" dirty="0"/>
              <a:t>: 0% is ideal</a:t>
            </a:r>
          </a:p>
          <a:p>
            <a:pPr lvl="2"/>
            <a:r>
              <a:rPr lang="en-US" sz="1600" dirty="0"/>
              <a:t>“Dismissed” means False Positive or As Designed</a:t>
            </a:r>
          </a:p>
          <a:p>
            <a:pPr marL="457200" indent="-457200">
              <a:buFont typeface="+mj-lt"/>
              <a:buAutoNum type="arabicPeriod"/>
            </a:pPr>
            <a:endParaRPr lang="en-US" sz="1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Security </a:t>
            </a:r>
            <a:r>
              <a:rPr lang="en-US" sz="1800" b="1" dirty="0"/>
              <a:t>Reviews</a:t>
            </a:r>
          </a:p>
          <a:p>
            <a:pPr lvl="2"/>
            <a:r>
              <a:rPr lang="en-US" sz="1600" dirty="0"/>
              <a:t>Proactive: The more the </a:t>
            </a:r>
            <a:r>
              <a:rPr lang="en-US" sz="1600" dirty="0" smtClean="0"/>
              <a:t>better</a:t>
            </a:r>
            <a:endParaRPr lang="en-US" sz="900" dirty="0"/>
          </a:p>
          <a:p>
            <a:pPr marL="457200" indent="-457200">
              <a:buFont typeface="+mj-lt"/>
              <a:buAutoNum type="arabicPeriod"/>
            </a:pPr>
            <a:endParaRPr lang="en-US" sz="1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External Disclosures (PSIRT)</a:t>
            </a:r>
            <a:endParaRPr lang="en-US" sz="1800" b="1" dirty="0"/>
          </a:p>
          <a:p>
            <a:pPr lvl="2"/>
            <a:r>
              <a:rPr lang="en-US" sz="1600" dirty="0"/>
              <a:t>Reactive: The less the </a:t>
            </a:r>
            <a:r>
              <a:rPr lang="en-US" sz="1600" dirty="0" smtClean="0"/>
              <a:t>better</a:t>
            </a:r>
            <a:endParaRPr lang="en-US" sz="900" dirty="0"/>
          </a:p>
          <a:p>
            <a:pPr marL="457200" indent="-457200">
              <a:buFont typeface="+mj-lt"/>
              <a:buAutoNum type="arabicPeriod"/>
            </a:pPr>
            <a:endParaRPr lang="en-US" sz="1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Training</a:t>
            </a:r>
            <a:endParaRPr lang="en-US" sz="1800" b="1" dirty="0"/>
          </a:p>
          <a:p>
            <a:pPr lvl="2"/>
            <a:r>
              <a:rPr lang="en-US" sz="1600" dirty="0"/>
              <a:t>Proactive: 100% is </a:t>
            </a:r>
            <a:r>
              <a:rPr lang="en-US" sz="1600" dirty="0" smtClean="0"/>
              <a:t>ideal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 bwMode="auto">
          <a:xfrm>
            <a:off x="879566" y="3588651"/>
            <a:ext cx="539932" cy="51380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9566" y="4542922"/>
            <a:ext cx="539932" cy="513805"/>
          </a:xfrm>
          <a:prstGeom prst="ellipse">
            <a:avLst/>
          </a:prstGeom>
          <a:solidFill>
            <a:srgbClr val="B7123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79566" y="1579078"/>
            <a:ext cx="539932" cy="51380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75204" y="5509814"/>
            <a:ext cx="539932" cy="51380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2168496" y="2057828"/>
                <a:ext cx="3611519" cy="670558"/>
              </a:xfrm>
              <a:prstGeom prst="rect">
                <a:avLst/>
              </a:prstGeom>
              <a:solidFill>
                <a:srgbClr val="0071C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%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𝑶𝒑𝒆𝒏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𝑶𝒑𝒆𝒏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𝑻𝒐𝒕𝒂𝒍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𝑫𝒊𝒔𝒎𝒊𝒔𝒔𝒆𝒅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8496" y="2057828"/>
                <a:ext cx="3611519" cy="6705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9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633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See BSIMM-V CR1.6 </a:t>
            </a:r>
            <a:r>
              <a:rPr lang="en-US" dirty="0">
                <a:solidFill>
                  <a:srgbClr val="0033FF"/>
                </a:solidFill>
              </a:rPr>
              <a:t>K</a:t>
            </a:r>
            <a:r>
              <a:rPr lang="en-US" dirty="0" smtClean="0">
                <a:solidFill>
                  <a:srgbClr val="0033FF"/>
                </a:solidFill>
              </a:rPr>
              <a:t>now </a:t>
            </a:r>
            <a:r>
              <a:rPr lang="en-US" dirty="0">
                <a:solidFill>
                  <a:srgbClr val="0033FF"/>
                </a:solidFill>
              </a:rPr>
              <a:t>which bugs matter (for training)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4150"/>
            <a:ext cx="8534401" cy="728670"/>
          </a:xfrm>
        </p:spPr>
        <p:txBody>
          <a:bodyPr/>
          <a:lstStyle/>
          <a:p>
            <a:pPr lvl="0"/>
            <a:r>
              <a:rPr lang="en-US" dirty="0"/>
              <a:t>6</a:t>
            </a:r>
            <a:r>
              <a:rPr lang="en-US" dirty="0" smtClean="0"/>
              <a:t>.  CWEs </a:t>
            </a:r>
            <a:r>
              <a:rPr lang="en-US" dirty="0"/>
              <a:t>to </a:t>
            </a:r>
            <a:r>
              <a:rPr lang="en-US" dirty="0" smtClean="0"/>
              <a:t>Look </a:t>
            </a:r>
            <a:r>
              <a:rPr lang="en-US" dirty="0"/>
              <a:t>for </a:t>
            </a:r>
            <a:r>
              <a:rPr lang="en-US" dirty="0" smtClean="0"/>
              <a:t>Trends </a:t>
            </a:r>
            <a:r>
              <a:rPr lang="en-US" dirty="0"/>
              <a:t>in CVEs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Problem</a:t>
            </a:r>
          </a:p>
          <a:p>
            <a:pPr lvl="2"/>
            <a:r>
              <a:rPr lang="en-US" sz="3200" dirty="0" smtClean="0">
                <a:solidFill>
                  <a:srgbClr val="0000CC"/>
                </a:solidFill>
              </a:rPr>
              <a:t>How do we identify reoccurring issues so we can provide company-specific training?</a:t>
            </a:r>
          </a:p>
          <a:p>
            <a:endParaRPr lang="en-US" sz="2400" dirty="0" smtClean="0"/>
          </a:p>
          <a:p>
            <a:r>
              <a:rPr lang="en-US" sz="2800" dirty="0" smtClean="0"/>
              <a:t>Recurring </a:t>
            </a:r>
            <a:r>
              <a:rPr lang="en-US" sz="2800" dirty="0"/>
              <a:t>Common Security </a:t>
            </a:r>
            <a:r>
              <a:rPr lang="en-US" sz="2800" dirty="0" smtClean="0"/>
              <a:t>Weaknesses</a:t>
            </a:r>
          </a:p>
          <a:p>
            <a:pPr lvl="2"/>
            <a:r>
              <a:rPr lang="en-US" sz="2400" dirty="0" smtClean="0"/>
              <a:t>CWE-22</a:t>
            </a:r>
            <a:r>
              <a:rPr lang="en-US" sz="2400" dirty="0"/>
              <a:t>: Path Traversal to a Restricted Directory</a:t>
            </a:r>
          </a:p>
          <a:p>
            <a:pPr lvl="2"/>
            <a:r>
              <a:rPr lang="en-US" sz="2400" dirty="0" smtClean="0"/>
              <a:t>CWE-428</a:t>
            </a:r>
            <a:r>
              <a:rPr lang="en-US" sz="2400" dirty="0"/>
              <a:t>: Unquoted Search Path or </a:t>
            </a:r>
            <a:r>
              <a:rPr lang="en-US" sz="2400" dirty="0" smtClean="0"/>
              <a:t>Element</a:t>
            </a:r>
          </a:p>
          <a:p>
            <a:pPr lvl="2"/>
            <a:r>
              <a:rPr lang="en-US" sz="2400" dirty="0"/>
              <a:t>CWE-759: Use of a One-Way Hash without a </a:t>
            </a:r>
            <a:r>
              <a:rPr lang="en-US" sz="2400" dirty="0" smtClean="0"/>
              <a:t>Salt</a:t>
            </a:r>
            <a:endParaRPr lang="en-US" sz="2400" dirty="0"/>
          </a:p>
        </p:txBody>
      </p:sp>
      <p:pic>
        <p:nvPicPr>
          <p:cNvPr id="6146" name="Picture 2" descr="http://making-security-measurable.1364806.n2.nabble.com/file/n4149182/google_cwe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3" y="5672675"/>
            <a:ext cx="7994294" cy="6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911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radfordnetworks.com/wp-content/uploads/never-put-the-cart-before-the-ho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98" y="3481822"/>
            <a:ext cx="3529406" cy="33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Text Message Timing – “Cart before the horse”</a:t>
            </a:r>
            <a:endParaRPr lang="en-US" dirty="0">
              <a:solidFill>
                <a:srgbClr val="0033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4150"/>
            <a:ext cx="8686800" cy="728670"/>
          </a:xfrm>
        </p:spPr>
        <p:txBody>
          <a:bodyPr/>
          <a:lstStyle/>
          <a:p>
            <a:pPr lvl="0"/>
            <a:r>
              <a:rPr lang="en-US" dirty="0" smtClean="0"/>
              <a:t>7. </a:t>
            </a:r>
            <a:r>
              <a:rPr lang="en-US" dirty="0"/>
              <a:t>Publishing a </a:t>
            </a:r>
            <a:r>
              <a:rPr lang="en-US" dirty="0" smtClean="0"/>
              <a:t>Security Bulletin Before the TAMs </a:t>
            </a:r>
            <a:r>
              <a:rPr lang="en-US" dirty="0"/>
              <a:t>are </a:t>
            </a:r>
            <a:r>
              <a:rPr lang="en-US" dirty="0" smtClean="0"/>
              <a:t>Notified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Problem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</a:rPr>
              <a:t>A new Security Bulletin is published.  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</a:rPr>
              <a:t>An onsite TAM is visited by that company’s security manager for more information.  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</a:rPr>
              <a:t>This is the first the TAM has heard of it.</a:t>
            </a:r>
          </a:p>
          <a:p>
            <a:endParaRPr lang="en-US" sz="3200" dirty="0" smtClean="0"/>
          </a:p>
        </p:txBody>
      </p:sp>
      <p:sp>
        <p:nvSpPr>
          <p:cNvPr id="9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36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33FF"/>
                </a:solidFill>
              </a:rPr>
              <a:t>The Intel Security Product Security Maturity </a:t>
            </a:r>
            <a:r>
              <a:rPr lang="en-US" dirty="0" smtClean="0">
                <a:solidFill>
                  <a:srgbClr val="0033FF"/>
                </a:solidFill>
              </a:rPr>
              <a:t>Model (PSMM)</a:t>
            </a:r>
            <a:endParaRPr lang="en-US" dirty="0">
              <a:solidFill>
                <a:srgbClr val="0033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4150"/>
            <a:ext cx="8534401" cy="728670"/>
          </a:xfrm>
        </p:spPr>
        <p:txBody>
          <a:bodyPr/>
          <a:lstStyle/>
          <a:p>
            <a:pPr lvl="0"/>
            <a:r>
              <a:rPr lang="en-US" dirty="0" smtClean="0"/>
              <a:t>8.  Measuring How Well Teams Do Product 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Problem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</a:rPr>
              <a:t>We have an SDL.  How well are the product teams following it?</a:t>
            </a:r>
          </a:p>
          <a:p>
            <a:endParaRPr lang="en-US" sz="3200" dirty="0" smtClean="0"/>
          </a:p>
        </p:txBody>
      </p:sp>
      <p:sp>
        <p:nvSpPr>
          <p:cNvPr id="9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9" y="3176531"/>
            <a:ext cx="7328473" cy="31119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964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PSMM Parameters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46696" y="1569509"/>
            <a:ext cx="3063463" cy="4704290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Program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Process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Resources</a:t>
            </a:r>
            <a:endParaRPr lang="en-US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Training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Security Reviews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Tools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PSIRT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SDL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Policy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Privacy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Certification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M&amp;A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Extended Team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Threat Modeling / Architecture Reviews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Static Analysis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Dynamic </a:t>
            </a:r>
            <a:r>
              <a:rPr lang="en-US" dirty="0"/>
              <a:t>Analysis (Web Apps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Fuzz Testing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Vulnerability Scans / Penetration Testing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Manual Code Reviews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Secure Coding Standards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/>
              <a:t>Open </a:t>
            </a:r>
            <a:r>
              <a:rPr lang="en-US" dirty="0" smtClean="0"/>
              <a:t>Source /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Party Libraries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Tracking Tools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33FF"/>
                </a:solidFill>
              </a:rPr>
              <a:t>	</a:t>
            </a:r>
            <a:r>
              <a:rPr lang="en-US" sz="2400" dirty="0" smtClean="0">
                <a:solidFill>
                  <a:srgbClr val="0033FF"/>
                </a:solidFill>
              </a:rPr>
              <a:t>	</a:t>
            </a:r>
            <a:r>
              <a:rPr lang="en-US" sz="2400" u="sng" dirty="0" smtClean="0">
                <a:solidFill>
                  <a:srgbClr val="0033FF"/>
                </a:solidFill>
              </a:rPr>
              <a:t>Operational</a:t>
            </a:r>
            <a:r>
              <a:rPr lang="en-US" sz="2400" dirty="0" smtClean="0"/>
              <a:t>		        </a:t>
            </a:r>
            <a:r>
              <a:rPr lang="en-US" sz="2400" u="sng" dirty="0" smtClean="0"/>
              <a:t>Technical</a:t>
            </a:r>
            <a:endParaRPr lang="en-US" sz="2400" u="sng" dirty="0"/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662954" y="6484131"/>
            <a:ext cx="383388" cy="2061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AD2BC-7699-4D61-867C-8775D35F1E63}" type="slidenum">
              <a:rPr lang="en-US" sz="800" smtClean="0"/>
              <a:t>19</a:t>
            </a:fld>
            <a:endParaRPr lang="en-US" sz="800" dirty="0"/>
          </a:p>
        </p:txBody>
      </p:sp>
      <p:sp>
        <p:nvSpPr>
          <p:cNvPr id="15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sp>
        <p:nvSpPr>
          <p:cNvPr id="9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74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9F956-84A8-4035-81A5-45AA598EB1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22552" y="4557663"/>
            <a:ext cx="33216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</a:rPr>
              <a:t>Harold Toomey </a:t>
            </a:r>
          </a:p>
          <a:p>
            <a:pPr algn="ctr" eaLnBrk="1" hangingPunct="1">
              <a:defRPr/>
            </a:pP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</a:rPr>
              <a:t>Principal Product</a:t>
            </a:r>
          </a:p>
          <a:p>
            <a:pPr algn="ctr" eaLnBrk="1" hangingPunct="1">
              <a:defRPr/>
            </a:pP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</a:rPr>
              <a:t> Security Architect</a:t>
            </a:r>
          </a:p>
        </p:txBody>
      </p:sp>
      <p:pic>
        <p:nvPicPr>
          <p:cNvPr id="7" name="Picture 2" descr="C:\Users\htoomey\Pictures\My Photos\111123 Harold's Professional Portraits\Harold Toomey 801-830-9987 11-23-2011 #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38" y="1623998"/>
            <a:ext cx="2077913" cy="27174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57200" y="1569509"/>
            <a:ext cx="5506278" cy="4704290"/>
          </a:xfrm>
        </p:spPr>
        <p:txBody>
          <a:bodyPr/>
          <a:lstStyle/>
          <a:p>
            <a:pPr>
              <a:defRPr/>
            </a:pPr>
            <a:r>
              <a:rPr lang="en-US" sz="2200" kern="0" dirty="0" smtClean="0"/>
              <a:t>Responsibilities</a:t>
            </a:r>
            <a:endParaRPr lang="en-US" sz="2200" kern="0" dirty="0"/>
          </a:p>
          <a:p>
            <a:pPr lvl="2">
              <a:defRPr/>
            </a:pPr>
            <a:r>
              <a:rPr lang="en-US" sz="1600" kern="0" dirty="0"/>
              <a:t>PSIRT </a:t>
            </a:r>
            <a:r>
              <a:rPr lang="en-US" sz="1600" kern="0" dirty="0" smtClean="0"/>
              <a:t>Manager</a:t>
            </a:r>
            <a:endParaRPr lang="en-US" sz="1600" kern="0" dirty="0"/>
          </a:p>
          <a:p>
            <a:pPr lvl="2">
              <a:defRPr/>
            </a:pPr>
            <a:r>
              <a:rPr lang="en-US" sz="1600" kern="0" dirty="0" smtClean="0"/>
              <a:t>Manage a team of 54 Sr. Security Architects (PSCs)</a:t>
            </a:r>
          </a:p>
          <a:p>
            <a:pPr lvl="2">
              <a:defRPr/>
            </a:pPr>
            <a:r>
              <a:rPr lang="en-US" sz="1600" kern="0" dirty="0" smtClean="0"/>
              <a:t>Manage </a:t>
            </a:r>
            <a:r>
              <a:rPr lang="en-US" sz="1600" kern="0" dirty="0"/>
              <a:t>the SDL, </a:t>
            </a:r>
            <a:r>
              <a:rPr lang="en-US" sz="1600" kern="0" dirty="0" smtClean="0"/>
              <a:t>policies and </a:t>
            </a:r>
            <a:r>
              <a:rPr lang="en-US" sz="1600" kern="0" dirty="0"/>
              <a:t>PSG program</a:t>
            </a:r>
          </a:p>
          <a:p>
            <a:pPr lvl="2">
              <a:defRPr/>
            </a:pPr>
            <a:r>
              <a:rPr lang="en-US" sz="1600" kern="0" dirty="0" smtClean="0"/>
              <a:t>Training </a:t>
            </a:r>
            <a:r>
              <a:rPr lang="en-US" sz="1600" kern="0" dirty="0"/>
              <a:t>program</a:t>
            </a:r>
          </a:p>
          <a:p>
            <a:pPr lvl="2">
              <a:defRPr/>
            </a:pPr>
            <a:r>
              <a:rPr lang="en-US" sz="1600" kern="0" dirty="0"/>
              <a:t>Metrics</a:t>
            </a:r>
          </a:p>
          <a:p>
            <a:pPr>
              <a:defRPr/>
            </a:pPr>
            <a:r>
              <a:rPr lang="en-US" sz="2200" kern="0" dirty="0" smtClean="0"/>
              <a:t>Experience</a:t>
            </a:r>
            <a:endParaRPr lang="en-US" sz="2200" kern="0" dirty="0"/>
          </a:p>
          <a:p>
            <a:pPr lvl="2"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sz="1600" kern="0" dirty="0" smtClean="0"/>
              <a:t>4 Years:	Eng. Software Security</a:t>
            </a:r>
            <a:endParaRPr lang="en-US" sz="1600" kern="0" dirty="0"/>
          </a:p>
          <a:p>
            <a:pPr lvl="2"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sz="1600" kern="0" dirty="0"/>
              <a:t>2 </a:t>
            </a:r>
            <a:r>
              <a:rPr lang="en-US" sz="1600" kern="0" dirty="0" smtClean="0"/>
              <a:t>Years:	IT </a:t>
            </a:r>
            <a:r>
              <a:rPr lang="en-US" sz="1600" kern="0" dirty="0"/>
              <a:t>Operational Security</a:t>
            </a:r>
          </a:p>
          <a:p>
            <a:pPr lvl="2"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sz="1600" kern="0" dirty="0"/>
              <a:t>11 </a:t>
            </a:r>
            <a:r>
              <a:rPr lang="en-US" sz="1600" kern="0" dirty="0" smtClean="0"/>
              <a:t>Years:	Product </a:t>
            </a:r>
            <a:r>
              <a:rPr lang="en-US" sz="1600" kern="0" dirty="0"/>
              <a:t>Management</a:t>
            </a:r>
          </a:p>
          <a:p>
            <a:pPr lvl="2"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sz="1600" kern="0" dirty="0"/>
              <a:t>10 </a:t>
            </a:r>
            <a:r>
              <a:rPr lang="en-US" sz="1600" kern="0" dirty="0" smtClean="0"/>
              <a:t>Years:	Software Development (C++)</a:t>
            </a:r>
            <a:endParaRPr lang="en-US" sz="1600" kern="0" dirty="0"/>
          </a:p>
          <a:p>
            <a:pPr>
              <a:defRPr/>
            </a:pPr>
            <a:r>
              <a:rPr lang="en-US" sz="2200" kern="0" dirty="0"/>
              <a:t>CVSS Special Interest Group (SIG</a:t>
            </a:r>
            <a:r>
              <a:rPr lang="en-US" sz="2200" kern="0" dirty="0" smtClean="0"/>
              <a:t>)</a:t>
            </a:r>
          </a:p>
          <a:p>
            <a:pPr>
              <a:defRPr/>
            </a:pPr>
            <a:r>
              <a:rPr lang="en-US" sz="2200" kern="0" dirty="0" smtClean="0"/>
              <a:t>ISSA </a:t>
            </a:r>
            <a:r>
              <a:rPr lang="en-US" sz="2200" kern="0" dirty="0"/>
              <a:t>North Texas </a:t>
            </a:r>
            <a:r>
              <a:rPr lang="en-US" sz="2200" kern="0" dirty="0" smtClean="0"/>
              <a:t>Chapter, Past President</a:t>
            </a:r>
            <a:endParaRPr lang="en-US" sz="2200" kern="0" dirty="0"/>
          </a:p>
          <a:p>
            <a:pPr>
              <a:defRPr/>
            </a:pPr>
            <a:r>
              <a:rPr lang="en-US" sz="2200" kern="0" dirty="0" smtClean="0"/>
              <a:t>CISSP, CISA, CISM, CRISC, CGEIT, …</a:t>
            </a:r>
            <a:endParaRPr lang="en-US" sz="2200" kern="0" dirty="0"/>
          </a:p>
        </p:txBody>
      </p:sp>
      <p:sp>
        <p:nvSpPr>
          <p:cNvPr id="9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55" y="389145"/>
            <a:ext cx="3460652" cy="9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327"/>
            <a:ext cx="8237348" cy="726289"/>
          </a:xfrm>
        </p:spPr>
        <p:txBody>
          <a:bodyPr/>
          <a:lstStyle/>
          <a:p>
            <a:r>
              <a:rPr lang="en-US" dirty="0" smtClean="0"/>
              <a:t>Intel Security Product Security Maturity Model (PSMM) – </a:t>
            </a:r>
            <a:r>
              <a:rPr lang="en-US" b="1" dirty="0" smtClean="0">
                <a:solidFill>
                  <a:srgbClr val="0033FF"/>
                </a:solidFill>
              </a:rPr>
              <a:t>Operational</a:t>
            </a:r>
            <a:endParaRPr lang="en-US" b="1" dirty="0">
              <a:solidFill>
                <a:srgbClr val="0033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1707" y="1447800"/>
            <a:ext cx="8252841" cy="496095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0157" y="2257449"/>
            <a:ext cx="6842506" cy="3343891"/>
            <a:chOff x="1464590" y="1813302"/>
            <a:chExt cx="6447295" cy="3696345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464590" y="1813302"/>
              <a:ext cx="23247" cy="3696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464590" y="5509647"/>
              <a:ext cx="644729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872494" y="5740825"/>
            <a:ext cx="734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6175" algn="l"/>
                <a:tab pos="2286000" algn="l"/>
                <a:tab pos="3432175" algn="l"/>
                <a:tab pos="4803775" algn="l"/>
              </a:tabLst>
            </a:pPr>
            <a:r>
              <a:rPr lang="en-US" sz="1600" b="1" dirty="0" smtClean="0"/>
              <a:t>     </a:t>
            </a:r>
            <a:r>
              <a:rPr lang="en-US" sz="1600" b="1" dirty="0" smtClean="0">
                <a:solidFill>
                  <a:srgbClr val="C00000"/>
                </a:solidFill>
              </a:rPr>
              <a:t>None</a:t>
            </a:r>
            <a:r>
              <a:rPr lang="en-US" sz="1600" b="1" dirty="0" smtClean="0"/>
              <a:t>	       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Initial</a:t>
            </a:r>
            <a:r>
              <a:rPr lang="en-US" sz="1600" b="1" dirty="0" smtClean="0"/>
              <a:t>	              </a:t>
            </a:r>
            <a:r>
              <a:rPr lang="en-US" sz="1600" b="1" dirty="0" smtClean="0">
                <a:solidFill>
                  <a:srgbClr val="000000"/>
                </a:solidFill>
              </a:rPr>
              <a:t>Basic</a:t>
            </a:r>
            <a:r>
              <a:rPr lang="en-US" sz="1600" b="1" dirty="0" smtClean="0"/>
              <a:t>                </a:t>
            </a:r>
            <a:r>
              <a:rPr lang="en-US" sz="1600" b="1" dirty="0" smtClean="0">
                <a:solidFill>
                  <a:srgbClr val="FF9900"/>
                </a:solidFill>
              </a:rPr>
              <a:t>Acceptable</a:t>
            </a:r>
            <a:r>
              <a:rPr lang="en-US" sz="1600" b="1" dirty="0" smtClean="0"/>
              <a:t>	         </a:t>
            </a:r>
            <a:r>
              <a:rPr lang="en-US" sz="1600" b="1" dirty="0" smtClean="0">
                <a:solidFill>
                  <a:srgbClr val="00B050"/>
                </a:solidFill>
              </a:rPr>
              <a:t>Mature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325106" y="2035087"/>
            <a:ext cx="6776637" cy="3175710"/>
          </a:xfrm>
          <a:custGeom>
            <a:avLst/>
            <a:gdLst>
              <a:gd name="connsiteX0" fmla="*/ 0 w 5811865"/>
              <a:gd name="connsiteY0" fmla="*/ 2917688 h 2935948"/>
              <a:gd name="connsiteX1" fmla="*/ 154984 w 5811865"/>
              <a:gd name="connsiteY1" fmla="*/ 2909939 h 2935948"/>
              <a:gd name="connsiteX2" fmla="*/ 689675 w 5811865"/>
              <a:gd name="connsiteY2" fmla="*/ 2917688 h 2935948"/>
              <a:gd name="connsiteX3" fmla="*/ 1472339 w 5811865"/>
              <a:gd name="connsiteY3" fmla="*/ 2638719 h 2935948"/>
              <a:gd name="connsiteX4" fmla="*/ 2518475 w 5811865"/>
              <a:gd name="connsiteY4" fmla="*/ 1817308 h 2935948"/>
              <a:gd name="connsiteX5" fmla="*/ 3332136 w 5811865"/>
              <a:gd name="connsiteY5" fmla="*/ 972651 h 2935948"/>
              <a:gd name="connsiteX6" fmla="*/ 4161295 w 5811865"/>
              <a:gd name="connsiteY6" fmla="*/ 313973 h 2935948"/>
              <a:gd name="connsiteX7" fmla="*/ 5176434 w 5811865"/>
              <a:gd name="connsiteY7" fmla="*/ 27254 h 2935948"/>
              <a:gd name="connsiteX8" fmla="*/ 5811865 w 5811865"/>
              <a:gd name="connsiteY8" fmla="*/ 11756 h 2935948"/>
              <a:gd name="connsiteX0" fmla="*/ 0 w 5811865"/>
              <a:gd name="connsiteY0" fmla="*/ 2917688 h 2946838"/>
              <a:gd name="connsiteX1" fmla="*/ 200730 w 5811865"/>
              <a:gd name="connsiteY1" fmla="*/ 2938273 h 2946838"/>
              <a:gd name="connsiteX2" fmla="*/ 689675 w 5811865"/>
              <a:gd name="connsiteY2" fmla="*/ 2917688 h 2946838"/>
              <a:gd name="connsiteX3" fmla="*/ 1472339 w 5811865"/>
              <a:gd name="connsiteY3" fmla="*/ 2638719 h 2946838"/>
              <a:gd name="connsiteX4" fmla="*/ 2518475 w 5811865"/>
              <a:gd name="connsiteY4" fmla="*/ 1817308 h 2946838"/>
              <a:gd name="connsiteX5" fmla="*/ 3332136 w 5811865"/>
              <a:gd name="connsiteY5" fmla="*/ 972651 h 2946838"/>
              <a:gd name="connsiteX6" fmla="*/ 4161295 w 5811865"/>
              <a:gd name="connsiteY6" fmla="*/ 313973 h 2946838"/>
              <a:gd name="connsiteX7" fmla="*/ 5176434 w 5811865"/>
              <a:gd name="connsiteY7" fmla="*/ 27254 h 2946838"/>
              <a:gd name="connsiteX8" fmla="*/ 5811865 w 5811865"/>
              <a:gd name="connsiteY8" fmla="*/ 11756 h 2946838"/>
              <a:gd name="connsiteX0" fmla="*/ 0 w 5811865"/>
              <a:gd name="connsiteY0" fmla="*/ 2938938 h 2945652"/>
              <a:gd name="connsiteX1" fmla="*/ 200730 w 5811865"/>
              <a:gd name="connsiteY1" fmla="*/ 2938273 h 2945652"/>
              <a:gd name="connsiteX2" fmla="*/ 689675 w 5811865"/>
              <a:gd name="connsiteY2" fmla="*/ 2917688 h 2945652"/>
              <a:gd name="connsiteX3" fmla="*/ 1472339 w 5811865"/>
              <a:gd name="connsiteY3" fmla="*/ 2638719 h 2945652"/>
              <a:gd name="connsiteX4" fmla="*/ 2518475 w 5811865"/>
              <a:gd name="connsiteY4" fmla="*/ 1817308 h 2945652"/>
              <a:gd name="connsiteX5" fmla="*/ 3332136 w 5811865"/>
              <a:gd name="connsiteY5" fmla="*/ 972651 h 2945652"/>
              <a:gd name="connsiteX6" fmla="*/ 4161295 w 5811865"/>
              <a:gd name="connsiteY6" fmla="*/ 313973 h 2945652"/>
              <a:gd name="connsiteX7" fmla="*/ 5176434 w 5811865"/>
              <a:gd name="connsiteY7" fmla="*/ 27254 h 2945652"/>
              <a:gd name="connsiteX8" fmla="*/ 5811865 w 5811865"/>
              <a:gd name="connsiteY8" fmla="*/ 11756 h 2945652"/>
              <a:gd name="connsiteX0" fmla="*/ 0 w 5811865"/>
              <a:gd name="connsiteY0" fmla="*/ 2938938 h 2945652"/>
              <a:gd name="connsiteX1" fmla="*/ 200730 w 5811865"/>
              <a:gd name="connsiteY1" fmla="*/ 2938273 h 2945652"/>
              <a:gd name="connsiteX2" fmla="*/ 689675 w 5811865"/>
              <a:gd name="connsiteY2" fmla="*/ 2917688 h 2945652"/>
              <a:gd name="connsiteX3" fmla="*/ 1472339 w 5811865"/>
              <a:gd name="connsiteY3" fmla="*/ 2638719 h 2945652"/>
              <a:gd name="connsiteX4" fmla="*/ 2518475 w 5811865"/>
              <a:gd name="connsiteY4" fmla="*/ 1817308 h 2945652"/>
              <a:gd name="connsiteX5" fmla="*/ 3332136 w 5811865"/>
              <a:gd name="connsiteY5" fmla="*/ 972651 h 2945652"/>
              <a:gd name="connsiteX6" fmla="*/ 4161295 w 5811865"/>
              <a:gd name="connsiteY6" fmla="*/ 313973 h 2945652"/>
              <a:gd name="connsiteX7" fmla="*/ 5176434 w 5811865"/>
              <a:gd name="connsiteY7" fmla="*/ 27254 h 2945652"/>
              <a:gd name="connsiteX8" fmla="*/ 5811865 w 5811865"/>
              <a:gd name="connsiteY8" fmla="*/ 11756 h 2945652"/>
              <a:gd name="connsiteX0" fmla="*/ 0 w 5811865"/>
              <a:gd name="connsiteY0" fmla="*/ 2938938 h 2949359"/>
              <a:gd name="connsiteX1" fmla="*/ 194195 w 5811865"/>
              <a:gd name="connsiteY1" fmla="*/ 2945356 h 2949359"/>
              <a:gd name="connsiteX2" fmla="*/ 689675 w 5811865"/>
              <a:gd name="connsiteY2" fmla="*/ 2917688 h 2949359"/>
              <a:gd name="connsiteX3" fmla="*/ 1472339 w 5811865"/>
              <a:gd name="connsiteY3" fmla="*/ 2638719 h 2949359"/>
              <a:gd name="connsiteX4" fmla="*/ 2518475 w 5811865"/>
              <a:gd name="connsiteY4" fmla="*/ 1817308 h 2949359"/>
              <a:gd name="connsiteX5" fmla="*/ 3332136 w 5811865"/>
              <a:gd name="connsiteY5" fmla="*/ 972651 h 2949359"/>
              <a:gd name="connsiteX6" fmla="*/ 4161295 w 5811865"/>
              <a:gd name="connsiteY6" fmla="*/ 313973 h 2949359"/>
              <a:gd name="connsiteX7" fmla="*/ 5176434 w 5811865"/>
              <a:gd name="connsiteY7" fmla="*/ 27254 h 2949359"/>
              <a:gd name="connsiteX8" fmla="*/ 5811865 w 5811865"/>
              <a:gd name="connsiteY8" fmla="*/ 11756 h 2949359"/>
              <a:gd name="connsiteX0" fmla="*/ 0 w 5811865"/>
              <a:gd name="connsiteY0" fmla="*/ 2938938 h 2952122"/>
              <a:gd name="connsiteX1" fmla="*/ 194195 w 5811865"/>
              <a:gd name="connsiteY1" fmla="*/ 2945356 h 2952122"/>
              <a:gd name="connsiteX2" fmla="*/ 689675 w 5811865"/>
              <a:gd name="connsiteY2" fmla="*/ 2917688 h 2952122"/>
              <a:gd name="connsiteX3" fmla="*/ 1472339 w 5811865"/>
              <a:gd name="connsiteY3" fmla="*/ 2638719 h 2952122"/>
              <a:gd name="connsiteX4" fmla="*/ 2518475 w 5811865"/>
              <a:gd name="connsiteY4" fmla="*/ 1817308 h 2952122"/>
              <a:gd name="connsiteX5" fmla="*/ 3332136 w 5811865"/>
              <a:gd name="connsiteY5" fmla="*/ 972651 h 2952122"/>
              <a:gd name="connsiteX6" fmla="*/ 4161295 w 5811865"/>
              <a:gd name="connsiteY6" fmla="*/ 313973 h 2952122"/>
              <a:gd name="connsiteX7" fmla="*/ 5176434 w 5811865"/>
              <a:gd name="connsiteY7" fmla="*/ 27254 h 2952122"/>
              <a:gd name="connsiteX8" fmla="*/ 5811865 w 5811865"/>
              <a:gd name="connsiteY8" fmla="*/ 11756 h 29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1865" h="2952122">
                <a:moveTo>
                  <a:pt x="0" y="2938938"/>
                </a:moveTo>
                <a:cubicBezTo>
                  <a:pt x="20019" y="2935063"/>
                  <a:pt x="79249" y="2941814"/>
                  <a:pt x="194195" y="2945356"/>
                </a:cubicBezTo>
                <a:cubicBezTo>
                  <a:pt x="309141" y="2948898"/>
                  <a:pt x="476651" y="2968794"/>
                  <a:pt x="689675" y="2917688"/>
                </a:cubicBezTo>
                <a:cubicBezTo>
                  <a:pt x="902699" y="2866582"/>
                  <a:pt x="1167539" y="2822116"/>
                  <a:pt x="1472339" y="2638719"/>
                </a:cubicBezTo>
                <a:cubicBezTo>
                  <a:pt x="1777139" y="2455322"/>
                  <a:pt x="2208509" y="2094986"/>
                  <a:pt x="2518475" y="1817308"/>
                </a:cubicBezTo>
                <a:cubicBezTo>
                  <a:pt x="2828441" y="1539630"/>
                  <a:pt x="3058333" y="1223207"/>
                  <a:pt x="3332136" y="972651"/>
                </a:cubicBezTo>
                <a:cubicBezTo>
                  <a:pt x="3605939" y="722095"/>
                  <a:pt x="3853912" y="471539"/>
                  <a:pt x="4161295" y="313973"/>
                </a:cubicBezTo>
                <a:cubicBezTo>
                  <a:pt x="4468678" y="156407"/>
                  <a:pt x="4901339" y="77623"/>
                  <a:pt x="5176434" y="27254"/>
                </a:cubicBezTo>
                <a:cubicBezTo>
                  <a:pt x="5451529" y="-23115"/>
                  <a:pt x="5811865" y="11756"/>
                  <a:pt x="5811865" y="11756"/>
                </a:cubicBezTo>
              </a:path>
            </a:pathLst>
          </a:custGeom>
          <a:noFill/>
          <a:ln w="28575" cap="flat" cmpd="sng" algn="ctr">
            <a:solidFill>
              <a:srgbClr val="00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8287" y="1537359"/>
            <a:ext cx="2351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Developer-centric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Self-sustaining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Scalable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BU PSAs</a:t>
            </a: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Tier-3 PSCs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PSEs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SME training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Early reviews</a:t>
            </a: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/>
              <a:t>Tools budget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Proactive PSIRT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Agile/waterfall, HW/SW </a:t>
            </a:r>
            <a:r>
              <a:rPr lang="en-US" sz="1400" dirty="0"/>
              <a:t>SDL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Tight integration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Policy executive support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Tight privacy integration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M&amp;A engaged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Multiple crises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2053531" y="1537359"/>
            <a:ext cx="15498" cy="44436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454036" y="1537359"/>
            <a:ext cx="15239" cy="44488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4900003" y="1537359"/>
            <a:ext cx="15498" cy="44540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6462721" y="1537359"/>
            <a:ext cx="19546" cy="44591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87278" y="3464422"/>
            <a:ext cx="12669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Awareness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No budget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No reviews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/>
              <a:t>Few </a:t>
            </a:r>
            <a:r>
              <a:rPr lang="en-US" sz="1400" dirty="0" smtClean="0"/>
              <a:t>tools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No PSIRT</a:t>
            </a: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Tribal knowledge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469275" y="1672110"/>
            <a:ext cx="1531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SVP commitment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Tier-1 PSCs</a:t>
            </a: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/>
              <a:t>Mandatory training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3+ tools integrated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err="1" smtClean="0"/>
              <a:t>PgM</a:t>
            </a:r>
            <a:r>
              <a:rPr lang="en-US" sz="1400" dirty="0" smtClean="0"/>
              <a:t> milestones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PSIRT defined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SDL used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Privacy + security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Extended team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07752" y="1684492"/>
            <a:ext cx="171255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Continued improvement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/>
              <a:t>2+ PSAs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Tier-2 PSCs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Extensive training library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Security reviews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/>
              <a:t>Tool experts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Dedicated PSIRT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ISO 27034 compliance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Tight privacy partnership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Single crisis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054047" y="3257280"/>
            <a:ext cx="15730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Plan created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BU PSCs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/>
              <a:t>1</a:t>
            </a:r>
            <a:r>
              <a:rPr lang="en-US" sz="1400" dirty="0" smtClean="0"/>
              <a:t>+ tools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PSIRT is CSIRT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SDL adopted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Privacy team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72701" y="1741252"/>
            <a:ext cx="99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FF"/>
                </a:solidFill>
              </a:rPr>
              <a:t>Level of Maturity</a:t>
            </a:r>
            <a:endParaRPr lang="en-US" sz="1400" b="1" dirty="0">
              <a:solidFill>
                <a:srgbClr val="0033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02662" y="5342189"/>
            <a:ext cx="79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FF"/>
                </a:solidFill>
              </a:rPr>
              <a:t>PSMM Phase</a:t>
            </a:r>
            <a:endParaRPr lang="en-US" sz="1400" b="1" dirty="0">
              <a:solidFill>
                <a:srgbClr val="0033FF"/>
              </a:solidFill>
            </a:endParaRPr>
          </a:p>
        </p:txBody>
      </p:sp>
      <p:sp>
        <p:nvSpPr>
          <p:cNvPr id="39" name="Slide Number Placeholder 1"/>
          <p:cNvSpPr txBox="1">
            <a:spLocks/>
          </p:cNvSpPr>
          <p:nvPr/>
        </p:nvSpPr>
        <p:spPr>
          <a:xfrm>
            <a:off x="8662954" y="6484131"/>
            <a:ext cx="383388" cy="2061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AD2BC-7699-4D61-867C-8775D35F1E63}" type="slidenum">
              <a:rPr lang="en-US" sz="800" smtClean="0"/>
              <a:t>20</a:t>
            </a:fld>
            <a:endParaRPr lang="en-US" sz="800" dirty="0"/>
          </a:p>
        </p:txBody>
      </p:sp>
      <p:pic>
        <p:nvPicPr>
          <p:cNvPr id="38" name="Picture 2" descr="White, Blue, Rounded, Rectangle, 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72" y="6048190"/>
            <a:ext cx="250693" cy="3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easyvectors.com/assets/images/vectors/afbig/e4fc7bcc30b4ad2462f1f8ef90d2e9b8-white-blue-rounded-rectangle-clip-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17" y="6059471"/>
            <a:ext cx="174482" cy="29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clker.com/cliparts/7/8/5/3/124223524211732842342_white,_blue_rounded_rectangle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80" y="6048846"/>
            <a:ext cx="259006" cy="31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clker.com/cliparts/e/3/2/2/12422360324178341083_white,_blue_rounded_rectangle.svg.m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62" y="6048190"/>
            <a:ext cx="252375" cy="3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clker.com/cliparts/f/8/a/e/12422361536571262314_white,_blue_rounded_rectangle.svg.m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44" y="6063057"/>
            <a:ext cx="198542" cy="2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34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341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327"/>
            <a:ext cx="8237348" cy="726289"/>
          </a:xfrm>
        </p:spPr>
        <p:txBody>
          <a:bodyPr/>
          <a:lstStyle/>
          <a:p>
            <a:r>
              <a:rPr lang="en-US" dirty="0" smtClean="0"/>
              <a:t>Intel Security Product Security Maturity Model (PSMM) – </a:t>
            </a:r>
            <a:r>
              <a:rPr lang="en-US" b="1" dirty="0" smtClean="0">
                <a:solidFill>
                  <a:srgbClr val="C00000"/>
                </a:solidFill>
              </a:rPr>
              <a:t>Technical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1707" y="1447800"/>
            <a:ext cx="8252841" cy="496095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0157" y="2257449"/>
            <a:ext cx="6842506" cy="3343891"/>
            <a:chOff x="1464590" y="1813302"/>
            <a:chExt cx="6447295" cy="3696345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464590" y="1813302"/>
              <a:ext cx="23247" cy="3696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464590" y="5509647"/>
              <a:ext cx="644729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872494" y="5740825"/>
            <a:ext cx="734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6175" algn="l"/>
                <a:tab pos="2286000" algn="l"/>
                <a:tab pos="3432175" algn="l"/>
                <a:tab pos="4803775" algn="l"/>
              </a:tabLst>
            </a:pPr>
            <a:r>
              <a:rPr lang="en-US" sz="1600" b="1" dirty="0" smtClean="0"/>
              <a:t>    </a:t>
            </a:r>
            <a:r>
              <a:rPr lang="en-US" sz="1600" b="1" dirty="0" smtClean="0">
                <a:solidFill>
                  <a:srgbClr val="C00000"/>
                </a:solidFill>
              </a:rPr>
              <a:t>None</a:t>
            </a:r>
            <a:r>
              <a:rPr lang="en-US" sz="1600" b="1" dirty="0" smtClean="0"/>
              <a:t>	       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Initial</a:t>
            </a:r>
            <a:r>
              <a:rPr lang="en-US" sz="1600" b="1" dirty="0" smtClean="0"/>
              <a:t>	              </a:t>
            </a:r>
            <a:r>
              <a:rPr lang="en-US" sz="1600" b="1" dirty="0" smtClean="0">
                <a:solidFill>
                  <a:srgbClr val="000000"/>
                </a:solidFill>
              </a:rPr>
              <a:t>Basic</a:t>
            </a:r>
            <a:r>
              <a:rPr lang="en-US" sz="1600" b="1" dirty="0" smtClean="0"/>
              <a:t>                </a:t>
            </a:r>
            <a:r>
              <a:rPr lang="en-US" sz="1600" b="1" dirty="0" smtClean="0">
                <a:solidFill>
                  <a:srgbClr val="FF9900"/>
                </a:solidFill>
              </a:rPr>
              <a:t>Acceptable</a:t>
            </a:r>
            <a:r>
              <a:rPr lang="en-US" sz="1600" b="1" dirty="0" smtClean="0"/>
              <a:t>	         </a:t>
            </a:r>
            <a:r>
              <a:rPr lang="en-US" sz="1600" b="1" dirty="0" smtClean="0">
                <a:solidFill>
                  <a:srgbClr val="00B050"/>
                </a:solidFill>
              </a:rPr>
              <a:t>Mature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309866" y="2035087"/>
            <a:ext cx="6791877" cy="3176768"/>
          </a:xfrm>
          <a:custGeom>
            <a:avLst/>
            <a:gdLst>
              <a:gd name="connsiteX0" fmla="*/ 0 w 5811865"/>
              <a:gd name="connsiteY0" fmla="*/ 2917688 h 2935948"/>
              <a:gd name="connsiteX1" fmla="*/ 154984 w 5811865"/>
              <a:gd name="connsiteY1" fmla="*/ 2909939 h 2935948"/>
              <a:gd name="connsiteX2" fmla="*/ 689675 w 5811865"/>
              <a:gd name="connsiteY2" fmla="*/ 2917688 h 2935948"/>
              <a:gd name="connsiteX3" fmla="*/ 1472339 w 5811865"/>
              <a:gd name="connsiteY3" fmla="*/ 2638719 h 2935948"/>
              <a:gd name="connsiteX4" fmla="*/ 2518475 w 5811865"/>
              <a:gd name="connsiteY4" fmla="*/ 1817308 h 2935948"/>
              <a:gd name="connsiteX5" fmla="*/ 3332136 w 5811865"/>
              <a:gd name="connsiteY5" fmla="*/ 972651 h 2935948"/>
              <a:gd name="connsiteX6" fmla="*/ 4161295 w 5811865"/>
              <a:gd name="connsiteY6" fmla="*/ 313973 h 2935948"/>
              <a:gd name="connsiteX7" fmla="*/ 5176434 w 5811865"/>
              <a:gd name="connsiteY7" fmla="*/ 27254 h 2935948"/>
              <a:gd name="connsiteX8" fmla="*/ 5811865 w 5811865"/>
              <a:gd name="connsiteY8" fmla="*/ 11756 h 2935948"/>
              <a:gd name="connsiteX0" fmla="*/ 0 w 5811865"/>
              <a:gd name="connsiteY0" fmla="*/ 2917688 h 2946838"/>
              <a:gd name="connsiteX1" fmla="*/ 226870 w 5811865"/>
              <a:gd name="connsiteY1" fmla="*/ 2938273 h 2946838"/>
              <a:gd name="connsiteX2" fmla="*/ 689675 w 5811865"/>
              <a:gd name="connsiteY2" fmla="*/ 2917688 h 2946838"/>
              <a:gd name="connsiteX3" fmla="*/ 1472339 w 5811865"/>
              <a:gd name="connsiteY3" fmla="*/ 2638719 h 2946838"/>
              <a:gd name="connsiteX4" fmla="*/ 2518475 w 5811865"/>
              <a:gd name="connsiteY4" fmla="*/ 1817308 h 2946838"/>
              <a:gd name="connsiteX5" fmla="*/ 3332136 w 5811865"/>
              <a:gd name="connsiteY5" fmla="*/ 972651 h 2946838"/>
              <a:gd name="connsiteX6" fmla="*/ 4161295 w 5811865"/>
              <a:gd name="connsiteY6" fmla="*/ 313973 h 2946838"/>
              <a:gd name="connsiteX7" fmla="*/ 5176434 w 5811865"/>
              <a:gd name="connsiteY7" fmla="*/ 27254 h 2946838"/>
              <a:gd name="connsiteX8" fmla="*/ 5811865 w 5811865"/>
              <a:gd name="connsiteY8" fmla="*/ 11756 h 2946838"/>
              <a:gd name="connsiteX0" fmla="*/ 0 w 5824935"/>
              <a:gd name="connsiteY0" fmla="*/ 2953105 h 2953105"/>
              <a:gd name="connsiteX1" fmla="*/ 239940 w 5824935"/>
              <a:gd name="connsiteY1" fmla="*/ 2938273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  <a:gd name="connsiteX0" fmla="*/ 0 w 5824935"/>
              <a:gd name="connsiteY0" fmla="*/ 2953105 h 2953105"/>
              <a:gd name="connsiteX1" fmla="*/ 239940 w 5824935"/>
              <a:gd name="connsiteY1" fmla="*/ 2945357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  <a:gd name="connsiteX0" fmla="*/ 0 w 5824935"/>
              <a:gd name="connsiteY0" fmla="*/ 2953105 h 2953105"/>
              <a:gd name="connsiteX1" fmla="*/ 239940 w 5824935"/>
              <a:gd name="connsiteY1" fmla="*/ 2945357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4935" h="2953105">
                <a:moveTo>
                  <a:pt x="0" y="2953105"/>
                </a:moveTo>
                <a:cubicBezTo>
                  <a:pt x="20019" y="2949230"/>
                  <a:pt x="122816" y="2944177"/>
                  <a:pt x="239940" y="2945357"/>
                </a:cubicBezTo>
                <a:cubicBezTo>
                  <a:pt x="357064" y="2946537"/>
                  <a:pt x="495167" y="2968794"/>
                  <a:pt x="702745" y="2917688"/>
                </a:cubicBezTo>
                <a:cubicBezTo>
                  <a:pt x="910323" y="2866582"/>
                  <a:pt x="1180609" y="2822116"/>
                  <a:pt x="1485409" y="2638719"/>
                </a:cubicBezTo>
                <a:cubicBezTo>
                  <a:pt x="1790209" y="2455322"/>
                  <a:pt x="2221579" y="2094986"/>
                  <a:pt x="2531545" y="1817308"/>
                </a:cubicBezTo>
                <a:cubicBezTo>
                  <a:pt x="2841511" y="1539630"/>
                  <a:pt x="3071403" y="1223207"/>
                  <a:pt x="3345206" y="972651"/>
                </a:cubicBezTo>
                <a:cubicBezTo>
                  <a:pt x="3619009" y="722095"/>
                  <a:pt x="3866982" y="471539"/>
                  <a:pt x="4174365" y="313973"/>
                </a:cubicBezTo>
                <a:cubicBezTo>
                  <a:pt x="4481748" y="156407"/>
                  <a:pt x="4914409" y="77623"/>
                  <a:pt x="5189504" y="27254"/>
                </a:cubicBezTo>
                <a:cubicBezTo>
                  <a:pt x="5464599" y="-23115"/>
                  <a:pt x="5824935" y="11756"/>
                  <a:pt x="5824935" y="11756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8287" y="2270215"/>
            <a:ext cx="19341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Preventive measures modeling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Defect rates near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Best-in-class tools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All products pen tested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/>
              <a:t>Open source SLAs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Standards </a:t>
            </a:r>
            <a:r>
              <a:rPr lang="en-US" sz="1400" dirty="0"/>
              <a:t>adapted to environment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/>
              <a:t>Metrics integrated into risk mgt. </a:t>
            </a:r>
            <a:r>
              <a:rPr lang="en-US" sz="1400" dirty="0" smtClean="0"/>
              <a:t>tools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2053531" y="1554480"/>
            <a:ext cx="0" cy="44265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454036" y="1554480"/>
            <a:ext cx="15498" cy="44317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4900003" y="1554480"/>
            <a:ext cx="15498" cy="4436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6462721" y="1554480"/>
            <a:ext cx="15566" cy="44420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87278" y="3531677"/>
            <a:ext cx="12669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Frequent attacks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No reviews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No constraints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Email tracking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54035" y="2479830"/>
            <a:ext cx="15317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Major releases threat modeled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/>
              <a:t>All primary tools used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BlackDuck</a:t>
            </a: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Standards </a:t>
            </a:r>
            <a:r>
              <a:rPr lang="en-US" sz="1400" dirty="0"/>
              <a:t>adopted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PSIRT XLS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07752" y="1824213"/>
            <a:ext cx="15317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All releases threat modeled </a:t>
            </a: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Defect </a:t>
            </a:r>
            <a:r>
              <a:rPr lang="en-US" sz="1400" dirty="0"/>
              <a:t>rates decreasing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Fuzzing scripts written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/>
              <a:t>Accept risks of open source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Tracking DB w/dashboard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84527" y="3202945"/>
            <a:ext cx="1392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Major attack vectors addressed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/>
              <a:t>Freeware tools used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/>
              <a:t>Standard </a:t>
            </a:r>
            <a:r>
              <a:rPr lang="en-US" sz="1400" dirty="0" smtClean="0"/>
              <a:t>awareness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72701" y="1741252"/>
            <a:ext cx="99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Level of Maturity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02662" y="5342189"/>
            <a:ext cx="79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PSMM Phase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2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39" name="Slide Number Placeholder 1"/>
          <p:cNvSpPr txBox="1">
            <a:spLocks/>
          </p:cNvSpPr>
          <p:nvPr/>
        </p:nvSpPr>
        <p:spPr>
          <a:xfrm>
            <a:off x="8662954" y="6484131"/>
            <a:ext cx="383388" cy="2061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AD2BC-7699-4D61-867C-8775D35F1E63}" type="slidenum">
              <a:rPr lang="en-US" sz="800" smtClean="0"/>
              <a:t>21</a:t>
            </a:fld>
            <a:endParaRPr lang="en-US" sz="800" dirty="0"/>
          </a:p>
        </p:txBody>
      </p:sp>
      <p:pic>
        <p:nvPicPr>
          <p:cNvPr id="38" name="Picture 10" descr="File:1 white, red rounded rectangle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37" y="6046617"/>
            <a:ext cx="172420" cy="2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File:2 white, red rounded rectangle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76" y="6041411"/>
            <a:ext cx="208445" cy="2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File:3 white, red rounded rectangle.sv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94" y="6044923"/>
            <a:ext cx="203528" cy="2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ile:4 white, red rounded rectangle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03" y="6045432"/>
            <a:ext cx="202815" cy="2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le:5 white, red rounded rectangle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00" y="6044287"/>
            <a:ext cx="204419" cy="2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485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9" y="1761906"/>
            <a:ext cx="8298593" cy="46028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Security Maturity Model (PSMM) by BU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8" y="1396095"/>
            <a:ext cx="8303414" cy="707886"/>
          </a:xfrm>
          <a:prstGeom prst="rect">
            <a:avLst/>
          </a:prstGeom>
          <a:solidFill>
            <a:srgbClr val="0071C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metric indicates </a:t>
            </a:r>
            <a:r>
              <a:rPr lang="en-US" sz="2000" u="sng" dirty="0" smtClean="0">
                <a:solidFill>
                  <a:schemeClr val="bg1"/>
                </a:solidFill>
              </a:rPr>
              <a:t>how well</a:t>
            </a:r>
            <a:r>
              <a:rPr lang="en-US" sz="2000" dirty="0" smtClean="0">
                <a:solidFill>
                  <a:schemeClr val="bg1"/>
                </a:solidFill>
              </a:rPr>
              <a:t> the BUs are implementing the product security program.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346" y="4408361"/>
            <a:ext cx="6122212" cy="1455930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27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33FF"/>
                </a:solidFill>
              </a:rPr>
              <a:t>“Look how smart I am!”</a:t>
            </a:r>
            <a:endParaRPr lang="en-US" i="1" dirty="0">
              <a:solidFill>
                <a:srgbClr val="0033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4150"/>
            <a:ext cx="8534401" cy="728670"/>
          </a:xfrm>
        </p:spPr>
        <p:txBody>
          <a:bodyPr/>
          <a:lstStyle/>
          <a:p>
            <a:pPr lvl="0"/>
            <a:r>
              <a:rPr lang="en-US" dirty="0" smtClean="0"/>
              <a:t>9. </a:t>
            </a:r>
            <a:r>
              <a:rPr lang="en-US" dirty="0"/>
              <a:t>Rogue </a:t>
            </a:r>
            <a:r>
              <a:rPr lang="en-US" dirty="0" smtClean="0"/>
              <a:t>Discoverers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Problem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</a:rPr>
              <a:t>A discoverer threatens to publish their findings before we can patch</a:t>
            </a:r>
          </a:p>
          <a:p>
            <a:endParaRPr lang="en-US" sz="3200" dirty="0" smtClean="0"/>
          </a:p>
        </p:txBody>
      </p:sp>
      <p:pic>
        <p:nvPicPr>
          <p:cNvPr id="4098" name="Picture 2" descr="http://i2.cdn.turner.com/money/dam/assets/141208183052-sony-hacker-620x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16" y="3221829"/>
            <a:ext cx="5019114" cy="28171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84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Vulnerability Discoverers</a:t>
            </a:r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666933" y="6472251"/>
            <a:ext cx="469116" cy="2205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0BC3B6-F63E-4AAF-9154-ACA2AA44C1E6}" type="slidenum">
              <a:rPr lang="en-US" sz="900" smtClean="0"/>
              <a:t>24</a:t>
            </a:fld>
            <a:endParaRPr lang="en-US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14" y="1403755"/>
            <a:ext cx="8289187" cy="4321797"/>
          </a:xfrm>
          <a:prstGeom prst="rect">
            <a:avLst/>
          </a:prstGeom>
        </p:spPr>
      </p:pic>
      <p:sp>
        <p:nvSpPr>
          <p:cNvPr id="8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701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33FF"/>
                </a:solidFill>
              </a:rPr>
              <a:t>Updating security bulletins and release announcement surprises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4150"/>
            <a:ext cx="8534401" cy="728670"/>
          </a:xfrm>
        </p:spPr>
        <p:txBody>
          <a:bodyPr/>
          <a:lstStyle/>
          <a:p>
            <a:pPr lvl="0"/>
            <a:r>
              <a:rPr lang="en-US" dirty="0" smtClean="0"/>
              <a:t>10.  Syncing Patches with Published Security Bulletins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Problem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</a:rPr>
              <a:t>How do you keep a Security Bulletin up to date with product patches if the engineering team forgets to tell you when their patch was released?</a:t>
            </a:r>
          </a:p>
          <a:p>
            <a:endParaRPr lang="en-US" sz="3200" dirty="0" smtClean="0"/>
          </a:p>
        </p:txBody>
      </p:sp>
      <p:sp>
        <p:nvSpPr>
          <p:cNvPr id="8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pic>
        <p:nvPicPr>
          <p:cNvPr id="6146" name="Picture 2" descr="https://cdn3.iconfinder.com/data/icons/classic-icons-1/512/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46" y="3488643"/>
            <a:ext cx="2812708" cy="28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33FF"/>
                </a:solidFill>
              </a:rPr>
              <a:t>Technical Speak ≠ Business Speak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11. </a:t>
            </a:r>
            <a:r>
              <a:rPr lang="en-US" dirty="0"/>
              <a:t>Reporting </a:t>
            </a:r>
            <a:r>
              <a:rPr lang="en-US" dirty="0" smtClean="0"/>
              <a:t>PSIRT Vulnerabilities </a:t>
            </a:r>
            <a:r>
              <a:rPr lang="en-US" dirty="0"/>
              <a:t>to </a:t>
            </a:r>
            <a:r>
              <a:rPr lang="en-US" dirty="0" smtClean="0"/>
              <a:t>Executives</a:t>
            </a:r>
            <a:endParaRPr lang="en-US" dirty="0"/>
          </a:p>
        </p:txBody>
      </p:sp>
      <p:sp>
        <p:nvSpPr>
          <p:cNvPr id="11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2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pic>
        <p:nvPicPr>
          <p:cNvPr id="7170" name="Picture 2" descr="http://cdn2.business2community.com/wp-content/uploads/2012/03/man-vs-mac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68" y="2007652"/>
            <a:ext cx="5106905" cy="40404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 b="4259"/>
          <a:stretch>
            <a:fillRect/>
          </a:stretch>
        </p:blipFill>
        <p:spPr>
          <a:xfrm>
            <a:off x="-28471" y="-51618"/>
            <a:ext cx="5715933" cy="4282954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Q&amp;A</a:t>
            </a:r>
            <a:endParaRPr lang="en-US" dirty="0">
              <a:solidFill>
                <a:srgbClr val="0033FF"/>
              </a:solidFill>
            </a:endParaRPr>
          </a:p>
        </p:txBody>
      </p:sp>
      <p:sp>
        <p:nvSpPr>
          <p:cNvPr id="10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4862258" y="2997248"/>
            <a:ext cx="3951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Harold Toomey</a:t>
            </a:r>
          </a:p>
          <a:p>
            <a:r>
              <a:rPr lang="en-US" dirty="0" smtClean="0"/>
              <a:t>Principle Product Security Architect</a:t>
            </a:r>
          </a:p>
          <a:p>
            <a:r>
              <a:rPr lang="en-US" dirty="0" smtClean="0"/>
              <a:t>Product Security Group</a:t>
            </a:r>
          </a:p>
          <a:p>
            <a:r>
              <a:rPr lang="en-US" dirty="0" smtClean="0">
                <a:solidFill>
                  <a:srgbClr val="0033FF"/>
                </a:solidFill>
              </a:rPr>
              <a:t>Intel Security</a:t>
            </a:r>
          </a:p>
          <a:p>
            <a:r>
              <a:rPr lang="en-US" u="sng" dirty="0" smtClean="0">
                <a:solidFill>
                  <a:srgbClr val="0033FF"/>
                </a:solidFill>
              </a:rPr>
              <a:t>Harold_Toomey@IntelSecurity.com</a:t>
            </a:r>
          </a:p>
          <a:p>
            <a:r>
              <a:rPr lang="en-US" dirty="0" smtClean="0"/>
              <a:t>(801) 830-9987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662954" y="6484131"/>
            <a:ext cx="383388" cy="2061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BD5FB-1BF3-47F5-A5F9-26DCF2E5C523}" type="slidenum">
              <a:rPr lang="en-US" sz="800" smtClean="0"/>
              <a:t>28</a:t>
            </a:fld>
            <a:endParaRPr lang="en-US" sz="800" dirty="0"/>
          </a:p>
        </p:txBody>
      </p:sp>
      <p:sp>
        <p:nvSpPr>
          <p:cNvPr id="8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521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50327"/>
            <a:ext cx="9144000" cy="590653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9837" y="2001430"/>
            <a:ext cx="34351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Incident Response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676" y="3147171"/>
            <a:ext cx="37070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PSIRT =</a:t>
            </a:r>
            <a:endParaRPr lang="en-US" sz="6600" dirty="0"/>
          </a:p>
        </p:txBody>
      </p:sp>
      <p:sp>
        <p:nvSpPr>
          <p:cNvPr id="11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3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65201" y="6485060"/>
            <a:ext cx="230988" cy="206103"/>
          </a:xfrm>
        </p:spPr>
        <p:txBody>
          <a:bodyPr/>
          <a:lstStyle/>
          <a:p>
            <a:pPr>
              <a:defRPr/>
            </a:pPr>
            <a:fld id="{DAB74D78-09A5-47B4-9C8A-A6B2E71C4803}" type="slidenum">
              <a:rPr lang="en-US" sz="800" smtClean="0"/>
              <a:t>3</a:t>
            </a:fld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9265" y="4343302"/>
            <a:ext cx="1705197" cy="1830245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  <a:alpha val="62000"/>
              </a:schemeClr>
            </a:outerShdw>
          </a:effectLst>
          <a:scene3d>
            <a:camera prst="orthographicFront">
              <a:rot lat="0" lon="0" rev="0"/>
            </a:camera>
            <a:lightRig rig="freezing" dir="t">
              <a:rot lat="0" lon="0" rev="0"/>
            </a:lightRig>
          </a:scene3d>
        </p:spPr>
      </p:pic>
    </p:spTree>
    <p:extLst>
      <p:ext uri="{BB962C8B-B14F-4D97-AF65-F5344CB8AC3E}">
        <p14:creationId xmlns:p14="http://schemas.microsoft.com/office/powerpoint/2010/main" val="41956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In Priority Order</a:t>
            </a:r>
            <a:endParaRPr lang="en-US" dirty="0">
              <a:solidFill>
                <a:srgbClr val="0033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Heartbleed post-mortem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CVSS / Risk Scores vs. SLAs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Email </a:t>
            </a:r>
            <a:r>
              <a:rPr lang="en-US" dirty="0"/>
              <a:t>overload and </a:t>
            </a:r>
            <a:r>
              <a:rPr lang="en-US" dirty="0" smtClean="0"/>
              <a:t>case </a:t>
            </a:r>
            <a:r>
              <a:rPr lang="en-US" dirty="0"/>
              <a:t>IDs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Email vs. SharePoint surveys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Metrics </a:t>
            </a:r>
            <a:r>
              <a:rPr lang="en-US" dirty="0"/>
              <a:t>peer pressure to </a:t>
            </a:r>
            <a:r>
              <a:rPr lang="en-US" dirty="0" smtClean="0"/>
              <a:t>facilitate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CWEs to look for trends in CVEs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Publishing a security bulletin before the </a:t>
            </a:r>
            <a:r>
              <a:rPr lang="en-US" dirty="0" smtClean="0"/>
              <a:t>TAMs </a:t>
            </a:r>
            <a:r>
              <a:rPr lang="en-US" dirty="0"/>
              <a:t>are notified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Measuring how well teams </a:t>
            </a:r>
            <a:r>
              <a:rPr lang="en-US" dirty="0"/>
              <a:t>do </a:t>
            </a:r>
            <a:r>
              <a:rPr lang="en-US" dirty="0" smtClean="0"/>
              <a:t>product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Rogue discoverers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Syncing </a:t>
            </a:r>
            <a:r>
              <a:rPr lang="en-US" dirty="0"/>
              <a:t>patches with published security </a:t>
            </a:r>
            <a:r>
              <a:rPr lang="en-US" dirty="0" smtClean="0"/>
              <a:t>bulletins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Reporting </a:t>
            </a:r>
            <a:r>
              <a:rPr lang="en-US" dirty="0"/>
              <a:t>vulnerabilities to </a:t>
            </a:r>
            <a:r>
              <a:rPr lang="en-US" dirty="0" smtClean="0"/>
              <a:t>executives</a:t>
            </a:r>
            <a:endParaRPr lang="en-US" dirty="0"/>
          </a:p>
        </p:txBody>
      </p:sp>
      <p:sp>
        <p:nvSpPr>
          <p:cNvPr id="12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3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0898" y="6506326"/>
            <a:ext cx="230988" cy="20610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E6B199-C3A8-4973-ABEE-78FAC35156BE}" type="slidenum">
              <a:rPr lang="en-US" sz="800" smtClean="0"/>
              <a:t>4</a:t>
            </a:fld>
            <a:endParaRPr lang="en-US" sz="800" dirty="0"/>
          </a:p>
        </p:txBody>
      </p:sp>
      <p:pic>
        <p:nvPicPr>
          <p:cNvPr id="1030" name="Picture 6" descr="http://www.sarahdbailey.com/wp-content/uploads/2012/09/Courage-Penguin-Polar-Be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29" y="698240"/>
            <a:ext cx="3278742" cy="23277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Listing All Products in Advisories</a:t>
            </a:r>
            <a:endParaRPr lang="en-US" dirty="0">
              <a:solidFill>
                <a:srgbClr val="0033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4150"/>
            <a:ext cx="8534401" cy="728670"/>
          </a:xfrm>
        </p:spPr>
        <p:txBody>
          <a:bodyPr/>
          <a:lstStyle/>
          <a:p>
            <a:pPr lvl="0"/>
            <a:r>
              <a:rPr lang="en-US" dirty="0"/>
              <a:t>1</a:t>
            </a:r>
            <a:r>
              <a:rPr lang="en-US" dirty="0" smtClean="0"/>
              <a:t>. Heartbleed Post-Mortem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Problem</a:t>
            </a:r>
          </a:p>
          <a:p>
            <a:pPr lvl="2"/>
            <a:r>
              <a:rPr lang="en-US" sz="2400" dirty="0" smtClean="0">
                <a:solidFill>
                  <a:srgbClr val="0000CC"/>
                </a:solidFill>
              </a:rPr>
              <a:t>Policy states only publish a security bulletin if there is a patch or workaround (something actionable).</a:t>
            </a:r>
          </a:p>
          <a:p>
            <a:pPr lvl="2"/>
            <a:r>
              <a:rPr lang="en-US" sz="2400" dirty="0" smtClean="0">
                <a:solidFill>
                  <a:srgbClr val="0000CC"/>
                </a:solidFill>
              </a:rPr>
              <a:t>Customers demand to know immediately if their products are vulnerable or not to highly publicized named vulnerabilities.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2" name="Picture 2" descr="Heartbleed 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77" y="3944199"/>
            <a:ext cx="2112403" cy="25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90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>
                <a:solidFill>
                  <a:srgbClr val="0033FF"/>
                </a:solidFill>
              </a:rPr>
              <a:t>“The gift that keeps on </a:t>
            </a:r>
            <a:r>
              <a:rPr lang="en-US" i="1" dirty="0" smtClean="0">
                <a:solidFill>
                  <a:srgbClr val="0033FF"/>
                </a:solidFill>
              </a:rPr>
              <a:t>giving.”</a:t>
            </a:r>
            <a:endParaRPr lang="en-US" i="1" dirty="0">
              <a:solidFill>
                <a:srgbClr val="0033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OpenSSL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36128"/>
              </p:ext>
            </p:extLst>
          </p:nvPr>
        </p:nvGraphicFramePr>
        <p:xfrm>
          <a:off x="548731" y="1629954"/>
          <a:ext cx="6017532" cy="44805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03289"/>
                <a:gridCol w="2245512"/>
                <a:gridCol w="1149531"/>
                <a:gridCol w="1219200"/>
              </a:tblGrid>
              <a:tr h="446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</a:t>
                      </a:r>
                      <a:r>
                        <a:rPr lang="en-US" sz="1400" dirty="0" err="1" smtClean="0"/>
                        <a:t>Vuln</a:t>
                      </a:r>
                      <a:r>
                        <a:rPr lang="en-US" sz="1400" dirty="0" smtClean="0"/>
                        <a:t>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Products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SB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 May 2012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CVE-2012-2110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KB75482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28 Jan 2013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CVE-2013-6450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8 Apr 2014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Heartbleed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SB10071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 Jun 2014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Heartbleed II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SB10075 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 Jun 2014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GnuTLS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Buffer Overflow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SB10078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16 Apr 2014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CVE-2014-3511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SB10084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 Aug 2014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CVE-2014-3507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SB10105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14 Oct 2014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POODLE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SB10090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14 Oct 2014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 SSLv3 CVEs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SB10091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 Jan 2015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 OpenSSL CVEs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SB10102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 Mar 2015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FREAK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SB10108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19 Mar 2015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14 OpenSSL CVEs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SB10110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Summer 2015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OpenSSL Security Audit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http://heartbleed.com/heartble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14" y="1629954"/>
            <a:ext cx="1234021" cy="14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v-uvuZ7wqYI/VPayosu9d8I/AAAAAAAAiFY/jQN6HCHNbaQ/s1600/freak-ssl-tls-vulnerabil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35" y="5120430"/>
            <a:ext cx="1512290" cy="9347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5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pic>
        <p:nvPicPr>
          <p:cNvPr id="3" name="Picture 2" descr="https://www.trustasia.com/u/cms/www/201412/16164215epm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35" y="3124531"/>
            <a:ext cx="1512290" cy="170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Linux/UNIX</a:t>
            </a:r>
            <a:endParaRPr lang="en-US" dirty="0">
              <a:solidFill>
                <a:srgbClr val="0033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/>
              <a:t>Named Vulnerabilities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16988"/>
              </p:ext>
            </p:extLst>
          </p:nvPr>
        </p:nvGraphicFramePr>
        <p:xfrm>
          <a:off x="524782" y="1666615"/>
          <a:ext cx="6017532" cy="11277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03289"/>
                <a:gridCol w="2245512"/>
                <a:gridCol w="1149531"/>
                <a:gridCol w="1219200"/>
              </a:tblGrid>
              <a:tr h="446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</a:t>
                      </a:r>
                      <a:r>
                        <a:rPr lang="en-US" sz="1400" dirty="0" err="1" smtClean="0"/>
                        <a:t>Vuln</a:t>
                      </a:r>
                      <a:r>
                        <a:rPr lang="en-US" sz="1400" dirty="0" smtClean="0"/>
                        <a:t>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Products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SB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 Sep 2014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Shellshock/BASH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SB10085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 Jan 2015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GHOST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SB10100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 descr="R:\PSIRT\SBs\SB10081 - SB10100\SB10100 - SBC1501271 - GHOST glibc vuln\Ghost_Vuln_Ic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26" y="3368293"/>
            <a:ext cx="1209675" cy="122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i.nextmedia.com.au/Utils/ImageResizer.ashx?n=http%3a%2f%2fi.nextmedia.com.au%2fNews%2fshellshock-bug.png&amp;h=600&amp;w=800&amp;c=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90" y="1469628"/>
            <a:ext cx="1397635" cy="14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5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2264735" y="4133595"/>
            <a:ext cx="3317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FACT</a:t>
            </a:r>
            <a:r>
              <a:rPr lang="en-US" dirty="0" smtClean="0"/>
              <a:t>: Heartbleed</a:t>
            </a:r>
            <a:r>
              <a:rPr lang="en-US" dirty="0"/>
              <a:t>. The first logo ever designed for an internet security flaw.</a:t>
            </a:r>
          </a:p>
        </p:txBody>
      </p:sp>
    </p:spTree>
    <p:extLst>
      <p:ext uri="{BB962C8B-B14F-4D97-AF65-F5344CB8AC3E}">
        <p14:creationId xmlns:p14="http://schemas.microsoft.com/office/powerpoint/2010/main" val="39196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Process Improvements</a:t>
            </a:r>
            <a:endParaRPr lang="en-US" dirty="0">
              <a:solidFill>
                <a:srgbClr val="0033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4150"/>
            <a:ext cx="8534401" cy="728670"/>
          </a:xfrm>
        </p:spPr>
        <p:txBody>
          <a:bodyPr/>
          <a:lstStyle/>
          <a:p>
            <a:pPr lvl="0"/>
            <a:r>
              <a:rPr lang="en-US" dirty="0" smtClean="0"/>
              <a:t>Lessons </a:t>
            </a:r>
            <a:r>
              <a:rPr lang="en-US" dirty="0"/>
              <a:t>Learned from Heartbleed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Shared </a:t>
            </a:r>
            <a:r>
              <a:rPr lang="en-US" sz="2800" dirty="0"/>
              <a:t>technologies security bulletin </a:t>
            </a:r>
            <a:r>
              <a:rPr lang="en-US" sz="2800" dirty="0" smtClean="0"/>
              <a:t>template listing </a:t>
            </a:r>
            <a:r>
              <a:rPr lang="en-US" sz="2800" dirty="0"/>
              <a:t>all enterprise products into </a:t>
            </a:r>
            <a:r>
              <a:rPr lang="en-US" sz="2800" dirty="0" smtClean="0"/>
              <a:t>buckets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“</a:t>
            </a:r>
            <a:r>
              <a:rPr lang="en-US" sz="2800" dirty="0"/>
              <a:t>Crisis Scenario</a:t>
            </a:r>
            <a:r>
              <a:rPr lang="en-US" sz="2800" dirty="0" smtClean="0"/>
              <a:t>” Procedures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Shared </a:t>
            </a:r>
            <a:r>
              <a:rPr lang="en-US" sz="2800" dirty="0"/>
              <a:t>technology </a:t>
            </a:r>
            <a:r>
              <a:rPr lang="en-US" sz="2800" dirty="0" smtClean="0"/>
              <a:t>inventory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Communication Protocol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Early Notification Expectations</a:t>
            </a:r>
            <a:endParaRPr lang="en-US" sz="2800" dirty="0"/>
          </a:p>
        </p:txBody>
      </p:sp>
      <p:sp>
        <p:nvSpPr>
          <p:cNvPr id="8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pic>
        <p:nvPicPr>
          <p:cNvPr id="10" name="Picture 2" descr="http://heartbleed.com/heartble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17" y="3585364"/>
            <a:ext cx="2179808" cy="26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.vectorhq.com/images/previews/34a/bandage-psd-4646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0180">
            <a:off x="6431109" y="3616081"/>
            <a:ext cx="2373785" cy="18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B8B06D-99A5-468B-806E-293788FE963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FF"/>
                </a:solidFill>
              </a:rPr>
              <a:t>Action Triggers</a:t>
            </a:r>
            <a:endParaRPr lang="en-US" dirty="0">
              <a:solidFill>
                <a:srgbClr val="0033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4150"/>
            <a:ext cx="8534401" cy="72867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CVSS </a:t>
            </a:r>
            <a:r>
              <a:rPr lang="en-US" dirty="0" smtClean="0"/>
              <a:t>/ </a:t>
            </a:r>
            <a:r>
              <a:rPr lang="en-US" dirty="0"/>
              <a:t>Risk </a:t>
            </a:r>
            <a:r>
              <a:rPr lang="en-US" dirty="0" smtClean="0"/>
              <a:t>Scores vs. SLAs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Problem</a:t>
            </a:r>
          </a:p>
          <a:p>
            <a:pPr lvl="2"/>
            <a:r>
              <a:rPr lang="en-US" sz="2800" dirty="0" smtClean="0">
                <a:solidFill>
                  <a:srgbClr val="0000CC"/>
                </a:solidFill>
              </a:rPr>
              <a:t>Customer was upset since CVSS base score was a medium and we had not published a patch yet after 25 days</a:t>
            </a:r>
          </a:p>
          <a:p>
            <a:pPr lvl="1"/>
            <a:endParaRPr lang="en-US" sz="3200" dirty="0" smtClean="0"/>
          </a:p>
        </p:txBody>
      </p:sp>
      <p:pic>
        <p:nvPicPr>
          <p:cNvPr id="8194" name="Picture 2" descr="http://www.veracode.com/sites/default/files/styles/media_responsive_widest/public/cvss-logo-verified.png?itok=sVtOw1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4" y="3940222"/>
            <a:ext cx="3168125" cy="173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60"/>
          <p:cNvSpPr txBox="1">
            <a:spLocks/>
          </p:cNvSpPr>
          <p:nvPr/>
        </p:nvSpPr>
        <p:spPr>
          <a:xfrm>
            <a:off x="457200" y="6582834"/>
            <a:ext cx="3327622" cy="18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0188" algn="l"/>
                <a:tab pos="35417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Tx/>
              <a:buChar char="–"/>
              <a:tabLst>
                <a:tab pos="230188" algn="l"/>
                <a:tab pos="3541713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spcBef>
                <a:spcPct val="20000"/>
              </a:spcBef>
              <a:buFont typeface="Banda Regular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 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Intel </a:t>
            </a:r>
            <a:r>
              <a:rPr lang="en-US" sz="800" dirty="0" smtClean="0"/>
              <a:t>Public</a:t>
            </a:r>
            <a:endParaRPr lang="en-US" sz="800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3844925" y="6583565"/>
            <a:ext cx="161755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09F3704-3D5B-4FAC-A594-08A3E25D3BAA}" type="datetime4">
              <a:rPr lang="en-US" sz="900" smtClean="0"/>
              <a:pPr>
                <a:defRPr/>
              </a:pPr>
              <a:t>April 28, 2015</a:t>
            </a:fld>
            <a:endParaRPr lang="en-US" sz="900" dirty="0"/>
          </a:p>
        </p:txBody>
      </p:sp>
      <p:pic>
        <p:nvPicPr>
          <p:cNvPr id="1026" name="Picture 2" descr="http://www.pm-primer.com/wp-content/uploads/2012/04/ris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57" y="3260219"/>
            <a:ext cx="2654749" cy="31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443" y="4572002"/>
            <a:ext cx="101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04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cAfee">
      <a:dk1>
        <a:srgbClr val="53565A"/>
      </a:dk1>
      <a:lt1>
        <a:srgbClr val="FFFFFF"/>
      </a:lt1>
      <a:dk2>
        <a:srgbClr val="B71234"/>
      </a:dk2>
      <a:lt2>
        <a:srgbClr val="0071C5"/>
      </a:lt2>
      <a:accent1>
        <a:srgbClr val="727478"/>
      </a:accent1>
      <a:accent2>
        <a:srgbClr val="B1BABF"/>
      </a:accent2>
      <a:accent3>
        <a:srgbClr val="B71234"/>
      </a:accent3>
      <a:accent4>
        <a:srgbClr val="00AEEF"/>
      </a:accent4>
      <a:accent5>
        <a:srgbClr val="7ED3F7"/>
      </a:accent5>
      <a:accent6>
        <a:srgbClr val="004280"/>
      </a:accent6>
      <a:hlink>
        <a:srgbClr val="B71234"/>
      </a:hlink>
      <a:folHlink>
        <a:srgbClr val="5B0819"/>
      </a:folHlink>
    </a:clrScheme>
    <a:fontScheme name="Intel Security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cAfee">
      <a:dk1>
        <a:srgbClr val="53565A"/>
      </a:dk1>
      <a:lt1>
        <a:srgbClr val="FFFFFF"/>
      </a:lt1>
      <a:dk2>
        <a:srgbClr val="0071C5"/>
      </a:dk2>
      <a:lt2>
        <a:srgbClr val="939598"/>
      </a:lt2>
      <a:accent1>
        <a:srgbClr val="B1BABF"/>
      </a:accent1>
      <a:accent2>
        <a:srgbClr val="E6E7E8"/>
      </a:accent2>
      <a:accent3>
        <a:srgbClr val="00AEEF"/>
      </a:accent3>
      <a:accent4>
        <a:srgbClr val="7ED3F7"/>
      </a:accent4>
      <a:accent5>
        <a:srgbClr val="B71234"/>
      </a:accent5>
      <a:accent6>
        <a:srgbClr val="004280"/>
      </a:accent6>
      <a:hlink>
        <a:srgbClr val="7ED3F7"/>
      </a:hlink>
      <a:folHlink>
        <a:srgbClr val="00AEEF"/>
      </a:folHlink>
    </a:clrScheme>
    <a:fontScheme name="Intel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cAfee">
      <a:dk1>
        <a:srgbClr val="53565A"/>
      </a:dk1>
      <a:lt1>
        <a:srgbClr val="FFFFFF"/>
      </a:lt1>
      <a:dk2>
        <a:srgbClr val="0071C5"/>
      </a:dk2>
      <a:lt2>
        <a:srgbClr val="939598"/>
      </a:lt2>
      <a:accent1>
        <a:srgbClr val="B1BABF"/>
      </a:accent1>
      <a:accent2>
        <a:srgbClr val="E6E7E8"/>
      </a:accent2>
      <a:accent3>
        <a:srgbClr val="00AEEF"/>
      </a:accent3>
      <a:accent4>
        <a:srgbClr val="7ED3F7"/>
      </a:accent4>
      <a:accent5>
        <a:srgbClr val="B71234"/>
      </a:accent5>
      <a:accent6>
        <a:srgbClr val="004280"/>
      </a:accent6>
      <a:hlink>
        <a:srgbClr val="7ED3F7"/>
      </a:hlink>
      <a:folHlink>
        <a:srgbClr val="00AEEF"/>
      </a:folHlink>
    </a:clrScheme>
    <a:fontScheme name="Intel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F78E93E783A542A8532D1FB42BA614" ma:contentTypeVersion="3" ma:contentTypeDescription="Create a new document." ma:contentTypeScope="" ma:versionID="820471f93b3f9c7025330a570a5c1bff">
  <xsd:schema xmlns:xsd="http://www.w3.org/2001/XMLSchema" xmlns:xs="http://www.w3.org/2001/XMLSchema" xmlns:p="http://schemas.microsoft.com/office/2006/metadata/properties" xmlns:ns2="a25eb575-ca08-496c-bb5f-c13535f54cb9" xmlns:ns3="a5a376b7-29bb-40cb-bd72-71b72409fa83" targetNamespace="http://schemas.microsoft.com/office/2006/metadata/properties" ma:root="true" ma:fieldsID="3d7bc6d0f53d3179ad48753e159790f6" ns2:_="" ns3:_="">
    <xsd:import namespace="a25eb575-ca08-496c-bb5f-c13535f54cb9"/>
    <xsd:import namespace="a5a376b7-29bb-40cb-bd72-71b72409fa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gs" minOccurs="0"/>
                <xsd:element ref="ns3:Tag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b575-ca08-496c-bb5f-c13535f54c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376b7-29bb-40cb-bd72-71b72409fa83" elementFormDefault="qualified">
    <xsd:import namespace="http://schemas.microsoft.com/office/2006/documentManagement/types"/>
    <xsd:import namespace="http://schemas.microsoft.com/office/infopath/2007/PartnerControls"/>
    <xsd:element name="Tags" ma:index="11" nillable="true" ma:displayName="Tags" ma:internalName="Tags">
      <xsd:simpleType>
        <xsd:restriction base="dms:Note">
          <xsd:maxLength value="255"/>
        </xsd:restriction>
      </xsd:simpleType>
    </xsd:element>
    <xsd:element name="Tags0" ma:index="12" nillable="true" ma:displayName="Tags" ma:internalName="Tag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5eb575-ca08-496c-bb5f-c13535f54cb9">PSG131204-2-21350</_dlc_DocId>
    <_dlc_DocIdUrl xmlns="a25eb575-ca08-496c-bb5f-c13535f54cb9">
      <Url>http://corp.mcafee.com/sites/psg/_layouts/DocIdRedir.aspx?ID=PSG131204-2-21350</Url>
      <Description>PSG131204-2-21350</Description>
    </_dlc_DocIdUrl>
    <Tags0 xmlns="a5a376b7-29bb-40cb-bd72-71b72409fa83" xsi:nil="true"/>
    <Tags xmlns="a5a376b7-29bb-40cb-bd72-71b72409fa83">Intel Security, McAfee, PSIRT, CERT Vendors Meeting</Tags>
  </documentManagement>
</p:properties>
</file>

<file path=customXml/itemProps1.xml><?xml version="1.0" encoding="utf-8"?>
<ds:datastoreItem xmlns:ds="http://schemas.openxmlformats.org/officeDocument/2006/customXml" ds:itemID="{D3BD10B4-5690-423F-AB53-C81C6B826585}"/>
</file>

<file path=customXml/itemProps2.xml><?xml version="1.0" encoding="utf-8"?>
<ds:datastoreItem xmlns:ds="http://schemas.openxmlformats.org/officeDocument/2006/customXml" ds:itemID="{AE86F590-698B-4415-8C3B-02D2EA3C129F}"/>
</file>

<file path=customXml/itemProps3.xml><?xml version="1.0" encoding="utf-8"?>
<ds:datastoreItem xmlns:ds="http://schemas.openxmlformats.org/officeDocument/2006/customXml" ds:itemID="{11699FC2-F9F5-4BBF-9221-E4E013FD98F0}"/>
</file>

<file path=customXml/itemProps4.xml><?xml version="1.0" encoding="utf-8"?>
<ds:datastoreItem xmlns:ds="http://schemas.openxmlformats.org/officeDocument/2006/customXml" ds:itemID="{0BF3EE59-2489-490B-BE53-845819B6A4EF}"/>
</file>

<file path=docProps/app.xml><?xml version="1.0" encoding="utf-8"?>
<Properties xmlns="http://schemas.openxmlformats.org/officeDocument/2006/extended-properties" xmlns:vt="http://schemas.openxmlformats.org/officeDocument/2006/docPropsVTypes">
  <TotalTime>11337</TotalTime>
  <Words>3980</Words>
  <Application>Microsoft Office PowerPoint</Application>
  <PresentationFormat>On-screen Show (4:3)</PresentationFormat>
  <Paragraphs>1010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ＭＳ Ｐゴシック</vt:lpstr>
      <vt:lpstr>Arial</vt:lpstr>
      <vt:lpstr>Banda Regular</vt:lpstr>
      <vt:lpstr>Calibri</vt:lpstr>
      <vt:lpstr>Cambria Math</vt:lpstr>
      <vt:lpstr>Consolas</vt:lpstr>
      <vt:lpstr>Intel Clear</vt:lpstr>
      <vt:lpstr>Intel Clear Light</vt:lpstr>
      <vt:lpstr>Office Theme</vt:lpstr>
      <vt:lpstr>Lessons learned as a PSIRT Manager</vt:lpstr>
      <vt:lpstr>Introduction</vt:lpstr>
      <vt:lpstr>PowerPoint Presentation</vt:lpstr>
      <vt:lpstr>Lessons Learned</vt:lpstr>
      <vt:lpstr>1. Heartbleed Post-Mortem</vt:lpstr>
      <vt:lpstr>OpenSSL</vt:lpstr>
      <vt:lpstr>Other Named Vulnerabilities</vt:lpstr>
      <vt:lpstr>Lessons Learned from Heartbleed</vt:lpstr>
      <vt:lpstr>2. CVSS / Risk Scores vs. SLAs</vt:lpstr>
      <vt:lpstr>SLA Guidelines</vt:lpstr>
      <vt:lpstr>3. Email Overload and Case IDs</vt:lpstr>
      <vt:lpstr>4. Email vs. SharePoint Surveys</vt:lpstr>
      <vt:lpstr>5. Metrics Peer Pressure to Facilitate Change</vt:lpstr>
      <vt:lpstr>Product Security Champion (PSC) Staffing</vt:lpstr>
      <vt:lpstr>Product Security Dashboard</vt:lpstr>
      <vt:lpstr>6.  CWEs to Look for Trends in CVEs</vt:lpstr>
      <vt:lpstr>7. Publishing a Security Bulletin Before the TAMs are Notified</vt:lpstr>
      <vt:lpstr>8.  Measuring How Well Teams Do Product Security</vt:lpstr>
      <vt:lpstr>PSMM Parameters</vt:lpstr>
      <vt:lpstr>Intel Security Product Security Maturity Model (PSMM) – Operational</vt:lpstr>
      <vt:lpstr>Intel Security Product Security Maturity Model (PSMM) – Technical</vt:lpstr>
      <vt:lpstr>Product Security Maturity Model (PSMM) by BU</vt:lpstr>
      <vt:lpstr>9. Rogue Discoverers</vt:lpstr>
      <vt:lpstr>Product Vulnerability Discoverers</vt:lpstr>
      <vt:lpstr>10.  Syncing Patches with Published Security Bulletins</vt:lpstr>
      <vt:lpstr>11. Reporting PSIRT Vulnerabilities to Executives</vt:lpstr>
      <vt:lpstr>Q&amp;A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as PSIRT Manager</dc:title>
  <dc:creator>Johnny Rios</dc:creator>
  <cp:lastModifiedBy>Harold Toomey</cp:lastModifiedBy>
  <cp:revision>1763</cp:revision>
  <cp:lastPrinted>2014-09-23T21:03:52Z</cp:lastPrinted>
  <dcterms:created xsi:type="dcterms:W3CDTF">2014-03-31T20:56:29Z</dcterms:created>
  <dcterms:modified xsi:type="dcterms:W3CDTF">2015-04-28T23:55:14Z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43c1cd0b-5fd3-46eb-a4d5-897ac76cddc9</vt:lpwstr>
  </property>
  <property fmtid="{D5CDD505-2E9C-101B-9397-08002B2CF9AE}" pid="3" name="ContentTypeId">
    <vt:lpwstr>0x01010098F78E93E783A542A8532D1FB42BA614</vt:lpwstr>
  </property>
</Properties>
</file>