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5"/>
  </p:sldMasterIdLst>
  <p:notesMasterIdLst>
    <p:notesMasterId r:id="rId38"/>
  </p:notesMasterIdLst>
  <p:handoutMasterIdLst>
    <p:handoutMasterId r:id="rId39"/>
  </p:handoutMasterIdLst>
  <p:sldIdLst>
    <p:sldId id="256" r:id="rId6"/>
    <p:sldId id="259" r:id="rId7"/>
    <p:sldId id="271" r:id="rId8"/>
    <p:sldId id="272" r:id="rId9"/>
    <p:sldId id="277" r:id="rId10"/>
    <p:sldId id="325" r:id="rId11"/>
    <p:sldId id="326" r:id="rId12"/>
    <p:sldId id="278" r:id="rId13"/>
    <p:sldId id="320" r:id="rId14"/>
    <p:sldId id="279" r:id="rId15"/>
    <p:sldId id="318" r:id="rId16"/>
    <p:sldId id="319" r:id="rId17"/>
    <p:sldId id="327" r:id="rId18"/>
    <p:sldId id="328" r:id="rId19"/>
    <p:sldId id="280" r:id="rId20"/>
    <p:sldId id="333" r:id="rId21"/>
    <p:sldId id="281" r:id="rId22"/>
    <p:sldId id="322" r:id="rId23"/>
    <p:sldId id="323" r:id="rId24"/>
    <p:sldId id="282" r:id="rId25"/>
    <p:sldId id="324" r:id="rId26"/>
    <p:sldId id="283" r:id="rId27"/>
    <p:sldId id="284" r:id="rId28"/>
    <p:sldId id="285" r:id="rId29"/>
    <p:sldId id="270" r:id="rId30"/>
    <p:sldId id="286" r:id="rId31"/>
    <p:sldId id="330" r:id="rId32"/>
    <p:sldId id="334" r:id="rId33"/>
    <p:sldId id="335" r:id="rId34"/>
    <p:sldId id="273" r:id="rId35"/>
    <p:sldId id="274" r:id="rId36"/>
    <p:sldId id="258" r:id="rId37"/>
  </p:sldIdLst>
  <p:sldSz cx="9144000" cy="6858000" type="screen4x3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4" userDrawn="1">
          <p15:clr>
            <a:srgbClr val="A4A3A4"/>
          </p15:clr>
        </p15:guide>
        <p15:guide id="2" pos="2304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F497D"/>
    <a:srgbClr val="003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591" autoAdjust="0"/>
    <p:restoredTop sz="84953" autoAdjust="0"/>
  </p:normalViewPr>
  <p:slideViewPr>
    <p:cSldViewPr>
      <p:cViewPr varScale="1">
        <p:scale>
          <a:sx n="95" d="100"/>
          <a:sy n="95" d="100"/>
        </p:scale>
        <p:origin x="1986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>
      <p:cViewPr varScale="1">
        <p:scale>
          <a:sx n="64" d="100"/>
          <a:sy n="64" d="100"/>
        </p:scale>
        <p:origin x="-2862" y="-114"/>
      </p:cViewPr>
      <p:guideLst>
        <p:guide orient="horz" pos="3024"/>
        <p:guide pos="23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handoutMaster" Target="handoutMasters/handoutMaster1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theme" Target="theme/theme1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presProps" Target="presProp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tableStyles" Target="tableStyles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D8EC6BFD-0A69-4DF3-B7FB-9E2269AB82F1}" type="datetimeFigureOut">
              <a:rPr lang="en-US" smtClean="0"/>
              <a:pPr/>
              <a:t>4/22/2015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EE9D2263-DB2F-44F4-84F8-A7499784CDC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17965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64655135-8678-4AB1-B711-80426B0B988E}" type="datetimeFigureOut">
              <a:rPr lang="en-US" smtClean="0"/>
              <a:pPr/>
              <a:t>4/22/2015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lIns="96661" tIns="48331" rIns="96661" bIns="48331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A61D995B-DE96-47D5-B432-FFFBC2EB2FC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2322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300" dirty="0"/>
              <a:t>Good morning.  </a:t>
            </a:r>
          </a:p>
          <a:p>
            <a:endParaRPr lang="en-US" sz="1300" dirty="0"/>
          </a:p>
          <a:p>
            <a:r>
              <a:rPr lang="en-US" sz="1300" dirty="0"/>
              <a:t>My name is Harold Toomey.</a:t>
            </a:r>
          </a:p>
          <a:p>
            <a:endParaRPr lang="en-US" sz="1300" dirty="0"/>
          </a:p>
          <a:p>
            <a:r>
              <a:rPr lang="en-US" sz="1300" dirty="0"/>
              <a:t>I work for Intel Security.</a:t>
            </a:r>
          </a:p>
          <a:p>
            <a:endParaRPr lang="en-US" sz="1300" dirty="0"/>
          </a:p>
          <a:p>
            <a:r>
              <a:rPr lang="en-US" sz="1300" dirty="0"/>
              <a:t>I attended the first Cyber Security Conference last year and wanted to contribute more this year, so here I am.</a:t>
            </a:r>
          </a:p>
          <a:p>
            <a:endParaRPr lang="en-US" sz="1300" dirty="0"/>
          </a:p>
          <a:p>
            <a:r>
              <a:rPr lang="en-US" sz="1300" dirty="0"/>
              <a:t>I have worked for McAfee/Intel Security for the past 9 years.</a:t>
            </a:r>
          </a:p>
          <a:p>
            <a:endParaRPr lang="en-US" sz="1300" dirty="0"/>
          </a:p>
          <a:p>
            <a:r>
              <a:rPr lang="en-US" sz="1300" dirty="0"/>
              <a:t>Before that I worked for Symantec for 8 years.</a:t>
            </a:r>
          </a:p>
          <a:p>
            <a:r>
              <a:rPr lang="en-US" sz="1300" dirty="0"/>
              <a:t>For the past 4 years I have worked in software security.</a:t>
            </a:r>
          </a:p>
          <a:p>
            <a:r>
              <a:rPr lang="en-US" sz="1300" dirty="0"/>
              <a:t>I manage our PSIRT team as well as other SDL programs.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1D995B-DE96-47D5-B432-FFFBC2EB2FC5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699437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100-Mile American Record Smashed</a:t>
            </a:r>
          </a:p>
          <a:p>
            <a:pPr defTabSz="966612"/>
            <a:r>
              <a:rPr lang="en-US" dirty="0" smtClean="0"/>
              <a:t>On October 4, 2013 Jon Olsen ran 11:59:28 to break 24-year old record.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1D995B-DE96-47D5-B432-FFFBC2EB2FC5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705232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300" b="1" dirty="0"/>
              <a:t>8.  Measuring How Well Teams Do Product Security</a:t>
            </a:r>
          </a:p>
          <a:p>
            <a:pPr defTabSz="966612">
              <a:defRPr/>
            </a:pPr>
            <a:r>
              <a:rPr lang="en-US" sz="1300" dirty="0"/>
              <a:t>The Intel Security Product Security Maturity Model (PSMM)</a:t>
            </a:r>
          </a:p>
          <a:p>
            <a:endParaRPr lang="en-US" sz="1300" b="1" dirty="0"/>
          </a:p>
          <a:p>
            <a:r>
              <a:rPr lang="en-US" sz="1300" b="1" dirty="0"/>
              <a:t>Problem</a:t>
            </a:r>
          </a:p>
          <a:p>
            <a:pPr marL="362480" indent="-362480">
              <a:buFont typeface="Arial" panose="020B0604020202020204" pitchFamily="34" charset="0"/>
              <a:buChar char="•"/>
            </a:pPr>
            <a:r>
              <a:rPr lang="en-US" sz="1300" dirty="0">
                <a:solidFill>
                  <a:srgbClr val="0000CC"/>
                </a:solidFill>
              </a:rPr>
              <a:t>We have an SDL.  It is well defined for both waterfall and agile.  How well are the product teams following it?</a:t>
            </a:r>
          </a:p>
          <a:p>
            <a:endParaRPr lang="en-US" sz="1300" b="1" dirty="0"/>
          </a:p>
          <a:p>
            <a:r>
              <a:rPr lang="en-US" sz="1300" b="1" dirty="0"/>
              <a:t>Facts</a:t>
            </a:r>
          </a:p>
          <a:p>
            <a:pPr marL="181240" indent="-181240" defTabSz="966612">
              <a:buFont typeface="Arial" panose="020B0604020202020204" pitchFamily="34" charset="0"/>
              <a:buChar char="•"/>
              <a:defRPr/>
            </a:pPr>
            <a:r>
              <a:rPr lang="en-US" sz="1300" dirty="0"/>
              <a:t>This metric indicates </a:t>
            </a:r>
            <a:r>
              <a:rPr lang="en-US" sz="1300" u="sng" dirty="0"/>
              <a:t>how well</a:t>
            </a:r>
            <a:r>
              <a:rPr lang="en-US" sz="1300" dirty="0"/>
              <a:t> the BUs are implementing the product security program.</a:t>
            </a:r>
          </a:p>
          <a:p>
            <a:endParaRPr lang="en-US" sz="1300" dirty="0"/>
          </a:p>
          <a:p>
            <a:r>
              <a:rPr lang="en-US" sz="1300" b="1" dirty="0"/>
              <a:t>Lessons Learned</a:t>
            </a:r>
          </a:p>
          <a:p>
            <a:pPr marL="181240" indent="-181240">
              <a:buFont typeface="Arial" panose="020B0604020202020204" pitchFamily="34" charset="0"/>
              <a:buChar char="•"/>
            </a:pPr>
            <a:r>
              <a:rPr lang="en-US" sz="1300" dirty="0"/>
              <a:t>We designed our own MM to match our SDL</a:t>
            </a:r>
          </a:p>
          <a:p>
            <a:pPr marL="181240" indent="-181240">
              <a:buFont typeface="Arial" panose="020B0604020202020204" pitchFamily="34" charset="0"/>
              <a:buChar char="•"/>
            </a:pPr>
            <a:r>
              <a:rPr lang="en-US" sz="1300" dirty="0"/>
              <a:t>Engineers asked for a spreadsheet with drop-downs so they can easily rate their product teams</a:t>
            </a:r>
          </a:p>
          <a:p>
            <a:pPr marL="181240" indent="-181240">
              <a:buFont typeface="Arial" panose="020B0604020202020204" pitchFamily="34" charset="0"/>
              <a:buChar char="•"/>
            </a:pPr>
            <a:r>
              <a:rPr lang="en-US" sz="1300" dirty="0"/>
              <a:t>Automation</a:t>
            </a:r>
          </a:p>
          <a:p>
            <a:pPr marL="181240" indent="-181240">
              <a:buFont typeface="Arial" panose="020B0604020202020204" pitchFamily="34" charset="0"/>
              <a:buChar char="•"/>
            </a:pPr>
            <a:r>
              <a:rPr lang="en-US" sz="1300" dirty="0"/>
              <a:t>Peer review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1D995B-DE96-47D5-B432-FFFBC2EB2FC5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912383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May vary by individual.</a:t>
            </a:r>
          </a:p>
          <a:p>
            <a:r>
              <a:rPr lang="en-US" dirty="0" smtClean="0"/>
              <a:t>I feel an Ultra is easier since, unlike software security, it has an end … until you sign up for another ultra.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1D995B-DE96-47D5-B432-FFFBC2EB2FC5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61421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500" dirty="0"/>
              <a:t>“Product Security is like running a marathon.  It’s not a sprint.  Prepare for the long haul.”</a:t>
            </a:r>
          </a:p>
          <a:p>
            <a:endParaRPr lang="en-US" sz="15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1D995B-DE96-47D5-B432-FFFBC2EB2FC5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72050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Redshirts</a:t>
            </a:r>
          </a:p>
          <a:p>
            <a:r>
              <a:rPr lang="en-US" b="0" i="1" dirty="0" smtClean="0">
                <a:latin typeface="Arial" panose="020B0604020202020204" pitchFamily="34" charset="0"/>
                <a:cs typeface="Arial" panose="020B0604020202020204" pitchFamily="34" charset="0"/>
              </a:rPr>
              <a:t>“Well gentlemen, you’re all going to die.”</a:t>
            </a:r>
          </a:p>
          <a:p>
            <a:endParaRPr lang="en-US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Product Security Champions (PSCs) </a:t>
            </a:r>
          </a:p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Qualification:</a:t>
            </a:r>
          </a:p>
          <a:p>
            <a:pPr marL="543719" indent="-543719">
              <a:buFont typeface="+mj-lt"/>
              <a:buAutoNum type="arabicPeriod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A minimum of 3-5 years software development experience (architects preferred)</a:t>
            </a:r>
          </a:p>
          <a:p>
            <a:pPr marL="543719" indent="-543719">
              <a:buFont typeface="+mj-lt"/>
              <a:buAutoNum type="arabicPeriod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A passion for or background in software security</a:t>
            </a:r>
          </a:p>
          <a:p>
            <a:pPr marL="543719" indent="-543719">
              <a:buFont typeface="+mj-lt"/>
              <a:buAutoNum type="arabicPeriod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Approved by the BU General Manager &amp; BU PSC Lead</a:t>
            </a:r>
          </a:p>
          <a:p>
            <a:pPr marL="543719" indent="-543719">
              <a:buFont typeface="+mj-lt"/>
              <a:buAutoNum type="arabicPeriod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Dedicate 10% - 20% of their time doing product security tasks</a:t>
            </a:r>
          </a:p>
          <a:p>
            <a:pPr marL="543719" indent="-543719">
              <a:buFont typeface="+mj-lt"/>
              <a:buAutoNum type="arabicPeriod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Time to be trained in software security, tools, plans, and processes</a:t>
            </a:r>
          </a:p>
          <a:p>
            <a:pPr marL="543719" indent="-543719">
              <a:buFont typeface="+mj-lt"/>
              <a:buAutoNum type="arabicPeriod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Must not only know how to develop (build) software, but also know how to deconstruct it (take it apart) while “thinking like a hacker”</a:t>
            </a:r>
          </a:p>
          <a:p>
            <a:endParaRPr lang="en-US" dirty="0" smtClean="0"/>
          </a:p>
          <a:p>
            <a:r>
              <a:rPr lang="en-US" b="1" dirty="0" smtClean="0"/>
              <a:t>Responsibilities:</a:t>
            </a:r>
          </a:p>
          <a:p>
            <a:pPr lvl="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  Enforce the SDL: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Assist the PSG in assuring the security tenants of confidentiality, integrity, availability, and privacy are adhered to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  Reviews: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Assist the PSG’s software security architects in conducting architecture security analysis, reviews, and threat modeling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  Escalations: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Assist with Security Bulletins and patches for externally disclosed vulnerabilities (PSIRT)</a:t>
            </a:r>
          </a:p>
          <a:p>
            <a:pPr lvl="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  Tools Expert: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e.g. static, dynamic – which includes fuzzing, within each product development team, and/or business unit (BU)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  Collocated: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Be the eyes, ears, and advocate of the PSG within each product development team / BU</a:t>
            </a:r>
          </a:p>
          <a:p>
            <a:pPr lvl="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  Attend Meetings: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Participate in weekly Admin / Technical meetings as a team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1D995B-DE96-47D5-B432-FFFBC2EB2FC5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40067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sz="1300" b="1" dirty="0"/>
              <a:t>OpenSSL</a:t>
            </a:r>
          </a:p>
          <a:p>
            <a:endParaRPr lang="en-US" sz="1300" dirty="0"/>
          </a:p>
          <a:p>
            <a:r>
              <a:rPr lang="en-US" sz="1300" b="1" dirty="0"/>
              <a:t>Facts</a:t>
            </a:r>
          </a:p>
          <a:p>
            <a:pPr marL="181240" indent="-181240">
              <a:buFont typeface="Arial" panose="020B0604020202020204" pitchFamily="34" charset="0"/>
              <a:buChar char="•"/>
            </a:pPr>
            <a:r>
              <a:rPr lang="en-US" sz="1300" dirty="0"/>
              <a:t>April 8, 2014 – The Heartbleed OpenSSL vulnerability was announced.</a:t>
            </a:r>
          </a:p>
          <a:p>
            <a:pPr marL="181240" indent="-181240">
              <a:buFont typeface="Arial" panose="020B0604020202020204" pitchFamily="34" charset="0"/>
              <a:buChar char="•"/>
            </a:pPr>
            <a:r>
              <a:rPr lang="en-US" sz="1300" dirty="0"/>
              <a:t>This vulnerability went undetected for several years.</a:t>
            </a:r>
          </a:p>
          <a:p>
            <a:pPr marL="181240" indent="-181240">
              <a:buFont typeface="Arial" panose="020B0604020202020204" pitchFamily="34" charset="0"/>
              <a:buChar char="•"/>
            </a:pPr>
            <a:r>
              <a:rPr lang="en-US" sz="1300" dirty="0"/>
              <a:t>OpenSSL is widely used in the public.</a:t>
            </a:r>
          </a:p>
          <a:p>
            <a:pPr marL="181240" indent="-181240">
              <a:buFont typeface="Arial" panose="020B0604020202020204" pitchFamily="34" charset="0"/>
              <a:buChar char="•"/>
            </a:pPr>
            <a:r>
              <a:rPr lang="en-US" sz="1300" dirty="0"/>
              <a:t>We have seen it used in ¼ of our products.</a:t>
            </a:r>
          </a:p>
          <a:p>
            <a:endParaRPr lang="en-US" sz="1300" dirty="0"/>
          </a:p>
          <a:p>
            <a:pPr marL="362480" indent="-362480">
              <a:buFont typeface="Arial" panose="020B0604020202020204" pitchFamily="34" charset="0"/>
              <a:buChar char="•"/>
            </a:pPr>
            <a:r>
              <a:rPr lang="en-US" sz="1300" dirty="0"/>
              <a:t>In 2012 &amp; 2013, we only saw one (1) OpenSSL vulnerability per year.</a:t>
            </a:r>
          </a:p>
          <a:p>
            <a:pPr marL="362480" indent="-362480">
              <a:buFont typeface="Arial" panose="020B0604020202020204" pitchFamily="34" charset="0"/>
              <a:buChar char="•"/>
            </a:pPr>
            <a:r>
              <a:rPr lang="en-US" sz="1300" dirty="0"/>
              <a:t>Then, in April 2014 we saw our first cutely named vulnerability - “Heartbleed”.</a:t>
            </a:r>
          </a:p>
          <a:p>
            <a:pPr marL="362480" indent="-362480">
              <a:buFont typeface="Arial" panose="020B0604020202020204" pitchFamily="34" charset="0"/>
              <a:buChar char="•"/>
            </a:pPr>
            <a:r>
              <a:rPr lang="en-US" sz="1300" dirty="0"/>
              <a:t>Every quarter since then we have seen a new named OpenSSL vulnerabilities.</a:t>
            </a:r>
          </a:p>
          <a:p>
            <a:pPr marL="362480" indent="-362480">
              <a:buFont typeface="Arial" panose="020B0604020202020204" pitchFamily="34" charset="0"/>
              <a:buChar char="•"/>
            </a:pPr>
            <a:r>
              <a:rPr lang="en-US" sz="1300" dirty="0"/>
              <a:t>We call OpenSSL </a:t>
            </a:r>
            <a:r>
              <a:rPr lang="en-US" sz="1300" b="1" dirty="0"/>
              <a:t>“</a:t>
            </a:r>
            <a:r>
              <a:rPr lang="en-US" sz="1300" b="1" i="1" dirty="0"/>
              <a:t>The gift that keeps on giving.</a:t>
            </a:r>
            <a:r>
              <a:rPr lang="en-US" sz="1300" b="1" dirty="0"/>
              <a:t>”</a:t>
            </a:r>
          </a:p>
          <a:p>
            <a:endParaRPr lang="en-US" sz="1300" dirty="0"/>
          </a:p>
          <a:p>
            <a:r>
              <a:rPr lang="en-US" sz="1300" dirty="0"/>
              <a:t>We expect to see more OpenSSL vulnerabilities.</a:t>
            </a:r>
          </a:p>
          <a:p>
            <a:r>
              <a:rPr lang="en-US" sz="1300" b="1" dirty="0"/>
              <a:t>Cryptography Services</a:t>
            </a:r>
            <a:r>
              <a:rPr lang="en-US" sz="1300" dirty="0"/>
              <a:t>, a part of the Linux Foundation's Core Infrastructure Initiative (CII), has begun an extensive audit of OpenSSL security.</a:t>
            </a:r>
          </a:p>
          <a:p>
            <a:r>
              <a:rPr lang="en-US" sz="1300" dirty="0"/>
              <a:t>Preliminary results of the audit could be out by the beginning of the summer, Cryptography Services said.</a:t>
            </a:r>
          </a:p>
          <a:p>
            <a:endParaRPr lang="en-US" sz="1300" dirty="0"/>
          </a:p>
          <a:p>
            <a:r>
              <a:rPr lang="en-US" sz="1300" u="sng" dirty="0">
                <a:solidFill>
                  <a:srgbClr val="0033FF"/>
                </a:solidFill>
              </a:rPr>
              <a:t>http://gcn.com/blogs/cybereye/2015/03/openssl-audit.aspx</a:t>
            </a:r>
          </a:p>
          <a:p>
            <a:endParaRPr lang="en-US" sz="1300" u="sng" dirty="0">
              <a:solidFill>
                <a:srgbClr val="0033FF"/>
              </a:solidFill>
            </a:endParaRPr>
          </a:p>
          <a:p>
            <a:r>
              <a:rPr lang="en-US" sz="1300" dirty="0"/>
              <a:t>Linux/UNIX</a:t>
            </a:r>
          </a:p>
          <a:p>
            <a:endParaRPr lang="en-US" sz="1300" dirty="0"/>
          </a:p>
          <a:p>
            <a:pPr marL="362480" indent="-362480">
              <a:buFont typeface="Arial" panose="020B0604020202020204" pitchFamily="34" charset="0"/>
              <a:buChar char="•"/>
            </a:pPr>
            <a:r>
              <a:rPr lang="en-US" sz="1300" dirty="0"/>
              <a:t>The crisis created by the Heartbleed bug fed into our concern about open source software overall.</a:t>
            </a:r>
          </a:p>
          <a:p>
            <a:pPr marL="362480" indent="-362480">
              <a:buFont typeface="Arial" panose="020B0604020202020204" pitchFamily="34" charset="0"/>
              <a:buChar char="•"/>
            </a:pPr>
            <a:r>
              <a:rPr lang="en-US" sz="1300" dirty="0"/>
              <a:t>I am sure you have all heard of other named vulnerabilities, such as Shellshock and GHOST.</a:t>
            </a:r>
          </a:p>
          <a:p>
            <a:pPr marL="362480" indent="-362480">
              <a:buFont typeface="Arial" panose="020B0604020202020204" pitchFamily="34" charset="0"/>
              <a:buChar char="•"/>
            </a:pPr>
            <a:r>
              <a:rPr lang="en-US" sz="1300" dirty="0"/>
              <a:t>Both have a CVSS score of 10.0.</a:t>
            </a:r>
          </a:p>
          <a:p>
            <a:pPr marL="362480" indent="-362480">
              <a:buFont typeface="Arial" panose="020B0604020202020204" pitchFamily="34" charset="0"/>
              <a:buChar char="•"/>
            </a:pPr>
            <a:r>
              <a:rPr lang="en-US" sz="1300" dirty="0"/>
              <a:t>Both primarily impact Linux and UNIX systems.</a:t>
            </a:r>
          </a:p>
          <a:p>
            <a:endParaRPr lang="en-US" sz="1300" dirty="0"/>
          </a:p>
          <a:p>
            <a:r>
              <a:rPr lang="en-US" sz="1300" b="1" dirty="0"/>
              <a:t>Shellshock</a:t>
            </a:r>
            <a:r>
              <a:rPr lang="en-US" sz="1300" dirty="0"/>
              <a:t> affected only the Linux and Unix operating systems.</a:t>
            </a:r>
          </a:p>
          <a:p>
            <a:r>
              <a:rPr lang="en-US" sz="1300" dirty="0"/>
              <a:t>This vulnerability allows malicious code execution within the Bash shell.</a:t>
            </a:r>
          </a:p>
          <a:p>
            <a:endParaRPr lang="en-US" sz="1300" dirty="0"/>
          </a:p>
          <a:p>
            <a:r>
              <a:rPr lang="en-US" sz="1300" b="1" dirty="0"/>
              <a:t>GHOST</a:t>
            </a:r>
            <a:r>
              <a:rPr lang="en-US" sz="1300" dirty="0"/>
              <a:t> was caused by a Linux </a:t>
            </a:r>
            <a:r>
              <a:rPr lang="en-US" sz="1300" b="1" dirty="0" err="1"/>
              <a:t>glibc</a:t>
            </a:r>
            <a:r>
              <a:rPr lang="en-US" sz="1300" dirty="0"/>
              <a:t> library vulnerability.</a:t>
            </a:r>
          </a:p>
          <a:p>
            <a:r>
              <a:rPr lang="en-US" sz="1300" dirty="0"/>
              <a:t>It allows attackers to remotely take complete control of the target system without having any prior knowledge of system credentials.</a:t>
            </a:r>
          </a:p>
          <a:p>
            <a:endParaRPr lang="en-US" sz="1300" u="sng" dirty="0">
              <a:solidFill>
                <a:srgbClr val="0033FF"/>
              </a:solidFill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1D995B-DE96-47D5-B432-FFFBC2EB2FC5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7360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eaLnBrk="0" hangingPunct="0">
              <a:spcBef>
                <a:spcPct val="0"/>
              </a:spcBef>
              <a:buNone/>
            </a:pPr>
            <a:r>
              <a:rPr lang="en-US" sz="2500" b="1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Static Analysis:</a:t>
            </a:r>
            <a:endParaRPr lang="en-US" sz="1900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lvl="1" eaLnBrk="0" hangingPunct="0">
              <a:spcBef>
                <a:spcPct val="0"/>
              </a:spcBef>
            </a:pPr>
            <a:r>
              <a:rPr lang="en-US" sz="2100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A method of examining software at compile time, reporting potential defects</a:t>
            </a:r>
          </a:p>
          <a:p>
            <a:pPr lvl="0" eaLnBrk="0" hangingPunct="0">
              <a:spcBef>
                <a:spcPct val="0"/>
              </a:spcBef>
              <a:buFont typeface="Arial" pitchFamily="34" charset="0"/>
              <a:buChar char="•"/>
            </a:pPr>
            <a:endParaRPr lang="en-US" sz="1900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lvl="0" eaLnBrk="0" hangingPunct="0">
              <a:spcBef>
                <a:spcPct val="0"/>
              </a:spcBef>
              <a:buNone/>
            </a:pPr>
            <a:r>
              <a:rPr lang="en-US" sz="2500" b="1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Dynamic Analysis:</a:t>
            </a:r>
          </a:p>
          <a:p>
            <a:pPr lvl="1" eaLnBrk="0" hangingPunct="0">
              <a:spcBef>
                <a:spcPct val="0"/>
              </a:spcBef>
            </a:pPr>
            <a:r>
              <a:rPr lang="en-US" sz="2100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A method of examining software at runtime, by executing the code over multiple test cases</a:t>
            </a:r>
            <a:r>
              <a:rPr lang="en-US" sz="2500" dirty="0"/>
              <a:t/>
            </a:r>
            <a:br>
              <a:rPr lang="en-US" sz="2500" dirty="0"/>
            </a:br>
            <a:endParaRPr lang="en-US" sz="2500" dirty="0"/>
          </a:p>
          <a:p>
            <a:pPr lvl="0" eaLnBrk="0" hangingPunct="0">
              <a:spcBef>
                <a:spcPct val="0"/>
              </a:spcBef>
              <a:buNone/>
            </a:pPr>
            <a:r>
              <a:rPr lang="en-US" sz="2500" b="1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Fuzz Testing:</a:t>
            </a:r>
            <a:endParaRPr lang="en-US" sz="1900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lvl="1" eaLnBrk="0" hangingPunct="0">
              <a:spcBef>
                <a:spcPct val="0"/>
              </a:spcBef>
            </a:pPr>
            <a:r>
              <a:rPr lang="en-US" sz="2100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Providing unexpected, invalid, or random data to an application with the intention of triggering a bug</a:t>
            </a:r>
            <a:endParaRPr lang="en-US" sz="250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1D995B-DE96-47D5-B432-FFFBC2EB2FC5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9217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eaLnBrk="0" hangingPunct="0">
              <a:spcBef>
                <a:spcPct val="0"/>
              </a:spcBef>
              <a:buNone/>
            </a:pPr>
            <a:r>
              <a:rPr lang="en-US" sz="2500" b="1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Static Analysis:</a:t>
            </a:r>
            <a:endParaRPr lang="en-US" sz="1900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lvl="1" eaLnBrk="0" hangingPunct="0">
              <a:spcBef>
                <a:spcPct val="0"/>
              </a:spcBef>
            </a:pPr>
            <a:r>
              <a:rPr lang="en-US" sz="2100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A method of examining software at compile time, reporting potential defects</a:t>
            </a:r>
          </a:p>
          <a:p>
            <a:pPr lvl="0" eaLnBrk="0" hangingPunct="0">
              <a:spcBef>
                <a:spcPct val="0"/>
              </a:spcBef>
              <a:buFont typeface="Arial" pitchFamily="34" charset="0"/>
              <a:buChar char="•"/>
            </a:pPr>
            <a:endParaRPr lang="en-US" sz="1900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lvl="0" eaLnBrk="0" hangingPunct="0">
              <a:spcBef>
                <a:spcPct val="0"/>
              </a:spcBef>
              <a:buNone/>
            </a:pPr>
            <a:r>
              <a:rPr lang="en-US" sz="2500" b="1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Dynamic Analysis:</a:t>
            </a:r>
          </a:p>
          <a:p>
            <a:pPr lvl="1" eaLnBrk="0" hangingPunct="0">
              <a:spcBef>
                <a:spcPct val="0"/>
              </a:spcBef>
            </a:pPr>
            <a:r>
              <a:rPr lang="en-US" sz="2100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A method of examining software at runtime, by executing the code over multiple test cases</a:t>
            </a:r>
            <a:r>
              <a:rPr lang="en-US" sz="2500" dirty="0"/>
              <a:t/>
            </a:r>
            <a:br>
              <a:rPr lang="en-US" sz="2500" dirty="0"/>
            </a:br>
            <a:endParaRPr lang="en-US" sz="2500" dirty="0"/>
          </a:p>
          <a:p>
            <a:pPr lvl="0" eaLnBrk="0" hangingPunct="0">
              <a:spcBef>
                <a:spcPct val="0"/>
              </a:spcBef>
              <a:buNone/>
            </a:pPr>
            <a:r>
              <a:rPr lang="en-US" sz="2500" b="1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Fuzz Testing:</a:t>
            </a:r>
            <a:endParaRPr lang="en-US" sz="1900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lvl="1" eaLnBrk="0" hangingPunct="0">
              <a:spcBef>
                <a:spcPct val="0"/>
              </a:spcBef>
            </a:pPr>
            <a:r>
              <a:rPr lang="en-US" sz="2100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Providing unexpected, invalid, or random data to an application with the intention of triggering a bug</a:t>
            </a:r>
            <a:endParaRPr lang="en-US" sz="250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1D995B-DE96-47D5-B432-FFFBC2EB2FC5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97465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US" sz="1700" b="1" dirty="0"/>
              <a:t>1.  Heartbleed Post-Mortem</a:t>
            </a:r>
          </a:p>
          <a:p>
            <a:pPr defTabSz="966612">
              <a:defRPr/>
            </a:pPr>
            <a:r>
              <a:rPr lang="en-US" sz="1700" dirty="0"/>
              <a:t>Listing All Products in Advisories</a:t>
            </a:r>
          </a:p>
          <a:p>
            <a:endParaRPr lang="en-US" sz="1700" b="1" dirty="0"/>
          </a:p>
          <a:p>
            <a:r>
              <a:rPr lang="en-US" sz="1700" dirty="0"/>
              <a:t>Post-Mortem = Retrospective</a:t>
            </a:r>
          </a:p>
          <a:p>
            <a:endParaRPr lang="en-US" sz="1700" b="1" dirty="0"/>
          </a:p>
          <a:p>
            <a:r>
              <a:rPr lang="en-US" sz="1700" b="1" dirty="0"/>
              <a:t>Problem</a:t>
            </a:r>
          </a:p>
          <a:p>
            <a:pPr marL="362480" indent="-362480"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rgbClr val="0000CC"/>
                </a:solidFill>
              </a:rPr>
              <a:t>Policy states only publish a security bulletin if there is a patch or workaround (something actionable).</a:t>
            </a:r>
          </a:p>
          <a:p>
            <a:pPr marL="362480" indent="-362480"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rgbClr val="0000CC"/>
                </a:solidFill>
              </a:rPr>
              <a:t>Customers demand to know immediately if their products are vulnerable or not to highly publicized named vulnerabilities.</a:t>
            </a:r>
          </a:p>
          <a:p>
            <a:endParaRPr lang="en-US" sz="1700" b="1" dirty="0"/>
          </a:p>
          <a:p>
            <a:r>
              <a:rPr lang="en-US" sz="1700" b="1" dirty="0"/>
              <a:t>Facts</a:t>
            </a:r>
          </a:p>
          <a:p>
            <a:pPr marL="181240" indent="-181240">
              <a:buFont typeface="Arial" panose="020B0604020202020204" pitchFamily="34" charset="0"/>
              <a:buChar char="•"/>
            </a:pPr>
            <a:r>
              <a:rPr lang="en-US" sz="1700" dirty="0"/>
              <a:t>April 8, 2014 – The Heartbleed OpenSSL vulnerability was announced.</a:t>
            </a:r>
          </a:p>
          <a:p>
            <a:pPr marL="181240" indent="-181240">
              <a:buFont typeface="Arial" panose="020B0604020202020204" pitchFamily="34" charset="0"/>
              <a:buChar char="•"/>
            </a:pPr>
            <a:r>
              <a:rPr lang="en-US" sz="1700" dirty="0"/>
              <a:t>This vulnerability went undetected for several years.</a:t>
            </a:r>
          </a:p>
          <a:p>
            <a:pPr marL="181240" indent="-181240">
              <a:buFont typeface="Arial" panose="020B0604020202020204" pitchFamily="34" charset="0"/>
              <a:buChar char="•"/>
            </a:pPr>
            <a:r>
              <a:rPr lang="en-US" sz="1700" dirty="0"/>
              <a:t>OpenSSL is widely used in the public.</a:t>
            </a:r>
          </a:p>
          <a:p>
            <a:pPr marL="181240" indent="-181240">
              <a:buFont typeface="Arial" panose="020B0604020202020204" pitchFamily="34" charset="0"/>
              <a:buChar char="•"/>
            </a:pPr>
            <a:r>
              <a:rPr lang="en-US" sz="1700" dirty="0"/>
              <a:t>We have seen it used in ¼ of our products.</a:t>
            </a:r>
          </a:p>
          <a:p>
            <a:endParaRPr lang="en-US" sz="1700" dirty="0"/>
          </a:p>
          <a:p>
            <a:r>
              <a:rPr lang="en-US" sz="1700" b="1" dirty="0"/>
              <a:t>Lessons Learned</a:t>
            </a:r>
          </a:p>
          <a:p>
            <a:pPr marL="181240" indent="-181240">
              <a:buFont typeface="Arial" panose="020B0604020202020204" pitchFamily="34" charset="0"/>
              <a:buChar char="•"/>
            </a:pPr>
            <a:r>
              <a:rPr lang="en-US" sz="1700" dirty="0"/>
              <a:t>Created a shared technologies security bulletin template</a:t>
            </a:r>
          </a:p>
          <a:p>
            <a:pPr marL="181240" indent="-181240">
              <a:buFont typeface="Arial" panose="020B0604020202020204" pitchFamily="34" charset="0"/>
              <a:buChar char="•"/>
            </a:pPr>
            <a:r>
              <a:rPr lang="en-US" sz="1700" dirty="0"/>
              <a:t>Updated PSIRT Procedures with the “Crisis Scenario”</a:t>
            </a:r>
          </a:p>
          <a:p>
            <a:pPr marL="664546" lvl="1" indent="-181240">
              <a:buFont typeface="Arial" panose="020B0604020202020204" pitchFamily="34" charset="0"/>
              <a:buChar char="•"/>
            </a:pPr>
            <a:r>
              <a:rPr lang="en-US" sz="1700" dirty="0"/>
              <a:t>For publicly known high-severity vulnerabilities affecting multiple products</a:t>
            </a:r>
          </a:p>
          <a:p>
            <a:pPr marL="181240" indent="-181240">
              <a:buFont typeface="Arial" panose="020B0604020202020204" pitchFamily="34" charset="0"/>
              <a:buChar char="•"/>
            </a:pPr>
            <a:r>
              <a:rPr lang="en-US" sz="1700" dirty="0"/>
              <a:t>Consolidated Security Bulletin listing all enterprise products into buckets</a:t>
            </a:r>
          </a:p>
          <a:p>
            <a:pPr marL="664546" lvl="1" indent="-181240">
              <a:buFont typeface="Arial" panose="020B0604020202020204" pitchFamily="34" charset="0"/>
              <a:buChar char="•"/>
            </a:pPr>
            <a:r>
              <a:rPr lang="en-US" sz="1700" dirty="0"/>
              <a:t>“Being Investigated” bucket only used if vulnerability is readily identified by customers</a:t>
            </a:r>
          </a:p>
          <a:p>
            <a:pPr marL="181240" indent="-181240">
              <a:buFont typeface="Arial" panose="020B0604020202020204" pitchFamily="34" charset="0"/>
              <a:buChar char="•"/>
            </a:pPr>
            <a:r>
              <a:rPr lang="en-US" sz="1700" dirty="0"/>
              <a:t>Shared technology inventory needed</a:t>
            </a:r>
          </a:p>
          <a:p>
            <a:pPr marL="181240" indent="-181240">
              <a:buFont typeface="Arial" panose="020B0604020202020204" pitchFamily="34" charset="0"/>
              <a:buChar char="•"/>
            </a:pPr>
            <a:r>
              <a:rPr lang="en-US" sz="1700" dirty="0"/>
              <a:t>What you can tell customers</a:t>
            </a:r>
          </a:p>
          <a:p>
            <a:pPr marL="181240" indent="-181240">
              <a:buFont typeface="Arial" panose="020B0604020202020204" pitchFamily="34" charset="0"/>
              <a:buChar char="•"/>
            </a:pPr>
            <a:r>
              <a:rPr lang="en-US" sz="1700" dirty="0"/>
              <a:t>Policy on communicating products known “Not Vulnerable”</a:t>
            </a:r>
          </a:p>
          <a:p>
            <a:pPr marL="664546" lvl="1" indent="-181240">
              <a:buFont typeface="Arial" panose="020B0604020202020204" pitchFamily="34" charset="0"/>
              <a:buChar char="•"/>
            </a:pPr>
            <a:r>
              <a:rPr lang="en-US" sz="1700" dirty="0"/>
              <a:t>“Not Patched Yet” exception</a:t>
            </a:r>
          </a:p>
          <a:p>
            <a:pPr marL="181240" indent="-181240">
              <a:buFont typeface="Arial" panose="020B0604020202020204" pitchFamily="34" charset="0"/>
              <a:buChar char="•"/>
            </a:pPr>
            <a:r>
              <a:rPr lang="en-US" sz="1700" dirty="0"/>
              <a:t>SNS Expectations – Early Notification</a:t>
            </a:r>
          </a:p>
          <a:p>
            <a:endParaRPr lang="en-US" sz="17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1D995B-DE96-47D5-B432-FFFBC2EB2FC5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17587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b="1" dirty="0" smtClean="0"/>
              <a:t>8.  Measuring How Well Teams Do Product Security</a:t>
            </a:r>
          </a:p>
          <a:p>
            <a:pPr defTabSz="966612">
              <a:defRPr/>
            </a:pPr>
            <a:r>
              <a:rPr lang="en-US" sz="1200" dirty="0" smtClean="0"/>
              <a:t>The Intel Security Product Security Maturity Model (PSMM)</a:t>
            </a:r>
          </a:p>
          <a:p>
            <a:endParaRPr lang="en-US" sz="1200" b="1" dirty="0" smtClean="0"/>
          </a:p>
          <a:p>
            <a:r>
              <a:rPr lang="en-US" sz="1200" b="1" dirty="0" smtClean="0"/>
              <a:t>Problem</a:t>
            </a:r>
          </a:p>
          <a:p>
            <a:pPr marL="362480" indent="-362480">
              <a:buFont typeface="Arial" panose="020B0604020202020204" pitchFamily="34" charset="0"/>
              <a:buChar char="•"/>
            </a:pPr>
            <a:r>
              <a:rPr lang="en-US" sz="1200" dirty="0" smtClean="0">
                <a:solidFill>
                  <a:srgbClr val="0000CC"/>
                </a:solidFill>
              </a:rPr>
              <a:t>We have an SDL.  It is well defined for both waterfall and agile.  How well are the product teams following it?</a:t>
            </a:r>
          </a:p>
          <a:p>
            <a:endParaRPr lang="en-US" sz="1200" b="1" dirty="0" smtClean="0"/>
          </a:p>
          <a:p>
            <a:r>
              <a:rPr lang="en-US" sz="1200" b="1" dirty="0" smtClean="0"/>
              <a:t>Facts</a:t>
            </a:r>
          </a:p>
          <a:p>
            <a:pPr marL="181240" indent="-181240" defTabSz="966612">
              <a:buFont typeface="Arial" panose="020B0604020202020204" pitchFamily="34" charset="0"/>
              <a:buChar char="•"/>
              <a:defRPr/>
            </a:pPr>
            <a:r>
              <a:rPr lang="en-US" sz="1200" dirty="0" smtClean="0"/>
              <a:t>This metric indicates </a:t>
            </a:r>
            <a:r>
              <a:rPr lang="en-US" sz="1200" u="sng" dirty="0" smtClean="0"/>
              <a:t>how well</a:t>
            </a:r>
            <a:r>
              <a:rPr lang="en-US" sz="1200" dirty="0" smtClean="0"/>
              <a:t> the BUs are implementing the product security program.</a:t>
            </a:r>
          </a:p>
          <a:p>
            <a:endParaRPr lang="en-US" sz="1200" dirty="0" smtClean="0"/>
          </a:p>
          <a:p>
            <a:r>
              <a:rPr lang="en-US" sz="1200" b="1" dirty="0" smtClean="0"/>
              <a:t>Lessons Learned</a:t>
            </a:r>
          </a:p>
          <a:p>
            <a:pPr marL="181240" indent="-181240">
              <a:buFont typeface="Arial" panose="020B0604020202020204" pitchFamily="34" charset="0"/>
              <a:buChar char="•"/>
            </a:pPr>
            <a:r>
              <a:rPr lang="en-US" sz="1200" dirty="0" smtClean="0"/>
              <a:t>We designed our own MM to match our SDL</a:t>
            </a:r>
          </a:p>
          <a:p>
            <a:pPr marL="181240" indent="-181240">
              <a:buFont typeface="Arial" panose="020B0604020202020204" pitchFamily="34" charset="0"/>
              <a:buChar char="•"/>
            </a:pPr>
            <a:r>
              <a:rPr lang="en-US" sz="1200" dirty="0" smtClean="0"/>
              <a:t>Engineers asked for a spreadsheet with drop-downs so they can easily rate their product teams</a:t>
            </a:r>
          </a:p>
          <a:p>
            <a:pPr marL="181240" indent="-181240">
              <a:buFont typeface="Arial" panose="020B0604020202020204" pitchFamily="34" charset="0"/>
              <a:buChar char="•"/>
            </a:pPr>
            <a:r>
              <a:rPr lang="en-US" sz="1200" dirty="0" smtClean="0"/>
              <a:t>Automation</a:t>
            </a:r>
          </a:p>
          <a:p>
            <a:pPr marL="181240" indent="-181240">
              <a:buFont typeface="Arial" panose="020B0604020202020204" pitchFamily="34" charset="0"/>
              <a:buChar char="•"/>
            </a:pPr>
            <a:r>
              <a:rPr lang="en-US" sz="1200" dirty="0" smtClean="0"/>
              <a:t>Peer review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1D995B-DE96-47D5-B432-FFFBC2EB2FC5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0281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sz="1300" b="1" dirty="0"/>
              <a:t>PSMM Parameters</a:t>
            </a:r>
          </a:p>
          <a:p>
            <a:endParaRPr lang="en-US" sz="1300" dirty="0"/>
          </a:p>
          <a:p>
            <a:r>
              <a:rPr lang="en-US" sz="1300" dirty="0"/>
              <a:t>Our simple maturity model categorizes 22 parameters into two categories: </a:t>
            </a:r>
          </a:p>
          <a:p>
            <a:pPr marL="362480" indent="-362480">
              <a:buFont typeface="+mj-lt"/>
              <a:buAutoNum type="arabicPeriod"/>
            </a:pPr>
            <a:r>
              <a:rPr lang="en-US" sz="1300" dirty="0"/>
              <a:t>Operational for the program and </a:t>
            </a:r>
          </a:p>
          <a:p>
            <a:pPr marL="362480" indent="-362480">
              <a:buFont typeface="+mj-lt"/>
              <a:buAutoNum type="arabicPeriod"/>
            </a:pPr>
            <a:r>
              <a:rPr lang="en-US" sz="1300" dirty="0"/>
              <a:t>Technical for the engineers.</a:t>
            </a:r>
          </a:p>
          <a:p>
            <a:endParaRPr lang="en-US" sz="1300" dirty="0"/>
          </a:p>
          <a:p>
            <a:pPr defTabSz="966612">
              <a:defRPr/>
            </a:pPr>
            <a:r>
              <a:rPr lang="en-US" sz="1300" b="1" u="sng" dirty="0">
                <a:solidFill>
                  <a:srgbClr val="0033FF"/>
                </a:solidFill>
              </a:rPr>
              <a:t>Operational</a:t>
            </a:r>
          </a:p>
          <a:p>
            <a:pPr marL="483306" indent="-483306">
              <a:buFont typeface="+mj-lt"/>
              <a:buAutoNum type="arabicPeriod"/>
            </a:pPr>
            <a:r>
              <a:rPr lang="en-US" sz="1300" dirty="0"/>
              <a:t>Program</a:t>
            </a:r>
          </a:p>
          <a:p>
            <a:pPr marL="483306" indent="-483306">
              <a:buFont typeface="+mj-lt"/>
              <a:buAutoNum type="arabicPeriod"/>
            </a:pPr>
            <a:r>
              <a:rPr lang="en-US" sz="1300" dirty="0"/>
              <a:t>Process</a:t>
            </a:r>
          </a:p>
          <a:p>
            <a:pPr marL="483306" indent="-483306">
              <a:buFont typeface="+mj-lt"/>
              <a:buAutoNum type="arabicPeriod"/>
            </a:pPr>
            <a:r>
              <a:rPr lang="en-US" sz="1300" dirty="0"/>
              <a:t>Resources</a:t>
            </a:r>
          </a:p>
          <a:p>
            <a:pPr marL="483306" indent="-483306">
              <a:buFont typeface="+mj-lt"/>
              <a:buAutoNum type="arabicPeriod"/>
            </a:pPr>
            <a:r>
              <a:rPr lang="en-US" sz="1300" dirty="0"/>
              <a:t>Training</a:t>
            </a:r>
          </a:p>
          <a:p>
            <a:pPr marL="483306" indent="-483306">
              <a:buFont typeface="+mj-lt"/>
              <a:buAutoNum type="arabicPeriod"/>
            </a:pPr>
            <a:r>
              <a:rPr lang="en-US" sz="1300" dirty="0"/>
              <a:t>Security Reviews</a:t>
            </a:r>
          </a:p>
          <a:p>
            <a:pPr marL="483306" indent="-483306">
              <a:buFont typeface="+mj-lt"/>
              <a:buAutoNum type="arabicPeriod"/>
            </a:pPr>
            <a:r>
              <a:rPr lang="en-US" sz="1300" dirty="0"/>
              <a:t>Tools</a:t>
            </a:r>
          </a:p>
          <a:p>
            <a:pPr marL="483306" indent="-483306">
              <a:buFont typeface="+mj-lt"/>
              <a:buAutoNum type="arabicPeriod"/>
            </a:pPr>
            <a:r>
              <a:rPr lang="en-US" sz="1300" dirty="0"/>
              <a:t>PSIRT</a:t>
            </a:r>
          </a:p>
          <a:p>
            <a:pPr marL="483306" indent="-483306">
              <a:buFont typeface="+mj-lt"/>
              <a:buAutoNum type="arabicPeriod"/>
            </a:pPr>
            <a:r>
              <a:rPr lang="en-US" sz="1300" dirty="0"/>
              <a:t>SDL</a:t>
            </a:r>
          </a:p>
          <a:p>
            <a:pPr marL="483306" indent="-483306">
              <a:buFont typeface="+mj-lt"/>
              <a:buAutoNum type="arabicPeriod"/>
            </a:pPr>
            <a:r>
              <a:rPr lang="en-US" sz="1300" dirty="0"/>
              <a:t>Policy</a:t>
            </a:r>
          </a:p>
          <a:p>
            <a:pPr marL="483306" indent="-483306">
              <a:buFont typeface="+mj-lt"/>
              <a:buAutoNum type="arabicPeriod"/>
            </a:pPr>
            <a:r>
              <a:rPr lang="en-US" sz="1300" dirty="0"/>
              <a:t>Privacy</a:t>
            </a:r>
          </a:p>
          <a:p>
            <a:pPr marL="483306" indent="-483306">
              <a:buFont typeface="+mj-lt"/>
              <a:buAutoNum type="arabicPeriod"/>
            </a:pPr>
            <a:r>
              <a:rPr lang="en-US" sz="1300" dirty="0"/>
              <a:t>Certification</a:t>
            </a:r>
          </a:p>
          <a:p>
            <a:pPr marL="483306" indent="-483306">
              <a:buFont typeface="+mj-lt"/>
              <a:buAutoNum type="arabicPeriod"/>
            </a:pPr>
            <a:r>
              <a:rPr lang="en-US" sz="1300" dirty="0"/>
              <a:t>M&amp;A</a:t>
            </a:r>
          </a:p>
          <a:p>
            <a:pPr marL="483306" indent="-483306">
              <a:buFont typeface="+mj-lt"/>
              <a:buAutoNum type="arabicPeriod"/>
            </a:pPr>
            <a:r>
              <a:rPr lang="en-US" sz="1300" dirty="0"/>
              <a:t>Extended Team</a:t>
            </a:r>
          </a:p>
          <a:p>
            <a:endParaRPr lang="en-US" sz="1300" dirty="0"/>
          </a:p>
          <a:p>
            <a:pPr defTabSz="966612">
              <a:defRPr/>
            </a:pPr>
            <a:r>
              <a:rPr lang="en-US" sz="1300" b="1" u="sng" dirty="0">
                <a:solidFill>
                  <a:srgbClr val="C00000"/>
                </a:solidFill>
              </a:rPr>
              <a:t>Technical</a:t>
            </a:r>
          </a:p>
          <a:p>
            <a:pPr marL="483306" indent="-483306">
              <a:buFont typeface="+mj-lt"/>
              <a:buAutoNum type="arabicPeriod" startAt="14"/>
            </a:pPr>
            <a:r>
              <a:rPr lang="en-US" sz="1300" dirty="0"/>
              <a:t>Threat Modeling / Architecture Reviews</a:t>
            </a:r>
          </a:p>
          <a:p>
            <a:pPr marL="483306" indent="-483306">
              <a:buFont typeface="+mj-lt"/>
              <a:buAutoNum type="arabicPeriod" startAt="14"/>
            </a:pPr>
            <a:r>
              <a:rPr lang="en-US" sz="1300" dirty="0"/>
              <a:t>Static Analysis</a:t>
            </a:r>
          </a:p>
          <a:p>
            <a:pPr marL="483306" indent="-483306">
              <a:buFont typeface="+mj-lt"/>
              <a:buAutoNum type="arabicPeriod" startAt="14"/>
            </a:pPr>
            <a:r>
              <a:rPr lang="en-US" sz="1300" dirty="0"/>
              <a:t>Dynamic Analysis (Web Apps)</a:t>
            </a:r>
          </a:p>
          <a:p>
            <a:pPr marL="483306" indent="-483306">
              <a:buFont typeface="+mj-lt"/>
              <a:buAutoNum type="arabicPeriod" startAt="14"/>
            </a:pPr>
            <a:r>
              <a:rPr lang="en-US" sz="1300" dirty="0"/>
              <a:t>Fuzz Testing</a:t>
            </a:r>
          </a:p>
          <a:p>
            <a:pPr marL="483306" indent="-483306">
              <a:buFont typeface="+mj-lt"/>
              <a:buAutoNum type="arabicPeriod" startAt="14"/>
            </a:pPr>
            <a:r>
              <a:rPr lang="en-US" sz="1300" dirty="0"/>
              <a:t>Vulnerability Scans / Penetration Testing</a:t>
            </a:r>
          </a:p>
          <a:p>
            <a:pPr marL="483306" indent="-483306">
              <a:buFont typeface="+mj-lt"/>
              <a:buAutoNum type="arabicPeriod" startAt="14"/>
            </a:pPr>
            <a:r>
              <a:rPr lang="en-US" sz="1300" dirty="0"/>
              <a:t>Manual Code Reviews</a:t>
            </a:r>
          </a:p>
          <a:p>
            <a:pPr marL="483306" indent="-483306">
              <a:buFont typeface="+mj-lt"/>
              <a:buAutoNum type="arabicPeriod" startAt="14"/>
            </a:pPr>
            <a:r>
              <a:rPr lang="en-US" sz="1300" dirty="0"/>
              <a:t>Secure Coding Standards</a:t>
            </a:r>
          </a:p>
          <a:p>
            <a:pPr marL="483306" indent="-483306">
              <a:buFont typeface="+mj-lt"/>
              <a:buAutoNum type="arabicPeriod" startAt="14"/>
            </a:pPr>
            <a:r>
              <a:rPr lang="en-US" sz="1300" dirty="0"/>
              <a:t>Open Source / 3</a:t>
            </a:r>
            <a:r>
              <a:rPr lang="en-US" sz="1300" baseline="30000" dirty="0"/>
              <a:t>rd</a:t>
            </a:r>
            <a:r>
              <a:rPr lang="en-US" sz="1300" dirty="0"/>
              <a:t> Party Libraries</a:t>
            </a:r>
          </a:p>
          <a:p>
            <a:pPr marL="483306" indent="-483306">
              <a:buFont typeface="+mj-lt"/>
              <a:buAutoNum type="arabicPeriod" startAt="14"/>
            </a:pPr>
            <a:r>
              <a:rPr lang="en-US" sz="1300" dirty="0"/>
              <a:t>Tracking Tools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1D995B-DE96-47D5-B432-FFFBC2EB2FC5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13398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"/>
          <p:cNvSpPr>
            <a:spLocks/>
          </p:cNvSpPr>
          <p:nvPr userDrawn="1"/>
        </p:nvSpPr>
        <p:spPr bwMode="auto">
          <a:xfrm>
            <a:off x="0" y="4572000"/>
            <a:ext cx="9156700" cy="2286000"/>
          </a:xfrm>
          <a:prstGeom prst="rect">
            <a:avLst/>
          </a:prstGeom>
          <a:gradFill rotWithShape="0">
            <a:gsLst>
              <a:gs pos="0">
                <a:srgbClr val="E3F7FE">
                  <a:alpha val="70000"/>
                </a:srgbClr>
              </a:gs>
              <a:gs pos="35001">
                <a:srgbClr val="3DA7CD">
                  <a:alpha val="80500"/>
                </a:srgbClr>
              </a:gs>
              <a:gs pos="100000">
                <a:srgbClr val="3DA7CD"/>
              </a:gs>
            </a:gsLst>
            <a:lin ang="4200000" scaled="1"/>
          </a:gradFill>
          <a:ln w="25400">
            <a:noFill/>
            <a:round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2209800"/>
            <a:ext cx="8839200" cy="2209800"/>
          </a:xfrm>
        </p:spPr>
        <p:txBody>
          <a:bodyPr>
            <a:normAutofit/>
          </a:bodyPr>
          <a:lstStyle>
            <a:lvl1pPr>
              <a:defRPr sz="4800" b="1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" y="4648200"/>
            <a:ext cx="8839200" cy="15240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8" name="Line 2"/>
          <p:cNvSpPr>
            <a:spLocks noChangeShapeType="1"/>
          </p:cNvSpPr>
          <p:nvPr userDrawn="1"/>
        </p:nvSpPr>
        <p:spPr bwMode="auto">
          <a:xfrm>
            <a:off x="0" y="4572000"/>
            <a:ext cx="9144000" cy="1588"/>
          </a:xfrm>
          <a:prstGeom prst="line">
            <a:avLst/>
          </a:prstGeom>
          <a:noFill/>
          <a:ln w="19050">
            <a:solidFill>
              <a:srgbClr val="3DA7CD"/>
            </a:solidFill>
            <a:round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"/>
          <p:cNvSpPr>
            <a:spLocks/>
          </p:cNvSpPr>
          <p:nvPr userDrawn="1"/>
        </p:nvSpPr>
        <p:spPr bwMode="auto">
          <a:xfrm>
            <a:off x="0" y="0"/>
            <a:ext cx="9156700" cy="1143000"/>
          </a:xfrm>
          <a:prstGeom prst="rect">
            <a:avLst/>
          </a:prstGeom>
          <a:gradFill rotWithShape="0">
            <a:gsLst>
              <a:gs pos="0">
                <a:srgbClr val="FFFFFF">
                  <a:alpha val="20000"/>
                </a:srgbClr>
              </a:gs>
              <a:gs pos="50000">
                <a:srgbClr val="3DA7CD">
                  <a:alpha val="60000"/>
                </a:srgbClr>
              </a:gs>
              <a:gs pos="100000">
                <a:srgbClr val="3DA7CD"/>
              </a:gs>
            </a:gsLst>
            <a:lin ang="4200000" scaled="1"/>
          </a:gradFill>
          <a:ln w="25400">
            <a:noFill/>
            <a:round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52400"/>
            <a:ext cx="8839200" cy="8382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295400"/>
            <a:ext cx="8839200" cy="4953000"/>
          </a:xfrm>
        </p:spPr>
        <p:txBody>
          <a:bodyPr>
            <a:normAutofit/>
          </a:bodyPr>
          <a:lstStyle>
            <a:lvl1pPr>
              <a:defRPr sz="3600"/>
            </a:lvl1pPr>
            <a:lvl2pPr>
              <a:defRPr sz="3200"/>
            </a:lvl2pPr>
            <a:lvl3pPr>
              <a:defRPr sz="28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797050" y="6400800"/>
            <a:ext cx="5562600" cy="32067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NTX ISSA Cyber Security Conference – April 24-25, 2015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ACDC1987-670F-42A2-84AA-25E2588F92F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Line 3"/>
          <p:cNvSpPr>
            <a:spLocks noChangeShapeType="1"/>
          </p:cNvSpPr>
          <p:nvPr userDrawn="1"/>
        </p:nvSpPr>
        <p:spPr bwMode="auto">
          <a:xfrm>
            <a:off x="0" y="1143000"/>
            <a:ext cx="9144000" cy="1588"/>
          </a:xfrm>
          <a:prstGeom prst="line">
            <a:avLst/>
          </a:prstGeom>
          <a:noFill/>
          <a:ln w="19050">
            <a:solidFill>
              <a:srgbClr val="38A4CB"/>
            </a:solidFill>
            <a:round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Line 2"/>
          <p:cNvSpPr>
            <a:spLocks noChangeShapeType="1"/>
          </p:cNvSpPr>
          <p:nvPr userDrawn="1"/>
        </p:nvSpPr>
        <p:spPr bwMode="auto">
          <a:xfrm>
            <a:off x="0" y="6324600"/>
            <a:ext cx="9144000" cy="1588"/>
          </a:xfrm>
          <a:prstGeom prst="line">
            <a:avLst/>
          </a:prstGeom>
          <a:noFill/>
          <a:ln w="19050">
            <a:solidFill>
              <a:srgbClr val="38A4CB"/>
            </a:solidFill>
            <a:round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6375354"/>
            <a:ext cx="1269421" cy="482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C1987-670F-42A2-84AA-25E2588F92F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797050" y="6400800"/>
            <a:ext cx="5562600" cy="32067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NTX ISSA Cyber Security Conference – April 24-25, 2015</a:t>
            </a:r>
            <a:endParaRPr lang="en-US" dirty="0"/>
          </a:p>
        </p:txBody>
      </p:sp>
      <p:pic>
        <p:nvPicPr>
          <p:cNvPr id="10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379" y="6375354"/>
            <a:ext cx="1269421" cy="482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lab\Dropbox\NonProfit\ISSA\_Events\2015_April24-25-Collin\Corgan_CCClassD_Banner_HigherEd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</p:spPr>
      </p:pic>
      <p:sp>
        <p:nvSpPr>
          <p:cNvPr id="7" name="Rectangle 1"/>
          <p:cNvSpPr>
            <a:spLocks/>
          </p:cNvSpPr>
          <p:nvPr userDrawn="1"/>
        </p:nvSpPr>
        <p:spPr bwMode="auto">
          <a:xfrm>
            <a:off x="0" y="5029200"/>
            <a:ext cx="9156700" cy="1828800"/>
          </a:xfrm>
          <a:prstGeom prst="rect">
            <a:avLst/>
          </a:prstGeom>
          <a:gradFill rotWithShape="0">
            <a:gsLst>
              <a:gs pos="0">
                <a:srgbClr val="E3F7FE">
                  <a:alpha val="70000"/>
                </a:srgbClr>
              </a:gs>
              <a:gs pos="35001">
                <a:srgbClr val="3DA7CD">
                  <a:alpha val="80500"/>
                </a:srgbClr>
              </a:gs>
              <a:gs pos="100000">
                <a:srgbClr val="3DA7CD"/>
              </a:gs>
            </a:gsLst>
            <a:lin ang="4200000" scaled="1"/>
          </a:gradFill>
          <a:ln w="25400">
            <a:noFill/>
            <a:round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5181600"/>
            <a:ext cx="8839200" cy="838200"/>
          </a:xfrm>
        </p:spPr>
        <p:txBody>
          <a:bodyPr anchor="t">
            <a:normAutofit/>
          </a:bodyPr>
          <a:lstStyle>
            <a:lvl1pPr algn="ctr">
              <a:defRPr sz="4800" b="1" cap="none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" y="152400"/>
            <a:ext cx="8839200" cy="3252787"/>
          </a:xfrm>
        </p:spPr>
        <p:txBody>
          <a:bodyPr anchor="b"/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76400" y="6400799"/>
            <a:ext cx="5715000" cy="32067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NTX ISSA Cyber Security Conference – April 24-25, 2015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ACDC1987-670F-42A2-84AA-25E2588F92F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Line 2"/>
          <p:cNvSpPr>
            <a:spLocks noChangeShapeType="1"/>
          </p:cNvSpPr>
          <p:nvPr userDrawn="1"/>
        </p:nvSpPr>
        <p:spPr bwMode="auto">
          <a:xfrm flipV="1">
            <a:off x="0" y="5029200"/>
            <a:ext cx="9144000" cy="0"/>
          </a:xfrm>
          <a:prstGeom prst="line">
            <a:avLst/>
          </a:prstGeom>
          <a:noFill/>
          <a:ln w="19050">
            <a:solidFill>
              <a:srgbClr val="3DA7CD"/>
            </a:solidFill>
            <a:round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Footer Placeholder 4"/>
          <p:cNvSpPr txBox="1">
            <a:spLocks/>
          </p:cNvSpPr>
          <p:nvPr userDrawn="1"/>
        </p:nvSpPr>
        <p:spPr>
          <a:xfrm>
            <a:off x="6324600" y="6400800"/>
            <a:ext cx="2057400" cy="3206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@NTXISSA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379" y="6251506"/>
            <a:ext cx="1269421" cy="482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2400" y="152400"/>
            <a:ext cx="88392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" y="1371600"/>
            <a:ext cx="8839200" cy="487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62000" y="6400800"/>
            <a:ext cx="4267200" cy="3206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NTX ISSA Cyber Security Conference – April 24-25, 2015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58200" y="6400800"/>
            <a:ext cx="533400" cy="3206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DC1987-670F-42A2-84AA-25E2588F92F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Footer Placeholder 4"/>
          <p:cNvSpPr txBox="1">
            <a:spLocks/>
          </p:cNvSpPr>
          <p:nvPr userDrawn="1"/>
        </p:nvSpPr>
        <p:spPr>
          <a:xfrm>
            <a:off x="5105400" y="6384925"/>
            <a:ext cx="3276600" cy="3206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t>@NTXISSA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1" r:id="rId4"/>
  </p:sldLayoutIdLst>
  <p:timing>
    <p:tnLst>
      <p:par>
        <p:cTn id="1" dur="indefinite" restart="never" nodeType="tmRoot"/>
      </p:par>
    </p:tnLst>
  </p:timing>
  <p:hf hdr="0" dt="0"/>
  <p:txStyles>
    <p:titleStyle>
      <a:lvl1pPr algn="ctr" defTabSz="914400" rtl="0" eaLnBrk="1" latinLnBrk="0" hangingPunct="1">
        <a:spcBef>
          <a:spcPct val="0"/>
        </a:spcBef>
        <a:buNone/>
        <a:defRPr sz="44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5.png"/><Relationship Id="rId7" Type="http://schemas.openxmlformats.org/officeDocument/2006/relationships/image" Target="cid:image001.png@01CFDBB6.21436730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5.png"/><Relationship Id="rId7" Type="http://schemas.microsoft.com/office/2007/relationships/hdphoto" Target="../media/hdphoto3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microsoft.com/office/2007/relationships/hdphoto" Target="../media/hdphoto2.wdp"/><Relationship Id="rId4" Type="http://schemas.microsoft.com/office/2007/relationships/hdphoto" Target="../media/hdphoto1.wdp"/><Relationship Id="rId9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Software Security – My Other Marathon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sz="2000" dirty="0" smtClean="0"/>
              <a:t>Harold Toomey</a:t>
            </a:r>
          </a:p>
          <a:p>
            <a:r>
              <a:rPr lang="en-US" sz="2000" dirty="0" smtClean="0"/>
              <a:t>Past President, ISSA North Texas, 2013</a:t>
            </a:r>
          </a:p>
          <a:p>
            <a:r>
              <a:rPr lang="en-US" sz="2000" dirty="0" smtClean="0"/>
              <a:t>Principal Product Security Architect &amp; PSIRT Manager</a:t>
            </a:r>
          </a:p>
          <a:p>
            <a:r>
              <a:rPr lang="en-US" sz="2000" dirty="0" smtClean="0"/>
              <a:t>Intel Security</a:t>
            </a:r>
          </a:p>
          <a:p>
            <a:r>
              <a:rPr lang="en-US" sz="2000" dirty="0" smtClean="0"/>
              <a:t>April 24, 2015</a:t>
            </a:r>
            <a:endParaRPr lang="en-US" sz="20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457199"/>
            <a:ext cx="5162550" cy="1962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www.kiwiplan.com/sites/default/files/images/home/services/scheduling/graph_blue_up-200w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6650" y="1316610"/>
            <a:ext cx="2286000" cy="2411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#2 Possible Training Goals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Year 1</a:t>
            </a:r>
          </a:p>
          <a:p>
            <a:pPr lvl="1"/>
            <a:r>
              <a:rPr lang="en-US" dirty="0" smtClean="0"/>
              <a:t>Run a 5K to see how out of shape you are</a:t>
            </a:r>
          </a:p>
          <a:p>
            <a:pPr lvl="1"/>
            <a:r>
              <a:rPr lang="en-US" dirty="0" smtClean="0"/>
              <a:t>Run a half marathon after 6 months</a:t>
            </a:r>
          </a:p>
          <a:p>
            <a:pPr lvl="1"/>
            <a:r>
              <a:rPr lang="en-US" dirty="0" smtClean="0"/>
              <a:t>Run a full marathon after 1 year</a:t>
            </a:r>
          </a:p>
          <a:p>
            <a:r>
              <a:rPr lang="en-US" dirty="0" smtClean="0"/>
              <a:t>Year 2</a:t>
            </a:r>
          </a:p>
          <a:p>
            <a:pPr lvl="1"/>
            <a:r>
              <a:rPr lang="en-US" dirty="0" smtClean="0"/>
              <a:t>Run a half marathon or farther every weekend</a:t>
            </a:r>
          </a:p>
          <a:p>
            <a:r>
              <a:rPr lang="en-US" dirty="0" smtClean="0"/>
              <a:t>Year 3</a:t>
            </a:r>
          </a:p>
          <a:p>
            <a:pPr lvl="1"/>
            <a:r>
              <a:rPr lang="en-US" dirty="0" smtClean="0"/>
              <a:t>Run an ultra every month, with 2x 100M by end of year</a:t>
            </a:r>
          </a:p>
          <a:p>
            <a:pPr lvl="1"/>
            <a:r>
              <a:rPr lang="en-US" dirty="0" smtClean="0"/>
              <a:t>Try Sprint and Olympic Ironman Triathlons</a:t>
            </a:r>
          </a:p>
          <a:p>
            <a:r>
              <a:rPr lang="en-US" dirty="0" smtClean="0"/>
              <a:t>Year 4</a:t>
            </a:r>
          </a:p>
          <a:p>
            <a:pPr lvl="1"/>
            <a:r>
              <a:rPr lang="en-US" dirty="0" smtClean="0"/>
              <a:t>Run a 100 miler every month (Jun – Feb)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NTX ISSA Cyber Security Conference – April 24-25, 2015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C1987-670F-42A2-84AA-25E2588F92FF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1492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#1 Named Vulnerabilities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NTX ISSA Cyber Security Conference – April 24-25, 2015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C1987-670F-42A2-84AA-25E2588F92FF}" type="slidenum">
              <a:rPr lang="en-US" smtClean="0"/>
              <a:pPr/>
              <a:t>11</a:t>
            </a:fld>
            <a:endParaRPr lang="en-US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84641071"/>
              </p:ext>
            </p:extLst>
          </p:nvPr>
        </p:nvGraphicFramePr>
        <p:xfrm>
          <a:off x="548731" y="1469136"/>
          <a:ext cx="5699669" cy="3995928"/>
        </p:xfrm>
        <a:graphic>
          <a:graphicData uri="http://schemas.openxmlformats.org/drawingml/2006/table">
            <a:tbl>
              <a:tblPr firstRow="1" bandRow="1">
                <a:effectLst>
                  <a:innerShdw blurRad="114300">
                    <a:prstClr val="black"/>
                  </a:innerShdw>
                </a:effectLst>
                <a:tableStyleId>{5C22544A-7EE6-4342-B048-85BDC9FD1C3A}</a:tableStyleId>
              </a:tblPr>
              <a:tblGrid>
                <a:gridCol w="1432469"/>
                <a:gridCol w="1981200"/>
                <a:gridCol w="1143000"/>
                <a:gridCol w="1143000"/>
              </a:tblGrid>
              <a:tr h="304800">
                <a:tc>
                  <a:txBody>
                    <a:bodyPr/>
                    <a:lstStyle/>
                    <a:p>
                      <a:r>
                        <a:rPr lang="en-US" sz="1900" dirty="0" smtClean="0"/>
                        <a:t>Date</a:t>
                      </a:r>
                      <a:endParaRPr lang="en-US" sz="1900" dirty="0"/>
                    </a:p>
                  </a:txBody>
                  <a:tcPr marT="0" marB="27432" anchor="ctr"/>
                </a:tc>
                <a:tc>
                  <a:txBody>
                    <a:bodyPr/>
                    <a:lstStyle/>
                    <a:p>
                      <a:r>
                        <a:rPr lang="en-US" sz="1900" dirty="0" smtClean="0"/>
                        <a:t>Description</a:t>
                      </a:r>
                      <a:endParaRPr lang="en-US" sz="1900" dirty="0"/>
                    </a:p>
                  </a:txBody>
                  <a:tcPr marT="0" marB="2743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 smtClean="0"/>
                        <a:t># </a:t>
                      </a:r>
                      <a:r>
                        <a:rPr lang="en-US" sz="1900" dirty="0" err="1" smtClean="0"/>
                        <a:t>Vuln</a:t>
                      </a:r>
                      <a:r>
                        <a:rPr lang="en-US" sz="1900" dirty="0" smtClean="0"/>
                        <a:t>.</a:t>
                      </a:r>
                      <a:r>
                        <a:rPr lang="en-US" sz="1900" baseline="0" dirty="0" smtClean="0"/>
                        <a:t> </a:t>
                      </a:r>
                      <a:r>
                        <a:rPr lang="en-US" sz="1900" dirty="0" smtClean="0"/>
                        <a:t>Products</a:t>
                      </a:r>
                      <a:endParaRPr lang="en-US" sz="1900" dirty="0"/>
                    </a:p>
                  </a:txBody>
                  <a:tcPr marT="0" marB="2743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 smtClean="0"/>
                        <a:t>SB</a:t>
                      </a:r>
                      <a:endParaRPr lang="en-US" sz="1900" dirty="0"/>
                    </a:p>
                  </a:txBody>
                  <a:tcPr marT="0" marB="27432" anchor="ctr"/>
                </a:tc>
              </a:tr>
              <a:tr h="0"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900" dirty="0" smtClean="0">
                          <a:solidFill>
                            <a:schemeClr val="tx1"/>
                          </a:solidFill>
                        </a:rPr>
                        <a:t>8 Apr 2014</a:t>
                      </a:r>
                      <a:endParaRPr lang="en-US" sz="1900" dirty="0">
                        <a:solidFill>
                          <a:schemeClr val="tx1"/>
                        </a:solidFill>
                      </a:endParaRPr>
                    </a:p>
                  </a:txBody>
                  <a:tcPr marT="27432" marB="27432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900" dirty="0" smtClean="0">
                          <a:solidFill>
                            <a:srgbClr val="FF0000"/>
                          </a:solidFill>
                        </a:rPr>
                        <a:t>Heartbleed</a:t>
                      </a:r>
                    </a:p>
                  </a:txBody>
                  <a:tcPr marT="27432" marB="27432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900" dirty="0" smtClean="0">
                          <a:solidFill>
                            <a:schemeClr val="tx1"/>
                          </a:solidFill>
                        </a:rPr>
                        <a:t>19</a:t>
                      </a:r>
                      <a:endParaRPr lang="en-US" sz="1900" dirty="0">
                        <a:solidFill>
                          <a:schemeClr val="tx1"/>
                        </a:solidFill>
                      </a:endParaRPr>
                    </a:p>
                  </a:txBody>
                  <a:tcPr marT="27432" marB="27432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900" dirty="0" smtClean="0">
                          <a:solidFill>
                            <a:schemeClr val="tx1"/>
                          </a:solidFill>
                        </a:rPr>
                        <a:t>SB10071</a:t>
                      </a:r>
                    </a:p>
                  </a:txBody>
                  <a:tcPr marT="27432" marB="27432" anchor="ctr"/>
                </a:tc>
              </a:tr>
              <a:tr h="0"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900" dirty="0" smtClean="0">
                          <a:solidFill>
                            <a:schemeClr val="tx1"/>
                          </a:solidFill>
                        </a:rPr>
                        <a:t>2 Jun 2014</a:t>
                      </a:r>
                      <a:endParaRPr lang="en-US" sz="1900" dirty="0">
                        <a:solidFill>
                          <a:schemeClr val="tx1"/>
                        </a:solidFill>
                      </a:endParaRPr>
                    </a:p>
                  </a:txBody>
                  <a:tcPr marT="27432" marB="27432" anchor="ctr"/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900" dirty="0" smtClean="0">
                          <a:solidFill>
                            <a:srgbClr val="FF0000"/>
                          </a:solidFill>
                        </a:rPr>
                        <a:t>Heartbleed II</a:t>
                      </a:r>
                      <a:endParaRPr lang="en-US" sz="1900" dirty="0">
                        <a:solidFill>
                          <a:srgbClr val="FF0000"/>
                        </a:solidFill>
                      </a:endParaRPr>
                    </a:p>
                  </a:txBody>
                  <a:tcPr marT="27432" marB="27432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900" dirty="0" smtClean="0">
                          <a:solidFill>
                            <a:schemeClr val="tx1"/>
                          </a:solidFill>
                        </a:rPr>
                        <a:t>22</a:t>
                      </a:r>
                      <a:endParaRPr lang="en-US" sz="1900" dirty="0">
                        <a:solidFill>
                          <a:schemeClr val="tx1"/>
                        </a:solidFill>
                      </a:endParaRPr>
                    </a:p>
                  </a:txBody>
                  <a:tcPr marT="27432" marB="27432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900" dirty="0" smtClean="0">
                          <a:solidFill>
                            <a:schemeClr val="tx1"/>
                          </a:solidFill>
                        </a:rPr>
                        <a:t>SB10075 </a:t>
                      </a:r>
                    </a:p>
                  </a:txBody>
                  <a:tcPr marT="27432" marB="27432" anchor="ctr"/>
                </a:tc>
              </a:tr>
              <a:tr h="0"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900" dirty="0" smtClean="0">
                          <a:solidFill>
                            <a:schemeClr val="tx1"/>
                          </a:solidFill>
                        </a:rPr>
                        <a:t>24 Sep 2014</a:t>
                      </a:r>
                      <a:endParaRPr lang="en-US" sz="1900" dirty="0">
                        <a:solidFill>
                          <a:schemeClr val="tx1"/>
                        </a:solidFill>
                      </a:endParaRPr>
                    </a:p>
                  </a:txBody>
                  <a:tcPr marT="27432" marB="27432" anchor="ctr"/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900" dirty="0" smtClean="0">
                          <a:solidFill>
                            <a:srgbClr val="FF0000"/>
                          </a:solidFill>
                        </a:rPr>
                        <a:t>Shellshock/BASH</a:t>
                      </a:r>
                      <a:endParaRPr lang="en-US" sz="1900" dirty="0">
                        <a:solidFill>
                          <a:srgbClr val="FF0000"/>
                        </a:solidFill>
                      </a:endParaRPr>
                    </a:p>
                  </a:txBody>
                  <a:tcPr marT="27432" marB="27432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900" dirty="0" smtClean="0"/>
                        <a:t>23</a:t>
                      </a:r>
                      <a:endParaRPr lang="en-US" sz="1900" dirty="0"/>
                    </a:p>
                  </a:txBody>
                  <a:tcPr marT="27432" marB="27432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900" dirty="0" smtClean="0"/>
                        <a:t>SB10085</a:t>
                      </a:r>
                      <a:endParaRPr lang="en-US" sz="1900" dirty="0"/>
                    </a:p>
                  </a:txBody>
                  <a:tcPr marT="27432" marB="27432" anchor="ctr"/>
                </a:tc>
              </a:tr>
              <a:tr h="0"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900" dirty="0" smtClean="0">
                          <a:solidFill>
                            <a:schemeClr val="tx1"/>
                          </a:solidFill>
                        </a:rPr>
                        <a:t>14 Oct 2014</a:t>
                      </a:r>
                      <a:endParaRPr lang="en-US" sz="1900" dirty="0">
                        <a:solidFill>
                          <a:schemeClr val="tx1"/>
                        </a:solidFill>
                      </a:endParaRPr>
                    </a:p>
                  </a:txBody>
                  <a:tcPr marT="27432" marB="27432" anchor="ctr"/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900" dirty="0" smtClean="0">
                          <a:solidFill>
                            <a:srgbClr val="FF0000"/>
                          </a:solidFill>
                        </a:rPr>
                        <a:t>POODLE</a:t>
                      </a:r>
                      <a:endParaRPr lang="en-US" sz="1900" dirty="0">
                        <a:solidFill>
                          <a:srgbClr val="FF0000"/>
                        </a:solidFill>
                      </a:endParaRPr>
                    </a:p>
                  </a:txBody>
                  <a:tcPr marT="27432" marB="27432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900" dirty="0" smtClean="0">
                          <a:solidFill>
                            <a:schemeClr val="tx1"/>
                          </a:solidFill>
                        </a:rPr>
                        <a:t>28</a:t>
                      </a:r>
                      <a:endParaRPr lang="en-US" sz="1900" dirty="0">
                        <a:solidFill>
                          <a:schemeClr val="tx1"/>
                        </a:solidFill>
                      </a:endParaRPr>
                    </a:p>
                  </a:txBody>
                  <a:tcPr marT="27432" marB="27432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900" dirty="0" smtClean="0">
                          <a:solidFill>
                            <a:schemeClr val="tx1"/>
                          </a:solidFill>
                        </a:rPr>
                        <a:t>SB10090</a:t>
                      </a:r>
                    </a:p>
                  </a:txBody>
                  <a:tcPr marT="27432" marB="27432" anchor="ctr"/>
                </a:tc>
              </a:tr>
              <a:tr h="0"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900" dirty="0" smtClean="0">
                          <a:solidFill>
                            <a:schemeClr val="tx1"/>
                          </a:solidFill>
                        </a:rPr>
                        <a:t>14 Oct 2014</a:t>
                      </a:r>
                      <a:endParaRPr lang="en-US" sz="1900" dirty="0">
                        <a:solidFill>
                          <a:schemeClr val="tx1"/>
                        </a:solidFill>
                      </a:endParaRPr>
                    </a:p>
                  </a:txBody>
                  <a:tcPr marT="27432" marB="27432" anchor="ctr"/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900" dirty="0" smtClean="0">
                          <a:solidFill>
                            <a:schemeClr val="tx1"/>
                          </a:solidFill>
                        </a:rPr>
                        <a:t>3 SSLv3 CVEs</a:t>
                      </a:r>
                      <a:endParaRPr lang="en-US" sz="1900" dirty="0">
                        <a:solidFill>
                          <a:schemeClr val="tx1"/>
                        </a:solidFill>
                      </a:endParaRPr>
                    </a:p>
                  </a:txBody>
                  <a:tcPr marT="27432" marB="27432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900" dirty="0" smtClean="0">
                          <a:solidFill>
                            <a:schemeClr val="tx1"/>
                          </a:solidFill>
                        </a:rPr>
                        <a:t>15</a:t>
                      </a:r>
                      <a:endParaRPr lang="en-US" sz="1900" dirty="0">
                        <a:solidFill>
                          <a:schemeClr val="tx1"/>
                        </a:solidFill>
                      </a:endParaRPr>
                    </a:p>
                  </a:txBody>
                  <a:tcPr marT="27432" marB="27432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900" dirty="0" smtClean="0">
                          <a:solidFill>
                            <a:schemeClr val="tx1"/>
                          </a:solidFill>
                        </a:rPr>
                        <a:t>SB10091</a:t>
                      </a:r>
                      <a:endParaRPr lang="en-US" sz="1900" dirty="0">
                        <a:solidFill>
                          <a:schemeClr val="tx1"/>
                        </a:solidFill>
                      </a:endParaRPr>
                    </a:p>
                  </a:txBody>
                  <a:tcPr marT="27432" marB="27432" anchor="ctr"/>
                </a:tc>
              </a:tr>
              <a:tr h="0"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900" dirty="0" smtClean="0">
                          <a:solidFill>
                            <a:schemeClr val="tx1"/>
                          </a:solidFill>
                        </a:rPr>
                        <a:t>27 Jan 2015</a:t>
                      </a:r>
                      <a:endParaRPr lang="en-US" sz="1900" dirty="0">
                        <a:solidFill>
                          <a:schemeClr val="tx1"/>
                        </a:solidFill>
                      </a:endParaRPr>
                    </a:p>
                  </a:txBody>
                  <a:tcPr marT="27432" marB="27432" anchor="ctr"/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900" dirty="0" smtClean="0">
                          <a:solidFill>
                            <a:srgbClr val="FF0000"/>
                          </a:solidFill>
                        </a:rPr>
                        <a:t>GHOST</a:t>
                      </a:r>
                      <a:endParaRPr lang="en-US" sz="1900" dirty="0">
                        <a:solidFill>
                          <a:srgbClr val="FF0000"/>
                        </a:solidFill>
                      </a:endParaRPr>
                    </a:p>
                  </a:txBody>
                  <a:tcPr marT="27432" marB="27432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900" dirty="0" smtClean="0"/>
                        <a:t>28</a:t>
                      </a:r>
                      <a:endParaRPr lang="en-US" sz="1900" dirty="0"/>
                    </a:p>
                  </a:txBody>
                  <a:tcPr marT="27432" marB="27432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900" dirty="0" smtClean="0"/>
                        <a:t>SB10100</a:t>
                      </a:r>
                      <a:endParaRPr lang="en-US" sz="1900" dirty="0"/>
                    </a:p>
                  </a:txBody>
                  <a:tcPr marT="27432" marB="27432" anchor="ctr"/>
                </a:tc>
              </a:tr>
              <a:tr h="0"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900" dirty="0" smtClean="0">
                          <a:solidFill>
                            <a:schemeClr val="tx1"/>
                          </a:solidFill>
                        </a:rPr>
                        <a:t>4 Mar 2015</a:t>
                      </a:r>
                      <a:endParaRPr lang="en-US" sz="1900" dirty="0">
                        <a:solidFill>
                          <a:schemeClr val="tx1"/>
                        </a:solidFill>
                      </a:endParaRPr>
                    </a:p>
                  </a:txBody>
                  <a:tcPr marT="27432" marB="27432" anchor="ctr"/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900" dirty="0" smtClean="0">
                          <a:solidFill>
                            <a:srgbClr val="FF0000"/>
                          </a:solidFill>
                        </a:rPr>
                        <a:t>FREAK</a:t>
                      </a:r>
                      <a:endParaRPr lang="en-US" sz="1900" dirty="0">
                        <a:solidFill>
                          <a:srgbClr val="FF0000"/>
                        </a:solidFill>
                      </a:endParaRPr>
                    </a:p>
                  </a:txBody>
                  <a:tcPr marT="27432" marB="27432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900" dirty="0" smtClean="0">
                          <a:solidFill>
                            <a:schemeClr val="tx1"/>
                          </a:solidFill>
                        </a:rPr>
                        <a:t>3</a:t>
                      </a:r>
                      <a:endParaRPr lang="en-US" sz="1900" dirty="0">
                        <a:solidFill>
                          <a:schemeClr val="tx1"/>
                        </a:solidFill>
                      </a:endParaRPr>
                    </a:p>
                  </a:txBody>
                  <a:tcPr marT="27432" marB="27432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900" dirty="0" smtClean="0">
                          <a:solidFill>
                            <a:schemeClr val="tx1"/>
                          </a:solidFill>
                        </a:rPr>
                        <a:t>SB10108</a:t>
                      </a:r>
                      <a:endParaRPr lang="en-US" sz="1900" dirty="0">
                        <a:solidFill>
                          <a:schemeClr val="tx1"/>
                        </a:solidFill>
                      </a:endParaRPr>
                    </a:p>
                  </a:txBody>
                  <a:tcPr marT="27432" marB="27432" anchor="ctr"/>
                </a:tc>
              </a:tr>
              <a:tr h="0"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900" dirty="0" smtClean="0">
                          <a:solidFill>
                            <a:schemeClr val="tx1"/>
                          </a:solidFill>
                        </a:rPr>
                        <a:t>19 Mar 2015</a:t>
                      </a:r>
                      <a:endParaRPr lang="en-US" sz="1900" dirty="0">
                        <a:solidFill>
                          <a:schemeClr val="tx1"/>
                        </a:solidFill>
                      </a:endParaRPr>
                    </a:p>
                  </a:txBody>
                  <a:tcPr marT="27432" marB="27432" anchor="ctr"/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900" dirty="0" smtClean="0">
                          <a:solidFill>
                            <a:schemeClr val="tx1"/>
                          </a:solidFill>
                        </a:rPr>
                        <a:t>14 OpenSSL CVEs</a:t>
                      </a:r>
                      <a:endParaRPr lang="en-US" sz="1900" dirty="0">
                        <a:solidFill>
                          <a:schemeClr val="tx1"/>
                        </a:solidFill>
                      </a:endParaRPr>
                    </a:p>
                  </a:txBody>
                  <a:tcPr marT="27432" marB="27432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900" dirty="0" smtClean="0">
                          <a:solidFill>
                            <a:schemeClr val="tx1"/>
                          </a:solidFill>
                        </a:rPr>
                        <a:t>22</a:t>
                      </a:r>
                      <a:endParaRPr lang="en-US" sz="1900" dirty="0">
                        <a:solidFill>
                          <a:schemeClr val="tx1"/>
                        </a:solidFill>
                      </a:endParaRPr>
                    </a:p>
                  </a:txBody>
                  <a:tcPr marT="27432" marB="27432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900" dirty="0" smtClean="0">
                          <a:solidFill>
                            <a:schemeClr val="tx1"/>
                          </a:solidFill>
                        </a:rPr>
                        <a:t>SB10110</a:t>
                      </a:r>
                      <a:endParaRPr lang="en-US" sz="1900" dirty="0">
                        <a:solidFill>
                          <a:schemeClr val="tx1"/>
                        </a:solidFill>
                      </a:endParaRPr>
                    </a:p>
                  </a:txBody>
                  <a:tcPr marT="27432" marB="27432" anchor="ctr"/>
                </a:tc>
              </a:tr>
              <a:tr h="0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Summer 2015</a:t>
                      </a:r>
                      <a:endParaRPr lang="en-US" sz="1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27432" marB="27432" anchor="ctr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900" kern="120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OpenSSL Security Audit</a:t>
                      </a:r>
                      <a:endParaRPr lang="en-US" sz="1900" kern="1200" dirty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27432" marB="27432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TBD</a:t>
                      </a:r>
                      <a:endParaRPr lang="en-US" sz="1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27432" marB="27432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TBD</a:t>
                      </a:r>
                      <a:endParaRPr lang="en-US" sz="1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27432" marB="27432" anchor="ctr"/>
                </a:tc>
              </a:tr>
            </a:tbl>
          </a:graphicData>
        </a:graphic>
      </p:graphicFrame>
      <p:pic>
        <p:nvPicPr>
          <p:cNvPr id="7" name="Picture 2" descr="http://heartbleed.com/heartbleed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1295400"/>
            <a:ext cx="1234021" cy="1494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http://2.bp.blogspot.com/-v-uvuZ7wqYI/VPayosu9d8I/AAAAAAAAiFY/jQN6HCHNbaQ/s1600/freak-ssl-tls-vulnerability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5044230"/>
            <a:ext cx="1512290" cy="934795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R:\PSIRT\SBs\SB10081 - SB10100\SB10100 - SBC1501271 - GHOST glibc vuln\Ghost_Vuln_Icon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7606" y="3740575"/>
            <a:ext cx="1209675" cy="12274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 descr="http://i.nextmedia.com.au/Utils/ImageResizer.ashx?n=http%3a%2f%2fi.nextmedia.com.au%2fNews%2fshellshock-bug.png&amp;h=600&amp;w=800&amp;c=0"/>
          <p:cNvPicPr/>
          <p:nvPr/>
        </p:nvPicPr>
        <p:blipFill>
          <a:blip r:embed="rId6" r:link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3625" y="1936750"/>
            <a:ext cx="1397635" cy="1492250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Text Placeholder 9"/>
          <p:cNvSpPr txBox="1">
            <a:spLocks/>
          </p:cNvSpPr>
          <p:nvPr/>
        </p:nvSpPr>
        <p:spPr>
          <a:xfrm>
            <a:off x="685800" y="5686428"/>
            <a:ext cx="5665551" cy="333372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i="1" dirty="0" smtClean="0">
                <a:solidFill>
                  <a:srgbClr val="0033FF"/>
                </a:solidFill>
              </a:rPr>
              <a:t>“OpenSSL: The gift that keeps on giving.”</a:t>
            </a:r>
            <a:endParaRPr lang="en-US" sz="2400" i="1" dirty="0">
              <a:solidFill>
                <a:srgbClr val="0033FF"/>
              </a:solidFill>
            </a:endParaRPr>
          </a:p>
        </p:txBody>
      </p:sp>
      <p:pic>
        <p:nvPicPr>
          <p:cNvPr id="13" name="Picture 12" descr="https://www.trustasia.com/u/cms/www/201412/16164215epmy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2921129"/>
            <a:ext cx="1512290" cy="1701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7915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#2 Popular/Local Races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Boston Marathon (20 Apr 2015)</a:t>
            </a:r>
          </a:p>
          <a:p>
            <a:r>
              <a:rPr lang="en-US" dirty="0" err="1" smtClean="0"/>
              <a:t>Badwater</a:t>
            </a:r>
            <a:r>
              <a:rPr lang="en-US" dirty="0" smtClean="0"/>
              <a:t> 135 (28-30 July 2015)</a:t>
            </a:r>
          </a:p>
          <a:p>
            <a:r>
              <a:rPr lang="en-US" dirty="0" smtClean="0"/>
              <a:t>Big Cedar 100M (30-31 Oct 2015)</a:t>
            </a:r>
          </a:p>
          <a:p>
            <a:r>
              <a:rPr lang="en-US" dirty="0" smtClean="0"/>
              <a:t>Brazos Bend 100M (11-12 Dec 2015)</a:t>
            </a:r>
          </a:p>
          <a:p>
            <a:r>
              <a:rPr lang="en-US" dirty="0" smtClean="0"/>
              <a:t>Rocky Raccoon 100M (1-2 Feb 2016)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NTX ISSA Cyber Security Conference – April 24-25, 2015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C1987-670F-42A2-84AA-25E2588F92FF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3074" name="Picture 2" descr="http://www.tejastrails.com/images/logo_RR10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3508" y="4648200"/>
            <a:ext cx="2082292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5567" y="4648200"/>
            <a:ext cx="2303113" cy="1524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0367" y="4648200"/>
            <a:ext cx="2031999" cy="1524000"/>
          </a:xfrm>
          <a:prstGeom prst="rect">
            <a:avLst/>
          </a:prstGeom>
          <a:ln w="152400">
            <a:noFill/>
          </a:ln>
        </p:spPr>
      </p:pic>
    </p:spTree>
    <p:extLst>
      <p:ext uri="{BB962C8B-B14F-4D97-AF65-F5344CB8AC3E}">
        <p14:creationId xmlns:p14="http://schemas.microsoft.com/office/powerpoint/2010/main" val="3022477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#1 Doing the Basics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295400"/>
            <a:ext cx="8458200" cy="4953000"/>
          </a:xfrm>
        </p:spPr>
        <p:txBody>
          <a:bodyPr>
            <a:normAutofit fontScale="77500" lnSpcReduction="20000"/>
          </a:bodyPr>
          <a:lstStyle/>
          <a:p>
            <a:pPr marL="742950" indent="-742950">
              <a:buFont typeface="+mj-lt"/>
              <a:buAutoNum type="arabicPeriod"/>
            </a:pPr>
            <a:r>
              <a:rPr lang="en-US" dirty="0" smtClean="0"/>
              <a:t>Minimum SDL activities</a:t>
            </a:r>
          </a:p>
          <a:p>
            <a:pPr marL="742950" indent="-742950">
              <a:buFont typeface="+mj-lt"/>
              <a:buAutoNum type="arabicPeriod"/>
            </a:pPr>
            <a:r>
              <a:rPr lang="en-US" dirty="0" smtClean="0"/>
              <a:t>Compile with security flags set</a:t>
            </a:r>
          </a:p>
          <a:p>
            <a:pPr marL="742950" indent="-742950">
              <a:buFont typeface="+mj-lt"/>
              <a:buAutoNum type="arabicPeriod"/>
            </a:pPr>
            <a:r>
              <a:rPr lang="en-US" dirty="0"/>
              <a:t>Remove banned C/C++ functions</a:t>
            </a:r>
          </a:p>
          <a:p>
            <a:pPr marL="742950" indent="-742950">
              <a:buFont typeface="+mj-lt"/>
              <a:buAutoNum type="arabicPeriod"/>
            </a:pPr>
            <a:r>
              <a:rPr lang="en-US" dirty="0" smtClean="0"/>
              <a:t>Fix </a:t>
            </a:r>
            <a:r>
              <a:rPr lang="en-US" dirty="0"/>
              <a:t>high severity vulnerabilities</a:t>
            </a:r>
          </a:p>
          <a:p>
            <a:pPr marL="742950" indent="-742950">
              <a:buFont typeface="+mj-lt"/>
              <a:buAutoNum type="arabicPeriod"/>
            </a:pPr>
            <a:r>
              <a:rPr lang="en-US" dirty="0" smtClean="0"/>
              <a:t>Complete Static/Dynamic Analysis/Fuzzing</a:t>
            </a:r>
          </a:p>
          <a:p>
            <a:pPr marL="742950" indent="-742950">
              <a:buFont typeface="+mj-lt"/>
              <a:buAutoNum type="arabicPeriod"/>
            </a:pPr>
            <a:r>
              <a:rPr lang="en-US" dirty="0" smtClean="0"/>
              <a:t>Manual code reviews</a:t>
            </a:r>
          </a:p>
          <a:p>
            <a:pPr marL="742950" indent="-742950">
              <a:buFont typeface="+mj-lt"/>
              <a:buAutoNum type="arabicPeriod"/>
            </a:pPr>
            <a:r>
              <a:rPr lang="en-US" dirty="0" smtClean="0"/>
              <a:t>Validate inputs</a:t>
            </a:r>
          </a:p>
          <a:p>
            <a:pPr marL="742950" indent="-742950">
              <a:buFont typeface="+mj-lt"/>
              <a:buAutoNum type="arabicPeriod"/>
            </a:pPr>
            <a:r>
              <a:rPr lang="en-US" dirty="0"/>
              <a:t>Build in </a:t>
            </a:r>
            <a:r>
              <a:rPr lang="en-US" dirty="0" smtClean="0"/>
              <a:t>privacy/protect PII</a:t>
            </a:r>
            <a:endParaRPr lang="en-US" dirty="0"/>
          </a:p>
          <a:p>
            <a:pPr marL="742950" indent="-742950">
              <a:buFont typeface="+mj-lt"/>
              <a:buAutoNum type="arabicPeriod"/>
            </a:pPr>
            <a:r>
              <a:rPr lang="en-US" dirty="0"/>
              <a:t>Remove debugging code</a:t>
            </a:r>
          </a:p>
          <a:p>
            <a:pPr marL="742950" indent="-742950">
              <a:buFont typeface="+mj-lt"/>
              <a:buAutoNum type="arabicPeriod"/>
            </a:pPr>
            <a:r>
              <a:rPr lang="en-US" dirty="0" smtClean="0"/>
              <a:t>Scan </a:t>
            </a:r>
            <a:r>
              <a:rPr lang="en-US" dirty="0"/>
              <a:t>for viruses/malware</a:t>
            </a:r>
          </a:p>
          <a:p>
            <a:pPr marL="742950" indent="-742950">
              <a:buFont typeface="+mj-lt"/>
              <a:buAutoNum type="arabicPeriod"/>
            </a:pPr>
            <a:r>
              <a:rPr lang="en-US" dirty="0"/>
              <a:t>Don’t implement </a:t>
            </a:r>
            <a:r>
              <a:rPr lang="en-US" dirty="0" smtClean="0"/>
              <a:t>backdoors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NTX ISSA Cyber Security Conference – April 24-25, 2015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C1987-670F-42A2-84AA-25E2588F92FF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5122" name="Picture 2" descr="http://www.ibgames.net/images/alan/c++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7150" y="3657600"/>
            <a:ext cx="1905000" cy="2390775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8887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#2 </a:t>
            </a:r>
            <a:r>
              <a:rPr lang="en-US" dirty="0"/>
              <a:t>Doing the Basics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You can’t outrun a bad diet</a:t>
            </a:r>
          </a:p>
          <a:p>
            <a:pPr lvl="1"/>
            <a:r>
              <a:rPr lang="en-US" dirty="0" smtClean="0"/>
              <a:t>15% Exercise</a:t>
            </a:r>
          </a:p>
          <a:p>
            <a:pPr lvl="1"/>
            <a:r>
              <a:rPr lang="en-US" dirty="0" smtClean="0"/>
              <a:t>85% Diet</a:t>
            </a:r>
          </a:p>
          <a:p>
            <a:r>
              <a:rPr lang="en-US" dirty="0" smtClean="0"/>
              <a:t>Sleep</a:t>
            </a:r>
          </a:p>
          <a:p>
            <a:r>
              <a:rPr lang="en-US" dirty="0" smtClean="0"/>
              <a:t>Regular run schedule</a:t>
            </a:r>
          </a:p>
          <a:p>
            <a:r>
              <a:rPr lang="en-US" dirty="0" smtClean="0"/>
              <a:t>Buy good equipment</a:t>
            </a:r>
          </a:p>
          <a:p>
            <a:r>
              <a:rPr lang="en-US" dirty="0" smtClean="0"/>
              <a:t>Positive attitude (</a:t>
            </a:r>
            <a:r>
              <a:rPr lang="en-US" dirty="0"/>
              <a:t>“Never give up</a:t>
            </a:r>
            <a:r>
              <a:rPr lang="en-US" dirty="0" smtClean="0"/>
              <a:t>”), but</a:t>
            </a:r>
          </a:p>
          <a:p>
            <a:r>
              <a:rPr lang="en-US" dirty="0"/>
              <a:t>Never run on an </a:t>
            </a:r>
            <a:r>
              <a:rPr lang="en-US" dirty="0" smtClean="0"/>
              <a:t>injury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NTX ISSA Cyber Security Conference – April 24-25, 2015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C1987-670F-42A2-84AA-25E2588F92FF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6146" name="Picture 2" descr="http://images.idiva.com/media/photogallery/2013/Apr/1slide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1981200"/>
            <a:ext cx="3419049" cy="2564287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7967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#1 Proactive Measures – Waterfall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SDL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NTX ISSA Cyber Security Conference – April 24-25, 2015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C1987-670F-42A2-84AA-25E2588F92FF}" type="slidenum">
              <a:rPr lang="en-US" smtClean="0"/>
              <a:pPr/>
              <a:t>15</a:t>
            </a:fld>
            <a:endParaRPr lang="en-US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20431695"/>
              </p:ext>
            </p:extLst>
          </p:nvPr>
        </p:nvGraphicFramePr>
        <p:xfrm>
          <a:off x="301127" y="2361943"/>
          <a:ext cx="8538073" cy="3954780"/>
        </p:xfrm>
        <a:graphic>
          <a:graphicData uri="http://schemas.openxmlformats.org/drawingml/2006/table">
            <a:tbl>
              <a:tblPr firstRow="1" bandRow="1">
                <a:effectLst>
                  <a:innerShdw blurRad="114300">
                    <a:prstClr val="black"/>
                  </a:innerShdw>
                </a:effectLst>
                <a:tableStyleId>{69CF1AB2-1976-4502-BF36-3FF5EA218861}</a:tableStyleId>
              </a:tblPr>
              <a:tblGrid>
                <a:gridCol w="1652597"/>
                <a:gridCol w="1399032"/>
                <a:gridCol w="1307046"/>
                <a:gridCol w="1338618"/>
                <a:gridCol w="1310268"/>
                <a:gridCol w="1530512"/>
              </a:tblGrid>
              <a:tr h="503314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Security Assessment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Architecture</a:t>
                      </a:r>
                      <a:endParaRPr lang="en-US" sz="1400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Design &amp; Development</a:t>
                      </a:r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Ship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Post-Release, Legacy, &amp; M&amp;A</a:t>
                      </a:r>
                      <a:endParaRPr lang="en-US" sz="1400" dirty="0"/>
                    </a:p>
                  </a:txBody>
                  <a:tcPr/>
                </a:tc>
              </a:tr>
              <a:tr h="283405">
                <a:tc>
                  <a:txBody>
                    <a:bodyPr/>
                    <a:lstStyle/>
                    <a:p>
                      <a:pPr marL="0" indent="0" algn="ctr">
                        <a:buFont typeface="Arial" pitchFamily="34" charset="0"/>
                        <a:buNone/>
                      </a:pPr>
                      <a:r>
                        <a:rPr lang="en-US" sz="1400" b="1" dirty="0" smtClean="0"/>
                        <a:t>S0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itchFamily="34" charset="0"/>
                        <a:buNone/>
                      </a:pPr>
                      <a:r>
                        <a:rPr lang="en-US" sz="1400" b="1" dirty="0" smtClean="0"/>
                        <a:t>S1</a:t>
                      </a:r>
                      <a:endParaRPr lang="en-US" sz="1400" b="1" dirty="0" smtClean="0"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itchFamily="34" charset="0"/>
                        <a:buNone/>
                      </a:pPr>
                      <a:r>
                        <a:rPr lang="en-US" sz="1400" b="1" dirty="0" smtClean="0"/>
                        <a:t>S2</a:t>
                      </a:r>
                      <a:endParaRPr lang="en-US" sz="800" b="1" dirty="0" smtClean="0"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itchFamily="34" charset="0"/>
                        <a:buNone/>
                      </a:pPr>
                      <a:r>
                        <a:rPr lang="en-US" sz="1400" b="1" dirty="0" smtClean="0"/>
                        <a:t>S3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itchFamily="34" charset="0"/>
                        <a:buNone/>
                      </a:pPr>
                      <a:r>
                        <a:rPr lang="en-US" sz="1400" b="1" dirty="0" smtClean="0"/>
                        <a:t>S4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itchFamily="34" charset="0"/>
                        <a:buNone/>
                      </a:pPr>
                      <a:r>
                        <a:rPr lang="en-US" sz="1400" b="1" dirty="0" smtClean="0"/>
                        <a:t>S5</a:t>
                      </a:r>
                    </a:p>
                  </a:txBody>
                  <a:tcPr/>
                </a:tc>
              </a:tr>
              <a:tr h="2881764">
                <a:tc>
                  <a:txBody>
                    <a:bodyPr/>
                    <a:lstStyle/>
                    <a:p>
                      <a:pPr marL="117475" indent="-117475">
                        <a:buFont typeface="Arial" pitchFamily="34" charset="0"/>
                        <a:buChar char="•"/>
                      </a:pPr>
                      <a:r>
                        <a:rPr lang="en-US" sz="105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Product</a:t>
                      </a:r>
                      <a:r>
                        <a:rPr lang="en-US" sz="1050" dirty="0" smtClean="0"/>
                        <a:t> security team is looped in early </a:t>
                      </a:r>
                    </a:p>
                    <a:p>
                      <a:pPr marL="115888" lvl="1" indent="0">
                        <a:buFont typeface="Arial" pitchFamily="34" charset="0"/>
                        <a:buNone/>
                      </a:pPr>
                      <a:r>
                        <a:rPr lang="en-US" sz="1050" dirty="0" smtClean="0"/>
                        <a:t>(Product</a:t>
                      </a:r>
                      <a:r>
                        <a:rPr lang="en-US" sz="1050" baseline="0" dirty="0" smtClean="0"/>
                        <a:t> Security Group &amp; Product Security Champions</a:t>
                      </a:r>
                      <a:r>
                        <a:rPr lang="en-US" sz="1050" dirty="0" smtClean="0"/>
                        <a:t>)</a:t>
                      </a:r>
                    </a:p>
                    <a:p>
                      <a:pPr marL="117475" indent="-117475">
                        <a:buFont typeface="Arial" pitchFamily="34" charset="0"/>
                        <a:buNone/>
                      </a:pPr>
                      <a:endParaRPr lang="en-US" sz="1050" dirty="0" smtClean="0"/>
                    </a:p>
                    <a:p>
                      <a:pPr marL="117475" indent="-117475">
                        <a:buFont typeface="Arial" pitchFamily="34" charset="0"/>
                        <a:buChar char="•"/>
                      </a:pPr>
                      <a:r>
                        <a:rPr lang="en-US" sz="105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Product security team hosts a discovery meeting</a:t>
                      </a:r>
                    </a:p>
                    <a:p>
                      <a:pPr marL="117475" indent="-117475">
                        <a:buFont typeface="Arial" pitchFamily="34" charset="0"/>
                        <a:buNone/>
                      </a:pPr>
                      <a:endParaRPr lang="en-US" sz="105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117475" indent="-117475">
                        <a:buFont typeface="Arial" pitchFamily="34" charset="0"/>
                        <a:buChar char="•"/>
                      </a:pPr>
                      <a:r>
                        <a:rPr lang="en-US" sz="105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Product security team creates an SDL project plan</a:t>
                      </a:r>
                    </a:p>
                    <a:p>
                      <a:pPr marL="115888" lvl="1" indent="0">
                        <a:buFont typeface="Arial" pitchFamily="34" charset="0"/>
                        <a:buNone/>
                      </a:pPr>
                      <a:r>
                        <a:rPr lang="en-US" sz="105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(states what further work will be done)</a:t>
                      </a:r>
                    </a:p>
                    <a:p>
                      <a:pPr marL="115888" lvl="1" indent="0">
                        <a:buFont typeface="Arial" pitchFamily="34" charset="0"/>
                        <a:buNone/>
                      </a:pPr>
                      <a:endParaRPr lang="en-US" sz="1050" b="0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117475" lvl="1" indent="-117475" algn="l" defTabSz="914400" rtl="0" eaLnBrk="1" latinLnBrk="0" hangingPunct="1">
                        <a:buFont typeface="Arial" pitchFamily="34" charset="0"/>
                        <a:buChar char="•"/>
                      </a:pPr>
                      <a:r>
                        <a:rPr lang="en-US" sz="105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Product team initiates a Privacy Impact Assessment (PIA)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17475" marR="0" indent="-117475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1050" dirty="0" smtClean="0"/>
                        <a:t>S1 Security Plan</a:t>
                      </a:r>
                    </a:p>
                    <a:p>
                      <a:pPr marL="117475" marR="0" indent="-117475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endParaRPr lang="en-US" sz="1050" dirty="0" smtClean="0"/>
                    </a:p>
                    <a:p>
                      <a:pPr marL="117475" indent="-117475">
                        <a:buFont typeface="Arial" pitchFamily="34" charset="0"/>
                        <a:buChar char="•"/>
                      </a:pPr>
                      <a:r>
                        <a:rPr lang="en-US" sz="1050" dirty="0" smtClean="0"/>
                        <a:t>SDL policy assessment &amp; scoping</a:t>
                      </a:r>
                    </a:p>
                    <a:p>
                      <a:pPr marL="117475" indent="-117475">
                        <a:buFont typeface="Arial" pitchFamily="34" charset="0"/>
                        <a:buNone/>
                      </a:pPr>
                      <a:endParaRPr lang="en-US" sz="1050" dirty="0" smtClean="0"/>
                    </a:p>
                    <a:p>
                      <a:pPr marL="117475" indent="-117475" algn="l" defTabSz="914400" rtl="0" eaLnBrk="1" latinLnBrk="0" hangingPunct="1">
                        <a:buFont typeface="Arial" pitchFamily="34" charset="0"/>
                        <a:buChar char="•"/>
                      </a:pPr>
                      <a:r>
                        <a:rPr lang="en-US" sz="105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Threat modeling / architecture security analysis</a:t>
                      </a:r>
                    </a:p>
                    <a:p>
                      <a:pPr marL="117475" indent="-117475">
                        <a:buFont typeface="Arial" pitchFamily="34" charset="0"/>
                        <a:buChar char="•"/>
                      </a:pPr>
                      <a:endParaRPr lang="en-US" sz="1050" b="0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117475" indent="-117475">
                        <a:buFont typeface="Arial" pitchFamily="34" charset="0"/>
                        <a:buChar char="•"/>
                      </a:pPr>
                      <a:r>
                        <a:rPr lang="en-US" sz="1050" dirty="0" smtClean="0"/>
                        <a:t>Privacy information gathering and analysis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17475" marR="0" indent="-117475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1050" dirty="0" smtClean="0"/>
                        <a:t>S2 Security Plan</a:t>
                      </a:r>
                    </a:p>
                    <a:p>
                      <a:pPr marL="117475" indent="-117475">
                        <a:buFont typeface="Arial" pitchFamily="34" charset="0"/>
                        <a:buNone/>
                      </a:pPr>
                      <a:endParaRPr lang="en-US" sz="1050" dirty="0" smtClean="0"/>
                    </a:p>
                    <a:p>
                      <a:pPr marL="117475" indent="-117475">
                        <a:buFont typeface="Arial" pitchFamily="34" charset="0"/>
                        <a:buChar char="•"/>
                      </a:pPr>
                      <a:r>
                        <a:rPr lang="en-US" sz="1050" dirty="0" smtClean="0"/>
                        <a:t>Security test plan composition</a:t>
                      </a:r>
                    </a:p>
                    <a:p>
                      <a:pPr marL="117475" indent="-117475">
                        <a:buFont typeface="Arial" pitchFamily="34" charset="0"/>
                        <a:buNone/>
                      </a:pPr>
                      <a:r>
                        <a:rPr lang="en-US" sz="1050" dirty="0" smtClean="0"/>
                        <a:t> </a:t>
                      </a:r>
                    </a:p>
                    <a:p>
                      <a:pPr marL="117475" indent="-117475" algn="l" defTabSz="914400" rtl="0" eaLnBrk="1" latinLnBrk="0" hangingPunct="1">
                        <a:buFont typeface="Arial" pitchFamily="34" charset="0"/>
                        <a:buChar char="•"/>
                      </a:pPr>
                      <a:r>
                        <a:rPr lang="en-US" sz="105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Static analysis</a:t>
                      </a:r>
                    </a:p>
                    <a:p>
                      <a:pPr marL="117475" indent="-117475" algn="l" defTabSz="914400" rtl="0" eaLnBrk="1" latinLnBrk="0" hangingPunct="1">
                        <a:buFont typeface="Arial" pitchFamily="34" charset="0"/>
                        <a:buChar char="•"/>
                      </a:pPr>
                      <a:endParaRPr lang="en-US" sz="105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117475" indent="-117475">
                        <a:buFont typeface="Arial" pitchFamily="34" charset="0"/>
                        <a:buChar char="•"/>
                      </a:pPr>
                      <a:r>
                        <a:rPr lang="en-US" sz="1050" b="0" dirty="0" smtClean="0">
                          <a:solidFill>
                            <a:schemeClr val="tx1"/>
                          </a:solidFill>
                        </a:rPr>
                        <a:t>Threat model</a:t>
                      </a:r>
                      <a:r>
                        <a:rPr lang="en-US" sz="1050" b="0" baseline="0" dirty="0" smtClean="0">
                          <a:solidFill>
                            <a:schemeClr val="tx1"/>
                          </a:solidFill>
                        </a:rPr>
                        <a:t> updating</a:t>
                      </a:r>
                    </a:p>
                    <a:p>
                      <a:pPr marL="117475" indent="-117475">
                        <a:buFont typeface="Arial" pitchFamily="34" charset="0"/>
                        <a:buChar char="•"/>
                      </a:pPr>
                      <a:endParaRPr lang="en-US" sz="1050" b="0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117475" indent="-117475" algn="l" defTabSz="914400" rtl="0" eaLnBrk="1" latinLnBrk="0" hangingPunct="1">
                        <a:buFont typeface="Arial" pitchFamily="34" charset="0"/>
                        <a:buChar char="•"/>
                      </a:pPr>
                      <a:r>
                        <a:rPr lang="en-US" sz="105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Design security analysis &amp; review</a:t>
                      </a:r>
                    </a:p>
                    <a:p>
                      <a:pPr marL="117475" indent="-117475" algn="l" defTabSz="914400" rtl="0" eaLnBrk="1" latinLnBrk="0" hangingPunct="1">
                        <a:buFont typeface="Arial" pitchFamily="34" charset="0"/>
                        <a:buChar char="•"/>
                      </a:pPr>
                      <a:endParaRPr lang="en-US" sz="105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117475" indent="-117475" algn="l" defTabSz="914400" rtl="0" eaLnBrk="1" latinLnBrk="0" hangingPunct="1">
                        <a:buFont typeface="Arial" pitchFamily="34" charset="0"/>
                        <a:buChar char="•"/>
                      </a:pPr>
                      <a:r>
                        <a:rPr lang="en-US" sz="105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Secure coding</a:t>
                      </a:r>
                    </a:p>
                    <a:p>
                      <a:pPr marL="117475" indent="-117475">
                        <a:buFont typeface="Arial" pitchFamily="34" charset="0"/>
                        <a:buNone/>
                      </a:pPr>
                      <a:endParaRPr lang="en-US" sz="1050" dirty="0" smtClean="0"/>
                    </a:p>
                    <a:p>
                      <a:pPr marL="117475" indent="-117475">
                        <a:buFont typeface="Arial" pitchFamily="34" charset="0"/>
                        <a:buChar char="•"/>
                      </a:pPr>
                      <a:r>
                        <a:rPr lang="en-US" sz="1050" dirty="0" smtClean="0"/>
                        <a:t>Privacy implementation assessment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17475" marR="0" indent="-117475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1050" dirty="0" smtClean="0"/>
                        <a:t>S3 Security Plan</a:t>
                      </a:r>
                    </a:p>
                    <a:p>
                      <a:pPr marL="117475" marR="0" indent="-117475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endParaRPr lang="en-US" sz="1050" dirty="0" smtClean="0"/>
                    </a:p>
                    <a:p>
                      <a:pPr marL="117475" marR="0" indent="-117475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105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Security test case execution</a:t>
                      </a:r>
                    </a:p>
                    <a:p>
                      <a:pPr marL="117475" indent="-117475" algn="l" defTabSz="914400" rtl="0" eaLnBrk="1" latinLnBrk="0" hangingPunct="1">
                        <a:buFont typeface="Arial" pitchFamily="34" charset="0"/>
                        <a:buChar char="•"/>
                      </a:pPr>
                      <a:endParaRPr lang="en-US" sz="105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117475" indent="-117475" algn="l" defTabSz="914400" rtl="0" eaLnBrk="1" latinLnBrk="0" hangingPunct="1">
                        <a:buFont typeface="Arial" pitchFamily="34" charset="0"/>
                        <a:buChar char="•"/>
                      </a:pPr>
                      <a:r>
                        <a:rPr lang="en-US" sz="105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Static analysis</a:t>
                      </a:r>
                    </a:p>
                    <a:p>
                      <a:pPr marL="117475" indent="-117475" algn="l" defTabSz="914400" rtl="0" eaLnBrk="1" latinLnBrk="0" hangingPunct="1">
                        <a:buFont typeface="Arial" pitchFamily="34" charset="0"/>
                        <a:buChar char="•"/>
                      </a:pPr>
                      <a:endParaRPr lang="en-US" sz="105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117475" marR="0" indent="-117475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105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Dynamic analysis</a:t>
                      </a:r>
                    </a:p>
                    <a:p>
                      <a:pPr marL="117475" indent="-117475" algn="l" defTabSz="914400" rtl="0" eaLnBrk="1" latinLnBrk="0" hangingPunct="1">
                        <a:buFont typeface="Arial" pitchFamily="34" charset="0"/>
                        <a:buChar char="•"/>
                      </a:pPr>
                      <a:endParaRPr lang="en-US" sz="105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117475" indent="-117475" algn="l" defTabSz="914400" rtl="0" eaLnBrk="1" latinLnBrk="0" hangingPunct="1">
                        <a:buFont typeface="Arial" pitchFamily="34" charset="0"/>
                        <a:buChar char="•"/>
                      </a:pPr>
                      <a:r>
                        <a:rPr lang="en-US" sz="105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Fuzz testing</a:t>
                      </a:r>
                    </a:p>
                    <a:p>
                      <a:pPr marL="117475" indent="-117475" algn="l" defTabSz="914400" rtl="0" eaLnBrk="1" latinLnBrk="0" hangingPunct="1">
                        <a:buFont typeface="Arial" pitchFamily="34" charset="0"/>
                        <a:buChar char="•"/>
                      </a:pPr>
                      <a:endParaRPr lang="en-US" sz="105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117475" indent="-117475" algn="l" defTabSz="914400" rtl="0" eaLnBrk="1" latinLnBrk="0" hangingPunct="1">
                        <a:buFont typeface="Arial" pitchFamily="34" charset="0"/>
                        <a:buChar char="•"/>
                      </a:pPr>
                      <a:r>
                        <a:rPr lang="en-US" sz="105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Manual code review</a:t>
                      </a:r>
                    </a:p>
                    <a:p>
                      <a:pPr marL="117475" indent="-117475">
                        <a:buFont typeface="Arial" pitchFamily="34" charset="0"/>
                        <a:buNone/>
                      </a:pPr>
                      <a:endParaRPr lang="en-US" sz="1050" dirty="0" smtClean="0"/>
                    </a:p>
                    <a:p>
                      <a:pPr marL="117475" marR="0" indent="-117475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1050" dirty="0" smtClean="0"/>
                        <a:t>Privacy validation and remediation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17475" marR="0" indent="-117475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1050" dirty="0" smtClean="0"/>
                        <a:t>S4 Security Plan</a:t>
                      </a:r>
                    </a:p>
                    <a:p>
                      <a:pPr marL="117475" indent="-117475" algn="l" defTabSz="914400" rtl="0" eaLnBrk="1" latinLnBrk="0" hangingPunct="1">
                        <a:buFont typeface="Arial" pitchFamily="34" charset="0"/>
                        <a:buChar char="•"/>
                      </a:pPr>
                      <a:endParaRPr lang="en-US" sz="105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117475" indent="-117475" algn="l" defTabSz="914400" rtl="0" eaLnBrk="1" latinLnBrk="0" hangingPunct="1">
                        <a:buFont typeface="Arial" pitchFamily="34" charset="0"/>
                        <a:buChar char="•"/>
                      </a:pPr>
                      <a:r>
                        <a:rPr lang="en-US" sz="105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Final security review</a:t>
                      </a:r>
                    </a:p>
                    <a:p>
                      <a:pPr marL="117475" indent="-117475">
                        <a:buFont typeface="Arial" pitchFamily="34" charset="0"/>
                        <a:buChar char="•"/>
                      </a:pPr>
                      <a:endParaRPr lang="en-US" sz="1050" dirty="0" smtClean="0"/>
                    </a:p>
                    <a:p>
                      <a:pPr marL="117475" indent="-117475">
                        <a:buFont typeface="Arial" pitchFamily="34" charset="0"/>
                        <a:buChar char="•"/>
                      </a:pPr>
                      <a:r>
                        <a:rPr lang="en-US" sz="1050" dirty="0" smtClean="0"/>
                        <a:t>Vulnerability scan</a:t>
                      </a:r>
                    </a:p>
                    <a:p>
                      <a:pPr marL="117475" indent="-117475">
                        <a:buFont typeface="Arial" pitchFamily="34" charset="0"/>
                        <a:buChar char="•"/>
                      </a:pPr>
                      <a:endParaRPr lang="en-US" sz="1050" dirty="0" smtClean="0"/>
                    </a:p>
                    <a:p>
                      <a:pPr marL="117475" indent="-117475">
                        <a:buFont typeface="Arial" pitchFamily="34" charset="0"/>
                        <a:buChar char="•"/>
                      </a:pPr>
                      <a:r>
                        <a:rPr lang="en-US" sz="1050" dirty="0" smtClean="0"/>
                        <a:t>Penetration test</a:t>
                      </a:r>
                    </a:p>
                    <a:p>
                      <a:pPr marL="117475" indent="-117475">
                        <a:buFont typeface="Arial" pitchFamily="34" charset="0"/>
                        <a:buChar char="•"/>
                      </a:pPr>
                      <a:endParaRPr lang="en-US" sz="1050" dirty="0" smtClean="0"/>
                    </a:p>
                    <a:p>
                      <a:pPr marL="117475" marR="0" indent="-117475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1050" dirty="0" smtClean="0"/>
                        <a:t>Open source licensing review</a:t>
                      </a:r>
                    </a:p>
                    <a:p>
                      <a:pPr marL="117475" indent="-117475">
                        <a:buFont typeface="Arial" pitchFamily="34" charset="0"/>
                        <a:buChar char="•"/>
                      </a:pPr>
                      <a:endParaRPr lang="en-US" sz="1050" dirty="0" smtClean="0"/>
                    </a:p>
                    <a:p>
                      <a:pPr marL="117475" indent="-117475">
                        <a:buFont typeface="Arial" pitchFamily="34" charset="0"/>
                        <a:buChar char="•"/>
                      </a:pPr>
                      <a:r>
                        <a:rPr lang="en-US" sz="1050" dirty="0" smtClean="0"/>
                        <a:t>Final privacy review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17475" indent="-117475">
                        <a:buFont typeface="Arial" pitchFamily="34" charset="0"/>
                        <a:buChar char="•"/>
                      </a:pPr>
                      <a:r>
                        <a:rPr lang="en-US" sz="1050" dirty="0" smtClean="0"/>
                        <a:t>External</a:t>
                      </a:r>
                      <a:r>
                        <a:rPr lang="en-US" sz="1050" baseline="0" dirty="0" smtClean="0"/>
                        <a:t> vulnerability disclosure response (PSIRT)</a:t>
                      </a:r>
                    </a:p>
                    <a:p>
                      <a:pPr marL="117475" indent="-117475">
                        <a:buFont typeface="Arial" pitchFamily="34" charset="0"/>
                        <a:buChar char="•"/>
                      </a:pPr>
                      <a:endParaRPr lang="en-US" sz="1050" baseline="0" dirty="0" smtClean="0"/>
                    </a:p>
                    <a:p>
                      <a:pPr marL="117475" indent="-117475">
                        <a:buFont typeface="Arial" pitchFamily="34" charset="0"/>
                        <a:buChar char="•"/>
                      </a:pPr>
                      <a:r>
                        <a:rPr lang="en-US" sz="1050" baseline="0" dirty="0" smtClean="0"/>
                        <a:t>Reviews by 3</a:t>
                      </a:r>
                      <a:r>
                        <a:rPr lang="en-US" sz="1050" baseline="30000" dirty="0" smtClean="0"/>
                        <a:t>rd</a:t>
                      </a:r>
                      <a:r>
                        <a:rPr lang="en-US" sz="1050" baseline="0" dirty="0" smtClean="0"/>
                        <a:t> party service contractors</a:t>
                      </a:r>
                    </a:p>
                    <a:p>
                      <a:pPr marL="117475" indent="-117475">
                        <a:buFont typeface="Arial" pitchFamily="34" charset="0"/>
                        <a:buNone/>
                      </a:pPr>
                      <a:endParaRPr lang="en-US" sz="1050" baseline="0" dirty="0" smtClean="0"/>
                    </a:p>
                    <a:p>
                      <a:pPr marL="117475" indent="-117475">
                        <a:buFont typeface="Arial" pitchFamily="34" charset="0"/>
                        <a:buChar char="•"/>
                      </a:pPr>
                      <a:r>
                        <a:rPr lang="en-US" sz="1050" baseline="0" dirty="0" smtClean="0"/>
                        <a:t>Post-release certifications</a:t>
                      </a:r>
                    </a:p>
                    <a:p>
                      <a:pPr marL="117475" indent="-117475">
                        <a:buFont typeface="Arial" pitchFamily="34" charset="0"/>
                        <a:buNone/>
                      </a:pPr>
                      <a:endParaRPr lang="en-US" sz="1050" baseline="0" dirty="0" smtClean="0"/>
                    </a:p>
                    <a:p>
                      <a:pPr marL="117475" indent="-117475">
                        <a:buFont typeface="Arial" pitchFamily="34" charset="0"/>
                        <a:buChar char="•"/>
                      </a:pPr>
                      <a:r>
                        <a:rPr lang="en-US" sz="1050" baseline="0" dirty="0" smtClean="0"/>
                        <a:t>Internal review for new product combinations or cloud deployment</a:t>
                      </a:r>
                    </a:p>
                    <a:p>
                      <a:pPr marL="117475" indent="-117475">
                        <a:buFont typeface="Arial" pitchFamily="34" charset="0"/>
                        <a:buNone/>
                      </a:pPr>
                      <a:endParaRPr lang="en-US" sz="1050" baseline="0" dirty="0" smtClean="0"/>
                    </a:p>
                    <a:p>
                      <a:pPr marL="117475" indent="-117475" algn="l" defTabSz="914400" rtl="0" eaLnBrk="1" latinLnBrk="0" hangingPunct="1">
                        <a:buFont typeface="Arial" pitchFamily="34" charset="0"/>
                        <a:buChar char="•"/>
                      </a:pPr>
                      <a:r>
                        <a:rPr lang="en-US" sz="1050" b="0" baseline="0" dirty="0" smtClean="0">
                          <a:solidFill>
                            <a:schemeClr val="tx1"/>
                          </a:solidFill>
                        </a:rPr>
                        <a:t>Security architectural </a:t>
                      </a:r>
                      <a:r>
                        <a:rPr lang="en-US" sz="105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reviews &amp; tool-based assessments of legacy and M&amp;A products</a:t>
                      </a: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28362080"/>
              </p:ext>
            </p:extLst>
          </p:nvPr>
        </p:nvGraphicFramePr>
        <p:xfrm>
          <a:off x="291620" y="1219200"/>
          <a:ext cx="8543833" cy="822960"/>
        </p:xfrm>
        <a:graphic>
          <a:graphicData uri="http://schemas.openxmlformats.org/drawingml/2006/table">
            <a:tbl>
              <a:tblPr firstRow="1" bandRow="1">
                <a:effectLst>
                  <a:innerShdw blurRad="114300">
                    <a:prstClr val="black"/>
                  </a:innerShdw>
                </a:effectLst>
                <a:tableStyleId>{5C22544A-7EE6-4342-B048-85BDC9FD1C3A}</a:tableStyleId>
              </a:tblPr>
              <a:tblGrid>
                <a:gridCol w="1662104"/>
                <a:gridCol w="1389888"/>
                <a:gridCol w="1302542"/>
                <a:gridCol w="1337481"/>
                <a:gridCol w="1310185"/>
                <a:gridCol w="1541633"/>
              </a:tblGrid>
              <a:tr h="249885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0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3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4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5</a:t>
                      </a:r>
                      <a:endParaRPr lang="en-US" sz="1400" dirty="0"/>
                    </a:p>
                  </a:txBody>
                  <a:tcPr/>
                </a:tc>
              </a:tr>
              <a:tr h="376416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Concept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Planning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Design &amp; Development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Readiness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Release &amp;</a:t>
                      </a:r>
                    </a:p>
                    <a:p>
                      <a:pPr algn="ctr"/>
                      <a:r>
                        <a:rPr lang="en-US" sz="1400" b="1" dirty="0" smtClean="0"/>
                        <a:t> Launch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Support &amp; Sustain</a:t>
                      </a:r>
                      <a:endParaRPr lang="en-US" sz="1400" b="1" dirty="0"/>
                    </a:p>
                  </a:txBody>
                  <a:tcPr/>
                </a:tc>
              </a:tr>
            </a:tbl>
          </a:graphicData>
        </a:graphic>
      </p:graphicFrame>
      <p:grpSp>
        <p:nvGrpSpPr>
          <p:cNvPr id="8" name="Group 7"/>
          <p:cNvGrpSpPr/>
          <p:nvPr/>
        </p:nvGrpSpPr>
        <p:grpSpPr>
          <a:xfrm>
            <a:off x="917469" y="2064346"/>
            <a:ext cx="7408446" cy="261537"/>
            <a:chOff x="938849" y="2125183"/>
            <a:chExt cx="7408446" cy="261537"/>
          </a:xfrm>
        </p:grpSpPr>
        <p:sp>
          <p:nvSpPr>
            <p:cNvPr id="9" name="Up Arrow 8"/>
            <p:cNvSpPr/>
            <p:nvPr/>
          </p:nvSpPr>
          <p:spPr bwMode="auto">
            <a:xfrm>
              <a:off x="938849" y="2132601"/>
              <a:ext cx="438411" cy="250521"/>
            </a:xfrm>
            <a:prstGeom prst="upArrow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MS PGothic" pitchFamily="34" charset="-128"/>
              </a:endParaRPr>
            </a:p>
          </p:txBody>
        </p:sp>
        <p:sp>
          <p:nvSpPr>
            <p:cNvPr id="10" name="Up Arrow 9"/>
            <p:cNvSpPr/>
            <p:nvPr/>
          </p:nvSpPr>
          <p:spPr bwMode="auto">
            <a:xfrm>
              <a:off x="2479548" y="2136199"/>
              <a:ext cx="438411" cy="250521"/>
            </a:xfrm>
            <a:prstGeom prst="upArrow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MS PGothic" pitchFamily="34" charset="-128"/>
              </a:endParaRPr>
            </a:p>
          </p:txBody>
        </p:sp>
        <p:sp>
          <p:nvSpPr>
            <p:cNvPr id="11" name="Up Arrow 10"/>
            <p:cNvSpPr/>
            <p:nvPr/>
          </p:nvSpPr>
          <p:spPr bwMode="auto">
            <a:xfrm>
              <a:off x="5111198" y="2134690"/>
              <a:ext cx="438411" cy="250521"/>
            </a:xfrm>
            <a:prstGeom prst="upArrow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MS PGothic" pitchFamily="34" charset="-128"/>
              </a:endParaRPr>
            </a:p>
          </p:txBody>
        </p:sp>
        <p:sp>
          <p:nvSpPr>
            <p:cNvPr id="12" name="Up Arrow 11"/>
            <p:cNvSpPr/>
            <p:nvPr/>
          </p:nvSpPr>
          <p:spPr bwMode="auto">
            <a:xfrm>
              <a:off x="6450613" y="2125183"/>
              <a:ext cx="438411" cy="250521"/>
            </a:xfrm>
            <a:prstGeom prst="upArrow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MS PGothic" pitchFamily="34" charset="-128"/>
              </a:endParaRPr>
            </a:p>
          </p:txBody>
        </p:sp>
        <p:sp>
          <p:nvSpPr>
            <p:cNvPr id="13" name="Up Arrow 12"/>
            <p:cNvSpPr/>
            <p:nvPr/>
          </p:nvSpPr>
          <p:spPr bwMode="auto">
            <a:xfrm>
              <a:off x="7908884" y="2131672"/>
              <a:ext cx="438411" cy="250521"/>
            </a:xfrm>
            <a:prstGeom prst="upArrow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MS PGothic" pitchFamily="34" charset="-128"/>
              </a:endParaRPr>
            </a:p>
          </p:txBody>
        </p:sp>
        <p:sp>
          <p:nvSpPr>
            <p:cNvPr id="14" name="Up Arrow 13"/>
            <p:cNvSpPr/>
            <p:nvPr/>
          </p:nvSpPr>
          <p:spPr bwMode="auto">
            <a:xfrm>
              <a:off x="3783314" y="2133181"/>
              <a:ext cx="438411" cy="250521"/>
            </a:xfrm>
            <a:prstGeom prst="upArrow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MS PGothic" pitchFamily="34" charset="-128"/>
              </a:endParaRPr>
            </a:p>
          </p:txBody>
        </p:sp>
      </p:grpSp>
      <p:sp>
        <p:nvSpPr>
          <p:cNvPr id="15" name="Oval 14"/>
          <p:cNvSpPr/>
          <p:nvPr/>
        </p:nvSpPr>
        <p:spPr bwMode="auto">
          <a:xfrm>
            <a:off x="7253994" y="3102980"/>
            <a:ext cx="1509006" cy="699712"/>
          </a:xfrm>
          <a:prstGeom prst="ellipse">
            <a:avLst/>
          </a:prstGeom>
          <a:noFill/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MS PGothic" pitchFamily="34" charset="-128"/>
            </a:endParaRPr>
          </a:p>
        </p:txBody>
      </p:sp>
      <p:sp>
        <p:nvSpPr>
          <p:cNvPr id="16" name="Oval 15"/>
          <p:cNvSpPr/>
          <p:nvPr/>
        </p:nvSpPr>
        <p:spPr bwMode="auto">
          <a:xfrm>
            <a:off x="1952666" y="4083358"/>
            <a:ext cx="1311593" cy="641042"/>
          </a:xfrm>
          <a:prstGeom prst="ellipse">
            <a:avLst/>
          </a:prstGeom>
          <a:noFill/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MS PGothic" pitchFamily="34" charset="-128"/>
            </a:endParaRPr>
          </a:p>
        </p:txBody>
      </p:sp>
      <p:sp>
        <p:nvSpPr>
          <p:cNvPr id="17" name="Oval 16"/>
          <p:cNvSpPr/>
          <p:nvPr/>
        </p:nvSpPr>
        <p:spPr bwMode="auto">
          <a:xfrm>
            <a:off x="3413351" y="3935497"/>
            <a:ext cx="1028782" cy="367682"/>
          </a:xfrm>
          <a:prstGeom prst="ellipse">
            <a:avLst/>
          </a:prstGeom>
          <a:noFill/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MS PGothic" pitchFamily="34" charset="-128"/>
            </a:endParaRPr>
          </a:p>
        </p:txBody>
      </p:sp>
      <p:sp>
        <p:nvSpPr>
          <p:cNvPr id="18" name="Oval 17"/>
          <p:cNvSpPr/>
          <p:nvPr/>
        </p:nvSpPr>
        <p:spPr bwMode="auto">
          <a:xfrm>
            <a:off x="4626820" y="4585318"/>
            <a:ext cx="1028782" cy="367682"/>
          </a:xfrm>
          <a:prstGeom prst="ellipse">
            <a:avLst/>
          </a:prstGeom>
          <a:noFill/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46628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5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5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#1 Proactive Measures </a:t>
            </a:r>
            <a:r>
              <a:rPr lang="en-US" dirty="0"/>
              <a:t>– </a:t>
            </a:r>
            <a:r>
              <a:rPr lang="en-US" dirty="0" smtClean="0"/>
              <a:t>Agile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NTX ISSA Cyber Security Conference – April 24-25, 2015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C1987-670F-42A2-84AA-25E2588F92FF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2879188" y="5715000"/>
            <a:ext cx="3048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Sprint</a:t>
            </a:r>
            <a:endParaRPr lang="en-US" sz="2800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73780" y="4793013"/>
            <a:ext cx="127092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User/abuser stories</a:t>
            </a:r>
          </a:p>
          <a:p>
            <a:r>
              <a:rPr lang="en-US" sz="1400" dirty="0" smtClean="0"/>
              <a:t>(chewable design bites)</a:t>
            </a:r>
            <a:endParaRPr lang="en-US" sz="1400" dirty="0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3000" r="8175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66866" y="2028331"/>
            <a:ext cx="913908" cy="859073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3000" r="8175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146934" y="2991992"/>
            <a:ext cx="913908" cy="85907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3000" r="8175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952722" y="3903052"/>
            <a:ext cx="913908" cy="859073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605" b="96578" l="26702" r="60733"/>
                    </a14:imgEffect>
                  </a14:imgLayer>
                </a14:imgProps>
              </a:ext>
            </a:extLst>
          </a:blip>
          <a:srcRect l="26038" t="4676" r="35157" b="3512"/>
          <a:stretch/>
        </p:blipFill>
        <p:spPr>
          <a:xfrm>
            <a:off x="123716" y="2162799"/>
            <a:ext cx="797524" cy="2598226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7732871" y="4867718"/>
            <a:ext cx="11654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Potentially</a:t>
            </a:r>
          </a:p>
          <a:p>
            <a:r>
              <a:rPr lang="en-US" sz="1400" dirty="0" smtClean="0"/>
              <a:t>Shippable</a:t>
            </a:r>
          </a:p>
          <a:p>
            <a:r>
              <a:rPr lang="en-US" sz="1400" dirty="0" smtClean="0"/>
              <a:t>Increments</a:t>
            </a:r>
          </a:p>
          <a:p>
            <a:r>
              <a:rPr lang="en-US" sz="1400" dirty="0" smtClean="0"/>
              <a:t>(PSI)</a:t>
            </a:r>
            <a:endParaRPr lang="en-US" sz="1400" dirty="0"/>
          </a:p>
        </p:txBody>
      </p:sp>
      <p:pic>
        <p:nvPicPr>
          <p:cNvPr id="26" name="Picture 25" descr="spring activity gears.png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35" b="11337"/>
          <a:stretch/>
        </p:blipFill>
        <p:spPr>
          <a:xfrm>
            <a:off x="843800" y="1387886"/>
            <a:ext cx="7347834" cy="4451034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25683" y="3313166"/>
            <a:ext cx="292633" cy="231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564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#</a:t>
            </a:r>
            <a:r>
              <a:rPr lang="en-US" dirty="0"/>
              <a:t>2 Proactive Measures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Heart </a:t>
            </a:r>
            <a:r>
              <a:rPr lang="en-US" dirty="0"/>
              <a:t>Rate</a:t>
            </a:r>
          </a:p>
          <a:p>
            <a:r>
              <a:rPr lang="en-US" dirty="0"/>
              <a:t>Muscle </a:t>
            </a:r>
            <a:r>
              <a:rPr lang="en-US" dirty="0" smtClean="0"/>
              <a:t>Fatigue</a:t>
            </a:r>
          </a:p>
          <a:p>
            <a:r>
              <a:rPr lang="en-US" dirty="0" smtClean="0"/>
              <a:t>Pain Killers</a:t>
            </a:r>
            <a:endParaRPr lang="en-US" dirty="0"/>
          </a:p>
          <a:p>
            <a:r>
              <a:rPr lang="en-US" dirty="0"/>
              <a:t>Breathing</a:t>
            </a:r>
          </a:p>
          <a:p>
            <a:r>
              <a:rPr lang="en-US" dirty="0"/>
              <a:t>Timing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NTX ISSA Cyber Security Conference – April 24-25, 2015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C1987-670F-42A2-84AA-25E2588F92FF}" type="slidenum">
              <a:rPr lang="en-US" smtClean="0"/>
              <a:pPr/>
              <a:t>17</a:t>
            </a:fld>
            <a:endParaRPr lang="en-US"/>
          </a:p>
        </p:txBody>
      </p:sp>
      <p:pic>
        <p:nvPicPr>
          <p:cNvPr id="6" name="Picture 10" descr="http://cdn.shopify.com/s/files/1/0093/5432/files/W60164ST_01_SpiderTech-Tape-Knee-Full.jpg?159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3331" y="1891019"/>
            <a:ext cx="2476500" cy="251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1762" y="1676400"/>
            <a:ext cx="2128838" cy="2943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3012" y="4629204"/>
            <a:ext cx="2857500" cy="122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 descr="http://www.alzatex.com/images/products/medium/dsp606ssw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247" y="4781127"/>
            <a:ext cx="3369484" cy="1162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1110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#1 Learn from Pain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Lessons Learned from Heartbleed</a:t>
            </a:r>
          </a:p>
          <a:p>
            <a:pPr lvl="1"/>
            <a:r>
              <a:rPr lang="en-US" dirty="0"/>
              <a:t>New “Crisis Scenario</a:t>
            </a:r>
            <a:r>
              <a:rPr lang="en-US" dirty="0" smtClean="0"/>
              <a:t>” policy</a:t>
            </a:r>
            <a:endParaRPr lang="en-US" dirty="0"/>
          </a:p>
          <a:p>
            <a:pPr lvl="1"/>
            <a:r>
              <a:rPr lang="en-US" dirty="0" smtClean="0"/>
              <a:t>Updated security </a:t>
            </a:r>
            <a:r>
              <a:rPr lang="en-US" dirty="0"/>
              <a:t>bulletin template</a:t>
            </a:r>
          </a:p>
          <a:p>
            <a:pPr lvl="1"/>
            <a:r>
              <a:rPr lang="en-US" dirty="0"/>
              <a:t>Product buckets</a:t>
            </a:r>
          </a:p>
          <a:p>
            <a:pPr lvl="1"/>
            <a:r>
              <a:rPr lang="en-US" dirty="0" smtClean="0"/>
              <a:t>Customer communication policy</a:t>
            </a:r>
          </a:p>
          <a:p>
            <a:pPr lvl="1"/>
            <a:r>
              <a:rPr lang="en-US" dirty="0" smtClean="0"/>
              <a:t>Shared </a:t>
            </a:r>
            <a:r>
              <a:rPr lang="en-US" dirty="0"/>
              <a:t>technology </a:t>
            </a:r>
            <a:r>
              <a:rPr lang="en-US" dirty="0" smtClean="0"/>
              <a:t>inventory</a:t>
            </a:r>
            <a:endParaRPr lang="en-US" dirty="0"/>
          </a:p>
          <a:p>
            <a:pPr lvl="1"/>
            <a:r>
              <a:rPr lang="en-US" dirty="0" smtClean="0"/>
              <a:t>Early notification expectations</a:t>
            </a:r>
          </a:p>
          <a:p>
            <a:pPr lvl="1"/>
            <a:r>
              <a:rPr lang="en-US" dirty="0" smtClean="0"/>
              <a:t>PSIRT process training</a:t>
            </a:r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NTX ISSA Cyber Security Conference – April 24-25, 2015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C1987-670F-42A2-84AA-25E2588F92FF}" type="slidenum">
              <a:rPr lang="en-US" smtClean="0"/>
              <a:pPr/>
              <a:t>18</a:t>
            </a:fld>
            <a:endParaRPr lang="en-US"/>
          </a:p>
        </p:txBody>
      </p:sp>
      <p:pic>
        <p:nvPicPr>
          <p:cNvPr id="6" name="Picture 2" descr="Heartbleed Bu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3124200"/>
            <a:ext cx="2112403" cy="2558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9582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#2 </a:t>
            </a:r>
            <a:r>
              <a:rPr lang="en-US" dirty="0" smtClean="0"/>
              <a:t>Learn </a:t>
            </a:r>
            <a:r>
              <a:rPr lang="en-US" dirty="0"/>
              <a:t>from Pain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NTX ISSA Cyber Security Conference – April 24-25, 2015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C1987-670F-42A2-84AA-25E2588F92FF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54025" y="1266825"/>
            <a:ext cx="3660775" cy="465931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Countermeasures</a:t>
            </a:r>
          </a:p>
          <a:p>
            <a:pPr lvl="1"/>
            <a:r>
              <a:rPr lang="en-US" dirty="0" smtClean="0"/>
              <a:t>Advil</a:t>
            </a:r>
          </a:p>
          <a:p>
            <a:pPr lvl="1"/>
            <a:r>
              <a:rPr lang="en-US" dirty="0" smtClean="0"/>
              <a:t>Bandages</a:t>
            </a:r>
          </a:p>
          <a:p>
            <a:pPr lvl="1"/>
            <a:r>
              <a:rPr lang="en-US" dirty="0" smtClean="0"/>
              <a:t>Body Glide</a:t>
            </a:r>
          </a:p>
          <a:p>
            <a:pPr lvl="1"/>
            <a:r>
              <a:rPr lang="en-US" dirty="0" smtClean="0"/>
              <a:t>Mustard</a:t>
            </a:r>
          </a:p>
          <a:p>
            <a:r>
              <a:rPr lang="en-US" dirty="0"/>
              <a:t>Weather</a:t>
            </a:r>
          </a:p>
          <a:p>
            <a:pPr lvl="1"/>
            <a:r>
              <a:rPr lang="en-US" dirty="0"/>
              <a:t>Sun screen</a:t>
            </a:r>
          </a:p>
          <a:p>
            <a:pPr lvl="1"/>
            <a:r>
              <a:rPr lang="en-US" dirty="0"/>
              <a:t>Mosquito repellant</a:t>
            </a:r>
          </a:p>
          <a:p>
            <a:r>
              <a:rPr lang="en-US" dirty="0"/>
              <a:t>Course </a:t>
            </a:r>
            <a:r>
              <a:rPr lang="en-US" dirty="0" smtClean="0"/>
              <a:t>Review</a:t>
            </a:r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4038600" y="1447800"/>
            <a:ext cx="4521201" cy="4495800"/>
            <a:chOff x="4038600" y="1447800"/>
            <a:chExt cx="4521201" cy="4495800"/>
          </a:xfrm>
        </p:grpSpPr>
        <p:pic>
          <p:nvPicPr>
            <p:cNvPr id="8" name="Picture 2" descr="https://healthy.kaiserpermanente.org/static/drugency/images/WHR01690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95800" y="1752600"/>
              <a:ext cx="1981200" cy="1485901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4" descr="http://upload.wikimedia.org/wikipedia/en/thumb/0/04/Ivans_Lisicins_in_2010.JPG/220px-Ivans_Lisicins_in_2010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38600" y="3733800"/>
              <a:ext cx="2946398" cy="2209800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2" descr="SILVER/GRAY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78014" y="1447800"/>
              <a:ext cx="1090643" cy="19422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388226" y="3743325"/>
              <a:ext cx="1171575" cy="220027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43816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defRPr/>
            </a:pPr>
            <a:r>
              <a:rPr lang="en-US" sz="2200" kern="0" dirty="0"/>
              <a:t>Responsibilities</a:t>
            </a:r>
          </a:p>
          <a:p>
            <a:pPr marL="690563" lvl="2">
              <a:defRPr/>
            </a:pPr>
            <a:r>
              <a:rPr lang="en-US" sz="1800" kern="0" dirty="0"/>
              <a:t>PSIRT Manager</a:t>
            </a:r>
          </a:p>
          <a:p>
            <a:pPr marL="690563" lvl="2">
              <a:defRPr/>
            </a:pPr>
            <a:r>
              <a:rPr lang="en-US" sz="1800" kern="0" dirty="0"/>
              <a:t>Manage a team of </a:t>
            </a:r>
            <a:r>
              <a:rPr lang="en-US" sz="1800" kern="0" dirty="0" smtClean="0"/>
              <a:t>50+ </a:t>
            </a:r>
            <a:r>
              <a:rPr lang="en-US" sz="1800" kern="0" dirty="0"/>
              <a:t>Sr. Security Architects (PSCs)</a:t>
            </a:r>
          </a:p>
          <a:p>
            <a:pPr marL="690563" lvl="2">
              <a:defRPr/>
            </a:pPr>
            <a:r>
              <a:rPr lang="en-US" sz="1800" kern="0" dirty="0"/>
              <a:t>Manage the SDL, policies and PSG program</a:t>
            </a:r>
          </a:p>
          <a:p>
            <a:pPr marL="690563" lvl="2">
              <a:defRPr/>
            </a:pPr>
            <a:r>
              <a:rPr lang="en-US" sz="1800" kern="0" dirty="0"/>
              <a:t>Training program</a:t>
            </a:r>
          </a:p>
          <a:p>
            <a:pPr marL="690563" lvl="2">
              <a:defRPr/>
            </a:pPr>
            <a:r>
              <a:rPr lang="en-US" sz="1800" kern="0" dirty="0"/>
              <a:t>Metrics</a:t>
            </a:r>
          </a:p>
          <a:p>
            <a:pPr>
              <a:defRPr/>
            </a:pPr>
            <a:r>
              <a:rPr lang="en-US" sz="2200" kern="0" dirty="0"/>
              <a:t>Experience</a:t>
            </a:r>
          </a:p>
          <a:p>
            <a:pPr marL="690563" lvl="2">
              <a:tabLst>
                <a:tab pos="230188" algn="l"/>
                <a:tab pos="1657350" algn="l"/>
                <a:tab pos="3541713" algn="l"/>
              </a:tabLst>
              <a:defRPr/>
            </a:pPr>
            <a:r>
              <a:rPr lang="en-US" sz="1800" kern="0" dirty="0"/>
              <a:t>4 Years:	Eng. Software Security</a:t>
            </a:r>
          </a:p>
          <a:p>
            <a:pPr marL="690563" lvl="2">
              <a:tabLst>
                <a:tab pos="230188" algn="l"/>
                <a:tab pos="1657350" algn="l"/>
                <a:tab pos="3541713" algn="l"/>
              </a:tabLst>
              <a:defRPr/>
            </a:pPr>
            <a:r>
              <a:rPr lang="en-US" sz="1800" kern="0" dirty="0"/>
              <a:t>2 Years:	IT Operational Security</a:t>
            </a:r>
          </a:p>
          <a:p>
            <a:pPr marL="690563" lvl="2">
              <a:tabLst>
                <a:tab pos="230188" algn="l"/>
                <a:tab pos="1657350" algn="l"/>
                <a:tab pos="3541713" algn="l"/>
              </a:tabLst>
              <a:defRPr/>
            </a:pPr>
            <a:r>
              <a:rPr lang="en-US" sz="1800" kern="0" dirty="0"/>
              <a:t>11 Years:	Product Management</a:t>
            </a:r>
          </a:p>
          <a:p>
            <a:pPr marL="690563" lvl="2">
              <a:tabLst>
                <a:tab pos="230188" algn="l"/>
                <a:tab pos="1657350" algn="l"/>
                <a:tab pos="3541713" algn="l"/>
              </a:tabLst>
              <a:defRPr/>
            </a:pPr>
            <a:r>
              <a:rPr lang="en-US" sz="1800" kern="0" dirty="0"/>
              <a:t>10 Years:	Software Development (C++)</a:t>
            </a:r>
          </a:p>
          <a:p>
            <a:pPr>
              <a:defRPr/>
            </a:pPr>
            <a:r>
              <a:rPr lang="en-US" sz="2200" kern="0" dirty="0"/>
              <a:t>ISSA North Texas Chapter, Past President</a:t>
            </a:r>
          </a:p>
          <a:p>
            <a:pPr>
              <a:defRPr/>
            </a:pPr>
            <a:r>
              <a:rPr lang="en-US" sz="2200" kern="0" dirty="0" smtClean="0"/>
              <a:t>CISSP</a:t>
            </a:r>
            <a:r>
              <a:rPr lang="en-US" sz="2200" kern="0" dirty="0"/>
              <a:t>, CISA, CISM, CRISC, CGEIT, </a:t>
            </a:r>
            <a:r>
              <a:rPr lang="en-US" sz="2200" kern="0" dirty="0" smtClean="0"/>
              <a:t>ITIL, …</a:t>
            </a:r>
          </a:p>
          <a:p>
            <a:pPr>
              <a:defRPr/>
            </a:pPr>
            <a:r>
              <a:rPr lang="en-US" sz="2200" kern="0" dirty="0"/>
              <a:t>CVSS Special Interest Group (SIG</a:t>
            </a:r>
            <a:r>
              <a:rPr lang="en-US" sz="2200" kern="0" dirty="0" smtClean="0"/>
              <a:t>)</a:t>
            </a:r>
            <a:endParaRPr lang="en-US" sz="2200" kern="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NTX ISSA Cyber Security Conference – April 24-25, 2015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C1987-670F-42A2-84AA-25E2588F92FF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5622552" y="4728627"/>
            <a:ext cx="3321698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n-US" sz="2800" b="1" dirty="0" smtClean="0">
                <a:solidFill>
                  <a:srgbClr val="0000CC"/>
                </a:solidFill>
                <a:latin typeface="Arial" pitchFamily="34" charset="0"/>
              </a:rPr>
              <a:t>Harold Toomey </a:t>
            </a:r>
          </a:p>
          <a:p>
            <a:pPr algn="ctr" eaLnBrk="1" hangingPunct="1">
              <a:defRPr/>
            </a:pPr>
            <a:r>
              <a:rPr lang="en-US" sz="2000" dirty="0" smtClean="0">
                <a:solidFill>
                  <a:srgbClr val="0000CC"/>
                </a:solidFill>
                <a:latin typeface="Arial" pitchFamily="34" charset="0"/>
              </a:rPr>
              <a:t>Principal Product</a:t>
            </a:r>
          </a:p>
          <a:p>
            <a:pPr algn="ctr" eaLnBrk="1" hangingPunct="1">
              <a:defRPr/>
            </a:pPr>
            <a:r>
              <a:rPr lang="en-US" sz="2000" dirty="0" smtClean="0">
                <a:solidFill>
                  <a:srgbClr val="0000CC"/>
                </a:solidFill>
                <a:latin typeface="Arial" pitchFamily="34" charset="0"/>
              </a:rPr>
              <a:t> Security Architect</a:t>
            </a:r>
          </a:p>
        </p:txBody>
      </p:sp>
      <p:pic>
        <p:nvPicPr>
          <p:cNvPr id="7" name="Picture 2" descr="C:\Users\htoomey\Pictures\My Photos\111123 Harold's Professional Portraits\Harold Toomey 801-830-9987 11-23-2011 #2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9638" y="1794962"/>
            <a:ext cx="2077913" cy="2717493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#1 Do it Better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NTX ISSA Cyber Security Conference – April 24-25, 2015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C1987-670F-42A2-84AA-25E2588F92FF}" type="slidenum">
              <a:rPr lang="en-US" smtClean="0"/>
              <a:pPr/>
              <a:t>20</a:t>
            </a:fld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441707" y="1287449"/>
            <a:ext cx="8252841" cy="4960951"/>
            <a:chOff x="441707" y="1287449"/>
            <a:chExt cx="8252841" cy="4960951"/>
          </a:xfrm>
        </p:grpSpPr>
        <p:sp>
          <p:nvSpPr>
            <p:cNvPr id="9" name="Rectangle 8"/>
            <p:cNvSpPr/>
            <p:nvPr/>
          </p:nvSpPr>
          <p:spPr bwMode="auto">
            <a:xfrm>
              <a:off x="441707" y="1287449"/>
              <a:ext cx="8252841" cy="4960951"/>
            </a:xfrm>
            <a:prstGeom prst="rect">
              <a:avLst/>
            </a:prstGeom>
            <a:solidFill>
              <a:schemeClr val="bg1"/>
            </a:solidFill>
            <a:ln w="19050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MS PGothic" pitchFamily="34" charset="-128"/>
              </a:endParaRPr>
            </a:p>
          </p:txBody>
        </p:sp>
        <p:grpSp>
          <p:nvGrpSpPr>
            <p:cNvPr id="10" name="Group 9"/>
            <p:cNvGrpSpPr/>
            <p:nvPr/>
          </p:nvGrpSpPr>
          <p:grpSpPr>
            <a:xfrm>
              <a:off x="860157" y="2097098"/>
              <a:ext cx="6842506" cy="3343891"/>
              <a:chOff x="1464590" y="1813302"/>
              <a:chExt cx="6447295" cy="3696345"/>
            </a:xfrm>
          </p:grpSpPr>
          <p:cxnSp>
            <p:nvCxnSpPr>
              <p:cNvPr id="29" name="Straight Connector 28"/>
              <p:cNvCxnSpPr/>
              <p:nvPr/>
            </p:nvCxnSpPr>
            <p:spPr bwMode="auto">
              <a:xfrm flipH="1">
                <a:off x="1464590" y="1813302"/>
                <a:ext cx="23247" cy="3696345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arrow" w="med" len="med"/>
                <a:tailEnd type="none" w="med" len="med"/>
              </a:ln>
              <a:effectLst/>
            </p:spPr>
          </p:cxnSp>
          <p:cxnSp>
            <p:nvCxnSpPr>
              <p:cNvPr id="30" name="Straight Connector 29"/>
              <p:cNvCxnSpPr/>
              <p:nvPr/>
            </p:nvCxnSpPr>
            <p:spPr bwMode="auto">
              <a:xfrm>
                <a:off x="1464590" y="5509647"/>
                <a:ext cx="6447295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 w="med" len="med"/>
              </a:ln>
              <a:effectLst/>
            </p:spPr>
          </p:cxnSp>
        </p:grpSp>
        <p:sp>
          <p:nvSpPr>
            <p:cNvPr id="11" name="TextBox 10"/>
            <p:cNvSpPr txBox="1"/>
            <p:nvPr/>
          </p:nvSpPr>
          <p:spPr>
            <a:xfrm>
              <a:off x="872494" y="5580474"/>
              <a:ext cx="734173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tabLst>
                  <a:tab pos="1146175" algn="l"/>
                  <a:tab pos="2286000" algn="l"/>
                  <a:tab pos="3432175" algn="l"/>
                  <a:tab pos="4803775" algn="l"/>
                </a:tabLst>
              </a:pPr>
              <a:r>
                <a:rPr lang="en-US" sz="1600" b="1" dirty="0" smtClean="0"/>
                <a:t>    </a:t>
              </a:r>
              <a:r>
                <a:rPr lang="en-US" sz="1600" b="1" dirty="0" smtClean="0">
                  <a:solidFill>
                    <a:srgbClr val="C00000"/>
                  </a:solidFill>
                </a:rPr>
                <a:t>None</a:t>
              </a:r>
              <a:r>
                <a:rPr lang="en-US" sz="1600" b="1" dirty="0" smtClean="0"/>
                <a:t>	        </a:t>
              </a:r>
              <a:r>
                <a:rPr lang="en-US" sz="1600" b="1" dirty="0" smtClean="0">
                  <a:solidFill>
                    <a:schemeClr val="bg1">
                      <a:lumMod val="50000"/>
                    </a:schemeClr>
                  </a:solidFill>
                </a:rPr>
                <a:t>Initial</a:t>
              </a:r>
              <a:r>
                <a:rPr lang="en-US" sz="1600" b="1" dirty="0" smtClean="0"/>
                <a:t>	              </a:t>
              </a:r>
              <a:r>
                <a:rPr lang="en-US" sz="1600" b="1" dirty="0" smtClean="0">
                  <a:solidFill>
                    <a:srgbClr val="000000"/>
                  </a:solidFill>
                </a:rPr>
                <a:t>Basic</a:t>
              </a:r>
              <a:r>
                <a:rPr lang="en-US" sz="1600" b="1" dirty="0" smtClean="0"/>
                <a:t>                </a:t>
              </a:r>
              <a:r>
                <a:rPr lang="en-US" sz="1600" b="1" dirty="0" smtClean="0">
                  <a:solidFill>
                    <a:srgbClr val="FF9900"/>
                  </a:solidFill>
                </a:rPr>
                <a:t>Acceptable</a:t>
              </a:r>
              <a:r>
                <a:rPr lang="en-US" sz="1600" b="1" dirty="0" smtClean="0"/>
                <a:t>	         </a:t>
              </a:r>
              <a:r>
                <a:rPr lang="en-US" sz="1600" b="1" dirty="0" smtClean="0">
                  <a:solidFill>
                    <a:srgbClr val="00B050"/>
                  </a:solidFill>
                </a:rPr>
                <a:t>Mature</a:t>
              </a:r>
              <a:endParaRPr lang="en-US" sz="1600" b="1" dirty="0">
                <a:solidFill>
                  <a:srgbClr val="00B050"/>
                </a:solidFill>
              </a:endParaRPr>
            </a:p>
          </p:txBody>
        </p:sp>
        <p:sp>
          <p:nvSpPr>
            <p:cNvPr id="12" name="Freeform 11"/>
            <p:cNvSpPr/>
            <p:nvPr/>
          </p:nvSpPr>
          <p:spPr bwMode="auto">
            <a:xfrm>
              <a:off x="1309866" y="1874736"/>
              <a:ext cx="6791877" cy="3176768"/>
            </a:xfrm>
            <a:custGeom>
              <a:avLst/>
              <a:gdLst>
                <a:gd name="connsiteX0" fmla="*/ 0 w 5811865"/>
                <a:gd name="connsiteY0" fmla="*/ 2917688 h 2935948"/>
                <a:gd name="connsiteX1" fmla="*/ 154984 w 5811865"/>
                <a:gd name="connsiteY1" fmla="*/ 2909939 h 2935948"/>
                <a:gd name="connsiteX2" fmla="*/ 689675 w 5811865"/>
                <a:gd name="connsiteY2" fmla="*/ 2917688 h 2935948"/>
                <a:gd name="connsiteX3" fmla="*/ 1472339 w 5811865"/>
                <a:gd name="connsiteY3" fmla="*/ 2638719 h 2935948"/>
                <a:gd name="connsiteX4" fmla="*/ 2518475 w 5811865"/>
                <a:gd name="connsiteY4" fmla="*/ 1817308 h 2935948"/>
                <a:gd name="connsiteX5" fmla="*/ 3332136 w 5811865"/>
                <a:gd name="connsiteY5" fmla="*/ 972651 h 2935948"/>
                <a:gd name="connsiteX6" fmla="*/ 4161295 w 5811865"/>
                <a:gd name="connsiteY6" fmla="*/ 313973 h 2935948"/>
                <a:gd name="connsiteX7" fmla="*/ 5176434 w 5811865"/>
                <a:gd name="connsiteY7" fmla="*/ 27254 h 2935948"/>
                <a:gd name="connsiteX8" fmla="*/ 5811865 w 5811865"/>
                <a:gd name="connsiteY8" fmla="*/ 11756 h 2935948"/>
                <a:gd name="connsiteX0" fmla="*/ 0 w 5811865"/>
                <a:gd name="connsiteY0" fmla="*/ 2917688 h 2946838"/>
                <a:gd name="connsiteX1" fmla="*/ 226870 w 5811865"/>
                <a:gd name="connsiteY1" fmla="*/ 2938273 h 2946838"/>
                <a:gd name="connsiteX2" fmla="*/ 689675 w 5811865"/>
                <a:gd name="connsiteY2" fmla="*/ 2917688 h 2946838"/>
                <a:gd name="connsiteX3" fmla="*/ 1472339 w 5811865"/>
                <a:gd name="connsiteY3" fmla="*/ 2638719 h 2946838"/>
                <a:gd name="connsiteX4" fmla="*/ 2518475 w 5811865"/>
                <a:gd name="connsiteY4" fmla="*/ 1817308 h 2946838"/>
                <a:gd name="connsiteX5" fmla="*/ 3332136 w 5811865"/>
                <a:gd name="connsiteY5" fmla="*/ 972651 h 2946838"/>
                <a:gd name="connsiteX6" fmla="*/ 4161295 w 5811865"/>
                <a:gd name="connsiteY6" fmla="*/ 313973 h 2946838"/>
                <a:gd name="connsiteX7" fmla="*/ 5176434 w 5811865"/>
                <a:gd name="connsiteY7" fmla="*/ 27254 h 2946838"/>
                <a:gd name="connsiteX8" fmla="*/ 5811865 w 5811865"/>
                <a:gd name="connsiteY8" fmla="*/ 11756 h 2946838"/>
                <a:gd name="connsiteX0" fmla="*/ 0 w 5824935"/>
                <a:gd name="connsiteY0" fmla="*/ 2953105 h 2953105"/>
                <a:gd name="connsiteX1" fmla="*/ 239940 w 5824935"/>
                <a:gd name="connsiteY1" fmla="*/ 2938273 h 2953105"/>
                <a:gd name="connsiteX2" fmla="*/ 702745 w 5824935"/>
                <a:gd name="connsiteY2" fmla="*/ 2917688 h 2953105"/>
                <a:gd name="connsiteX3" fmla="*/ 1485409 w 5824935"/>
                <a:gd name="connsiteY3" fmla="*/ 2638719 h 2953105"/>
                <a:gd name="connsiteX4" fmla="*/ 2531545 w 5824935"/>
                <a:gd name="connsiteY4" fmla="*/ 1817308 h 2953105"/>
                <a:gd name="connsiteX5" fmla="*/ 3345206 w 5824935"/>
                <a:gd name="connsiteY5" fmla="*/ 972651 h 2953105"/>
                <a:gd name="connsiteX6" fmla="*/ 4174365 w 5824935"/>
                <a:gd name="connsiteY6" fmla="*/ 313973 h 2953105"/>
                <a:gd name="connsiteX7" fmla="*/ 5189504 w 5824935"/>
                <a:gd name="connsiteY7" fmla="*/ 27254 h 2953105"/>
                <a:gd name="connsiteX8" fmla="*/ 5824935 w 5824935"/>
                <a:gd name="connsiteY8" fmla="*/ 11756 h 2953105"/>
                <a:gd name="connsiteX0" fmla="*/ 0 w 5824935"/>
                <a:gd name="connsiteY0" fmla="*/ 2953105 h 2953105"/>
                <a:gd name="connsiteX1" fmla="*/ 239940 w 5824935"/>
                <a:gd name="connsiteY1" fmla="*/ 2945357 h 2953105"/>
                <a:gd name="connsiteX2" fmla="*/ 702745 w 5824935"/>
                <a:gd name="connsiteY2" fmla="*/ 2917688 h 2953105"/>
                <a:gd name="connsiteX3" fmla="*/ 1485409 w 5824935"/>
                <a:gd name="connsiteY3" fmla="*/ 2638719 h 2953105"/>
                <a:gd name="connsiteX4" fmla="*/ 2531545 w 5824935"/>
                <a:gd name="connsiteY4" fmla="*/ 1817308 h 2953105"/>
                <a:gd name="connsiteX5" fmla="*/ 3345206 w 5824935"/>
                <a:gd name="connsiteY5" fmla="*/ 972651 h 2953105"/>
                <a:gd name="connsiteX6" fmla="*/ 4174365 w 5824935"/>
                <a:gd name="connsiteY6" fmla="*/ 313973 h 2953105"/>
                <a:gd name="connsiteX7" fmla="*/ 5189504 w 5824935"/>
                <a:gd name="connsiteY7" fmla="*/ 27254 h 2953105"/>
                <a:gd name="connsiteX8" fmla="*/ 5824935 w 5824935"/>
                <a:gd name="connsiteY8" fmla="*/ 11756 h 2953105"/>
                <a:gd name="connsiteX0" fmla="*/ 0 w 5824935"/>
                <a:gd name="connsiteY0" fmla="*/ 2953105 h 2953105"/>
                <a:gd name="connsiteX1" fmla="*/ 239940 w 5824935"/>
                <a:gd name="connsiteY1" fmla="*/ 2945357 h 2953105"/>
                <a:gd name="connsiteX2" fmla="*/ 702745 w 5824935"/>
                <a:gd name="connsiteY2" fmla="*/ 2917688 h 2953105"/>
                <a:gd name="connsiteX3" fmla="*/ 1485409 w 5824935"/>
                <a:gd name="connsiteY3" fmla="*/ 2638719 h 2953105"/>
                <a:gd name="connsiteX4" fmla="*/ 2531545 w 5824935"/>
                <a:gd name="connsiteY4" fmla="*/ 1817308 h 2953105"/>
                <a:gd name="connsiteX5" fmla="*/ 3345206 w 5824935"/>
                <a:gd name="connsiteY5" fmla="*/ 972651 h 2953105"/>
                <a:gd name="connsiteX6" fmla="*/ 4174365 w 5824935"/>
                <a:gd name="connsiteY6" fmla="*/ 313973 h 2953105"/>
                <a:gd name="connsiteX7" fmla="*/ 5189504 w 5824935"/>
                <a:gd name="connsiteY7" fmla="*/ 27254 h 2953105"/>
                <a:gd name="connsiteX8" fmla="*/ 5824935 w 5824935"/>
                <a:gd name="connsiteY8" fmla="*/ 11756 h 29531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824935" h="2953105">
                  <a:moveTo>
                    <a:pt x="0" y="2953105"/>
                  </a:moveTo>
                  <a:cubicBezTo>
                    <a:pt x="20019" y="2949230"/>
                    <a:pt x="122816" y="2944177"/>
                    <a:pt x="239940" y="2945357"/>
                  </a:cubicBezTo>
                  <a:cubicBezTo>
                    <a:pt x="357064" y="2946537"/>
                    <a:pt x="495167" y="2968794"/>
                    <a:pt x="702745" y="2917688"/>
                  </a:cubicBezTo>
                  <a:cubicBezTo>
                    <a:pt x="910323" y="2866582"/>
                    <a:pt x="1180609" y="2822116"/>
                    <a:pt x="1485409" y="2638719"/>
                  </a:cubicBezTo>
                  <a:cubicBezTo>
                    <a:pt x="1790209" y="2455322"/>
                    <a:pt x="2221579" y="2094986"/>
                    <a:pt x="2531545" y="1817308"/>
                  </a:cubicBezTo>
                  <a:cubicBezTo>
                    <a:pt x="2841511" y="1539630"/>
                    <a:pt x="3071403" y="1223207"/>
                    <a:pt x="3345206" y="972651"/>
                  </a:cubicBezTo>
                  <a:cubicBezTo>
                    <a:pt x="3619009" y="722095"/>
                    <a:pt x="3866982" y="471539"/>
                    <a:pt x="4174365" y="313973"/>
                  </a:cubicBezTo>
                  <a:cubicBezTo>
                    <a:pt x="4481748" y="156407"/>
                    <a:pt x="4914409" y="77623"/>
                    <a:pt x="5189504" y="27254"/>
                  </a:cubicBezTo>
                  <a:cubicBezTo>
                    <a:pt x="5464599" y="-23115"/>
                    <a:pt x="5824935" y="11756"/>
                    <a:pt x="5824935" y="11756"/>
                  </a:cubicBezTo>
                </a:path>
              </a:pathLst>
            </a:custGeom>
            <a:noFill/>
            <a:ln w="28575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MS PGothic" pitchFamily="34" charset="-128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6478287" y="2109864"/>
              <a:ext cx="1934193" cy="24622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15888" indent="-115888">
                <a:buFont typeface="Arial" panose="020B0604020202020204" pitchFamily="34" charset="0"/>
                <a:buChar char="•"/>
              </a:pPr>
              <a:r>
                <a:rPr lang="en-US" sz="1400" dirty="0" smtClean="0"/>
                <a:t>Preventive measures modeling</a:t>
              </a:r>
            </a:p>
            <a:p>
              <a:pPr marL="115888" indent="-115888">
                <a:buFont typeface="Arial" panose="020B0604020202020204" pitchFamily="34" charset="0"/>
                <a:buChar char="•"/>
              </a:pPr>
              <a:r>
                <a:rPr lang="en-US" sz="1400" dirty="0" smtClean="0"/>
                <a:t>Defect rates near </a:t>
              </a:r>
              <a:r>
                <a:rPr lang="en-US" sz="1400" dirty="0">
                  <a:latin typeface="Consolas" panose="020B0609020204030204" pitchFamily="49" charset="0"/>
                  <a:cs typeface="Consolas" panose="020B0609020204030204" pitchFamily="49" charset="0"/>
                </a:rPr>
                <a:t>0</a:t>
              </a:r>
              <a:endParaRPr lang="en-US" sz="1400" dirty="0" smtClean="0"/>
            </a:p>
            <a:p>
              <a:pPr marL="115888" indent="-115888">
                <a:buFont typeface="Arial" panose="020B0604020202020204" pitchFamily="34" charset="0"/>
                <a:buChar char="•"/>
              </a:pPr>
              <a:r>
                <a:rPr lang="en-US" sz="1400" dirty="0" smtClean="0"/>
                <a:t>Best-in-class tools</a:t>
              </a:r>
            </a:p>
            <a:p>
              <a:pPr marL="115888" indent="-115888">
                <a:buFont typeface="Arial" panose="020B0604020202020204" pitchFamily="34" charset="0"/>
                <a:buChar char="•"/>
              </a:pPr>
              <a:r>
                <a:rPr lang="en-US" sz="1400" dirty="0" smtClean="0"/>
                <a:t>All products pen tested</a:t>
              </a:r>
            </a:p>
            <a:p>
              <a:pPr marL="115888" indent="-115888">
                <a:buFont typeface="Arial" panose="020B0604020202020204" pitchFamily="34" charset="0"/>
                <a:buChar char="•"/>
              </a:pPr>
              <a:r>
                <a:rPr lang="en-US" sz="1400" dirty="0"/>
                <a:t>Open source SLAs</a:t>
              </a:r>
            </a:p>
            <a:p>
              <a:pPr marL="115888" indent="-115888">
                <a:buFont typeface="Arial" panose="020B0604020202020204" pitchFamily="34" charset="0"/>
                <a:buChar char="•"/>
              </a:pPr>
              <a:r>
                <a:rPr lang="en-US" sz="1400" dirty="0" smtClean="0"/>
                <a:t>Standards </a:t>
              </a:r>
              <a:r>
                <a:rPr lang="en-US" sz="1400" dirty="0"/>
                <a:t>adapted to environment</a:t>
              </a:r>
            </a:p>
            <a:p>
              <a:pPr marL="115888" indent="-115888">
                <a:buFont typeface="Arial" panose="020B0604020202020204" pitchFamily="34" charset="0"/>
                <a:buChar char="•"/>
              </a:pPr>
              <a:r>
                <a:rPr lang="en-US" sz="1400" dirty="0"/>
                <a:t>Metrics integrated into risk mgt. </a:t>
              </a:r>
              <a:r>
                <a:rPr lang="en-US" sz="1400" dirty="0" smtClean="0"/>
                <a:t>tools</a:t>
              </a:r>
              <a:endParaRPr lang="en-US" sz="1400" dirty="0"/>
            </a:p>
          </p:txBody>
        </p:sp>
        <p:cxnSp>
          <p:nvCxnSpPr>
            <p:cNvPr id="14" name="Straight Connector 13"/>
            <p:cNvCxnSpPr/>
            <p:nvPr/>
          </p:nvCxnSpPr>
          <p:spPr bwMode="auto">
            <a:xfrm flipV="1">
              <a:off x="2053531" y="1394129"/>
              <a:ext cx="0" cy="4426569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5" name="Straight Connector 14"/>
            <p:cNvCxnSpPr/>
            <p:nvPr/>
          </p:nvCxnSpPr>
          <p:spPr bwMode="auto">
            <a:xfrm flipV="1">
              <a:off x="3454036" y="1394129"/>
              <a:ext cx="15498" cy="4431738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6" name="Straight Connector 15"/>
            <p:cNvCxnSpPr/>
            <p:nvPr/>
          </p:nvCxnSpPr>
          <p:spPr bwMode="auto">
            <a:xfrm flipV="1">
              <a:off x="4900003" y="1394129"/>
              <a:ext cx="15498" cy="4436907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7" name="Straight Connector 16"/>
            <p:cNvCxnSpPr/>
            <p:nvPr/>
          </p:nvCxnSpPr>
          <p:spPr bwMode="auto">
            <a:xfrm flipV="1">
              <a:off x="6462721" y="1394129"/>
              <a:ext cx="15566" cy="4442076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8" name="TextBox 17"/>
            <p:cNvSpPr txBox="1"/>
            <p:nvPr/>
          </p:nvSpPr>
          <p:spPr>
            <a:xfrm>
              <a:off x="887278" y="3371326"/>
              <a:ext cx="1266985" cy="16004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15888" indent="-115888">
                <a:buFont typeface="Arial" panose="020B0604020202020204" pitchFamily="34" charset="0"/>
                <a:buChar char="•"/>
              </a:pPr>
              <a:r>
                <a:rPr lang="en-US" sz="1400" dirty="0" smtClean="0"/>
                <a:t>Frequent attacks</a:t>
              </a:r>
            </a:p>
            <a:p>
              <a:pPr marL="115888" indent="-115888">
                <a:buFont typeface="Arial" panose="020B0604020202020204" pitchFamily="34" charset="0"/>
                <a:buChar char="•"/>
              </a:pPr>
              <a:r>
                <a:rPr lang="en-US" sz="1400" dirty="0" smtClean="0"/>
                <a:t>No reviews</a:t>
              </a:r>
            </a:p>
            <a:p>
              <a:pPr marL="115888" indent="-115888">
                <a:buFont typeface="Arial" panose="020B0604020202020204" pitchFamily="34" charset="0"/>
                <a:buChar char="•"/>
              </a:pPr>
              <a:r>
                <a:rPr lang="en-US" sz="1400" dirty="0" smtClean="0"/>
                <a:t>No constraints</a:t>
              </a:r>
            </a:p>
            <a:p>
              <a:pPr marL="115888" indent="-115888">
                <a:buFont typeface="Arial" panose="020B0604020202020204" pitchFamily="34" charset="0"/>
                <a:buChar char="•"/>
              </a:pPr>
              <a:r>
                <a:rPr lang="en-US" sz="1400" dirty="0" smtClean="0"/>
                <a:t>Email tracking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3454035" y="2319479"/>
              <a:ext cx="1531724" cy="31085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15888" indent="-115888">
                <a:buFont typeface="Arial" panose="020B0604020202020204" pitchFamily="34" charset="0"/>
                <a:buChar char="•"/>
              </a:pPr>
              <a:r>
                <a:rPr lang="en-US" sz="1400" dirty="0" smtClean="0"/>
                <a:t>Major releases threat modeled</a:t>
              </a:r>
            </a:p>
            <a:p>
              <a:pPr marL="115888" indent="-115888">
                <a:buFont typeface="Arial" panose="020B0604020202020204" pitchFamily="34" charset="0"/>
                <a:buChar char="•"/>
              </a:pPr>
              <a:r>
                <a:rPr lang="en-US" sz="1400" dirty="0"/>
                <a:t>All primary tools used</a:t>
              </a:r>
            </a:p>
            <a:p>
              <a:pPr marL="115888" indent="-115888">
                <a:buFont typeface="Arial" panose="020B0604020202020204" pitchFamily="34" charset="0"/>
                <a:buChar char="•"/>
              </a:pPr>
              <a:endParaRPr lang="en-US" sz="1400" dirty="0" smtClean="0"/>
            </a:p>
            <a:p>
              <a:pPr marL="115888" indent="-115888">
                <a:buFont typeface="Arial" panose="020B0604020202020204" pitchFamily="34" charset="0"/>
                <a:buChar char="•"/>
              </a:pPr>
              <a:endParaRPr lang="en-US" sz="1400" dirty="0"/>
            </a:p>
            <a:p>
              <a:pPr marL="115888" indent="-115888">
                <a:buFont typeface="Arial" panose="020B0604020202020204" pitchFamily="34" charset="0"/>
                <a:buChar char="•"/>
              </a:pPr>
              <a:endParaRPr lang="en-US" sz="1400" dirty="0" smtClean="0"/>
            </a:p>
            <a:p>
              <a:pPr marL="115888" indent="-115888">
                <a:buFont typeface="Arial" panose="020B0604020202020204" pitchFamily="34" charset="0"/>
                <a:buChar char="•"/>
              </a:pPr>
              <a:endParaRPr lang="en-US" sz="1400" dirty="0"/>
            </a:p>
            <a:p>
              <a:pPr marL="115888" indent="-115888">
                <a:buFont typeface="Arial" panose="020B0604020202020204" pitchFamily="34" charset="0"/>
                <a:buChar char="•"/>
              </a:pPr>
              <a:endParaRPr lang="en-US" sz="1400" dirty="0" smtClean="0"/>
            </a:p>
            <a:p>
              <a:pPr marL="115888" indent="-115888">
                <a:buFont typeface="Arial" panose="020B0604020202020204" pitchFamily="34" charset="0"/>
                <a:buChar char="•"/>
              </a:pPr>
              <a:r>
                <a:rPr lang="en-US" sz="1400" dirty="0" smtClean="0"/>
                <a:t>BlackDuck</a:t>
              </a:r>
              <a:endParaRPr lang="en-US" sz="1400" dirty="0"/>
            </a:p>
            <a:p>
              <a:pPr marL="115888" indent="-115888">
                <a:buFont typeface="Arial" panose="020B0604020202020204" pitchFamily="34" charset="0"/>
                <a:buChar char="•"/>
              </a:pPr>
              <a:r>
                <a:rPr lang="en-US" sz="1400" dirty="0" smtClean="0"/>
                <a:t>Standards </a:t>
              </a:r>
              <a:r>
                <a:rPr lang="en-US" sz="1400" dirty="0"/>
                <a:t>adopted</a:t>
              </a:r>
            </a:p>
            <a:p>
              <a:pPr marL="115888" indent="-115888">
                <a:buFont typeface="Arial" panose="020B0604020202020204" pitchFamily="34" charset="0"/>
                <a:buChar char="•"/>
              </a:pPr>
              <a:r>
                <a:rPr lang="en-US" sz="1400" dirty="0" smtClean="0"/>
                <a:t>PSIRT XLS</a:t>
              </a:r>
              <a:endParaRPr lang="en-US" sz="1400" dirty="0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4907752" y="1663862"/>
              <a:ext cx="1531722" cy="33239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15888" indent="-115888">
                <a:buFont typeface="Arial" panose="020B0604020202020204" pitchFamily="34" charset="0"/>
                <a:buChar char="•"/>
              </a:pPr>
              <a:r>
                <a:rPr lang="en-US" sz="1400" dirty="0" smtClean="0"/>
                <a:t>All releases threat modeled </a:t>
              </a:r>
              <a:endParaRPr lang="en-US" sz="1400" dirty="0"/>
            </a:p>
            <a:p>
              <a:pPr marL="115888" indent="-115888">
                <a:buFont typeface="Arial" panose="020B0604020202020204" pitchFamily="34" charset="0"/>
                <a:buChar char="•"/>
              </a:pPr>
              <a:endParaRPr lang="en-US" sz="1400" dirty="0" smtClean="0"/>
            </a:p>
            <a:p>
              <a:pPr marL="115888" indent="-115888">
                <a:buFont typeface="Arial" panose="020B0604020202020204" pitchFamily="34" charset="0"/>
                <a:buChar char="•"/>
              </a:pPr>
              <a:endParaRPr lang="en-US" sz="1400" dirty="0" smtClean="0"/>
            </a:p>
            <a:p>
              <a:pPr marL="115888" indent="-115888">
                <a:buFont typeface="Arial" panose="020B0604020202020204" pitchFamily="34" charset="0"/>
                <a:buChar char="•"/>
              </a:pPr>
              <a:endParaRPr lang="en-US" sz="1400" dirty="0"/>
            </a:p>
            <a:p>
              <a:pPr marL="115888" indent="-115888">
                <a:buFont typeface="Arial" panose="020B0604020202020204" pitchFamily="34" charset="0"/>
                <a:buChar char="•"/>
              </a:pPr>
              <a:endParaRPr lang="en-US" sz="1400" dirty="0" smtClean="0"/>
            </a:p>
            <a:p>
              <a:pPr marL="115888" indent="-115888">
                <a:buFont typeface="Arial" panose="020B0604020202020204" pitchFamily="34" charset="0"/>
                <a:buChar char="•"/>
              </a:pPr>
              <a:r>
                <a:rPr lang="en-US" sz="1400" dirty="0" smtClean="0"/>
                <a:t>Defect </a:t>
              </a:r>
              <a:r>
                <a:rPr lang="en-US" sz="1400" dirty="0"/>
                <a:t>rates decreasing</a:t>
              </a:r>
            </a:p>
            <a:p>
              <a:pPr marL="115888" indent="-115888">
                <a:buFont typeface="Arial" panose="020B0604020202020204" pitchFamily="34" charset="0"/>
                <a:buChar char="•"/>
              </a:pPr>
              <a:r>
                <a:rPr lang="en-US" sz="1400" dirty="0" smtClean="0"/>
                <a:t>Fuzzing scripts written</a:t>
              </a:r>
            </a:p>
            <a:p>
              <a:pPr marL="115888" indent="-115888">
                <a:buFont typeface="Arial" panose="020B0604020202020204" pitchFamily="34" charset="0"/>
                <a:buChar char="•"/>
              </a:pPr>
              <a:r>
                <a:rPr lang="en-US" sz="1400" dirty="0"/>
                <a:t>Accept risks of open source</a:t>
              </a:r>
            </a:p>
            <a:p>
              <a:pPr marL="115888" indent="-115888">
                <a:buFont typeface="Arial" panose="020B0604020202020204" pitchFamily="34" charset="0"/>
                <a:buChar char="•"/>
              </a:pPr>
              <a:r>
                <a:rPr lang="en-US" sz="1400" dirty="0" smtClean="0"/>
                <a:t>Tracking DB w/dashboard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2084527" y="3042594"/>
              <a:ext cx="1392240" cy="16004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15888" indent="-115888">
                <a:buFont typeface="Arial" panose="020B0604020202020204" pitchFamily="34" charset="0"/>
                <a:buChar char="•"/>
              </a:pPr>
              <a:r>
                <a:rPr lang="en-US" sz="1400" dirty="0" smtClean="0"/>
                <a:t>Major attack vectors addressed</a:t>
              </a:r>
            </a:p>
            <a:p>
              <a:pPr marL="115888" indent="-115888">
                <a:buFont typeface="Arial" panose="020B0604020202020204" pitchFamily="34" charset="0"/>
                <a:buChar char="•"/>
              </a:pPr>
              <a:r>
                <a:rPr lang="en-US" sz="1400" dirty="0" smtClean="0"/>
                <a:t>Freeware tools used</a:t>
              </a:r>
            </a:p>
            <a:p>
              <a:pPr marL="115888" indent="-115888">
                <a:buFont typeface="Arial" panose="020B0604020202020204" pitchFamily="34" charset="0"/>
                <a:buChar char="•"/>
              </a:pPr>
              <a:r>
                <a:rPr lang="en-US" sz="1400" dirty="0"/>
                <a:t>Standard </a:t>
              </a:r>
              <a:r>
                <a:rPr lang="en-US" sz="1400" dirty="0" smtClean="0"/>
                <a:t>awareness</a:t>
              </a:r>
              <a:endParaRPr lang="en-US" sz="1400" dirty="0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472701" y="1580901"/>
              <a:ext cx="9938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solidFill>
                    <a:srgbClr val="C00000"/>
                  </a:solidFill>
                </a:rPr>
                <a:t>Level of Maturity</a:t>
              </a:r>
              <a:endParaRPr lang="en-US" sz="1400" b="1" dirty="0">
                <a:solidFill>
                  <a:srgbClr val="C00000"/>
                </a:solidFill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7702662" y="5181838"/>
              <a:ext cx="79816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solidFill>
                    <a:srgbClr val="C00000"/>
                  </a:solidFill>
                </a:rPr>
                <a:t>PSMM Phase</a:t>
              </a:r>
              <a:endParaRPr lang="en-US" sz="1400" b="1" dirty="0">
                <a:solidFill>
                  <a:srgbClr val="C00000"/>
                </a:solidFill>
              </a:endParaRPr>
            </a:p>
          </p:txBody>
        </p:sp>
        <p:pic>
          <p:nvPicPr>
            <p:cNvPr id="24" name="Picture 10" descr="File:1 white, red rounded rectangle.sv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41537" y="5886266"/>
              <a:ext cx="172420" cy="2873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Picture 8" descr="File:2 white, red rounded rectangle.sv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82076" y="5881060"/>
              <a:ext cx="208445" cy="2977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Picture 25" descr="File:3 white, red rounded rectangle.sv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21794" y="5884572"/>
              <a:ext cx="203528" cy="2907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" name="Picture 4" descr="File:4 white, red rounded rectangle.sv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16803" y="5885081"/>
              <a:ext cx="202815" cy="2897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2" descr="File:5 white, red rounded rectangle.sv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74000" y="5883936"/>
              <a:ext cx="204419" cy="2920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603989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#1 PS Maturity Model </a:t>
            </a:r>
            <a:r>
              <a:rPr lang="en-US" dirty="0"/>
              <a:t>Parameters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NTX ISSA Cyber Security Conference – April 24-25, 2015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C1987-670F-42A2-84AA-25E2588F92FF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6" name="Text Placeholder 7"/>
          <p:cNvSpPr txBox="1">
            <a:spLocks/>
          </p:cNvSpPr>
          <p:nvPr/>
        </p:nvSpPr>
        <p:spPr>
          <a:xfrm>
            <a:off x="76200" y="1114428"/>
            <a:ext cx="8229600" cy="333372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800" dirty="0" smtClean="0">
                <a:solidFill>
                  <a:srgbClr val="0033FF"/>
                </a:solidFill>
              </a:rPr>
              <a:t>	</a:t>
            </a:r>
            <a:r>
              <a:rPr lang="en-US" sz="2800" u="sng" dirty="0" smtClean="0">
                <a:solidFill>
                  <a:srgbClr val="0033FF"/>
                </a:solidFill>
              </a:rPr>
              <a:t>Operational</a:t>
            </a:r>
            <a:r>
              <a:rPr lang="en-US" sz="2800" dirty="0" smtClean="0"/>
              <a:t>		        </a:t>
            </a:r>
            <a:r>
              <a:rPr lang="en-US" sz="2800" u="sng" dirty="0" smtClean="0">
                <a:solidFill>
                  <a:srgbClr val="C00000"/>
                </a:solidFill>
              </a:rPr>
              <a:t>Technical</a:t>
            </a:r>
            <a:endParaRPr lang="en-US" sz="2800" u="sng" dirty="0">
              <a:solidFill>
                <a:srgbClr val="C00000"/>
              </a:solidFill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965696" y="1696510"/>
            <a:ext cx="3344177" cy="4704290"/>
          </a:xfrm>
        </p:spPr>
        <p:txBody>
          <a:bodyPr>
            <a:normAutofit lnSpcReduction="10000"/>
          </a:bodyPr>
          <a:lstStyle/>
          <a:p>
            <a:pPr marL="457200" indent="-457200">
              <a:spcBef>
                <a:spcPts val="0"/>
              </a:spcBef>
              <a:buFont typeface="+mj-lt"/>
              <a:buAutoNum type="arabicPeriod"/>
            </a:pPr>
            <a:r>
              <a:rPr lang="en-US" sz="2400" dirty="0" smtClean="0"/>
              <a:t>Program</a:t>
            </a:r>
          </a:p>
          <a:p>
            <a:pPr marL="457200" indent="-457200">
              <a:spcBef>
                <a:spcPts val="0"/>
              </a:spcBef>
              <a:buFont typeface="+mj-lt"/>
              <a:buAutoNum type="arabicPeriod"/>
            </a:pPr>
            <a:r>
              <a:rPr lang="en-US" sz="2400" dirty="0" smtClean="0"/>
              <a:t>Process</a:t>
            </a:r>
          </a:p>
          <a:p>
            <a:pPr marL="457200" indent="-457200">
              <a:spcBef>
                <a:spcPts val="0"/>
              </a:spcBef>
              <a:buFont typeface="+mj-lt"/>
              <a:buAutoNum type="arabicPeriod"/>
            </a:pPr>
            <a:r>
              <a:rPr lang="en-US" sz="2400" dirty="0" smtClean="0"/>
              <a:t>Resources</a:t>
            </a:r>
            <a:endParaRPr lang="en-US" sz="2400" dirty="0"/>
          </a:p>
          <a:p>
            <a:pPr marL="457200" indent="-457200">
              <a:spcBef>
                <a:spcPts val="0"/>
              </a:spcBef>
              <a:buFont typeface="+mj-lt"/>
              <a:buAutoNum type="arabicPeriod"/>
            </a:pPr>
            <a:r>
              <a:rPr lang="en-US" sz="2400" dirty="0" smtClean="0"/>
              <a:t>Training</a:t>
            </a:r>
          </a:p>
          <a:p>
            <a:pPr marL="457200" indent="-457200">
              <a:spcBef>
                <a:spcPts val="0"/>
              </a:spcBef>
              <a:buFont typeface="+mj-lt"/>
              <a:buAutoNum type="arabicPeriod"/>
            </a:pPr>
            <a:r>
              <a:rPr lang="en-US" sz="2400" dirty="0" smtClean="0"/>
              <a:t>Security Reviews</a:t>
            </a:r>
          </a:p>
          <a:p>
            <a:pPr marL="457200" indent="-457200">
              <a:spcBef>
                <a:spcPts val="0"/>
              </a:spcBef>
              <a:buFont typeface="+mj-lt"/>
              <a:buAutoNum type="arabicPeriod"/>
            </a:pPr>
            <a:r>
              <a:rPr lang="en-US" sz="2400" dirty="0"/>
              <a:t>Tools</a:t>
            </a:r>
          </a:p>
          <a:p>
            <a:pPr marL="457200" indent="-457200">
              <a:spcBef>
                <a:spcPts val="0"/>
              </a:spcBef>
              <a:buFont typeface="+mj-lt"/>
              <a:buAutoNum type="arabicPeriod"/>
            </a:pPr>
            <a:r>
              <a:rPr lang="en-US" sz="2400" dirty="0" smtClean="0"/>
              <a:t>PSIRT</a:t>
            </a:r>
          </a:p>
          <a:p>
            <a:pPr marL="457200" indent="-457200">
              <a:spcBef>
                <a:spcPts val="0"/>
              </a:spcBef>
              <a:buFont typeface="+mj-lt"/>
              <a:buAutoNum type="arabicPeriod"/>
            </a:pPr>
            <a:r>
              <a:rPr lang="en-US" sz="2400" dirty="0" smtClean="0"/>
              <a:t>SDL</a:t>
            </a:r>
          </a:p>
          <a:p>
            <a:pPr marL="457200" indent="-457200">
              <a:spcBef>
                <a:spcPts val="0"/>
              </a:spcBef>
              <a:buFont typeface="+mj-lt"/>
              <a:buAutoNum type="arabicPeriod"/>
            </a:pPr>
            <a:r>
              <a:rPr lang="en-US" sz="2400" dirty="0" smtClean="0"/>
              <a:t>Policy</a:t>
            </a:r>
          </a:p>
          <a:p>
            <a:pPr marL="457200" indent="-457200">
              <a:spcBef>
                <a:spcPts val="0"/>
              </a:spcBef>
              <a:buFont typeface="+mj-lt"/>
              <a:buAutoNum type="arabicPeriod"/>
            </a:pPr>
            <a:r>
              <a:rPr lang="en-US" sz="2400" dirty="0" smtClean="0"/>
              <a:t>Privacy</a:t>
            </a:r>
          </a:p>
          <a:p>
            <a:pPr marL="457200" indent="-457200">
              <a:spcBef>
                <a:spcPts val="0"/>
              </a:spcBef>
              <a:buFont typeface="+mj-lt"/>
              <a:buAutoNum type="arabicPeriod"/>
            </a:pPr>
            <a:r>
              <a:rPr lang="en-US" sz="2400" dirty="0" smtClean="0"/>
              <a:t>Certification</a:t>
            </a:r>
          </a:p>
          <a:p>
            <a:pPr marL="457200" indent="-457200">
              <a:spcBef>
                <a:spcPts val="0"/>
              </a:spcBef>
              <a:buFont typeface="+mj-lt"/>
              <a:buAutoNum type="arabicPeriod"/>
            </a:pPr>
            <a:r>
              <a:rPr lang="en-US" sz="2400" dirty="0" smtClean="0"/>
              <a:t>M&amp;A</a:t>
            </a:r>
          </a:p>
          <a:p>
            <a:pPr marL="457200" indent="-457200">
              <a:spcBef>
                <a:spcPts val="0"/>
              </a:spcBef>
              <a:buFont typeface="+mj-lt"/>
              <a:buAutoNum type="arabicPeriod"/>
            </a:pPr>
            <a:r>
              <a:rPr lang="en-US" sz="2400" dirty="0" smtClean="0"/>
              <a:t>Extended Team</a:t>
            </a:r>
            <a:endParaRPr lang="en-US" sz="2400" dirty="0"/>
          </a:p>
        </p:txBody>
      </p:sp>
      <p:sp>
        <p:nvSpPr>
          <p:cNvPr id="8" name="Content Placeholder 10"/>
          <p:cNvSpPr txBox="1">
            <a:spLocks/>
          </p:cNvSpPr>
          <p:nvPr/>
        </p:nvSpPr>
        <p:spPr>
          <a:xfrm>
            <a:off x="4324350" y="1696510"/>
            <a:ext cx="4667250" cy="4704290"/>
          </a:xfrm>
          <a:prstGeom prst="rect">
            <a:avLst/>
          </a:prstGeom>
        </p:spPr>
        <p:txBody>
          <a:bodyPr bIns="0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spcBef>
                <a:spcPts val="300"/>
              </a:spcBef>
              <a:buFont typeface="+mj-lt"/>
              <a:buAutoNum type="arabicPeriod" startAt="14"/>
            </a:pPr>
            <a:r>
              <a:rPr lang="en-US" sz="2400" dirty="0" smtClean="0"/>
              <a:t>Threat Modeling / Architecture Reviews</a:t>
            </a:r>
          </a:p>
          <a:p>
            <a:pPr marL="457200" indent="-457200">
              <a:spcBef>
                <a:spcPts val="300"/>
              </a:spcBef>
              <a:buFont typeface="+mj-lt"/>
              <a:buAutoNum type="arabicPeriod" startAt="14"/>
            </a:pPr>
            <a:r>
              <a:rPr lang="en-US" sz="2400" dirty="0" smtClean="0"/>
              <a:t>Static Analysis</a:t>
            </a:r>
          </a:p>
          <a:p>
            <a:pPr marL="457200" indent="-457200">
              <a:spcBef>
                <a:spcPts val="300"/>
              </a:spcBef>
              <a:buFont typeface="+mj-lt"/>
              <a:buAutoNum type="arabicPeriod" startAt="14"/>
            </a:pPr>
            <a:r>
              <a:rPr lang="en-US" sz="2400" dirty="0" smtClean="0"/>
              <a:t>Dynamic Analysis (Web Apps)</a:t>
            </a:r>
          </a:p>
          <a:p>
            <a:pPr marL="457200" indent="-457200">
              <a:spcBef>
                <a:spcPts val="300"/>
              </a:spcBef>
              <a:buFont typeface="+mj-lt"/>
              <a:buAutoNum type="arabicPeriod" startAt="14"/>
            </a:pPr>
            <a:r>
              <a:rPr lang="en-US" sz="2400" dirty="0" smtClean="0"/>
              <a:t>Fuzz Testing</a:t>
            </a:r>
          </a:p>
          <a:p>
            <a:pPr marL="457200" indent="-457200">
              <a:spcBef>
                <a:spcPts val="300"/>
              </a:spcBef>
              <a:buFont typeface="+mj-lt"/>
              <a:buAutoNum type="arabicPeriod" startAt="14"/>
            </a:pPr>
            <a:r>
              <a:rPr lang="en-US" sz="2400" dirty="0" smtClean="0"/>
              <a:t>Vulnerability Scans / Penetration Testing</a:t>
            </a:r>
          </a:p>
          <a:p>
            <a:pPr marL="457200" indent="-457200">
              <a:spcBef>
                <a:spcPts val="300"/>
              </a:spcBef>
              <a:buFont typeface="+mj-lt"/>
              <a:buAutoNum type="arabicPeriod" startAt="14"/>
            </a:pPr>
            <a:r>
              <a:rPr lang="en-US" sz="2400" dirty="0" smtClean="0"/>
              <a:t>Manual Code Reviews</a:t>
            </a:r>
          </a:p>
          <a:p>
            <a:pPr marL="457200" indent="-457200">
              <a:spcBef>
                <a:spcPts val="300"/>
              </a:spcBef>
              <a:buFont typeface="+mj-lt"/>
              <a:buAutoNum type="arabicPeriod" startAt="14"/>
            </a:pPr>
            <a:r>
              <a:rPr lang="en-US" sz="2400" dirty="0" smtClean="0"/>
              <a:t>Secure Coding Standards</a:t>
            </a:r>
          </a:p>
          <a:p>
            <a:pPr marL="457200" indent="-457200">
              <a:spcBef>
                <a:spcPts val="300"/>
              </a:spcBef>
              <a:buFont typeface="+mj-lt"/>
              <a:buAutoNum type="arabicPeriod" startAt="14"/>
            </a:pPr>
            <a:r>
              <a:rPr lang="en-US" sz="2400" dirty="0" smtClean="0"/>
              <a:t>Open Source / 3</a:t>
            </a:r>
            <a:r>
              <a:rPr lang="en-US" sz="2400" baseline="30000" dirty="0" smtClean="0"/>
              <a:t>rd</a:t>
            </a:r>
            <a:r>
              <a:rPr lang="en-US" sz="2400" dirty="0" smtClean="0"/>
              <a:t> Party Libraries</a:t>
            </a:r>
          </a:p>
          <a:p>
            <a:pPr marL="457200" indent="-457200">
              <a:spcBef>
                <a:spcPts val="300"/>
              </a:spcBef>
              <a:buFont typeface="+mj-lt"/>
              <a:buAutoNum type="arabicPeriod" startAt="14"/>
            </a:pPr>
            <a:r>
              <a:rPr lang="en-US" sz="2400" dirty="0" smtClean="0"/>
              <a:t>Tracking Tools</a:t>
            </a:r>
          </a:p>
        </p:txBody>
      </p:sp>
    </p:spTree>
    <p:extLst>
      <p:ext uri="{BB962C8B-B14F-4D97-AF65-F5344CB8AC3E}">
        <p14:creationId xmlns:p14="http://schemas.microsoft.com/office/powerpoint/2010/main" val="1513637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#2 Push Farther / Faster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NTX ISSA Cyber Security Conference – April 24-25, 2015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C1987-670F-42A2-84AA-25E2588F92FF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800" dirty="0" smtClean="0"/>
              <a:t>Distance</a:t>
            </a:r>
          </a:p>
          <a:p>
            <a:pPr marL="858838" lvl="1" indent="-469900">
              <a:buFont typeface="+mj-lt"/>
              <a:buAutoNum type="arabicPeriod"/>
            </a:pPr>
            <a:r>
              <a:rPr lang="en-US" sz="3300" dirty="0" smtClean="0"/>
              <a:t>5K (3.1)</a:t>
            </a:r>
          </a:p>
          <a:p>
            <a:pPr marL="858838" lvl="1" indent="-469900">
              <a:buFont typeface="+mj-lt"/>
              <a:buAutoNum type="arabicPeriod"/>
            </a:pPr>
            <a:r>
              <a:rPr lang="en-US" sz="3300" dirty="0" smtClean="0"/>
              <a:t>10K (6.2)</a:t>
            </a:r>
          </a:p>
          <a:p>
            <a:pPr marL="858838" lvl="1" indent="-469900">
              <a:buFont typeface="+mj-lt"/>
              <a:buAutoNum type="arabicPeriod"/>
            </a:pPr>
            <a:r>
              <a:rPr lang="en-US" sz="3300" dirty="0" smtClean="0"/>
              <a:t>½ Marathon (13.1)</a:t>
            </a:r>
          </a:p>
          <a:p>
            <a:pPr marL="858838" lvl="1" indent="-469900">
              <a:buFont typeface="+mj-lt"/>
              <a:buAutoNum type="arabicPeriod"/>
            </a:pPr>
            <a:r>
              <a:rPr lang="en-US" sz="3300" dirty="0" smtClean="0"/>
              <a:t>Marathon (26.2)</a:t>
            </a:r>
          </a:p>
          <a:p>
            <a:pPr marL="860425" lvl="1" indent="-514350">
              <a:buFont typeface="+mj-lt"/>
              <a:buAutoNum type="arabicPeriod"/>
            </a:pPr>
            <a:r>
              <a:rPr lang="en-US" sz="3300" dirty="0" smtClean="0"/>
              <a:t>50K (31.1)</a:t>
            </a:r>
          </a:p>
          <a:p>
            <a:pPr marL="860425" lvl="1" indent="-514350">
              <a:buFont typeface="+mj-lt"/>
              <a:buAutoNum type="arabicPeriod"/>
            </a:pPr>
            <a:r>
              <a:rPr lang="en-US" sz="3300" dirty="0" smtClean="0"/>
              <a:t>50M</a:t>
            </a:r>
          </a:p>
          <a:p>
            <a:pPr marL="860425" lvl="1" indent="-514350">
              <a:buFont typeface="+mj-lt"/>
              <a:buAutoNum type="arabicPeriod"/>
            </a:pPr>
            <a:r>
              <a:rPr lang="en-US" sz="3300" dirty="0" smtClean="0"/>
              <a:t>100K (62.2)</a:t>
            </a:r>
          </a:p>
          <a:p>
            <a:pPr marL="860425" lvl="1" indent="-514350">
              <a:buFont typeface="+mj-lt"/>
              <a:buAutoNum type="arabicPeriod"/>
            </a:pPr>
            <a:r>
              <a:rPr lang="en-US" sz="3300" dirty="0" smtClean="0"/>
              <a:t>100M</a:t>
            </a:r>
          </a:p>
          <a:p>
            <a:pPr marL="860425" lvl="1" indent="-514350">
              <a:buFont typeface="+mj-lt"/>
              <a:buAutoNum type="arabicPeriod"/>
            </a:pPr>
            <a:r>
              <a:rPr lang="en-US" sz="3300" dirty="0" smtClean="0"/>
              <a:t>72 Hour Endurance</a:t>
            </a:r>
          </a:p>
        </p:txBody>
      </p:sp>
      <p:sp>
        <p:nvSpPr>
          <p:cNvPr id="7" name="Content Placeholder 5"/>
          <p:cNvSpPr txBox="1">
            <a:spLocks/>
          </p:cNvSpPr>
          <p:nvPr/>
        </p:nvSpPr>
        <p:spPr>
          <a:xfrm>
            <a:off x="4114800" y="1524000"/>
            <a:ext cx="4648200" cy="4525963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Speed</a:t>
            </a:r>
          </a:p>
          <a:p>
            <a:pPr lvl="1"/>
            <a:r>
              <a:rPr lang="en-US" dirty="0" smtClean="0"/>
              <a:t>6:00 Marathon Limit (US)</a:t>
            </a:r>
          </a:p>
          <a:p>
            <a:pPr lvl="1"/>
            <a:r>
              <a:rPr lang="en-US" dirty="0" smtClean="0"/>
              <a:t>5:00 Marathon Limit (EU)</a:t>
            </a:r>
          </a:p>
          <a:p>
            <a:pPr lvl="1"/>
            <a:r>
              <a:rPr lang="en-US" dirty="0" smtClean="0"/>
              <a:t>4:00 Marathon (25%)</a:t>
            </a:r>
          </a:p>
          <a:p>
            <a:pPr lvl="1"/>
            <a:r>
              <a:rPr lang="en-US" dirty="0" smtClean="0"/>
              <a:t>3:30 Boston Qualifier</a:t>
            </a:r>
          </a:p>
          <a:p>
            <a:pPr lvl="1"/>
            <a:r>
              <a:rPr lang="en-US" dirty="0" smtClean="0"/>
              <a:t>2:00 Marathon Glass Ceiling (2:03:23)</a:t>
            </a:r>
          </a:p>
          <a:p>
            <a:pPr lvl="1"/>
            <a:r>
              <a:rPr lang="en-US" dirty="0" smtClean="0"/>
              <a:t>12:00 100M USA Record (</a:t>
            </a:r>
            <a:r>
              <a:rPr lang="en-US" dirty="0"/>
              <a:t>11:59:28</a:t>
            </a:r>
            <a:r>
              <a:rPr lang="en-US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5245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7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#1 Metrics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NTX ISSA Cyber Security Conference – April 24-25, 2015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C1987-670F-42A2-84AA-25E2588F92FF}" type="slidenum">
              <a:rPr lang="en-US" smtClean="0"/>
              <a:pPr/>
              <a:t>23</a:t>
            </a:fld>
            <a:endParaRPr lang="en-US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219200"/>
            <a:ext cx="7353299" cy="5085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89056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#2 Measuring Progress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NTX ISSA Cyber Security Conference – April 24-25, 2015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C1987-670F-42A2-84AA-25E2588F92FF}" type="slidenum">
              <a:rPr lang="en-US" smtClean="0"/>
              <a:pPr/>
              <a:t>24</a:t>
            </a:fld>
            <a:endParaRPr lang="en-US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219200"/>
            <a:ext cx="8534400" cy="50932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5495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Continual Evolution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There is always a better way – find it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NTX ISSA Cyber Security Conference – April 24-25, 2015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C1987-670F-42A2-84AA-25E2588F92FF}" type="slidenum">
              <a:rPr lang="en-US" smtClean="0"/>
              <a:pPr/>
              <a:t>25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2199" y="2438400"/>
            <a:ext cx="7328473" cy="3111907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2186769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#1 The Reward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NTX ISSA Cyber Security Conference – April 24-25, 2015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C1987-670F-42A2-84AA-25E2588F92FF}" type="slidenum">
              <a:rPr lang="en-US" smtClean="0"/>
              <a:pPr/>
              <a:t>26</a:t>
            </a:fld>
            <a:endParaRPr lang="en-US"/>
          </a:p>
        </p:txBody>
      </p:sp>
      <p:pic>
        <p:nvPicPr>
          <p:cNvPr id="7170" name="Picture 2" descr="http://www.defencebyte.com/blog/wp-content/uploads/2014/07/computer-securit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3695699"/>
            <a:ext cx="3505200" cy="2628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Secure code = Less fire stomping (PSIRT)</a:t>
            </a:r>
          </a:p>
          <a:p>
            <a:r>
              <a:rPr lang="en-US" dirty="0" smtClean="0"/>
              <a:t>Customer satisfaction = Increased business</a:t>
            </a:r>
          </a:p>
          <a:p>
            <a:r>
              <a:rPr lang="en-US" dirty="0" smtClean="0"/>
              <a:t>Protects </a:t>
            </a:r>
            <a:r>
              <a:rPr lang="en-US" dirty="0"/>
              <a:t>the brand</a:t>
            </a:r>
          </a:p>
          <a:p>
            <a:r>
              <a:rPr lang="en-US" dirty="0"/>
              <a:t>Meets compliance requirements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3580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#2 The Reward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NTX ISSA Cyber Security Conference – April 24-25, 2015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C1987-670F-42A2-84AA-25E2588F92FF}" type="slidenum">
              <a:rPr lang="en-US" smtClean="0"/>
              <a:pPr/>
              <a:t>27</a:t>
            </a:fld>
            <a:endParaRPr lang="en-US"/>
          </a:p>
        </p:txBody>
      </p:sp>
      <p:pic>
        <p:nvPicPr>
          <p:cNvPr id="6" name="Picture 3" descr="C:\Users\htoomey\Documents\Google Drive\Running\2013\130101 Texas Marathon\Pics\IMG_164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314450"/>
            <a:ext cx="6477000" cy="485775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2094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Finishing the Hawk Hundred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5807" y="1219200"/>
            <a:ext cx="3712893" cy="4953000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NTX ISSA Cyber Security Conference – April 24-25, 2015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C1987-670F-42A2-84AA-25E2588F92FF}" type="slidenum">
              <a:rPr lang="en-US" smtClean="0"/>
              <a:pPr/>
              <a:t>28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219200"/>
            <a:ext cx="4343400" cy="289922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124282"/>
            <a:ext cx="2817283" cy="211296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429000" y="4667071"/>
            <a:ext cx="1371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13 Sep 2014</a:t>
            </a:r>
          </a:p>
          <a:p>
            <a:endParaRPr lang="en-US" b="1" dirty="0"/>
          </a:p>
          <a:p>
            <a:r>
              <a:rPr lang="en-US" b="1" dirty="0" smtClean="0"/>
              <a:t>Finish Time: 31:38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366900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Finishing the Brazos Bend 100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011" y="3914042"/>
            <a:ext cx="2960077" cy="2220058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NTX ISSA Cyber Security Conference – April 24-25, 2015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C1987-670F-42A2-84AA-25E2588F92FF}" type="slidenum">
              <a:rPr lang="en-US" smtClean="0"/>
              <a:pPr/>
              <a:t>29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511549" y="4343400"/>
            <a:ext cx="1676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13 Dec 2014</a:t>
            </a:r>
          </a:p>
          <a:p>
            <a:endParaRPr lang="en-US" sz="2000" b="1" dirty="0"/>
          </a:p>
          <a:p>
            <a:r>
              <a:rPr lang="en-US" sz="2000" b="1" dirty="0" smtClean="0"/>
              <a:t>Finish Time: 28:22</a:t>
            </a:r>
            <a:endParaRPr lang="en-US" sz="2000" b="1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277" y="1292469"/>
            <a:ext cx="3358662" cy="251899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4364294" y="2180491"/>
            <a:ext cx="5087057" cy="3100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5185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1F497D"/>
                </a:solidFill>
              </a:rPr>
              <a:t>Agenda</a:t>
            </a:r>
            <a:endParaRPr lang="en-US" dirty="0">
              <a:solidFill>
                <a:srgbClr val="1F497D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295400"/>
            <a:ext cx="8839200" cy="2133600"/>
          </a:xfrm>
        </p:spPr>
        <p:txBody>
          <a:bodyPr/>
          <a:lstStyle/>
          <a:p>
            <a:r>
              <a:rPr lang="en-US" dirty="0" smtClean="0"/>
              <a:t>Plot #1: Developing Secure Software</a:t>
            </a:r>
          </a:p>
          <a:p>
            <a:r>
              <a:rPr lang="en-US" dirty="0" smtClean="0"/>
              <a:t>Plot #2: Running a 100 Mile Ultra Marathon</a:t>
            </a:r>
          </a:p>
          <a:p>
            <a:pPr marL="0" indent="0" algn="ctr">
              <a:buNone/>
            </a:pPr>
            <a:r>
              <a:rPr lang="en-US" dirty="0" smtClean="0">
                <a:solidFill>
                  <a:srgbClr val="0033FF"/>
                </a:solidFill>
              </a:rPr>
              <a:t>Which is easier?</a:t>
            </a:r>
            <a:endParaRPr lang="en-US" dirty="0">
              <a:solidFill>
                <a:srgbClr val="0033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NTX ISSA Cyber Security Conference – April 24-25, 2015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C1987-670F-42A2-84AA-25E2588F92FF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1028" name="Picture 4" descr="http://blog.ultimatedirection.com/wp-content/uploads/2014/06/WS-Finish-Fee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3581400"/>
            <a:ext cx="3733800" cy="242156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techtips.steveanderson.com/wp-content/uploads/2014/04/password-heartbleed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581401"/>
            <a:ext cx="3602984" cy="238843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234071" y="4495800"/>
            <a:ext cx="6427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v</a:t>
            </a:r>
            <a:r>
              <a:rPr lang="en-US" sz="2800" dirty="0" smtClean="0"/>
              <a:t>s.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874699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295400"/>
            <a:ext cx="8839200" cy="2133600"/>
          </a:xfrm>
        </p:spPr>
        <p:txBody>
          <a:bodyPr/>
          <a:lstStyle/>
          <a:p>
            <a:r>
              <a:rPr lang="en-US" dirty="0" smtClean="0"/>
              <a:t>Plot #1: Developing Secure Software</a:t>
            </a:r>
          </a:p>
          <a:p>
            <a:r>
              <a:rPr lang="en-US" dirty="0" smtClean="0"/>
              <a:t>Plot #2: Running a 100 Mile Ultra Marathon</a:t>
            </a:r>
          </a:p>
          <a:p>
            <a:pPr marL="0" indent="0" algn="ctr">
              <a:buNone/>
            </a:pPr>
            <a:r>
              <a:rPr lang="en-US" dirty="0" smtClean="0">
                <a:solidFill>
                  <a:srgbClr val="0033FF"/>
                </a:solidFill>
              </a:rPr>
              <a:t>Which is easier?</a:t>
            </a:r>
            <a:endParaRPr lang="en-US" dirty="0">
              <a:solidFill>
                <a:srgbClr val="0033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NTX ISSA Cyber Security Conference – April 24-25, 2015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C1987-670F-42A2-84AA-25E2588F92FF}" type="slidenum">
              <a:rPr lang="en-US" smtClean="0"/>
              <a:pPr/>
              <a:t>30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379884" y="4495800"/>
            <a:ext cx="6427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v</a:t>
            </a:r>
            <a:r>
              <a:rPr lang="en-US" sz="2800" dirty="0" smtClean="0"/>
              <a:t>s.</a:t>
            </a:r>
            <a:endParaRPr lang="en-US" sz="2800" dirty="0"/>
          </a:p>
        </p:txBody>
      </p:sp>
      <p:pic>
        <p:nvPicPr>
          <p:cNvPr id="2050" name="Picture 2" descr="http://security.iyogi.com/content/dam/security-iyogi/2013/05/Secure-Computer-Data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013" y="3540571"/>
            <a:ext cx="3688972" cy="2462389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8813" y="3540571"/>
            <a:ext cx="3283187" cy="246239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3557410"/>
            <a:ext cx="3283187" cy="2462390"/>
          </a:xfrm>
          <a:prstGeom prst="rect">
            <a:avLst/>
          </a:prstGeom>
          <a:ln w="152400">
            <a:solidFill>
              <a:srgbClr val="0033FF"/>
            </a:solidFill>
          </a:ln>
          <a:scene3d>
            <a:camera prst="orthographicFron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2845170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Q&amp;A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NTX ISSA Cyber Security Conference – April 24-25, 2015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C1987-670F-42A2-84AA-25E2588F92FF}" type="slidenum">
              <a:rPr lang="en-US" smtClean="0"/>
              <a:pPr/>
              <a:t>31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43000"/>
            <a:ext cx="6667500" cy="4581525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5400" y="4191000"/>
            <a:ext cx="3886200" cy="20574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800" b="1" dirty="0"/>
              <a:t>Harold Toomey</a:t>
            </a:r>
          </a:p>
          <a:p>
            <a:pPr marL="0" indent="0">
              <a:buNone/>
            </a:pPr>
            <a:r>
              <a:rPr lang="en-US" sz="1800" dirty="0"/>
              <a:t>Principle Product Security Architect</a:t>
            </a:r>
          </a:p>
          <a:p>
            <a:pPr marL="0" indent="0">
              <a:buNone/>
            </a:pPr>
            <a:r>
              <a:rPr lang="en-US" sz="1800" dirty="0"/>
              <a:t>Product Security Group</a:t>
            </a:r>
          </a:p>
          <a:p>
            <a:pPr marL="0" indent="0">
              <a:buNone/>
            </a:pPr>
            <a:r>
              <a:rPr lang="en-US" sz="1800" dirty="0">
                <a:solidFill>
                  <a:srgbClr val="0033FF"/>
                </a:solidFill>
              </a:rPr>
              <a:t>Intel Security</a:t>
            </a:r>
          </a:p>
          <a:p>
            <a:pPr marL="0" indent="0">
              <a:buNone/>
            </a:pPr>
            <a:r>
              <a:rPr lang="en-US" sz="1800" u="sng" dirty="0">
                <a:solidFill>
                  <a:srgbClr val="0033FF"/>
                </a:solidFill>
              </a:rPr>
              <a:t>Harold_Toomey@IntelSecurity.com</a:t>
            </a:r>
          </a:p>
          <a:p>
            <a:pPr marL="0" indent="0">
              <a:buNone/>
            </a:pPr>
            <a:r>
              <a:rPr lang="en-US" sz="1800" dirty="0"/>
              <a:t>(801) </a:t>
            </a:r>
            <a:r>
              <a:rPr lang="en-US" sz="1800" dirty="0" smtClean="0"/>
              <a:t>830-9987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646392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>
          <a:xfrm>
            <a:off x="152400" y="152400"/>
            <a:ext cx="8839200" cy="3047999"/>
          </a:xfrm>
        </p:spPr>
        <p:txBody>
          <a:bodyPr>
            <a:normAutofit/>
          </a:bodyPr>
          <a:lstStyle/>
          <a:p>
            <a:r>
              <a:rPr lang="en-US" sz="1800" dirty="0" smtClean="0">
                <a:solidFill>
                  <a:schemeClr val="bg1"/>
                </a:solidFill>
              </a:rPr>
              <a:t>The Collin College Engineering Department</a:t>
            </a:r>
          </a:p>
          <a:p>
            <a:endParaRPr lang="en-US" sz="1800" dirty="0" smtClean="0">
              <a:solidFill>
                <a:schemeClr val="bg1"/>
              </a:solidFill>
            </a:endParaRPr>
          </a:p>
          <a:p>
            <a:r>
              <a:rPr lang="en-US" sz="1800" dirty="0" smtClean="0">
                <a:solidFill>
                  <a:schemeClr val="bg1"/>
                </a:solidFill>
              </a:rPr>
              <a:t>Collin College Student Chapter of the North Texas ISSA</a:t>
            </a:r>
          </a:p>
          <a:p>
            <a:endParaRPr lang="en-US" sz="1800" dirty="0" smtClean="0">
              <a:solidFill>
                <a:schemeClr val="bg1"/>
              </a:solidFill>
            </a:endParaRPr>
          </a:p>
          <a:p>
            <a:r>
              <a:rPr lang="en-US" sz="1800" dirty="0" smtClean="0">
                <a:solidFill>
                  <a:schemeClr val="bg1"/>
                </a:solidFill>
              </a:rPr>
              <a:t>North Texas ISSA (Information Systems Security Association)</a:t>
            </a:r>
          </a:p>
          <a:p>
            <a:endParaRPr lang="en-US" sz="1800" dirty="0" smtClean="0">
              <a:solidFill>
                <a:schemeClr val="bg1"/>
              </a:solidFill>
            </a:endParaRPr>
          </a:p>
          <a:p>
            <a:endParaRPr lang="en-US" dirty="0" smtClean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NTX ISSA Cyber Security Conference – April 24-25, 2015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C1987-670F-42A2-84AA-25E2588F92FF}" type="slidenum">
              <a:rPr lang="en-US" smtClean="0"/>
              <a:pPr/>
              <a:t>32</a:t>
            </a:fld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52400" y="5181600"/>
            <a:ext cx="8839200" cy="838200"/>
          </a:xfrm>
        </p:spPr>
        <p:txBody>
          <a:bodyPr anchor="t">
            <a:normAutofit/>
          </a:bodyPr>
          <a:lstStyle>
            <a:lvl1pPr algn="ctr">
              <a:defRPr sz="4800" b="1" cap="none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Thank you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://www.doit.wisc.edu/assets/secur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4000499"/>
            <a:ext cx="3009056" cy="2247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Scenario #1 – Secure Software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110+ Enterprise and consumer security products</a:t>
            </a:r>
          </a:p>
          <a:p>
            <a:r>
              <a:rPr lang="en-US" dirty="0" smtClean="0"/>
              <a:t>4,000+ software engineers</a:t>
            </a:r>
          </a:p>
          <a:p>
            <a:r>
              <a:rPr lang="en-US" dirty="0" smtClean="0"/>
              <a:t>200M+ customers</a:t>
            </a:r>
          </a:p>
          <a:p>
            <a:r>
              <a:rPr lang="en-US" dirty="0" smtClean="0"/>
              <a:t>Someone reports a vulnerability</a:t>
            </a:r>
          </a:p>
          <a:p>
            <a:endParaRPr lang="en-US" dirty="0" smtClean="0"/>
          </a:p>
          <a:p>
            <a:r>
              <a:rPr lang="en-US" dirty="0" smtClean="0"/>
              <a:t>Now what?</a:t>
            </a:r>
          </a:p>
          <a:p>
            <a:r>
              <a:rPr lang="en-US" dirty="0" smtClean="0"/>
              <a:t>How did this happen?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NTX ISSA Cyber Security Conference – April 24-25, 2015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C1987-670F-42A2-84AA-25E2588F92FF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1026" name="Picture 2" descr="http://www.primalsecurity.net/wp-content/uploads/2014/12/mw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3272726"/>
            <a:ext cx="1455546" cy="1455546"/>
          </a:xfrm>
          <a:prstGeom prst="rect">
            <a:avLst/>
          </a:prstGeom>
          <a:noFill/>
          <a:scene3d>
            <a:camera prst="orthographicFront">
              <a:rot lat="0" lon="21599951" rev="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8438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Scenario #2 – 100M Ultra Run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You gained 50 pounds over the past 10 years</a:t>
            </a:r>
          </a:p>
          <a:p>
            <a:r>
              <a:rPr lang="en-US" dirty="0" smtClean="0"/>
              <a:t>You hear running gets you healthy again</a:t>
            </a:r>
          </a:p>
          <a:p>
            <a:r>
              <a:rPr lang="en-US" dirty="0" smtClean="0"/>
              <a:t>You sign up for a 100 mile ultra marathon</a:t>
            </a:r>
          </a:p>
          <a:p>
            <a:endParaRPr lang="en-US" dirty="0" smtClean="0"/>
          </a:p>
          <a:p>
            <a:r>
              <a:rPr lang="en-US" dirty="0" smtClean="0"/>
              <a:t>Are you crazy? (yes, of course)</a:t>
            </a:r>
          </a:p>
          <a:p>
            <a:r>
              <a:rPr lang="en-US" dirty="0" smtClean="0"/>
              <a:t>How long will it take for you</a:t>
            </a:r>
          </a:p>
          <a:p>
            <a:pPr marL="0" indent="0">
              <a:buNone/>
            </a:pPr>
            <a:r>
              <a:rPr lang="en-US" dirty="0" smtClean="0"/>
              <a:t>    to pull this off?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NTX ISSA Cyber Security Conference – April 24-25, 2015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C1987-670F-42A2-84AA-25E2588F92FF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90564" y="3429000"/>
            <a:ext cx="1867636" cy="264795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3424562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#1 The Development Team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Executive Support</a:t>
            </a:r>
          </a:p>
          <a:p>
            <a:r>
              <a:rPr lang="en-US" dirty="0" smtClean="0"/>
              <a:t>Software Engineering Teams</a:t>
            </a:r>
          </a:p>
          <a:p>
            <a:r>
              <a:rPr lang="en-US" dirty="0" smtClean="0"/>
              <a:t>Product Security Group / PSIRT</a:t>
            </a:r>
          </a:p>
          <a:p>
            <a:r>
              <a:rPr lang="en-US" dirty="0" smtClean="0">
                <a:solidFill>
                  <a:srgbClr val="C00000"/>
                </a:solidFill>
              </a:rPr>
              <a:t>Product Security Champions (PSCs)</a:t>
            </a:r>
          </a:p>
          <a:p>
            <a:r>
              <a:rPr lang="en-US" dirty="0" smtClean="0"/>
              <a:t>Tier III Technical Support</a:t>
            </a:r>
          </a:p>
          <a:p>
            <a:r>
              <a:rPr lang="en-US" dirty="0" smtClean="0"/>
              <a:t>Knowledgebase Team</a:t>
            </a:r>
          </a:p>
          <a:p>
            <a:r>
              <a:rPr lang="en-US" dirty="0" smtClean="0"/>
              <a:t>Extended Team</a:t>
            </a:r>
          </a:p>
          <a:p>
            <a:pPr lvl="1"/>
            <a:r>
              <a:rPr lang="en-US" dirty="0" smtClean="0"/>
              <a:t>IT, PR, Legal, Training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NTX ISSA Cyber Security Conference – April 24-25, 2015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C1987-670F-42A2-84AA-25E2588F92FF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9220" name="Picture 4" descr="http://cdn1.sciencefiction.com/wp-content/uploads/2014/02/Redshirt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3733800"/>
            <a:ext cx="3124200" cy="249936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6151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#2 Your Running Crew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Supportive spouse</a:t>
            </a:r>
          </a:p>
          <a:p>
            <a:r>
              <a:rPr lang="en-US" dirty="0" smtClean="0"/>
              <a:t>Trainer</a:t>
            </a:r>
          </a:p>
          <a:p>
            <a:r>
              <a:rPr lang="en-US" dirty="0" smtClean="0"/>
              <a:t>Running buddies</a:t>
            </a:r>
          </a:p>
          <a:p>
            <a:r>
              <a:rPr lang="en-US" dirty="0" smtClean="0"/>
              <a:t>Your dog (Roxy)</a:t>
            </a:r>
          </a:p>
          <a:p>
            <a:r>
              <a:rPr lang="en-US" dirty="0" smtClean="0"/>
              <a:t>Facebook running friends</a:t>
            </a:r>
          </a:p>
          <a:p>
            <a:r>
              <a:rPr lang="en-US" dirty="0" smtClean="0"/>
              <a:t>Marathon Maniacs</a:t>
            </a:r>
          </a:p>
          <a:p>
            <a:r>
              <a:rPr lang="en-US" dirty="0" smtClean="0"/>
              <a:t>Race volunteers</a:t>
            </a:r>
          </a:p>
          <a:p>
            <a:r>
              <a:rPr lang="en-US" dirty="0" smtClean="0"/>
              <a:t>Pacers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NTX ISSA Cyber Security Conference – April 24-25, 2015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C1987-670F-42A2-84AA-25E2588F92FF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0" y="1327220"/>
            <a:ext cx="3176488" cy="4765896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4126280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#1 PSIRT Process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Contact engineering network (PSCs)</a:t>
            </a:r>
          </a:p>
          <a:p>
            <a:r>
              <a:rPr lang="en-US" dirty="0" smtClean="0"/>
              <a:t>Verify the vulnerability</a:t>
            </a:r>
          </a:p>
          <a:p>
            <a:r>
              <a:rPr lang="en-US" dirty="0" smtClean="0"/>
              <a:t>Score the vulnerability’s severity (CVSS)</a:t>
            </a:r>
          </a:p>
          <a:p>
            <a:r>
              <a:rPr lang="en-US" dirty="0" smtClean="0"/>
              <a:t>Communicate fix schedule to the discoverer</a:t>
            </a:r>
          </a:p>
          <a:p>
            <a:r>
              <a:rPr lang="en-US" dirty="0" smtClean="0"/>
              <a:t>Develop and publish the patch</a:t>
            </a:r>
          </a:p>
          <a:p>
            <a:r>
              <a:rPr lang="en-US" dirty="0" smtClean="0"/>
              <a:t>Publish Security Bulletin</a:t>
            </a:r>
          </a:p>
          <a:p>
            <a:r>
              <a:rPr lang="en-US" dirty="0" smtClean="0"/>
              <a:t>Next week: “</a:t>
            </a:r>
            <a:r>
              <a:rPr lang="en-US" i="1" dirty="0" smtClean="0"/>
              <a:t>lather, rinse, repeat</a:t>
            </a:r>
            <a:r>
              <a:rPr lang="en-US" dirty="0" smtClean="0"/>
              <a:t>”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NTX ISSA Cyber Security Conference – April 24-25, 2015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C1987-670F-42A2-84AA-25E2588F92FF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10242" name="Picture 2" descr="http://image.hanbit.co.kr/cover/_b_7130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4015672"/>
            <a:ext cx="1600200" cy="2100263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3429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#2 Ultra Training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Start running</a:t>
            </a:r>
          </a:p>
          <a:p>
            <a:r>
              <a:rPr lang="en-US" dirty="0" smtClean="0"/>
              <a:t>Sign up for weekend races (milestones)</a:t>
            </a:r>
          </a:p>
          <a:p>
            <a:r>
              <a:rPr lang="en-US" dirty="0"/>
              <a:t>Set goals</a:t>
            </a:r>
          </a:p>
          <a:p>
            <a:r>
              <a:rPr lang="en-US" dirty="0" smtClean="0"/>
              <a:t>Read about it</a:t>
            </a:r>
          </a:p>
          <a:p>
            <a:r>
              <a:rPr lang="en-US" dirty="0" smtClean="0"/>
              <a:t>Friend like minded runners</a:t>
            </a:r>
          </a:p>
          <a:p>
            <a:r>
              <a:rPr lang="en-US" dirty="0" smtClean="0"/>
              <a:t>Learn by experience (pain)</a:t>
            </a:r>
          </a:p>
          <a:p>
            <a:r>
              <a:rPr lang="en-US" dirty="0" smtClean="0"/>
              <a:t>Build up to it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NTX ISSA Cyber Security Conference – April 24-25, 2015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C1987-670F-42A2-84AA-25E2588F92FF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6617" y="2743200"/>
            <a:ext cx="2332807" cy="3352800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53188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Sakai Boston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3DA7CD"/>
      </a:accent1>
      <a:accent2>
        <a:srgbClr val="732D1A"/>
      </a:accent2>
      <a:accent3>
        <a:srgbClr val="9BBB59"/>
      </a:accent3>
      <a:accent4>
        <a:srgbClr val="8064A2"/>
      </a:accent4>
      <a:accent5>
        <a:srgbClr val="DF9933"/>
      </a:accent5>
      <a:accent6>
        <a:srgbClr val="FF000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a25eb575-ca08-496c-bb5f-c13535f54cb9">PSG131204-2-21363</_dlc_DocId>
    <_dlc_DocIdUrl xmlns="a25eb575-ca08-496c-bb5f-c13535f54cb9">
      <Url>http://corp.mcafee.com/sites/psg/_layouts/DocIdRedir.aspx?ID=PSG131204-2-21363</Url>
      <Description>PSG131204-2-21363</Description>
    </_dlc_DocIdUrl>
    <Tags0 xmlns="a5a376b7-29bb-40cb-bd72-71b72409fa83" xsi:nil="true"/>
    <Tags xmlns="a5a376b7-29bb-40cb-bd72-71b72409fa83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8F78E93E783A542A8532D1FB42BA614" ma:contentTypeVersion="3" ma:contentTypeDescription="Create a new document." ma:contentTypeScope="" ma:versionID="820471f93b3f9c7025330a570a5c1bff">
  <xsd:schema xmlns:xsd="http://www.w3.org/2001/XMLSchema" xmlns:xs="http://www.w3.org/2001/XMLSchema" xmlns:p="http://schemas.microsoft.com/office/2006/metadata/properties" xmlns:ns2="a25eb575-ca08-496c-bb5f-c13535f54cb9" xmlns:ns3="a5a376b7-29bb-40cb-bd72-71b72409fa83" targetNamespace="http://schemas.microsoft.com/office/2006/metadata/properties" ma:root="true" ma:fieldsID="3d7bc6d0f53d3179ad48753e159790f6" ns2:_="" ns3:_="">
    <xsd:import namespace="a25eb575-ca08-496c-bb5f-c13535f54cb9"/>
    <xsd:import namespace="a5a376b7-29bb-40cb-bd72-71b72409fa83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Tags" minOccurs="0"/>
                <xsd:element ref="ns3:Tags0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25eb575-ca08-496c-bb5f-c13535f54cb9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a376b7-29bb-40cb-bd72-71b72409fa83" elementFormDefault="qualified">
    <xsd:import namespace="http://schemas.microsoft.com/office/2006/documentManagement/types"/>
    <xsd:import namespace="http://schemas.microsoft.com/office/infopath/2007/PartnerControls"/>
    <xsd:element name="Tags" ma:index="11" nillable="true" ma:displayName="Tags" ma:internalName="Tags">
      <xsd:simpleType>
        <xsd:restriction base="dms:Note">
          <xsd:maxLength value="255"/>
        </xsd:restriction>
      </xsd:simpleType>
    </xsd:element>
    <xsd:element name="Tags0" ma:index="12" nillable="true" ma:displayName="Tags" ma:internalName="Tags0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Assembly>Microsoft.Office.DocumentManagement, Version=14.0.0.0, Culture=neutral, PublicKeyToken=71e9bce111e9429c</Assembly>
    <Class>Microsoft.Office.DocumentManagement.Internal.DocIdHandler</Class>
    <Data/>
    <Filter/>
  </Receiver>
</spe:Receivers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B0AA56B-3748-4468-83DE-9CE58EB9A545}"/>
</file>

<file path=customXml/itemProps2.xml><?xml version="1.0" encoding="utf-8"?>
<ds:datastoreItem xmlns:ds="http://schemas.openxmlformats.org/officeDocument/2006/customXml" ds:itemID="{49561865-E58C-4C3C-BF04-B309012EEDBD}"/>
</file>

<file path=customXml/itemProps3.xml><?xml version="1.0" encoding="utf-8"?>
<ds:datastoreItem xmlns:ds="http://schemas.openxmlformats.org/officeDocument/2006/customXml" ds:itemID="{E3044565-7C52-4C01-B722-91E1446AE57D}"/>
</file>

<file path=customXml/itemProps4.xml><?xml version="1.0" encoding="utf-8"?>
<ds:datastoreItem xmlns:ds="http://schemas.openxmlformats.org/officeDocument/2006/customXml" ds:itemID="{E5ADCAB8-D63E-40C9-9365-CBFA58D2A608}"/>
</file>

<file path=docProps/app.xml><?xml version="1.0" encoding="utf-8"?>
<Properties xmlns="http://schemas.openxmlformats.org/officeDocument/2006/extended-properties" xmlns:vt="http://schemas.openxmlformats.org/officeDocument/2006/docPropsVTypes">
  <TotalTime>406</TotalTime>
  <Words>2304</Words>
  <Application>Microsoft Office PowerPoint</Application>
  <PresentationFormat>On-screen Show (4:3)</PresentationFormat>
  <Paragraphs>638</Paragraphs>
  <Slides>32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8" baseType="lpstr">
      <vt:lpstr>MS PGothic</vt:lpstr>
      <vt:lpstr>Arial</vt:lpstr>
      <vt:lpstr>Calibri</vt:lpstr>
      <vt:lpstr>Consolas</vt:lpstr>
      <vt:lpstr>Times New Roman</vt:lpstr>
      <vt:lpstr>Office Theme</vt:lpstr>
      <vt:lpstr>Software Security – My Other Marathon</vt:lpstr>
      <vt:lpstr>Introduction</vt:lpstr>
      <vt:lpstr>Agenda</vt:lpstr>
      <vt:lpstr>Scenario #1 – Secure Software</vt:lpstr>
      <vt:lpstr>Scenario #2 – 100M Ultra Run</vt:lpstr>
      <vt:lpstr>#1 The Development Team</vt:lpstr>
      <vt:lpstr>#2 Your Running Crew</vt:lpstr>
      <vt:lpstr>#1 PSIRT Process</vt:lpstr>
      <vt:lpstr>#2 Ultra Training</vt:lpstr>
      <vt:lpstr>#2 Possible Training Goals</vt:lpstr>
      <vt:lpstr>#1 Named Vulnerabilities</vt:lpstr>
      <vt:lpstr>#2 Popular/Local Races</vt:lpstr>
      <vt:lpstr>#1 Doing the Basics</vt:lpstr>
      <vt:lpstr>#2 Doing the Basics</vt:lpstr>
      <vt:lpstr>#1 Proactive Measures – Waterfall</vt:lpstr>
      <vt:lpstr>#1 Proactive Measures – Agile</vt:lpstr>
      <vt:lpstr>#2 Proactive Measures</vt:lpstr>
      <vt:lpstr>#1 Learn from Pain</vt:lpstr>
      <vt:lpstr>#2 Learn from Pain</vt:lpstr>
      <vt:lpstr>#1 Do it Better</vt:lpstr>
      <vt:lpstr>#1 PS Maturity Model Parameters</vt:lpstr>
      <vt:lpstr>#2 Push Farther / Faster</vt:lpstr>
      <vt:lpstr>#1 Metrics</vt:lpstr>
      <vt:lpstr>#2 Measuring Progress</vt:lpstr>
      <vt:lpstr>Continual Evolution</vt:lpstr>
      <vt:lpstr>#1 The Reward</vt:lpstr>
      <vt:lpstr>#2 The Reward</vt:lpstr>
      <vt:lpstr>Finishing the Hawk Hundred</vt:lpstr>
      <vt:lpstr>Finishing the Brazos Bend 100</vt:lpstr>
      <vt:lpstr>Conclusion</vt:lpstr>
      <vt:lpstr>Q&amp;A</vt:lpstr>
      <vt:lpstr>Thank you</vt:lpstr>
    </vt:vector>
  </TitlesOfParts>
  <Company>University of Delaware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NTXISSA</dc:title>
  <dc:creator>Chris Armstrong</dc:creator>
  <dc:description>Cyber Security Conference</dc:description>
  <cp:lastModifiedBy>Harold</cp:lastModifiedBy>
  <cp:revision>185</cp:revision>
  <cp:lastPrinted>2015-04-18T01:14:42Z</cp:lastPrinted>
  <dcterms:created xsi:type="dcterms:W3CDTF">2010-05-11T19:49:28Z</dcterms:created>
  <dcterms:modified xsi:type="dcterms:W3CDTF">2015-04-22T06:43:49Z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dlc_DocIdItemGuid">
    <vt:lpwstr>a7d9be72-818f-4127-b176-031e0cdaf9b3</vt:lpwstr>
  </property>
  <property fmtid="{D5CDD505-2E9C-101B-9397-08002B2CF9AE}" pid="3" name="ContentTypeId">
    <vt:lpwstr>0x01010098F78E93E783A542A8532D1FB42BA614</vt:lpwstr>
  </property>
</Properties>
</file>