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entation.xml" ContentType="application/vnd.openxmlformats-officedocument.presentationml.presentation.main+xml"/>
  <Override PartName="/ppt/slides/slide39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36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5.xml" ContentType="application/vnd.openxmlformats-officedocument.presentationml.slide+xml"/>
  <Override PartName="/ppt/slides/slide34.xml" ContentType="application/vnd.openxmlformats-officedocument.presentationml.slide+xml"/>
  <Override PartName="/ppt/slides/slide33.xml" ContentType="application/vnd.openxmlformats-officedocument.presentationml.slide+xml"/>
  <Override PartName="/ppt/slides/slide37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1.xml" ContentType="application/vnd.openxmlformats-officedocument.presentationml.slide+xml"/>
  <Override PartName="/ppt/slides/slide32.xml" ContentType="application/vnd.openxmlformats-officedocument.presentationml.slide+xml"/>
  <Override PartName="/ppt/slides/slide38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1.xml" ContentType="application/vnd.openxmlformats-officedocument.presentationml.notesSlide+xml"/>
  <Override PartName="/ppt/slideLayouts/slideLayout15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12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8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46"/>
  </p:notesMasterIdLst>
  <p:handoutMasterIdLst>
    <p:handoutMasterId r:id="rId47"/>
  </p:handoutMasterIdLst>
  <p:sldIdLst>
    <p:sldId id="256" r:id="rId5"/>
    <p:sldId id="291" r:id="rId6"/>
    <p:sldId id="293" r:id="rId7"/>
    <p:sldId id="299" r:id="rId8"/>
    <p:sldId id="303" r:id="rId9"/>
    <p:sldId id="304" r:id="rId10"/>
    <p:sldId id="305" r:id="rId11"/>
    <p:sldId id="350" r:id="rId12"/>
    <p:sldId id="346" r:id="rId13"/>
    <p:sldId id="345" r:id="rId14"/>
    <p:sldId id="344" r:id="rId15"/>
    <p:sldId id="306" r:id="rId16"/>
    <p:sldId id="307" r:id="rId17"/>
    <p:sldId id="308" r:id="rId18"/>
    <p:sldId id="309" r:id="rId19"/>
    <p:sldId id="311" r:id="rId20"/>
    <p:sldId id="316" r:id="rId21"/>
    <p:sldId id="313" r:id="rId22"/>
    <p:sldId id="312" r:id="rId23"/>
    <p:sldId id="315" r:id="rId24"/>
    <p:sldId id="317" r:id="rId25"/>
    <p:sldId id="318" r:id="rId26"/>
    <p:sldId id="319" r:id="rId27"/>
    <p:sldId id="320" r:id="rId28"/>
    <p:sldId id="326" r:id="rId29"/>
    <p:sldId id="325" r:id="rId30"/>
    <p:sldId id="324" r:id="rId31"/>
    <p:sldId id="327" r:id="rId32"/>
    <p:sldId id="328" r:id="rId33"/>
    <p:sldId id="330" r:id="rId34"/>
    <p:sldId id="295" r:id="rId35"/>
    <p:sldId id="284" r:id="rId36"/>
    <p:sldId id="292" r:id="rId37"/>
    <p:sldId id="342" r:id="rId38"/>
    <p:sldId id="339" r:id="rId39"/>
    <p:sldId id="343" r:id="rId40"/>
    <p:sldId id="340" r:id="rId41"/>
    <p:sldId id="347" r:id="rId42"/>
    <p:sldId id="348" r:id="rId43"/>
    <p:sldId id="349" r:id="rId44"/>
    <p:sldId id="341" r:id="rId4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2">
          <p15:clr>
            <a:srgbClr val="A4A3A4"/>
          </p15:clr>
        </p15:guide>
        <p15:guide id="2" orient="horz" pos="3032">
          <p15:clr>
            <a:srgbClr val="A4A3A4"/>
          </p15:clr>
        </p15:guide>
        <p15:guide id="3" orient="horz" pos="118">
          <p15:clr>
            <a:srgbClr val="A4A3A4"/>
          </p15:clr>
        </p15:guide>
        <p15:guide id="4" orient="horz" pos="758">
          <p15:clr>
            <a:srgbClr val="A4A3A4"/>
          </p15:clr>
        </p15:guide>
        <p15:guide id="5" orient="horz" pos="2916">
          <p15:clr>
            <a:srgbClr val="A4A3A4"/>
          </p15:clr>
        </p15:guide>
        <p15:guide id="6" pos="5470">
          <p15:clr>
            <a:srgbClr val="A4A3A4"/>
          </p15:clr>
        </p15:guide>
        <p15:guide id="7" pos="287">
          <p15:clr>
            <a:srgbClr val="A4A3A4"/>
          </p15:clr>
        </p15:guide>
        <p15:guide id="8" pos="2879">
          <p15:clr>
            <a:srgbClr val="A4A3A4"/>
          </p15:clr>
        </p15:guide>
        <p15:guide id="9" pos="2811">
          <p15:clr>
            <a:srgbClr val="A4A3A4"/>
          </p15:clr>
        </p15:guide>
        <p15:guide id="10" pos="294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09" autoAdjust="0"/>
    <p:restoredTop sz="95163" autoAdjust="0"/>
  </p:normalViewPr>
  <p:slideViewPr>
    <p:cSldViewPr snapToGrid="0">
      <p:cViewPr varScale="1">
        <p:scale>
          <a:sx n="108" d="100"/>
          <a:sy n="108" d="100"/>
        </p:scale>
        <p:origin x="754" y="72"/>
      </p:cViewPr>
      <p:guideLst>
        <p:guide orient="horz" pos="1622"/>
        <p:guide orient="horz" pos="3032"/>
        <p:guide orient="horz" pos="118"/>
        <p:guide orient="horz" pos="758"/>
        <p:guide orient="horz" pos="2916"/>
        <p:guide pos="5470"/>
        <p:guide pos="287"/>
        <p:guide pos="2879"/>
        <p:guide pos="2811"/>
        <p:guide pos="294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80" d="100"/>
        <a:sy n="180" d="100"/>
      </p:scale>
      <p:origin x="0" y="-3240"/>
    </p:cViewPr>
  </p:sorterViewPr>
  <p:notesViewPr>
    <p:cSldViewPr snapToGrid="0" showGuides="1">
      <p:cViewPr varScale="1">
        <p:scale>
          <a:sx n="74" d="100"/>
          <a:sy n="74" d="100"/>
        </p:scale>
        <p:origin x="-744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customXml" Target="../customXml/item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CFD7B2-88A6-E34E-8EF8-CB0C7BA47ADD}" type="datetimeFigureOut">
              <a:rPr lang="en-US" smtClean="0"/>
              <a:pPr/>
              <a:t>11/18/2015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6CFA4E-18EB-6D49-8DE2-7A74038C2C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99412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7FC5FE-6F0D-D34A-8EE6-C95B4F5F4DC8}" type="datetimeFigureOut">
              <a:rPr lang="en-US" smtClean="0"/>
              <a:pPr/>
              <a:t>11/18/2015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1C8689-8455-3546-ADF9-3B7273760F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4292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en-US" dirty="0" smtClean="0"/>
              <a:t>Session Format: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======================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Individual Speaker</a:t>
            </a:r>
          </a:p>
          <a:p>
            <a:pPr>
              <a:spcBef>
                <a:spcPts val="0"/>
              </a:spcBef>
              <a:buNone/>
            </a:pPr>
            <a:endParaRPr lang="en-US" dirty="0" smtClean="0"/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Session Type: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======================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Standard Session: 30 minute technical breakout</a:t>
            </a:r>
          </a:p>
          <a:p>
            <a:pPr>
              <a:spcBef>
                <a:spcPts val="0"/>
              </a:spcBef>
              <a:buNone/>
            </a:pPr>
            <a:endParaRPr lang="en-US" dirty="0" smtClean="0"/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Session Track: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======================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CISO</a:t>
            </a:r>
          </a:p>
          <a:p>
            <a:pPr>
              <a:spcBef>
                <a:spcPts val="0"/>
              </a:spcBef>
              <a:buNone/>
            </a:pPr>
            <a:endParaRPr lang="en-US" dirty="0" smtClean="0"/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Session Title: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======================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Intel's Product Security Maturity Model (PSMM)</a:t>
            </a:r>
          </a:p>
          <a:p>
            <a:pPr>
              <a:spcBef>
                <a:spcPts val="0"/>
              </a:spcBef>
              <a:buNone/>
            </a:pPr>
            <a:endParaRPr lang="en-US" dirty="0" smtClean="0"/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Session Abstract: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======================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What happens (or doesn't happen) in product development upstream impacts IT security downstream.  How mature are your company's software security practices?  ISO 27034 covers the *what* of product security. The Intel Product Security Maturity Model (PSMM) measures *how well* the operational and technical side of product security is being done.</a:t>
            </a:r>
          </a:p>
          <a:p>
            <a:pPr>
              <a:spcBef>
                <a:spcPts val="0"/>
              </a:spcBef>
              <a:buNone/>
            </a:pPr>
            <a:endParaRPr lang="en-US" dirty="0" smtClean="0"/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Three Key Takeaways: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======================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1) PSMM: A simple yet powerful way to measure the maturity of your product security program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2) SDL: Best practices in developing truly secure products / software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3) Product security metrics to drive positive change, security and efficiency</a:t>
            </a:r>
          </a:p>
          <a:p>
            <a:pPr>
              <a:spcBef>
                <a:spcPts val="0"/>
              </a:spcBef>
              <a:buNone/>
            </a:pPr>
            <a:endParaRPr lang="en-US" dirty="0" smtClean="0"/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Session Detail: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======================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Every software development company needs a solid product security program.</a:t>
            </a:r>
          </a:p>
          <a:p>
            <a:pPr>
              <a:spcBef>
                <a:spcPts val="0"/>
              </a:spcBef>
              <a:buNone/>
            </a:pPr>
            <a:endParaRPr lang="en-US" dirty="0" smtClean="0"/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Just because they are compliant with the ISO 27034: Application Security standard doesn't mean they are doing it well.  Compliance vs. Security.</a:t>
            </a:r>
          </a:p>
          <a:p>
            <a:pPr>
              <a:spcBef>
                <a:spcPts val="0"/>
              </a:spcBef>
              <a:buNone/>
            </a:pPr>
            <a:endParaRPr lang="en-US" dirty="0" smtClean="0"/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Hiring outside vendors and consultants to measure the maturity of their program is costly.</a:t>
            </a:r>
          </a:p>
          <a:p>
            <a:pPr>
              <a:spcBef>
                <a:spcPts val="0"/>
              </a:spcBef>
              <a:buNone/>
            </a:pPr>
            <a:endParaRPr lang="en-US" dirty="0" smtClean="0"/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Intel Security's Product Security Group has developed a simple yet powerful maturity model that measures how well the software security program is being run and how well engineering is implementing security.</a:t>
            </a:r>
          </a:p>
          <a:p>
            <a:pPr>
              <a:spcBef>
                <a:spcPts val="0"/>
              </a:spcBef>
              <a:buNone/>
            </a:pPr>
            <a:endParaRPr lang="en-US" dirty="0" smtClean="0"/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We use it daily as we build security into each Intel product.</a:t>
            </a:r>
          </a:p>
          <a:p>
            <a:pPr>
              <a:spcBef>
                <a:spcPts val="0"/>
              </a:spcBef>
              <a:buNone/>
            </a:pPr>
            <a:endParaRPr lang="en-US" dirty="0" smtClean="0"/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The PSMM measures the following parameters:</a:t>
            </a:r>
          </a:p>
          <a:p>
            <a:pPr>
              <a:spcBef>
                <a:spcPts val="0"/>
              </a:spcBef>
              <a:buNone/>
            </a:pPr>
            <a:endParaRPr lang="en-US" dirty="0" smtClean="0"/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Operational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1. Program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2. Resources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3. SDL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4. PSIRT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5. Policy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8. Process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7. Training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8. Reporting &amp; Tracking Tools</a:t>
            </a:r>
          </a:p>
          <a:p>
            <a:pPr>
              <a:spcBef>
                <a:spcPts val="0"/>
              </a:spcBef>
              <a:buNone/>
            </a:pPr>
            <a:endParaRPr lang="en-US" dirty="0" smtClean="0"/>
          </a:p>
          <a:p>
            <a:pPr>
              <a:spcBef>
                <a:spcPts val="0"/>
              </a:spcBef>
              <a:buNone/>
            </a:pPr>
            <a:endParaRPr lang="en-US" dirty="0" smtClean="0"/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Technical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1. Security Requirements Plan [Waterfall] / Definition of Done (DoD) [Agile]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2. Architecture and Design Reviews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3. Threat Modeling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4. Security Testing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5. Static Analysis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6. Dynamic Analysis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7. Fuzz Testing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8. Vulnerability Scans / Penetration Testing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9. Manual Code Reviews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10. Secure Coding Standards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11. Open Source / 3rd Party COTS Libraries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12. Privacy</a:t>
            </a:r>
          </a:p>
          <a:p>
            <a:pPr>
              <a:spcBef>
                <a:spcPts val="0"/>
              </a:spcBef>
              <a:buNone/>
            </a:pPr>
            <a:endParaRPr lang="en-US" dirty="0" smtClean="0"/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 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The end result will be a CISO measuring their program's maturity using a free tool that is measured by their own security architects and product security team.</a:t>
            </a:r>
          </a:p>
          <a:p>
            <a:pPr>
              <a:spcBef>
                <a:spcPts val="0"/>
              </a:spcBef>
              <a:buNone/>
            </a:pPr>
            <a:endParaRPr lang="en-US" dirty="0" smtClean="0"/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CISOs can then drive towards a more mature program and reap the rewards of highly secure software and efficient operations.</a:t>
            </a:r>
          </a:p>
          <a:p>
            <a:pPr>
              <a:spcBef>
                <a:spcPts val="0"/>
              </a:spcBef>
              <a:buNone/>
            </a:pPr>
            <a:endParaRPr lang="en-US" dirty="0" smtClean="0"/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Various metrics using COTS solutions will be shared.</a:t>
            </a:r>
          </a:p>
          <a:p>
            <a:pPr>
              <a:spcBef>
                <a:spcPts val="0"/>
              </a:spcBef>
              <a:buNone/>
            </a:pPr>
            <a:endParaRPr lang="en-US" dirty="0" smtClean="0"/>
          </a:p>
          <a:p>
            <a:pPr>
              <a:spcBef>
                <a:spcPts val="0"/>
              </a:spcBef>
              <a:buNone/>
            </a:pPr>
            <a:endParaRPr lang="en-US" dirty="0" smtClean="0"/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Session Level: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======================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Beginner to Intermediate</a:t>
            </a:r>
          </a:p>
          <a:p>
            <a:pPr>
              <a:spcBef>
                <a:spcPts val="0"/>
              </a:spcBef>
              <a:buNone/>
            </a:pPr>
            <a:endParaRPr lang="en-US" dirty="0" smtClean="0"/>
          </a:p>
          <a:p>
            <a:pPr>
              <a:spcBef>
                <a:spcPts val="0"/>
              </a:spcBef>
              <a:buNone/>
            </a:pPr>
            <a:endParaRPr lang="en-US" dirty="0" smtClean="0"/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Session Tags: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======================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Software Security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Security Metrics and Reporting</a:t>
            </a:r>
          </a:p>
          <a:p>
            <a:pPr>
              <a:spcBef>
                <a:spcPts val="0"/>
              </a:spcBef>
              <a:buNone/>
            </a:pPr>
            <a:endParaRPr lang="en-US" dirty="0" smtClean="0"/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Speakers: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======================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Harold Toomey</a:t>
            </a:r>
          </a:p>
          <a:p>
            <a:pPr>
              <a:spcBef>
                <a:spcPts val="0"/>
              </a:spcBef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C8689-8455-3546-ADF9-3B7273760F6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2379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/>
              <a:t>The </a:t>
            </a:r>
            <a:r>
              <a:rPr lang="en-US" sz="1200" b="1" baseline="0" dirty="0" smtClean="0">
                <a:solidFill>
                  <a:srgbClr val="C00000"/>
                </a:solidFill>
              </a:rPr>
              <a:t>Technical</a:t>
            </a:r>
            <a:r>
              <a:rPr lang="en-US" sz="1200" b="1" baseline="0" dirty="0" smtClean="0"/>
              <a:t> </a:t>
            </a:r>
            <a:r>
              <a:rPr lang="en-US" sz="1200" baseline="0" dirty="0" smtClean="0"/>
              <a:t>parameters are about how well the engineers are practicing secure principles and using their tools.</a:t>
            </a:r>
          </a:p>
          <a:p>
            <a:endParaRPr lang="en-US" sz="1200" dirty="0" smtClean="0"/>
          </a:p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┘</a:t>
            </a:r>
            <a:endParaRPr lang="en-US" sz="120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C8689-8455-3546-ADF9-3B7273760F66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8424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ISO/IEC 27034 is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•Development standard for software applications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•Application project management standard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•Software Development Lifecycle (SDLC) standard 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ISO/IEC 27034 does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•Provide guidelines for physical and network security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•Provide controls or measurements (metrics)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•Provide secure coding strategies for any programming language </a:t>
            </a:r>
          </a:p>
          <a:p>
            <a:pPr>
              <a:spcBef>
                <a:spcPts val="0"/>
              </a:spcBef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C8689-8455-3546-ADF9-3B7273760F66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4185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http://commons.wikimedia.org/wiki/File:1_white,_green_rounded_rectangle.svg</a:t>
            </a:r>
          </a:p>
          <a:p>
            <a:endParaRPr lang="en-US" dirty="0" smtClean="0"/>
          </a:p>
          <a:p>
            <a:pPr marL="228571" indent="-228571">
              <a:buAutoNum type="arabicPeriod"/>
            </a:pPr>
            <a:r>
              <a:rPr lang="en-US" dirty="0" smtClean="0"/>
              <a:t>None</a:t>
            </a:r>
          </a:p>
          <a:p>
            <a:pPr marL="228571" indent="-228571">
              <a:buAutoNum type="arabicPeriod"/>
            </a:pPr>
            <a:endParaRPr lang="en-US" dirty="0" smtClean="0"/>
          </a:p>
          <a:p>
            <a:pPr>
              <a:spcBef>
                <a:spcPts val="0"/>
              </a:spcBef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C8689-8455-3546-ADF9-3B7273760F66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1188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Good</a:t>
            </a:r>
            <a:r>
              <a:rPr lang="en-US" sz="1200" baseline="0" dirty="0" smtClean="0"/>
              <a:t> afternoon.  </a:t>
            </a:r>
          </a:p>
          <a:p>
            <a:endParaRPr lang="en-US" sz="1200" dirty="0" smtClean="0"/>
          </a:p>
          <a:p>
            <a:r>
              <a:rPr lang="en-US" sz="1200" dirty="0" smtClean="0"/>
              <a:t>My name is Harold Toomey.</a:t>
            </a:r>
          </a:p>
          <a:p>
            <a:endParaRPr lang="en-US" sz="1200" dirty="0" smtClean="0"/>
          </a:p>
          <a:p>
            <a:r>
              <a:rPr lang="en-US" sz="1200" dirty="0" smtClean="0"/>
              <a:t>I work for Intel Security.</a:t>
            </a:r>
          </a:p>
          <a:p>
            <a:endParaRPr lang="en-US" sz="1200" dirty="0" smtClean="0"/>
          </a:p>
          <a:p>
            <a:r>
              <a:rPr lang="en-US" sz="1200" dirty="0" smtClean="0"/>
              <a:t>I am here with my manager, Dr. James Ransome.</a:t>
            </a:r>
          </a:p>
          <a:p>
            <a:endParaRPr lang="en-US" sz="1200" dirty="0" smtClean="0"/>
          </a:p>
          <a:p>
            <a:r>
              <a:rPr lang="en-US" sz="1200" dirty="0" smtClean="0"/>
              <a:t>I have worked for McAfee/Intel Security for the past 9 years.</a:t>
            </a:r>
          </a:p>
          <a:p>
            <a:endParaRPr lang="en-US" sz="1200" dirty="0" smtClean="0"/>
          </a:p>
          <a:p>
            <a:r>
              <a:rPr lang="en-US" sz="1200" dirty="0" smtClean="0"/>
              <a:t>Before that I worked for Symantec for 8 years.</a:t>
            </a:r>
          </a:p>
          <a:p>
            <a:r>
              <a:rPr lang="en-US" sz="1200" dirty="0" smtClean="0"/>
              <a:t>For the past 4 years I have worked in</a:t>
            </a:r>
            <a:r>
              <a:rPr lang="en-US" sz="1200" baseline="0" dirty="0" smtClean="0"/>
              <a:t> software security.</a:t>
            </a:r>
          </a:p>
          <a:p>
            <a:r>
              <a:rPr lang="en-US" sz="1200" baseline="0" dirty="0" smtClean="0"/>
              <a:t>I manage our PSIRT team as well as other SDL programs.</a:t>
            </a:r>
          </a:p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┘</a:t>
            </a: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C8689-8455-3546-ADF9-3B7273760F6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939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en-US" dirty="0" smtClean="0"/>
              <a:t>Harold's CSC October 2-3, 2015 Presentation Abstract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Submitted 20 August 2015</a:t>
            </a:r>
          </a:p>
          <a:p>
            <a:pPr>
              <a:spcBef>
                <a:spcPts val="0"/>
              </a:spcBef>
              <a:buNone/>
            </a:pPr>
            <a:endParaRPr lang="en-US" dirty="0" smtClean="0"/>
          </a:p>
          <a:p>
            <a:pPr>
              <a:spcBef>
                <a:spcPts val="0"/>
              </a:spcBef>
              <a:buNone/>
            </a:pPr>
            <a:endParaRPr lang="en-US" dirty="0" smtClean="0"/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Session Format: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======================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Individual Speaker</a:t>
            </a:r>
          </a:p>
          <a:p>
            <a:pPr>
              <a:spcBef>
                <a:spcPts val="0"/>
              </a:spcBef>
              <a:buNone/>
            </a:pPr>
            <a:endParaRPr lang="en-US" dirty="0" smtClean="0"/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Session Type: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======================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Standard Session: 50 minute technical breakout</a:t>
            </a:r>
          </a:p>
          <a:p>
            <a:pPr>
              <a:spcBef>
                <a:spcPts val="0"/>
              </a:spcBef>
              <a:buNone/>
            </a:pPr>
            <a:endParaRPr lang="en-US" dirty="0" smtClean="0"/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Session Track: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======================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CISO</a:t>
            </a:r>
          </a:p>
          <a:p>
            <a:pPr>
              <a:spcBef>
                <a:spcPts val="0"/>
              </a:spcBef>
              <a:buNone/>
            </a:pPr>
            <a:endParaRPr lang="en-US" dirty="0" smtClean="0"/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Session Title: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======================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Beyond ISO 27034 - Intel's Product Security Maturity Model (PSMM)</a:t>
            </a:r>
          </a:p>
          <a:p>
            <a:pPr>
              <a:spcBef>
                <a:spcPts val="0"/>
              </a:spcBef>
              <a:buNone/>
            </a:pPr>
            <a:endParaRPr lang="en-US" dirty="0" smtClean="0"/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Session Abstract: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======================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What happens (or doesn't happen) in product development upstream impacts IT security downstream.  How mature are your company's software security practices?  ISO 27034 covers the *what* of product security. The Intel Product Security Maturity Model (PSMM) measures *how well* the operational and technical side of product security is being done.</a:t>
            </a:r>
          </a:p>
          <a:p>
            <a:pPr>
              <a:spcBef>
                <a:spcPts val="0"/>
              </a:spcBef>
              <a:buNone/>
            </a:pPr>
            <a:endParaRPr lang="en-US" dirty="0" smtClean="0"/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Three Key Takeaways: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======================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1) PSMM: A simple yet powerful way to measure the maturity of your product security program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2) SDL: Best practices in developing truly secure products / software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3) Product security metrics to drive positive change, security and efficiency</a:t>
            </a:r>
          </a:p>
          <a:p>
            <a:pPr>
              <a:spcBef>
                <a:spcPts val="0"/>
              </a:spcBef>
              <a:buNone/>
            </a:pPr>
            <a:endParaRPr lang="en-US" dirty="0" smtClean="0"/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Session Detail: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======================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Every software development company needs a solid product security program.</a:t>
            </a:r>
          </a:p>
          <a:p>
            <a:pPr>
              <a:spcBef>
                <a:spcPts val="0"/>
              </a:spcBef>
              <a:buNone/>
            </a:pPr>
            <a:endParaRPr lang="en-US" dirty="0" smtClean="0"/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Just because they are compliant with the ISO 27034: Application Security standard doesn't mean they are doing it well.  Compliance vs. Security.</a:t>
            </a:r>
          </a:p>
          <a:p>
            <a:pPr>
              <a:spcBef>
                <a:spcPts val="0"/>
              </a:spcBef>
              <a:buNone/>
            </a:pPr>
            <a:endParaRPr lang="en-US" dirty="0" smtClean="0"/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Hiring outside vendors and consultants to measure the maturity of their program is costly.</a:t>
            </a:r>
          </a:p>
          <a:p>
            <a:pPr>
              <a:spcBef>
                <a:spcPts val="0"/>
              </a:spcBef>
              <a:buNone/>
            </a:pPr>
            <a:endParaRPr lang="en-US" dirty="0" smtClean="0"/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Intel Security's Product Security Group has developed a simple yet powerful maturity model that measures how well the software security program is being run and how well engineering is implementing security.</a:t>
            </a:r>
          </a:p>
          <a:p>
            <a:pPr>
              <a:spcBef>
                <a:spcPts val="0"/>
              </a:spcBef>
              <a:buNone/>
            </a:pPr>
            <a:endParaRPr lang="en-US" dirty="0" smtClean="0"/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We use it daily as we build security into each Intel product.</a:t>
            </a:r>
          </a:p>
          <a:p>
            <a:pPr>
              <a:spcBef>
                <a:spcPts val="0"/>
              </a:spcBef>
              <a:buNone/>
            </a:pPr>
            <a:endParaRPr lang="en-US" dirty="0" smtClean="0"/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The PSMM measures the following parameters:</a:t>
            </a:r>
          </a:p>
          <a:p>
            <a:pPr>
              <a:spcBef>
                <a:spcPts val="0"/>
              </a:spcBef>
              <a:buNone/>
            </a:pPr>
            <a:endParaRPr lang="en-US" dirty="0" smtClean="0"/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Operational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1. Program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2. Resources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3. SDL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4. PSIRT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5. Policy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8. Process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7. Training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8. Reporting &amp; Tracking Tools</a:t>
            </a:r>
          </a:p>
          <a:p>
            <a:pPr>
              <a:spcBef>
                <a:spcPts val="0"/>
              </a:spcBef>
              <a:buNone/>
            </a:pPr>
            <a:endParaRPr lang="en-US" dirty="0" smtClean="0"/>
          </a:p>
          <a:p>
            <a:pPr>
              <a:spcBef>
                <a:spcPts val="0"/>
              </a:spcBef>
              <a:buNone/>
            </a:pPr>
            <a:endParaRPr lang="en-US" dirty="0" smtClean="0"/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Technical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1. Security Requirements Plan [Waterfall] / Definition of Done (DoD) [Agile]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2. Architecture and Design Reviews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3. Threat Modeling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4. Security Testing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5. Static Analysis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6. Dynamic Analysis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7. Fuzz Testing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8. Vulnerability Scans / Penetration Testing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9. Manual Code Reviews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10. Secure Coding Standards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11. Open Source / 3rd Party COTS Libraries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12. Privacy</a:t>
            </a:r>
          </a:p>
          <a:p>
            <a:pPr>
              <a:spcBef>
                <a:spcPts val="0"/>
              </a:spcBef>
              <a:buNone/>
            </a:pPr>
            <a:endParaRPr lang="en-US" dirty="0" smtClean="0"/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 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The end result will be a CISO measuring their program's maturity using a free tool that is measured by their own security architects and product security team.</a:t>
            </a:r>
          </a:p>
          <a:p>
            <a:pPr>
              <a:spcBef>
                <a:spcPts val="0"/>
              </a:spcBef>
              <a:buNone/>
            </a:pPr>
            <a:endParaRPr lang="en-US" dirty="0" smtClean="0"/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CISOs can then drive towards a more mature program and reap the rewards of highly secure software and efficient operations.</a:t>
            </a:r>
          </a:p>
          <a:p>
            <a:pPr>
              <a:spcBef>
                <a:spcPts val="0"/>
              </a:spcBef>
              <a:buNone/>
            </a:pPr>
            <a:endParaRPr lang="en-US" dirty="0" smtClean="0"/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Various metrics using COTS solutions will be shared.</a:t>
            </a:r>
          </a:p>
          <a:p>
            <a:pPr>
              <a:spcBef>
                <a:spcPts val="0"/>
              </a:spcBef>
              <a:buNone/>
            </a:pPr>
            <a:endParaRPr lang="en-US" dirty="0" smtClean="0"/>
          </a:p>
          <a:p>
            <a:pPr>
              <a:spcBef>
                <a:spcPts val="0"/>
              </a:spcBef>
              <a:buNone/>
            </a:pPr>
            <a:endParaRPr lang="en-US" dirty="0" smtClean="0"/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Session Level: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======================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Beginner to Intermediate</a:t>
            </a:r>
          </a:p>
          <a:p>
            <a:pPr>
              <a:spcBef>
                <a:spcPts val="0"/>
              </a:spcBef>
              <a:buNone/>
            </a:pPr>
            <a:endParaRPr lang="en-US" dirty="0" smtClean="0"/>
          </a:p>
          <a:p>
            <a:pPr>
              <a:spcBef>
                <a:spcPts val="0"/>
              </a:spcBef>
              <a:buNone/>
            </a:pPr>
            <a:endParaRPr lang="en-US" dirty="0" smtClean="0"/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Session Tags: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======================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Software Security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Security Metrics and Reporting</a:t>
            </a:r>
          </a:p>
          <a:p>
            <a:pPr>
              <a:spcBef>
                <a:spcPts val="0"/>
              </a:spcBef>
              <a:buNone/>
            </a:pPr>
            <a:endParaRPr lang="en-US" dirty="0" smtClean="0"/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Speakers: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======================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Harold Toomey</a:t>
            </a:r>
          </a:p>
          <a:p>
            <a:pPr>
              <a:spcBef>
                <a:spcPts val="0"/>
              </a:spcBef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C8689-8455-3546-ADF9-3B7273760F6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405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 smtClean="0"/>
              <a:t>8.  Measuring How Well Teams Do Product Security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The Intel Security Product Security Maturity Model (PSMM)</a:t>
            </a:r>
          </a:p>
          <a:p>
            <a:endParaRPr lang="en-US" sz="1200" b="1" dirty="0" smtClean="0"/>
          </a:p>
          <a:p>
            <a:r>
              <a:rPr lang="en-US" sz="1200" b="1" dirty="0" smtClean="0"/>
              <a:t>Problem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0000CC"/>
                </a:solidFill>
              </a:rPr>
              <a:t>We have an SDL.  It is well defined for both waterfall and agile.  How well are the product teams following it?</a:t>
            </a:r>
          </a:p>
          <a:p>
            <a:endParaRPr lang="en-US" sz="1200" b="1" dirty="0" smtClean="0"/>
          </a:p>
          <a:p>
            <a:r>
              <a:rPr lang="en-US" sz="1200" b="1" dirty="0" smtClean="0"/>
              <a:t>Facts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 smtClean="0"/>
              <a:t>This metric indicates </a:t>
            </a:r>
            <a:r>
              <a:rPr lang="en-US" sz="1200" u="sng" dirty="0" smtClean="0"/>
              <a:t>how well</a:t>
            </a:r>
            <a:r>
              <a:rPr lang="en-US" sz="1200" dirty="0" smtClean="0"/>
              <a:t> the BUs are implementing the product security program.</a:t>
            </a:r>
          </a:p>
          <a:p>
            <a:endParaRPr lang="en-US" sz="1200" dirty="0" smtClean="0"/>
          </a:p>
          <a:p>
            <a:r>
              <a:rPr lang="en-US" sz="1200" b="1" dirty="0" smtClean="0"/>
              <a:t>Lessons Learned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We designed our own MM to match our SDL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Engineers asked for a spreadsheet with drop-downs so they can easily rate their product teams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Automation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Peer review</a:t>
            </a:r>
            <a:r>
              <a:rPr lang="en-US" sz="1200" baseline="0" dirty="0" smtClean="0"/>
              <a:t> 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┘</a:t>
            </a:r>
            <a:endParaRPr lang="en-US" sz="1200" dirty="0" smtClean="0"/>
          </a:p>
          <a:p>
            <a:endParaRPr lang="en-US" dirty="0" smtClean="0"/>
          </a:p>
          <a:p>
            <a:pPr>
              <a:spcBef>
                <a:spcPts val="0"/>
              </a:spcBef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C8689-8455-3546-ADF9-3B7273760F6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8088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 smtClean="0"/>
              <a:t>PSMM Parameters</a:t>
            </a:r>
          </a:p>
          <a:p>
            <a:endParaRPr lang="en-US" sz="1200" dirty="0" smtClean="0"/>
          </a:p>
          <a:p>
            <a:r>
              <a:rPr lang="en-US" sz="1200" dirty="0" smtClean="0"/>
              <a:t>Our simple maturity model categorizes 20 parameters into two</a:t>
            </a:r>
            <a:r>
              <a:rPr lang="en-US" sz="1200" baseline="0" dirty="0" smtClean="0"/>
              <a:t> categories: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 baseline="0" dirty="0" smtClean="0"/>
              <a:t>Operational for the program and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 baseline="0" dirty="0" smtClean="0"/>
              <a:t>Technical for the engineers.</a:t>
            </a:r>
            <a:endParaRPr lang="en-US" sz="1200" dirty="0" smtClean="0"/>
          </a:p>
          <a:p>
            <a:endParaRPr lang="en-US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u="sng" dirty="0" smtClean="0">
                <a:solidFill>
                  <a:srgbClr val="0033FF"/>
                </a:solidFill>
              </a:rPr>
              <a:t>Operational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200" dirty="0" smtClean="0"/>
              <a:t>Program</a:t>
            </a:r>
          </a:p>
          <a:p>
            <a:pPr marL="457200" marR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dirty="0" smtClean="0"/>
              <a:t>Resources</a:t>
            </a:r>
          </a:p>
          <a:p>
            <a:pPr marL="457200" marR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dirty="0" smtClean="0"/>
              <a:t>SDL</a:t>
            </a:r>
          </a:p>
          <a:p>
            <a:pPr marL="457200" marR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dirty="0" smtClean="0"/>
              <a:t>PSIRT</a:t>
            </a:r>
          </a:p>
          <a:p>
            <a:pPr marL="457200" marR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dirty="0" smtClean="0"/>
              <a:t>Policy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200" dirty="0" smtClean="0"/>
              <a:t>Process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200" dirty="0" smtClean="0"/>
              <a:t>Training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200" dirty="0" smtClean="0"/>
              <a:t>Reporting</a:t>
            </a:r>
          </a:p>
          <a:p>
            <a:endParaRPr lang="en-US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u="sng" dirty="0" smtClean="0">
                <a:solidFill>
                  <a:srgbClr val="C00000"/>
                </a:solidFill>
              </a:rPr>
              <a:t>Technical</a:t>
            </a:r>
          </a:p>
          <a:p>
            <a:pPr marL="461963" indent="-461963">
              <a:spcBef>
                <a:spcPts val="200"/>
              </a:spcBef>
              <a:buFont typeface="+mj-lt"/>
              <a:buAutoNum type="arabicPeriod" startAt="9"/>
            </a:pPr>
            <a:r>
              <a:rPr lang="en-US" dirty="0" smtClean="0">
                <a:solidFill>
                  <a:srgbClr val="0071C5"/>
                </a:solidFill>
              </a:rPr>
              <a:t>Security Requirements Plan</a:t>
            </a:r>
          </a:p>
          <a:p>
            <a:pPr marL="461963" indent="-461963">
              <a:spcBef>
                <a:spcPts val="200"/>
              </a:spcBef>
              <a:buFont typeface="+mj-lt"/>
              <a:buAutoNum type="arabicPeriod" startAt="9"/>
            </a:pPr>
            <a:r>
              <a:rPr lang="en-US" dirty="0" smtClean="0">
                <a:solidFill>
                  <a:srgbClr val="0071C5"/>
                </a:solidFill>
              </a:rPr>
              <a:t>Architecture Reviews</a:t>
            </a:r>
          </a:p>
          <a:p>
            <a:pPr marL="461963" indent="-461963">
              <a:spcBef>
                <a:spcPts val="200"/>
              </a:spcBef>
              <a:buFont typeface="+mj-lt"/>
              <a:buAutoNum type="arabicPeriod" startAt="9"/>
            </a:pPr>
            <a:r>
              <a:rPr lang="en-US" dirty="0" smtClean="0">
                <a:solidFill>
                  <a:srgbClr val="0071C5"/>
                </a:solidFill>
              </a:rPr>
              <a:t>Threat Modeling</a:t>
            </a:r>
          </a:p>
          <a:p>
            <a:pPr marL="461963" indent="-461963">
              <a:spcBef>
                <a:spcPts val="200"/>
              </a:spcBef>
              <a:buFont typeface="+mj-lt"/>
              <a:buAutoNum type="arabicPeriod" startAt="9"/>
            </a:pPr>
            <a:r>
              <a:rPr lang="en-US" dirty="0" smtClean="0">
                <a:solidFill>
                  <a:srgbClr val="0071C5"/>
                </a:solidFill>
              </a:rPr>
              <a:t>Security Testing</a:t>
            </a:r>
          </a:p>
          <a:p>
            <a:pPr marL="461963" indent="-461963">
              <a:spcBef>
                <a:spcPts val="200"/>
              </a:spcBef>
              <a:buFont typeface="+mj-lt"/>
              <a:buAutoNum type="arabicPeriod" startAt="9"/>
            </a:pPr>
            <a:r>
              <a:rPr lang="en-US" dirty="0" smtClean="0">
                <a:solidFill>
                  <a:srgbClr val="0071C5"/>
                </a:solidFill>
              </a:rPr>
              <a:t>Static Analysis</a:t>
            </a:r>
          </a:p>
          <a:p>
            <a:pPr marL="461963" indent="-461963">
              <a:spcBef>
                <a:spcPts val="200"/>
              </a:spcBef>
              <a:buFont typeface="+mj-lt"/>
              <a:buAutoNum type="arabicPeriod" startAt="9"/>
            </a:pPr>
            <a:r>
              <a:rPr lang="en-US" dirty="0" smtClean="0">
                <a:solidFill>
                  <a:srgbClr val="0071C5"/>
                </a:solidFill>
              </a:rPr>
              <a:t>Dynamic Analysis</a:t>
            </a:r>
          </a:p>
          <a:p>
            <a:pPr marL="461963" indent="-461963">
              <a:spcBef>
                <a:spcPts val="200"/>
              </a:spcBef>
              <a:buFont typeface="+mj-lt"/>
              <a:buAutoNum type="arabicPeriod" startAt="9"/>
            </a:pPr>
            <a:r>
              <a:rPr lang="en-US" dirty="0" smtClean="0">
                <a:solidFill>
                  <a:srgbClr val="0071C5"/>
                </a:solidFill>
              </a:rPr>
              <a:t>Fuzz Testing</a:t>
            </a:r>
          </a:p>
          <a:p>
            <a:pPr marL="461963" indent="-461963">
              <a:spcBef>
                <a:spcPts val="200"/>
              </a:spcBef>
              <a:buFont typeface="+mj-lt"/>
              <a:buAutoNum type="arabicPeriod" startAt="9"/>
            </a:pPr>
            <a:r>
              <a:rPr lang="en-US" dirty="0" smtClean="0">
                <a:solidFill>
                  <a:srgbClr val="0071C5"/>
                </a:solidFill>
              </a:rPr>
              <a:t>Vulnerability Scans / Penetration Testing</a:t>
            </a:r>
          </a:p>
          <a:p>
            <a:pPr marL="461963" indent="-461963">
              <a:spcBef>
                <a:spcPts val="200"/>
              </a:spcBef>
              <a:buFont typeface="+mj-lt"/>
              <a:buAutoNum type="arabicPeriod" startAt="9"/>
            </a:pPr>
            <a:r>
              <a:rPr lang="en-US" dirty="0" smtClean="0">
                <a:solidFill>
                  <a:srgbClr val="0071C5"/>
                </a:solidFill>
              </a:rPr>
              <a:t>Manual Code Reviews</a:t>
            </a:r>
          </a:p>
          <a:p>
            <a:pPr marL="461963" indent="-461963">
              <a:spcBef>
                <a:spcPts val="200"/>
              </a:spcBef>
              <a:buFont typeface="+mj-lt"/>
              <a:buAutoNum type="arabicPeriod" startAt="9"/>
            </a:pPr>
            <a:r>
              <a:rPr lang="en-US" dirty="0" smtClean="0">
                <a:solidFill>
                  <a:srgbClr val="0071C5"/>
                </a:solidFill>
              </a:rPr>
              <a:t>Secure Coding Standards</a:t>
            </a:r>
          </a:p>
          <a:p>
            <a:pPr marL="461963" indent="-461963">
              <a:spcBef>
                <a:spcPts val="200"/>
              </a:spcBef>
              <a:buFont typeface="+mj-lt"/>
              <a:buAutoNum type="arabicPeriod" startAt="9"/>
            </a:pPr>
            <a:r>
              <a:rPr lang="en-US" dirty="0" smtClean="0">
                <a:solidFill>
                  <a:srgbClr val="0071C5"/>
                </a:solidFill>
              </a:rPr>
              <a:t>Open Source / 3rd Party Libraries</a:t>
            </a:r>
          </a:p>
          <a:p>
            <a:pPr marL="461963" indent="-461963">
              <a:spcBef>
                <a:spcPts val="200"/>
              </a:spcBef>
              <a:buFont typeface="+mj-lt"/>
              <a:buAutoNum type="arabicPeriod" startAt="9"/>
            </a:pPr>
            <a:r>
              <a:rPr lang="en-US" dirty="0" smtClean="0">
                <a:solidFill>
                  <a:srgbClr val="0071C5"/>
                </a:solidFill>
              </a:rPr>
              <a:t>Privacy</a:t>
            </a:r>
          </a:p>
          <a:p>
            <a:pPr marL="457200" indent="-457200">
              <a:buFont typeface="+mj-lt"/>
              <a:buAutoNum type="arabicPeriod" startAt="14"/>
            </a:pPr>
            <a:endParaRPr lang="en-US" sz="1200" dirty="0" smtClean="0"/>
          </a:p>
          <a:p>
            <a:pPr marL="0" indent="0">
              <a:buFont typeface="+mj-lt"/>
              <a:buNone/>
            </a:pP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┘</a:t>
            </a:r>
            <a:endParaRPr lang="en-US" sz="1200" dirty="0" smtClean="0"/>
          </a:p>
          <a:p>
            <a:endParaRPr lang="en-US" dirty="0" smtClean="0"/>
          </a:p>
          <a:p>
            <a:pPr>
              <a:spcBef>
                <a:spcPts val="0"/>
              </a:spcBef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C8689-8455-3546-ADF9-3B7273760F6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5668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/>
              <a:t>The </a:t>
            </a:r>
            <a:r>
              <a:rPr lang="en-US" sz="1200" b="1" baseline="0" dirty="0" smtClean="0">
                <a:solidFill>
                  <a:srgbClr val="C00000"/>
                </a:solidFill>
              </a:rPr>
              <a:t>Technical</a:t>
            </a:r>
            <a:r>
              <a:rPr lang="en-US" sz="1200" b="1" baseline="0" dirty="0" smtClean="0"/>
              <a:t> </a:t>
            </a:r>
            <a:r>
              <a:rPr lang="en-US" sz="1200" baseline="0" dirty="0" smtClean="0"/>
              <a:t>parameters are about how well the engineers are practicing secure principles and using their tools.</a:t>
            </a:r>
          </a:p>
          <a:p>
            <a:endParaRPr lang="en-US" sz="1200" dirty="0" smtClean="0"/>
          </a:p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┘</a:t>
            </a:r>
            <a:endParaRPr lang="en-US" sz="120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C8689-8455-3546-ADF9-3B7273760F6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0222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 smtClean="0"/>
              <a:t>Product Security Maturity Model (PSMM) by LOB</a:t>
            </a:r>
          </a:p>
          <a:p>
            <a:endParaRPr lang="en-US" sz="1200" b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Again, this metric indicates </a:t>
            </a:r>
            <a:r>
              <a:rPr lang="en-US" sz="1200" u="sng" dirty="0" smtClean="0"/>
              <a:t>how well</a:t>
            </a:r>
            <a:r>
              <a:rPr lang="en-US" sz="1200" dirty="0" smtClean="0"/>
              <a:t> the LOBs are implementing the product security program.</a:t>
            </a:r>
          </a:p>
          <a:p>
            <a:endParaRPr lang="en-US" sz="1200" b="0" dirty="0" smtClean="0"/>
          </a:p>
          <a:p>
            <a:r>
              <a:rPr lang="en-US" sz="1200" b="0" dirty="0" smtClean="0"/>
              <a:t>Each Software Groups has multiple engineering team located in different development centers.</a:t>
            </a:r>
          </a:p>
          <a:p>
            <a:endParaRPr lang="en-US" sz="1200" b="0" dirty="0" smtClean="0"/>
          </a:p>
          <a:p>
            <a:r>
              <a:rPr lang="en-US" sz="1200" b="0" dirty="0" smtClean="0"/>
              <a:t>Some are more mature security-wise than others.</a:t>
            </a:r>
          </a:p>
          <a:p>
            <a:endParaRPr lang="en-US" sz="1200" b="0" dirty="0" smtClean="0"/>
          </a:p>
          <a:p>
            <a:r>
              <a:rPr lang="en-US" sz="1200" b="0" dirty="0" smtClean="0"/>
              <a:t>The data above is fictitious, of course.  It was created using a stock chart in MS Excel.</a:t>
            </a:r>
          </a:p>
          <a:p>
            <a:endParaRPr lang="en-US" sz="1200" b="0" dirty="0" smtClean="0"/>
          </a:p>
          <a:p>
            <a:r>
              <a:rPr lang="en-US" sz="1200" b="0" dirty="0" smtClean="0"/>
              <a:t>We record the groups highest and lowest scores, along with the average.</a:t>
            </a:r>
          </a:p>
          <a:p>
            <a:endParaRPr lang="en-US" sz="1200" b="0" dirty="0" smtClean="0"/>
          </a:p>
          <a:p>
            <a:r>
              <a:rPr lang="en-US" sz="1200" b="0" dirty="0" smtClean="0"/>
              <a:t>Newly acquired companies tend to be lower on the scale.</a:t>
            </a:r>
          </a:p>
          <a:p>
            <a:r>
              <a:rPr lang="en-US" sz="1200" b="0" dirty="0" smtClean="0"/>
              <a:t>PSCs peer review each other for self</a:t>
            </a:r>
            <a:r>
              <a:rPr lang="en-US" sz="1200" b="0" baseline="0" dirty="0" smtClean="0"/>
              <a:t> policing.</a:t>
            </a:r>
          </a:p>
          <a:p>
            <a:endParaRPr lang="en-US" sz="1200" b="0" baseline="0" dirty="0" smtClean="0"/>
          </a:p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┘</a:t>
            </a:r>
            <a:endParaRPr lang="en-US" sz="1200" b="0" dirty="0" smtClean="0"/>
          </a:p>
          <a:p>
            <a:pPr>
              <a:spcBef>
                <a:spcPts val="0"/>
              </a:spcBef>
              <a:buNone/>
            </a:pPr>
            <a:endParaRPr lang="en-US" dirty="0" smtClean="0"/>
          </a:p>
          <a:p>
            <a:pPr>
              <a:spcBef>
                <a:spcPts val="0"/>
              </a:spcBef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C8689-8455-3546-ADF9-3B7273760F66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6232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 smtClean="0"/>
              <a:t>Product Security Maturity Model (PSMM) by LOB</a:t>
            </a:r>
          </a:p>
          <a:p>
            <a:endParaRPr lang="en-US" sz="1200" b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Again, this metric indicates </a:t>
            </a:r>
            <a:r>
              <a:rPr lang="en-US" sz="1200" u="sng" dirty="0" smtClean="0"/>
              <a:t>how well</a:t>
            </a:r>
            <a:r>
              <a:rPr lang="en-US" sz="1200" dirty="0" smtClean="0"/>
              <a:t> the LOBs are implementing the product security program.</a:t>
            </a:r>
          </a:p>
          <a:p>
            <a:endParaRPr lang="en-US" sz="1200" b="0" dirty="0" smtClean="0"/>
          </a:p>
          <a:p>
            <a:r>
              <a:rPr lang="en-US" sz="1200" b="0" dirty="0" smtClean="0"/>
              <a:t>Each Software Groups has multiple engineering team located in different development centers.</a:t>
            </a:r>
          </a:p>
          <a:p>
            <a:endParaRPr lang="en-US" sz="1200" b="0" dirty="0" smtClean="0"/>
          </a:p>
          <a:p>
            <a:r>
              <a:rPr lang="en-US" sz="1200" b="0" dirty="0" smtClean="0"/>
              <a:t>Some are more mature security-wise than others.</a:t>
            </a:r>
          </a:p>
          <a:p>
            <a:endParaRPr lang="en-US" sz="1200" b="0" dirty="0" smtClean="0"/>
          </a:p>
          <a:p>
            <a:r>
              <a:rPr lang="en-US" sz="1200" b="0" dirty="0" smtClean="0"/>
              <a:t>The data above is fictitious, of course.  It was created using a stock chart in MS Excel.</a:t>
            </a:r>
          </a:p>
          <a:p>
            <a:endParaRPr lang="en-US" sz="1200" b="0" dirty="0" smtClean="0"/>
          </a:p>
          <a:p>
            <a:r>
              <a:rPr lang="en-US" sz="1200" b="0" dirty="0" smtClean="0"/>
              <a:t>We record the groups highest and lowest scores, along with the average.</a:t>
            </a:r>
          </a:p>
          <a:p>
            <a:endParaRPr lang="en-US" sz="1200" b="0" dirty="0" smtClean="0"/>
          </a:p>
          <a:p>
            <a:r>
              <a:rPr lang="en-US" sz="1200" b="0" dirty="0" smtClean="0"/>
              <a:t>Newly acquired companies tend to be lower on the scale.</a:t>
            </a:r>
          </a:p>
          <a:p>
            <a:r>
              <a:rPr lang="en-US" sz="1200" b="0" dirty="0" smtClean="0"/>
              <a:t>PSCs peer review each other for self</a:t>
            </a:r>
            <a:r>
              <a:rPr lang="en-US" sz="1200" b="0" baseline="0" dirty="0" smtClean="0"/>
              <a:t> policing.</a:t>
            </a:r>
          </a:p>
          <a:p>
            <a:endParaRPr lang="en-US" sz="1200" b="0" baseline="0" dirty="0" smtClean="0"/>
          </a:p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┘</a:t>
            </a:r>
            <a:endParaRPr lang="en-US" sz="1200" b="0" dirty="0" smtClean="0"/>
          </a:p>
          <a:p>
            <a:pPr>
              <a:spcBef>
                <a:spcPts val="0"/>
              </a:spcBef>
              <a:buNone/>
            </a:pPr>
            <a:endParaRPr lang="en-US" dirty="0" smtClean="0"/>
          </a:p>
          <a:p>
            <a:pPr>
              <a:spcBef>
                <a:spcPts val="0"/>
              </a:spcBef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C8689-8455-3546-ADF9-3B7273760F66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6042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Like all maturity models, you go from low to high maturity based on your activities.</a:t>
            </a:r>
          </a:p>
          <a:p>
            <a:endParaRPr lang="en-US" sz="1200" dirty="0" smtClean="0"/>
          </a:p>
          <a:p>
            <a:r>
              <a:rPr lang="en-US" sz="1200" dirty="0" smtClean="0"/>
              <a:t>We have them defined in detail for our PSCs</a:t>
            </a:r>
            <a:r>
              <a:rPr lang="en-US" sz="1200" baseline="0" dirty="0" smtClean="0"/>
              <a:t> to ascertain what level their teams are operating at.</a:t>
            </a:r>
          </a:p>
          <a:p>
            <a:endParaRPr lang="en-US" sz="1200" baseline="0" dirty="0" smtClean="0"/>
          </a:p>
          <a:p>
            <a:r>
              <a:rPr lang="en-US" sz="1200" baseline="0" dirty="0" smtClean="0"/>
              <a:t>The </a:t>
            </a:r>
            <a:r>
              <a:rPr lang="en-US" sz="1200" b="1" baseline="0" dirty="0" smtClean="0">
                <a:solidFill>
                  <a:srgbClr val="0033FF"/>
                </a:solidFill>
              </a:rPr>
              <a:t>Operational</a:t>
            </a:r>
            <a:r>
              <a:rPr lang="en-US" sz="1200" baseline="0" dirty="0" smtClean="0">
                <a:solidFill>
                  <a:srgbClr val="0033FF"/>
                </a:solidFill>
              </a:rPr>
              <a:t> </a:t>
            </a:r>
            <a:r>
              <a:rPr lang="en-US" sz="1200" baseline="0" dirty="0" smtClean="0"/>
              <a:t>parameters are about the program as a whole.</a:t>
            </a:r>
          </a:p>
          <a:p>
            <a:endParaRPr lang="en-US" sz="1200" dirty="0" smtClean="0"/>
          </a:p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┘</a:t>
            </a:r>
            <a:endParaRPr lang="en-US" sz="1200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C8689-8455-3546-ADF9-3B7273760F66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689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0739" y="2221197"/>
            <a:ext cx="8212886" cy="1102519"/>
          </a:xfrm>
        </p:spPr>
        <p:txBody>
          <a:bodyPr lIns="0" rIns="0" anchor="b" anchorCtr="0">
            <a:noAutofit/>
          </a:bodyPr>
          <a:lstStyle>
            <a:lvl1pPr>
              <a:defRPr sz="2800" baseline="0">
                <a:solidFill>
                  <a:schemeClr val="bg1"/>
                </a:solidFill>
                <a:latin typeface="+mj-lt"/>
                <a:cs typeface="Intel Clear Light" panose="020B0404020203020204" pitchFamily="34" charset="0"/>
              </a:defRPr>
            </a:lvl1pPr>
          </a:lstStyle>
          <a:p>
            <a:r>
              <a:rPr lang="en-US" dirty="0" err="1" smtClean="0"/>
              <a:t>28pt</a:t>
            </a:r>
            <a:r>
              <a:rPr lang="en-US" dirty="0" smtClean="0"/>
              <a:t> Intel Clear Light Presentation Title</a:t>
            </a:r>
            <a:br>
              <a:rPr lang="en-US" dirty="0" smtClean="0"/>
            </a:br>
            <a:r>
              <a:rPr lang="en-US" dirty="0" smtClean="0"/>
              <a:t>Title of Presentation Line Two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5613" y="3488723"/>
            <a:ext cx="6330212" cy="925360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200" b="1" baseline="0">
                <a:solidFill>
                  <a:schemeClr val="bg1"/>
                </a:solidFill>
                <a:latin typeface="+mn-lt"/>
                <a:cs typeface="Intel Clear" panose="020B0604020203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 smtClean="0"/>
              <a:t>12pt</a:t>
            </a:r>
            <a:r>
              <a:rPr lang="en-US" dirty="0" smtClean="0"/>
              <a:t> Intel Clear Bolded Subhead, Date, Etc.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455613" y="4813300"/>
            <a:ext cx="520976" cy="1231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l" rtl="0"/>
            <a:r>
              <a:rPr lang="en-US" sz="800" b="0" i="0" u="none" strike="noStrike" kern="1200" baseline="0" dirty="0" smtClean="0">
                <a:solidFill>
                  <a:schemeClr val="accent3"/>
                </a:solidFill>
                <a:latin typeface="+mn-lt"/>
                <a:ea typeface="+mn-ea"/>
                <a:cs typeface="Neo Sans Intel"/>
              </a:rPr>
              <a:t>Intel Public</a:t>
            </a:r>
          </a:p>
        </p:txBody>
      </p:sp>
      <p:pic>
        <p:nvPicPr>
          <p:cNvPr id="9" name="Picture 3" descr="W:\Clients\Intel\PRODUCTION\2012_13_Production\ASSETS_LOGOS_2012-13\Assets_Complete_2012-13\ PEEL AWAY\Intel_Peels\Intel_Peels_RGB\Peel_rgb_png\peel_rt_btm_drkBlue_rgb_216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7535" y="4035643"/>
            <a:ext cx="1426464" cy="1102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6572" y="1432296"/>
            <a:ext cx="2049636" cy="57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9717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White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5613" y="1619587"/>
            <a:ext cx="7772400" cy="1021556"/>
          </a:xfrm>
        </p:spPr>
        <p:txBody>
          <a:bodyPr anchor="b" anchorCtr="0">
            <a:noAutofit/>
          </a:bodyPr>
          <a:lstStyle>
            <a:lvl1pPr algn="l">
              <a:defRPr sz="2800" b="0" cap="none">
                <a:solidFill>
                  <a:schemeClr val="accent1"/>
                </a:solidFill>
                <a:latin typeface="+mj-lt"/>
                <a:cs typeface="Intel Clear Light" panose="020B0404020203020204" pitchFamily="34" charset="0"/>
              </a:defRPr>
            </a:lvl1pPr>
          </a:lstStyle>
          <a:p>
            <a:r>
              <a:rPr lang="en-US" dirty="0" err="1" smtClean="0"/>
              <a:t>28pt</a:t>
            </a:r>
            <a:r>
              <a:rPr lang="en-US" dirty="0" smtClean="0"/>
              <a:t> Intel Clear Light Text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5613" y="2752675"/>
            <a:ext cx="7772400" cy="1125140"/>
          </a:xfrm>
        </p:spPr>
        <p:txBody>
          <a:bodyPr anchor="t" anchorCtr="0">
            <a:noAutofit/>
          </a:bodyPr>
          <a:lstStyle>
            <a:lvl1pPr marL="0" indent="0">
              <a:buNone/>
              <a:defRPr sz="1200" b="1" baseline="0">
                <a:solidFill>
                  <a:schemeClr val="accent2"/>
                </a:solidFill>
                <a:latin typeface="+mn-lt"/>
                <a:cs typeface="Intel Clear" panose="020B0604020203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 smtClean="0"/>
              <a:t>12pt</a:t>
            </a:r>
            <a:r>
              <a:rPr lang="en-US" dirty="0" smtClean="0"/>
              <a:t> Intel Clear Bolded Subhead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E2556C5-CE8C-6547-B838-EA80C61A4A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72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lue Section Brea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\\.psf\Home\Desktop\WideFooterAIRev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" y="4806834"/>
            <a:ext cx="9144000" cy="336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455613" y="1619587"/>
            <a:ext cx="7772400" cy="1021556"/>
          </a:xfrm>
        </p:spPr>
        <p:txBody>
          <a:bodyPr anchor="b" anchorCtr="0">
            <a:noAutofit/>
          </a:bodyPr>
          <a:lstStyle>
            <a:lvl1pPr algn="l">
              <a:defRPr sz="2800" b="0" cap="none">
                <a:solidFill>
                  <a:schemeClr val="bg1"/>
                </a:solidFill>
                <a:latin typeface="+mj-lt"/>
                <a:cs typeface="Intel Clear Light" panose="020B0404020203020204" pitchFamily="34" charset="0"/>
              </a:defRPr>
            </a:lvl1pPr>
          </a:lstStyle>
          <a:p>
            <a:r>
              <a:rPr lang="en-US" dirty="0" err="1" smtClean="0"/>
              <a:t>28pt</a:t>
            </a:r>
            <a:r>
              <a:rPr lang="en-US" dirty="0" smtClean="0"/>
              <a:t> Intel Clear Light Text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 hasCustomPrompt="1"/>
          </p:nvPr>
        </p:nvSpPr>
        <p:spPr>
          <a:xfrm>
            <a:off x="455613" y="2752675"/>
            <a:ext cx="7772400" cy="1125140"/>
          </a:xfrm>
        </p:spPr>
        <p:txBody>
          <a:bodyPr anchor="t" anchorCtr="0">
            <a:noAutofit/>
          </a:bodyPr>
          <a:lstStyle>
            <a:lvl1pPr marL="0" indent="0">
              <a:buNone/>
              <a:defRPr sz="1200" b="1" baseline="0">
                <a:solidFill>
                  <a:schemeClr val="accent3"/>
                </a:solidFill>
                <a:latin typeface="+mn-lt"/>
                <a:cs typeface="Intel Clear" panose="020B0604020203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 smtClean="0"/>
              <a:t>12pt</a:t>
            </a:r>
            <a:r>
              <a:rPr lang="en-US" dirty="0" smtClean="0"/>
              <a:t> Intel Clear Bolded Subhead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EE2556C5-CE8C-6547-B838-EA80C61A4A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455613" y="4813300"/>
            <a:ext cx="520976" cy="1231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l" rtl="0"/>
            <a:r>
              <a:rPr lang="en-US" sz="800" b="0" i="0" u="none" strike="noStrike" kern="1200" baseline="0" dirty="0" smtClean="0">
                <a:solidFill>
                  <a:schemeClr val="accent3"/>
                </a:solidFill>
                <a:latin typeface="+mn-lt"/>
                <a:ea typeface="+mn-ea"/>
                <a:cs typeface="Neo Sans Intel"/>
              </a:rPr>
              <a:t>Intel Public</a:t>
            </a:r>
          </a:p>
        </p:txBody>
      </p:sp>
    </p:spTree>
    <p:extLst>
      <p:ext uri="{BB962C8B-B14F-4D97-AF65-F5344CB8AC3E}">
        <p14:creationId xmlns:p14="http://schemas.microsoft.com/office/powerpoint/2010/main" val="1110112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Section Break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\\.psf\Home\Desktop\WideFooterAIRev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" y="4806834"/>
            <a:ext cx="9144000" cy="336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5613" y="2153552"/>
            <a:ext cx="7772400" cy="1021556"/>
          </a:xfrm>
        </p:spPr>
        <p:txBody>
          <a:bodyPr anchor="b" anchorCtr="0">
            <a:noAutofit/>
          </a:bodyPr>
          <a:lstStyle>
            <a:lvl1pPr algn="l">
              <a:defRPr sz="2800" b="0" cap="none">
                <a:solidFill>
                  <a:schemeClr val="bg1"/>
                </a:solidFill>
                <a:latin typeface="+mj-lt"/>
                <a:cs typeface="Intel Clear Light" panose="020B0404020203020204" pitchFamily="34" charset="0"/>
              </a:defRPr>
            </a:lvl1pPr>
          </a:lstStyle>
          <a:p>
            <a:r>
              <a:rPr lang="en-US" dirty="0" err="1" smtClean="0"/>
              <a:t>28pt</a:t>
            </a:r>
            <a:r>
              <a:rPr lang="en-US" dirty="0" smtClean="0"/>
              <a:t> Intel Clear Light Text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5613" y="3286641"/>
            <a:ext cx="7772400" cy="1125140"/>
          </a:xfrm>
        </p:spPr>
        <p:txBody>
          <a:bodyPr anchor="t" anchorCtr="0">
            <a:noAutofit/>
          </a:bodyPr>
          <a:lstStyle>
            <a:lvl1pPr marL="0" indent="0">
              <a:buNone/>
              <a:defRPr sz="1200" b="1">
                <a:solidFill>
                  <a:schemeClr val="accent3"/>
                </a:solidFill>
                <a:latin typeface="+mn-lt"/>
                <a:cs typeface="Intel Clear" panose="020B0604020203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 smtClean="0"/>
              <a:t>12pt</a:t>
            </a:r>
            <a:r>
              <a:rPr lang="en-US" dirty="0" smtClean="0"/>
              <a:t> Intel Clear Bolded Subhead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EE2556C5-CE8C-6547-B838-EA80C61A4A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9144000" cy="2574131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455613" y="4813300"/>
            <a:ext cx="520976" cy="1231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l" rtl="0"/>
            <a:r>
              <a:rPr lang="en-US" sz="800" b="0" i="0" u="none" strike="noStrike" kern="1200" baseline="0" dirty="0" smtClean="0">
                <a:solidFill>
                  <a:schemeClr val="accent3"/>
                </a:solidFill>
                <a:latin typeface="+mn-lt"/>
                <a:ea typeface="+mn-ea"/>
                <a:cs typeface="Neo Sans Intel"/>
              </a:rPr>
              <a:t>Intel Public</a:t>
            </a:r>
          </a:p>
        </p:txBody>
      </p:sp>
    </p:spTree>
    <p:extLst>
      <p:ext uri="{BB962C8B-B14F-4D97-AF65-F5344CB8AC3E}">
        <p14:creationId xmlns:p14="http://schemas.microsoft.com/office/powerpoint/2010/main" val="38437621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5613" y="308848"/>
            <a:ext cx="8228012" cy="86868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err="1" smtClean="0"/>
              <a:t>28pt</a:t>
            </a:r>
            <a:r>
              <a:rPr lang="en-US" dirty="0" smtClean="0"/>
              <a:t> Intel Clear Light Headline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71775"/>
            <a:ext cx="2133600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169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9616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ack Cov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455613" y="4813300"/>
            <a:ext cx="520976" cy="1231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l" rtl="0"/>
            <a:r>
              <a:rPr lang="en-US" sz="800" b="0" i="0" u="none" strike="noStrike" kern="1200" baseline="0" dirty="0" smtClean="0">
                <a:solidFill>
                  <a:schemeClr val="accent3"/>
                </a:solidFill>
                <a:latin typeface="+mn-lt"/>
                <a:ea typeface="+mn-ea"/>
                <a:cs typeface="Neo Sans Intel"/>
              </a:rPr>
              <a:t>Intel Public</a:t>
            </a:r>
          </a:p>
        </p:txBody>
      </p:sp>
      <p:pic>
        <p:nvPicPr>
          <p:cNvPr id="4" name="Picture 2" descr="\\.psf\Home\Desktop\Intel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7432" y="1875130"/>
            <a:ext cx="2108795" cy="138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36368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0739" y="2355675"/>
            <a:ext cx="8212886" cy="1102519"/>
          </a:xfrm>
        </p:spPr>
        <p:txBody>
          <a:bodyPr lIns="0" rIns="0" anchor="b" anchorCtr="0">
            <a:noAutofit/>
          </a:bodyPr>
          <a:lstStyle>
            <a:lvl1pPr>
              <a:defRPr sz="2800" baseline="0">
                <a:solidFill>
                  <a:schemeClr val="bg1"/>
                </a:solidFill>
                <a:latin typeface="+mj-lt"/>
                <a:cs typeface="Intel Clear Light" panose="020B0404020203020204" pitchFamily="34" charset="0"/>
              </a:defRPr>
            </a:lvl1pPr>
          </a:lstStyle>
          <a:p>
            <a:r>
              <a:rPr lang="en-US" dirty="0" err="1" smtClean="0"/>
              <a:t>28pt</a:t>
            </a:r>
            <a:r>
              <a:rPr lang="en-US" dirty="0" smtClean="0"/>
              <a:t> Intel Clear Light Presentation Title</a:t>
            </a:r>
            <a:br>
              <a:rPr lang="en-US" dirty="0" smtClean="0"/>
            </a:br>
            <a:r>
              <a:rPr lang="en-US" dirty="0" smtClean="0"/>
              <a:t>Title of Presentation Line Two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5613" y="3623201"/>
            <a:ext cx="6330212" cy="925360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200" b="1" baseline="0">
                <a:solidFill>
                  <a:srgbClr val="FFDA00"/>
                </a:solidFill>
                <a:latin typeface="+mn-lt"/>
                <a:cs typeface="Intel Clear" panose="020B0604020203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 smtClean="0"/>
              <a:t>12pt</a:t>
            </a:r>
            <a:r>
              <a:rPr lang="en-US" dirty="0" smtClean="0"/>
              <a:t> Intel Clear Bolded Subhead, Date, Etc.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455613" y="4813300"/>
            <a:ext cx="520976" cy="1231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l" rtl="0"/>
            <a:r>
              <a:rPr lang="en-US" sz="800" b="0" i="0" u="none" strike="noStrike" kern="1200" baseline="0" dirty="0" smtClean="0">
                <a:solidFill>
                  <a:schemeClr val="accent3"/>
                </a:solidFill>
                <a:latin typeface="+mn-lt"/>
                <a:ea typeface="+mn-ea"/>
                <a:cs typeface="Neo Sans Intel"/>
              </a:rPr>
              <a:t>Intel Public</a:t>
            </a:r>
          </a:p>
        </p:txBody>
      </p:sp>
      <p:sp>
        <p:nvSpPr>
          <p:cNvPr id="8" name="Freeform 7"/>
          <p:cNvSpPr/>
          <p:nvPr userDrawn="1"/>
        </p:nvSpPr>
        <p:spPr>
          <a:xfrm>
            <a:off x="-7472" y="-10995"/>
            <a:ext cx="9152065" cy="531704"/>
          </a:xfrm>
          <a:custGeom>
            <a:avLst/>
            <a:gdLst>
              <a:gd name="connsiteX0" fmla="*/ 7471 w 9158942"/>
              <a:gd name="connsiteY0" fmla="*/ 0 h 911412"/>
              <a:gd name="connsiteX1" fmla="*/ 0 w 9158942"/>
              <a:gd name="connsiteY1" fmla="*/ 903941 h 911412"/>
              <a:gd name="connsiteX2" fmla="*/ 5393765 w 9158942"/>
              <a:gd name="connsiteY2" fmla="*/ 911412 h 911412"/>
              <a:gd name="connsiteX3" fmla="*/ 5909236 w 9158942"/>
              <a:gd name="connsiteY3" fmla="*/ 597647 h 911412"/>
              <a:gd name="connsiteX4" fmla="*/ 9151471 w 9158942"/>
              <a:gd name="connsiteY4" fmla="*/ 605118 h 911412"/>
              <a:gd name="connsiteX5" fmla="*/ 9158942 w 9158942"/>
              <a:gd name="connsiteY5" fmla="*/ 0 h 911412"/>
              <a:gd name="connsiteX6" fmla="*/ 7471 w 9158942"/>
              <a:gd name="connsiteY6" fmla="*/ 0 h 911412"/>
              <a:gd name="connsiteX0" fmla="*/ 7471 w 9158942"/>
              <a:gd name="connsiteY0" fmla="*/ 0 h 911412"/>
              <a:gd name="connsiteX1" fmla="*/ 0 w 9158942"/>
              <a:gd name="connsiteY1" fmla="*/ 903941 h 911412"/>
              <a:gd name="connsiteX2" fmla="*/ 5393765 w 9158942"/>
              <a:gd name="connsiteY2" fmla="*/ 911412 h 911412"/>
              <a:gd name="connsiteX3" fmla="*/ 5909236 w 9158942"/>
              <a:gd name="connsiteY3" fmla="*/ 597647 h 911412"/>
              <a:gd name="connsiteX4" fmla="*/ 9151471 w 9158942"/>
              <a:gd name="connsiteY4" fmla="*/ 591991 h 911412"/>
              <a:gd name="connsiteX5" fmla="*/ 9158942 w 9158942"/>
              <a:gd name="connsiteY5" fmla="*/ 0 h 911412"/>
              <a:gd name="connsiteX6" fmla="*/ 7471 w 9158942"/>
              <a:gd name="connsiteY6" fmla="*/ 0 h 911412"/>
              <a:gd name="connsiteX0" fmla="*/ 7471 w 9158942"/>
              <a:gd name="connsiteY0" fmla="*/ 0 h 911412"/>
              <a:gd name="connsiteX1" fmla="*/ 0 w 9158942"/>
              <a:gd name="connsiteY1" fmla="*/ 903941 h 911412"/>
              <a:gd name="connsiteX2" fmla="*/ 5393765 w 9158942"/>
              <a:gd name="connsiteY2" fmla="*/ 911412 h 911412"/>
              <a:gd name="connsiteX3" fmla="*/ 5909236 w 9158942"/>
              <a:gd name="connsiteY3" fmla="*/ 597647 h 911412"/>
              <a:gd name="connsiteX4" fmla="*/ 9148189 w 9158942"/>
              <a:gd name="connsiteY4" fmla="*/ 601837 h 911412"/>
              <a:gd name="connsiteX5" fmla="*/ 9158942 w 9158942"/>
              <a:gd name="connsiteY5" fmla="*/ 0 h 911412"/>
              <a:gd name="connsiteX6" fmla="*/ 7471 w 9158942"/>
              <a:gd name="connsiteY6" fmla="*/ 0 h 911412"/>
              <a:gd name="connsiteX0" fmla="*/ 7471 w 9148711"/>
              <a:gd name="connsiteY0" fmla="*/ 0 h 911412"/>
              <a:gd name="connsiteX1" fmla="*/ 0 w 9148711"/>
              <a:gd name="connsiteY1" fmla="*/ 903941 h 911412"/>
              <a:gd name="connsiteX2" fmla="*/ 5393765 w 9148711"/>
              <a:gd name="connsiteY2" fmla="*/ 911412 h 911412"/>
              <a:gd name="connsiteX3" fmla="*/ 5909236 w 9148711"/>
              <a:gd name="connsiteY3" fmla="*/ 597647 h 911412"/>
              <a:gd name="connsiteX4" fmla="*/ 9148189 w 9148711"/>
              <a:gd name="connsiteY4" fmla="*/ 601837 h 911412"/>
              <a:gd name="connsiteX5" fmla="*/ 9145816 w 9148711"/>
              <a:gd name="connsiteY5" fmla="*/ 0 h 911412"/>
              <a:gd name="connsiteX6" fmla="*/ 7471 w 9148711"/>
              <a:gd name="connsiteY6" fmla="*/ 0 h 911412"/>
              <a:gd name="connsiteX0" fmla="*/ 7471 w 9155661"/>
              <a:gd name="connsiteY0" fmla="*/ 0 h 911412"/>
              <a:gd name="connsiteX1" fmla="*/ 0 w 9155661"/>
              <a:gd name="connsiteY1" fmla="*/ 903941 h 911412"/>
              <a:gd name="connsiteX2" fmla="*/ 5393765 w 9155661"/>
              <a:gd name="connsiteY2" fmla="*/ 911412 h 911412"/>
              <a:gd name="connsiteX3" fmla="*/ 5909236 w 9155661"/>
              <a:gd name="connsiteY3" fmla="*/ 597647 h 911412"/>
              <a:gd name="connsiteX4" fmla="*/ 9148189 w 9155661"/>
              <a:gd name="connsiteY4" fmla="*/ 601837 h 911412"/>
              <a:gd name="connsiteX5" fmla="*/ 9155661 w 9155661"/>
              <a:gd name="connsiteY5" fmla="*/ 0 h 911412"/>
              <a:gd name="connsiteX6" fmla="*/ 7471 w 9155661"/>
              <a:gd name="connsiteY6" fmla="*/ 0 h 911412"/>
              <a:gd name="connsiteX0" fmla="*/ 7471 w 9158556"/>
              <a:gd name="connsiteY0" fmla="*/ 0 h 911412"/>
              <a:gd name="connsiteX1" fmla="*/ 0 w 9158556"/>
              <a:gd name="connsiteY1" fmla="*/ 903941 h 911412"/>
              <a:gd name="connsiteX2" fmla="*/ 5393765 w 9158556"/>
              <a:gd name="connsiteY2" fmla="*/ 911412 h 911412"/>
              <a:gd name="connsiteX3" fmla="*/ 5909236 w 9158556"/>
              <a:gd name="connsiteY3" fmla="*/ 597647 h 911412"/>
              <a:gd name="connsiteX4" fmla="*/ 9158034 w 9158556"/>
              <a:gd name="connsiteY4" fmla="*/ 598555 h 911412"/>
              <a:gd name="connsiteX5" fmla="*/ 9155661 w 9158556"/>
              <a:gd name="connsiteY5" fmla="*/ 0 h 911412"/>
              <a:gd name="connsiteX6" fmla="*/ 7471 w 9158556"/>
              <a:gd name="connsiteY6" fmla="*/ 0 h 911412"/>
              <a:gd name="connsiteX0" fmla="*/ 7471 w 9155661"/>
              <a:gd name="connsiteY0" fmla="*/ 0 h 911412"/>
              <a:gd name="connsiteX1" fmla="*/ 0 w 9155661"/>
              <a:gd name="connsiteY1" fmla="*/ 903941 h 911412"/>
              <a:gd name="connsiteX2" fmla="*/ 5393765 w 9155661"/>
              <a:gd name="connsiteY2" fmla="*/ 911412 h 911412"/>
              <a:gd name="connsiteX3" fmla="*/ 5909236 w 9155661"/>
              <a:gd name="connsiteY3" fmla="*/ 597647 h 911412"/>
              <a:gd name="connsiteX4" fmla="*/ 9151470 w 9155661"/>
              <a:gd name="connsiteY4" fmla="*/ 595274 h 911412"/>
              <a:gd name="connsiteX5" fmla="*/ 9155661 w 9155661"/>
              <a:gd name="connsiteY5" fmla="*/ 0 h 911412"/>
              <a:gd name="connsiteX6" fmla="*/ 7471 w 9155661"/>
              <a:gd name="connsiteY6" fmla="*/ 0 h 911412"/>
              <a:gd name="connsiteX0" fmla="*/ 522 w 9158557"/>
              <a:gd name="connsiteY0" fmla="*/ 0 h 911412"/>
              <a:gd name="connsiteX1" fmla="*/ 2896 w 9158557"/>
              <a:gd name="connsiteY1" fmla="*/ 903941 h 911412"/>
              <a:gd name="connsiteX2" fmla="*/ 5396661 w 9158557"/>
              <a:gd name="connsiteY2" fmla="*/ 911412 h 911412"/>
              <a:gd name="connsiteX3" fmla="*/ 5912132 w 9158557"/>
              <a:gd name="connsiteY3" fmla="*/ 597647 h 911412"/>
              <a:gd name="connsiteX4" fmla="*/ 9154366 w 9158557"/>
              <a:gd name="connsiteY4" fmla="*/ 595274 h 911412"/>
              <a:gd name="connsiteX5" fmla="*/ 9158557 w 9158557"/>
              <a:gd name="connsiteY5" fmla="*/ 0 h 911412"/>
              <a:gd name="connsiteX6" fmla="*/ 522 w 9158557"/>
              <a:gd name="connsiteY6" fmla="*/ 0 h 911412"/>
              <a:gd name="connsiteX0" fmla="*/ 522 w 9158557"/>
              <a:gd name="connsiteY0" fmla="*/ 0 h 917068"/>
              <a:gd name="connsiteX1" fmla="*/ 2896 w 9158557"/>
              <a:gd name="connsiteY1" fmla="*/ 917068 h 917068"/>
              <a:gd name="connsiteX2" fmla="*/ 5396661 w 9158557"/>
              <a:gd name="connsiteY2" fmla="*/ 911412 h 917068"/>
              <a:gd name="connsiteX3" fmla="*/ 5912132 w 9158557"/>
              <a:gd name="connsiteY3" fmla="*/ 597647 h 917068"/>
              <a:gd name="connsiteX4" fmla="*/ 9154366 w 9158557"/>
              <a:gd name="connsiteY4" fmla="*/ 595274 h 917068"/>
              <a:gd name="connsiteX5" fmla="*/ 9158557 w 9158557"/>
              <a:gd name="connsiteY5" fmla="*/ 0 h 917068"/>
              <a:gd name="connsiteX6" fmla="*/ 522 w 9158557"/>
              <a:gd name="connsiteY6" fmla="*/ 0 h 917068"/>
              <a:gd name="connsiteX0" fmla="*/ 522 w 9158557"/>
              <a:gd name="connsiteY0" fmla="*/ 0 h 911412"/>
              <a:gd name="connsiteX1" fmla="*/ 2896 w 9158557"/>
              <a:gd name="connsiteY1" fmla="*/ 910555 h 911412"/>
              <a:gd name="connsiteX2" fmla="*/ 5396661 w 9158557"/>
              <a:gd name="connsiteY2" fmla="*/ 911412 h 911412"/>
              <a:gd name="connsiteX3" fmla="*/ 5912132 w 9158557"/>
              <a:gd name="connsiteY3" fmla="*/ 597647 h 911412"/>
              <a:gd name="connsiteX4" fmla="*/ 9154366 w 9158557"/>
              <a:gd name="connsiteY4" fmla="*/ 595274 h 911412"/>
              <a:gd name="connsiteX5" fmla="*/ 9158557 w 9158557"/>
              <a:gd name="connsiteY5" fmla="*/ 0 h 911412"/>
              <a:gd name="connsiteX6" fmla="*/ 522 w 9158557"/>
              <a:gd name="connsiteY6" fmla="*/ 0 h 911412"/>
              <a:gd name="connsiteX0" fmla="*/ 80091 w 9155661"/>
              <a:gd name="connsiteY0" fmla="*/ 241917 h 911412"/>
              <a:gd name="connsiteX1" fmla="*/ 0 w 9155661"/>
              <a:gd name="connsiteY1" fmla="*/ 910555 h 911412"/>
              <a:gd name="connsiteX2" fmla="*/ 5393765 w 9155661"/>
              <a:gd name="connsiteY2" fmla="*/ 911412 h 911412"/>
              <a:gd name="connsiteX3" fmla="*/ 5909236 w 9155661"/>
              <a:gd name="connsiteY3" fmla="*/ 597647 h 911412"/>
              <a:gd name="connsiteX4" fmla="*/ 9151470 w 9155661"/>
              <a:gd name="connsiteY4" fmla="*/ 595274 h 911412"/>
              <a:gd name="connsiteX5" fmla="*/ 9155661 w 9155661"/>
              <a:gd name="connsiteY5" fmla="*/ 0 h 911412"/>
              <a:gd name="connsiteX6" fmla="*/ 80091 w 9155661"/>
              <a:gd name="connsiteY6" fmla="*/ 241917 h 911412"/>
              <a:gd name="connsiteX0" fmla="*/ 3124 w 9155661"/>
              <a:gd name="connsiteY0" fmla="*/ 175940 h 911412"/>
              <a:gd name="connsiteX1" fmla="*/ 0 w 9155661"/>
              <a:gd name="connsiteY1" fmla="*/ 910555 h 911412"/>
              <a:gd name="connsiteX2" fmla="*/ 5393765 w 9155661"/>
              <a:gd name="connsiteY2" fmla="*/ 911412 h 911412"/>
              <a:gd name="connsiteX3" fmla="*/ 5909236 w 9155661"/>
              <a:gd name="connsiteY3" fmla="*/ 597647 h 911412"/>
              <a:gd name="connsiteX4" fmla="*/ 9151470 w 9155661"/>
              <a:gd name="connsiteY4" fmla="*/ 595274 h 911412"/>
              <a:gd name="connsiteX5" fmla="*/ 9155661 w 9155661"/>
              <a:gd name="connsiteY5" fmla="*/ 0 h 911412"/>
              <a:gd name="connsiteX6" fmla="*/ 3124 w 9155661"/>
              <a:gd name="connsiteY6" fmla="*/ 175940 h 911412"/>
              <a:gd name="connsiteX0" fmla="*/ 3124 w 9155661"/>
              <a:gd name="connsiteY0" fmla="*/ 146617 h 911412"/>
              <a:gd name="connsiteX1" fmla="*/ 0 w 9155661"/>
              <a:gd name="connsiteY1" fmla="*/ 910555 h 911412"/>
              <a:gd name="connsiteX2" fmla="*/ 5393765 w 9155661"/>
              <a:gd name="connsiteY2" fmla="*/ 911412 h 911412"/>
              <a:gd name="connsiteX3" fmla="*/ 5909236 w 9155661"/>
              <a:gd name="connsiteY3" fmla="*/ 597647 h 911412"/>
              <a:gd name="connsiteX4" fmla="*/ 9151470 w 9155661"/>
              <a:gd name="connsiteY4" fmla="*/ 595274 h 911412"/>
              <a:gd name="connsiteX5" fmla="*/ 9155661 w 9155661"/>
              <a:gd name="connsiteY5" fmla="*/ 0 h 911412"/>
              <a:gd name="connsiteX6" fmla="*/ 3124 w 9155661"/>
              <a:gd name="connsiteY6" fmla="*/ 146617 h 911412"/>
              <a:gd name="connsiteX0" fmla="*/ 3124 w 9151521"/>
              <a:gd name="connsiteY0" fmla="*/ 0 h 764795"/>
              <a:gd name="connsiteX1" fmla="*/ 0 w 9151521"/>
              <a:gd name="connsiteY1" fmla="*/ 763938 h 764795"/>
              <a:gd name="connsiteX2" fmla="*/ 5393765 w 9151521"/>
              <a:gd name="connsiteY2" fmla="*/ 764795 h 764795"/>
              <a:gd name="connsiteX3" fmla="*/ 5909236 w 9151521"/>
              <a:gd name="connsiteY3" fmla="*/ 451030 h 764795"/>
              <a:gd name="connsiteX4" fmla="*/ 9151470 w 9151521"/>
              <a:gd name="connsiteY4" fmla="*/ 448657 h 764795"/>
              <a:gd name="connsiteX5" fmla="*/ 9067698 w 9151521"/>
              <a:gd name="connsiteY5" fmla="*/ 21992 h 764795"/>
              <a:gd name="connsiteX6" fmla="*/ 3124 w 9151521"/>
              <a:gd name="connsiteY6" fmla="*/ 0 h 764795"/>
              <a:gd name="connsiteX0" fmla="*/ 3124 w 9152065"/>
              <a:gd name="connsiteY0" fmla="*/ 0 h 764795"/>
              <a:gd name="connsiteX1" fmla="*/ 0 w 9152065"/>
              <a:gd name="connsiteY1" fmla="*/ 763938 h 764795"/>
              <a:gd name="connsiteX2" fmla="*/ 5393765 w 9152065"/>
              <a:gd name="connsiteY2" fmla="*/ 764795 h 764795"/>
              <a:gd name="connsiteX3" fmla="*/ 5909236 w 9152065"/>
              <a:gd name="connsiteY3" fmla="*/ 451030 h 764795"/>
              <a:gd name="connsiteX4" fmla="*/ 9151470 w 9152065"/>
              <a:gd name="connsiteY4" fmla="*/ 448657 h 764795"/>
              <a:gd name="connsiteX5" fmla="*/ 9150163 w 9152065"/>
              <a:gd name="connsiteY5" fmla="*/ 14661 h 764795"/>
              <a:gd name="connsiteX6" fmla="*/ 3124 w 9152065"/>
              <a:gd name="connsiteY6" fmla="*/ 0 h 764795"/>
              <a:gd name="connsiteX0" fmla="*/ 3124 w 9152065"/>
              <a:gd name="connsiteY0" fmla="*/ 0 h 764795"/>
              <a:gd name="connsiteX1" fmla="*/ 0 w 9152065"/>
              <a:gd name="connsiteY1" fmla="*/ 697960 h 764795"/>
              <a:gd name="connsiteX2" fmla="*/ 5393765 w 9152065"/>
              <a:gd name="connsiteY2" fmla="*/ 764795 h 764795"/>
              <a:gd name="connsiteX3" fmla="*/ 5909236 w 9152065"/>
              <a:gd name="connsiteY3" fmla="*/ 451030 h 764795"/>
              <a:gd name="connsiteX4" fmla="*/ 9151470 w 9152065"/>
              <a:gd name="connsiteY4" fmla="*/ 448657 h 764795"/>
              <a:gd name="connsiteX5" fmla="*/ 9150163 w 9152065"/>
              <a:gd name="connsiteY5" fmla="*/ 14661 h 764795"/>
              <a:gd name="connsiteX6" fmla="*/ 3124 w 9152065"/>
              <a:gd name="connsiteY6" fmla="*/ 0 h 764795"/>
              <a:gd name="connsiteX0" fmla="*/ 3124 w 9152065"/>
              <a:gd name="connsiteY0" fmla="*/ 0 h 706148"/>
              <a:gd name="connsiteX1" fmla="*/ 0 w 9152065"/>
              <a:gd name="connsiteY1" fmla="*/ 697960 h 706148"/>
              <a:gd name="connsiteX2" fmla="*/ 5476230 w 9152065"/>
              <a:gd name="connsiteY2" fmla="*/ 706148 h 706148"/>
              <a:gd name="connsiteX3" fmla="*/ 5909236 w 9152065"/>
              <a:gd name="connsiteY3" fmla="*/ 451030 h 706148"/>
              <a:gd name="connsiteX4" fmla="*/ 9151470 w 9152065"/>
              <a:gd name="connsiteY4" fmla="*/ 448657 h 706148"/>
              <a:gd name="connsiteX5" fmla="*/ 9150163 w 9152065"/>
              <a:gd name="connsiteY5" fmla="*/ 14661 h 706148"/>
              <a:gd name="connsiteX6" fmla="*/ 3124 w 9152065"/>
              <a:gd name="connsiteY6" fmla="*/ 0 h 706148"/>
              <a:gd name="connsiteX0" fmla="*/ 3124 w 9152065"/>
              <a:gd name="connsiteY0" fmla="*/ 7331 h 713479"/>
              <a:gd name="connsiteX1" fmla="*/ 0 w 9152065"/>
              <a:gd name="connsiteY1" fmla="*/ 705291 h 713479"/>
              <a:gd name="connsiteX2" fmla="*/ 5476230 w 9152065"/>
              <a:gd name="connsiteY2" fmla="*/ 713479 h 713479"/>
              <a:gd name="connsiteX3" fmla="*/ 5909236 w 9152065"/>
              <a:gd name="connsiteY3" fmla="*/ 458361 h 713479"/>
              <a:gd name="connsiteX4" fmla="*/ 9151470 w 9152065"/>
              <a:gd name="connsiteY4" fmla="*/ 455988 h 713479"/>
              <a:gd name="connsiteX5" fmla="*/ 9150163 w 9152065"/>
              <a:gd name="connsiteY5" fmla="*/ 0 h 713479"/>
              <a:gd name="connsiteX6" fmla="*/ 3124 w 9152065"/>
              <a:gd name="connsiteY6" fmla="*/ 7331 h 713479"/>
              <a:gd name="connsiteX0" fmla="*/ 3124 w 9152065"/>
              <a:gd name="connsiteY0" fmla="*/ 7331 h 705291"/>
              <a:gd name="connsiteX1" fmla="*/ 0 w 9152065"/>
              <a:gd name="connsiteY1" fmla="*/ 705291 h 705291"/>
              <a:gd name="connsiteX2" fmla="*/ 5487226 w 9152065"/>
              <a:gd name="connsiteY2" fmla="*/ 691487 h 705291"/>
              <a:gd name="connsiteX3" fmla="*/ 5909236 w 9152065"/>
              <a:gd name="connsiteY3" fmla="*/ 458361 h 705291"/>
              <a:gd name="connsiteX4" fmla="*/ 9151470 w 9152065"/>
              <a:gd name="connsiteY4" fmla="*/ 455988 h 705291"/>
              <a:gd name="connsiteX5" fmla="*/ 9150163 w 9152065"/>
              <a:gd name="connsiteY5" fmla="*/ 0 h 705291"/>
              <a:gd name="connsiteX6" fmla="*/ 3124 w 9152065"/>
              <a:gd name="connsiteY6" fmla="*/ 7331 h 705291"/>
              <a:gd name="connsiteX0" fmla="*/ 3124 w 9152065"/>
              <a:gd name="connsiteY0" fmla="*/ 7331 h 713479"/>
              <a:gd name="connsiteX1" fmla="*/ 0 w 9152065"/>
              <a:gd name="connsiteY1" fmla="*/ 705291 h 713479"/>
              <a:gd name="connsiteX2" fmla="*/ 5470733 w 9152065"/>
              <a:gd name="connsiteY2" fmla="*/ 713479 h 713479"/>
              <a:gd name="connsiteX3" fmla="*/ 5909236 w 9152065"/>
              <a:gd name="connsiteY3" fmla="*/ 458361 h 713479"/>
              <a:gd name="connsiteX4" fmla="*/ 9151470 w 9152065"/>
              <a:gd name="connsiteY4" fmla="*/ 455988 h 713479"/>
              <a:gd name="connsiteX5" fmla="*/ 9150163 w 9152065"/>
              <a:gd name="connsiteY5" fmla="*/ 0 h 713479"/>
              <a:gd name="connsiteX6" fmla="*/ 3124 w 9152065"/>
              <a:gd name="connsiteY6" fmla="*/ 7331 h 713479"/>
              <a:gd name="connsiteX0" fmla="*/ 3124 w 9152065"/>
              <a:gd name="connsiteY0" fmla="*/ 7331 h 705291"/>
              <a:gd name="connsiteX1" fmla="*/ 0 w 9152065"/>
              <a:gd name="connsiteY1" fmla="*/ 705291 h 705291"/>
              <a:gd name="connsiteX2" fmla="*/ 5470733 w 9152065"/>
              <a:gd name="connsiteY2" fmla="*/ 695319 h 705291"/>
              <a:gd name="connsiteX3" fmla="*/ 5909236 w 9152065"/>
              <a:gd name="connsiteY3" fmla="*/ 458361 h 705291"/>
              <a:gd name="connsiteX4" fmla="*/ 9151470 w 9152065"/>
              <a:gd name="connsiteY4" fmla="*/ 455988 h 705291"/>
              <a:gd name="connsiteX5" fmla="*/ 9150163 w 9152065"/>
              <a:gd name="connsiteY5" fmla="*/ 0 h 705291"/>
              <a:gd name="connsiteX6" fmla="*/ 3124 w 9152065"/>
              <a:gd name="connsiteY6" fmla="*/ 7331 h 705291"/>
              <a:gd name="connsiteX0" fmla="*/ 3124 w 9152065"/>
              <a:gd name="connsiteY0" fmla="*/ 7331 h 708939"/>
              <a:gd name="connsiteX1" fmla="*/ 0 w 9152065"/>
              <a:gd name="connsiteY1" fmla="*/ 705291 h 708939"/>
              <a:gd name="connsiteX2" fmla="*/ 5467329 w 9152065"/>
              <a:gd name="connsiteY2" fmla="*/ 708939 h 708939"/>
              <a:gd name="connsiteX3" fmla="*/ 5909236 w 9152065"/>
              <a:gd name="connsiteY3" fmla="*/ 458361 h 708939"/>
              <a:gd name="connsiteX4" fmla="*/ 9151470 w 9152065"/>
              <a:gd name="connsiteY4" fmla="*/ 455988 h 708939"/>
              <a:gd name="connsiteX5" fmla="*/ 9150163 w 9152065"/>
              <a:gd name="connsiteY5" fmla="*/ 0 h 708939"/>
              <a:gd name="connsiteX6" fmla="*/ 3124 w 9152065"/>
              <a:gd name="connsiteY6" fmla="*/ 7331 h 708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52065" h="708939">
                <a:moveTo>
                  <a:pt x="3124" y="7331"/>
                </a:moveTo>
                <a:cubicBezTo>
                  <a:pt x="634" y="308645"/>
                  <a:pt x="2490" y="403977"/>
                  <a:pt x="0" y="705291"/>
                </a:cubicBezTo>
                <a:lnTo>
                  <a:pt x="5467329" y="708939"/>
                </a:lnTo>
                <a:lnTo>
                  <a:pt x="5909236" y="458361"/>
                </a:lnTo>
                <a:lnTo>
                  <a:pt x="9151470" y="455988"/>
                </a:lnTo>
                <a:cubicBezTo>
                  <a:pt x="9153960" y="254282"/>
                  <a:pt x="9147673" y="201706"/>
                  <a:pt x="9150163" y="0"/>
                </a:cubicBezTo>
                <a:lnTo>
                  <a:pt x="3124" y="733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" descr="\\.psf\Home\Desktop\Intel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28" y="1223661"/>
            <a:ext cx="1220881" cy="804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78132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Large Bulle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455613" y="308848"/>
            <a:ext cx="8229600" cy="86868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err="1" smtClean="0"/>
              <a:t>28pt</a:t>
            </a:r>
            <a:r>
              <a:rPr lang="en-US" dirty="0" smtClean="0"/>
              <a:t> Intel Clear Light Headline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455613" y="1203325"/>
            <a:ext cx="8228012" cy="3425825"/>
          </a:xfrm>
        </p:spPr>
        <p:txBody>
          <a:bodyPr/>
          <a:lstStyle>
            <a:lvl2pPr>
              <a:defRPr sz="1800"/>
            </a:lvl2pPr>
            <a:lvl3pPr>
              <a:defRPr sz="1800"/>
            </a:lvl3pPr>
            <a:lvl4pPr>
              <a:defRPr sz="1600"/>
            </a:lvl4pPr>
          </a:lstStyle>
          <a:p>
            <a:pPr lvl="0"/>
            <a:r>
              <a:rPr lang="en-US" dirty="0" smtClean="0"/>
              <a:t>18pt Intel Clear body text</a:t>
            </a:r>
          </a:p>
          <a:p>
            <a:pPr lvl="1"/>
            <a:r>
              <a:rPr lang="en-US" dirty="0" smtClean="0"/>
              <a:t>18pt Intel Clear bullet one</a:t>
            </a:r>
          </a:p>
          <a:p>
            <a:pPr lvl="2"/>
            <a:r>
              <a:rPr lang="en-US" dirty="0" smtClean="0"/>
              <a:t>18pt Intel Clear sub-bullet</a:t>
            </a:r>
          </a:p>
          <a:p>
            <a:pPr lvl="3"/>
            <a:r>
              <a:rPr lang="en-US" dirty="0" smtClean="0"/>
              <a:t>16pt Intel Clear fourth level</a:t>
            </a:r>
          </a:p>
          <a:p>
            <a:pPr lvl="4"/>
            <a:r>
              <a:rPr lang="en-US" dirty="0" err="1" smtClean="0"/>
              <a:t>14pt</a:t>
            </a:r>
            <a:r>
              <a:rPr lang="en-US" dirty="0" smtClean="0"/>
              <a:t> Intel Clear 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511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err="1" smtClean="0"/>
              <a:t>28pt</a:t>
            </a:r>
            <a:r>
              <a:rPr lang="en-US" dirty="0" smtClean="0"/>
              <a:t> Intel Clear Light Headline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455613" y="1203325"/>
            <a:ext cx="8228012" cy="3425825"/>
          </a:xfrm>
        </p:spPr>
        <p:txBody>
          <a:bodyPr/>
          <a:lstStyle/>
          <a:p>
            <a:pPr lvl="0"/>
            <a:r>
              <a:rPr lang="en-US" dirty="0" smtClean="0"/>
              <a:t>18pt Intel Clear body text</a:t>
            </a:r>
          </a:p>
          <a:p>
            <a:pPr lvl="1"/>
            <a:r>
              <a:rPr lang="en-US" dirty="0" smtClean="0"/>
              <a:t>16pt Intel Clear bullet one</a:t>
            </a:r>
          </a:p>
          <a:p>
            <a:pPr lvl="2"/>
            <a:r>
              <a:rPr lang="en-US" dirty="0" smtClean="0"/>
              <a:t>16pt Intel Clear sub-bullet</a:t>
            </a:r>
          </a:p>
          <a:p>
            <a:pPr lvl="3"/>
            <a:r>
              <a:rPr lang="en-US" dirty="0" err="1" smtClean="0"/>
              <a:t>14pt</a:t>
            </a:r>
            <a:r>
              <a:rPr lang="en-US" dirty="0" smtClean="0"/>
              <a:t> Intel Clear fourth level</a:t>
            </a:r>
          </a:p>
          <a:p>
            <a:pPr lvl="4"/>
            <a:r>
              <a:rPr lang="en-US" dirty="0" err="1" smtClean="0"/>
              <a:t>14pt</a:t>
            </a:r>
            <a:r>
              <a:rPr lang="en-US" dirty="0" smtClean="0"/>
              <a:t> Intel Clear 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045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5613" y="308848"/>
            <a:ext cx="8228012" cy="86868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err="1" smtClean="0"/>
              <a:t>28pt</a:t>
            </a:r>
            <a:r>
              <a:rPr lang="en-US" dirty="0" smtClean="0"/>
              <a:t> Intel Clear Light Headline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5613" y="1203324"/>
            <a:ext cx="4006851" cy="3425825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sz="1400" dirty="0" smtClean="0"/>
            </a:lvl3pPr>
            <a:lvl4pPr>
              <a:defRPr lang="en-US" sz="1200" dirty="0" smtClean="0"/>
            </a:lvl4pPr>
            <a:lvl5pPr>
              <a:defRPr lang="en-US" sz="1200" dirty="0"/>
            </a:lvl5pPr>
          </a:lstStyle>
          <a:p>
            <a:pPr marR="0" lvl="0" fontAlgn="auto">
              <a:lnSpc>
                <a:spcPct val="100000"/>
              </a:lnSpc>
              <a:buClrTx/>
              <a:buSzTx/>
              <a:tabLst/>
            </a:pPr>
            <a:r>
              <a:rPr lang="en-US" dirty="0" smtClean="0"/>
              <a:t>18pt Intel Clear body text</a:t>
            </a:r>
          </a:p>
          <a:p>
            <a:pPr marR="0" lvl="1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 dirty="0" smtClean="0"/>
              <a:t>16pt Intel Clear bullet one</a:t>
            </a:r>
          </a:p>
          <a:p>
            <a:pPr lvl="2"/>
            <a:r>
              <a:rPr lang="en-US" dirty="0" err="1" smtClean="0"/>
              <a:t>14pt</a:t>
            </a:r>
            <a:r>
              <a:rPr lang="en-US" dirty="0" smtClean="0"/>
              <a:t> Intel Clear third level</a:t>
            </a:r>
          </a:p>
          <a:p>
            <a:pPr lvl="3"/>
            <a:r>
              <a:rPr lang="en-US" dirty="0" err="1" smtClean="0"/>
              <a:t>12pt</a:t>
            </a:r>
            <a:r>
              <a:rPr lang="en-US" dirty="0" smtClean="0"/>
              <a:t> Intel Clear fourth level</a:t>
            </a:r>
          </a:p>
          <a:p>
            <a:pPr lvl="4"/>
            <a:r>
              <a:rPr lang="en-US" dirty="0" err="1" smtClean="0"/>
              <a:t>12pt</a:t>
            </a:r>
            <a:r>
              <a:rPr lang="en-US" dirty="0" smtClean="0"/>
              <a:t> Intel Clear 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4678363" y="1203324"/>
            <a:ext cx="4005264" cy="3425825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sz="1400" dirty="0" smtClean="0"/>
            </a:lvl3pPr>
            <a:lvl4pPr>
              <a:defRPr lang="en-US" sz="1200" dirty="0" smtClean="0"/>
            </a:lvl4pPr>
            <a:lvl5pPr>
              <a:defRPr lang="en-US" sz="1200" dirty="0"/>
            </a:lvl5pPr>
          </a:lstStyle>
          <a:p>
            <a:pPr marR="0" lvl="0" fontAlgn="auto">
              <a:lnSpc>
                <a:spcPct val="100000"/>
              </a:lnSpc>
              <a:buClrTx/>
              <a:buSzTx/>
              <a:tabLst/>
            </a:pPr>
            <a:r>
              <a:rPr lang="en-US" dirty="0" smtClean="0"/>
              <a:t>18pt Intel Clear body text</a:t>
            </a:r>
          </a:p>
          <a:p>
            <a:pPr marR="0" lvl="1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 dirty="0" smtClean="0"/>
              <a:t>16pt Intel Clear bullet one</a:t>
            </a:r>
          </a:p>
          <a:p>
            <a:pPr lvl="2"/>
            <a:r>
              <a:rPr lang="en-US" dirty="0" err="1" smtClean="0"/>
              <a:t>14pt</a:t>
            </a:r>
            <a:r>
              <a:rPr lang="en-US" dirty="0" smtClean="0"/>
              <a:t> Intel Clear third level</a:t>
            </a:r>
          </a:p>
          <a:p>
            <a:pPr lvl="3"/>
            <a:r>
              <a:rPr lang="en-US" dirty="0" err="1" smtClean="0"/>
              <a:t>12pt</a:t>
            </a:r>
            <a:r>
              <a:rPr lang="en-US" dirty="0" smtClean="0"/>
              <a:t> Intel Clear fourth level</a:t>
            </a:r>
          </a:p>
          <a:p>
            <a:pPr lvl="4"/>
            <a:r>
              <a:rPr lang="en-US" dirty="0" err="1" smtClean="0"/>
              <a:t>12pt</a:t>
            </a:r>
            <a:r>
              <a:rPr lang="en-US" dirty="0" smtClean="0"/>
              <a:t> Intel Clear 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063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ote and Attribu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5613" y="308848"/>
            <a:ext cx="8228012" cy="86868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800" b="0" i="0" u="none" strike="noStrike" baseline="0" smtClean="0"/>
            </a:lvl1pPr>
          </a:lstStyle>
          <a:p>
            <a:r>
              <a:rPr lang="en-US" dirty="0" err="1" smtClean="0"/>
              <a:t>28pt</a:t>
            </a:r>
            <a:r>
              <a:rPr lang="en-US" dirty="0" smtClean="0"/>
              <a:t> Intel Clear Light Headline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5613" y="1203325"/>
            <a:ext cx="8228013" cy="3425825"/>
          </a:xfrm>
        </p:spPr>
        <p:txBody>
          <a:bodyPr anchor="ctr" anchorCtr="0"/>
          <a:lstStyle>
            <a:lvl1pPr marL="190500" indent="-190500">
              <a:defRPr sz="4400" baseline="0">
                <a:solidFill>
                  <a:schemeClr val="accent2"/>
                </a:solidFill>
                <a:latin typeface="+mj-lt"/>
                <a:cs typeface="Intel Clear Light" panose="020B0404020203020204" pitchFamily="34" charset="0"/>
              </a:defRPr>
            </a:lvl1pPr>
            <a:lvl2pPr marL="417513" indent="-225425">
              <a:buFont typeface="Lucida Grande"/>
              <a:buChar char="−"/>
              <a:defRPr sz="1200" baseline="0">
                <a:latin typeface="+mn-lt"/>
                <a:cs typeface="Intel Clear" panose="020B0604020203020204" pitchFamily="34" charset="0"/>
              </a:defRPr>
            </a:lvl2pPr>
            <a:lvl3pPr marL="685800" indent="-228600">
              <a:defRPr sz="1200">
                <a:latin typeface="+mn-lt"/>
              </a:defRPr>
            </a:lvl3pPr>
            <a:lvl4pPr>
              <a:defRPr sz="1100">
                <a:latin typeface="+mn-lt"/>
              </a:defRPr>
            </a:lvl4pPr>
            <a:lvl5pPr>
              <a:defRPr sz="1050">
                <a:latin typeface="+mn-lt"/>
              </a:defRPr>
            </a:lvl5pPr>
          </a:lstStyle>
          <a:p>
            <a:pPr lvl="0"/>
            <a:r>
              <a:rPr lang="en-US" dirty="0" smtClean="0"/>
              <a:t>“</a:t>
            </a:r>
            <a:r>
              <a:rPr lang="en-US" dirty="0" err="1" smtClean="0"/>
              <a:t>44pt</a:t>
            </a:r>
            <a:r>
              <a:rPr lang="en-US" dirty="0" smtClean="0"/>
              <a:t> Intel Clear Light Text”</a:t>
            </a:r>
          </a:p>
          <a:p>
            <a:pPr lvl="1"/>
            <a:r>
              <a:rPr lang="en-US" dirty="0" err="1" smtClean="0"/>
              <a:t>12pt</a:t>
            </a:r>
            <a:r>
              <a:rPr lang="en-US" dirty="0" smtClean="0"/>
              <a:t> Attribution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9465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Ble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43500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2" name="Picture Placeholder 10"/>
          <p:cNvSpPr>
            <a:spLocks noGrp="1" noChangeAspect="1"/>
          </p:cNvSpPr>
          <p:nvPr>
            <p:ph type="pic" sz="quarter" idx="14"/>
          </p:nvPr>
        </p:nvSpPr>
        <p:spPr>
          <a:xfrm>
            <a:off x="0" y="4805172"/>
            <a:ext cx="9144000" cy="338328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5613" y="308848"/>
            <a:ext cx="8228012" cy="868680"/>
          </a:xfrm>
        </p:spPr>
        <p:txBody>
          <a:bodyPr>
            <a:normAutofit/>
          </a:bodyPr>
          <a:lstStyle>
            <a:lvl1pPr>
              <a:defRPr sz="2800" baseline="0"/>
            </a:lvl1pPr>
          </a:lstStyle>
          <a:p>
            <a:r>
              <a:rPr lang="en-US" dirty="0" err="1" smtClean="0"/>
              <a:t>28pt</a:t>
            </a:r>
            <a:r>
              <a:rPr lang="en-US" dirty="0" smtClean="0"/>
              <a:t> Intel Clear Light Headline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455613" y="4813300"/>
            <a:ext cx="520976" cy="1231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l" rtl="0"/>
            <a:r>
              <a:rPr lang="en-US" sz="800" b="0" i="0" u="none" strike="noStrike" kern="1200" baseline="0" dirty="0" smtClean="0">
                <a:solidFill>
                  <a:schemeClr val="accent1"/>
                </a:solidFill>
                <a:latin typeface="+mn-lt"/>
                <a:ea typeface="+mn-ea"/>
                <a:cs typeface="Neo Sans Intel"/>
              </a:rPr>
              <a:t>Intel Public</a:t>
            </a:r>
          </a:p>
        </p:txBody>
      </p:sp>
    </p:spTree>
    <p:extLst>
      <p:ext uri="{BB962C8B-B14F-4D97-AF65-F5344CB8AC3E}">
        <p14:creationId xmlns:p14="http://schemas.microsoft.com/office/powerpoint/2010/main" val="36382072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ottom Half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0" y="2574131"/>
            <a:ext cx="9144000" cy="2569369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0" name="Picture Placeholder 10"/>
          <p:cNvSpPr>
            <a:spLocks noGrp="1" noChangeAspect="1"/>
          </p:cNvSpPr>
          <p:nvPr>
            <p:ph type="pic" sz="quarter" idx="14"/>
          </p:nvPr>
        </p:nvSpPr>
        <p:spPr>
          <a:xfrm>
            <a:off x="0" y="4805172"/>
            <a:ext cx="9144000" cy="338328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5613" y="308848"/>
            <a:ext cx="8228012" cy="868680"/>
          </a:xfrm>
        </p:spPr>
        <p:txBody>
          <a:bodyPr>
            <a:noAutofit/>
          </a:bodyPr>
          <a:lstStyle>
            <a:lvl1pPr>
              <a:defRPr sz="2800" baseline="0"/>
            </a:lvl1pPr>
          </a:lstStyle>
          <a:p>
            <a:r>
              <a:rPr lang="en-US" dirty="0" err="1" smtClean="0"/>
              <a:t>28pt</a:t>
            </a:r>
            <a:r>
              <a:rPr lang="en-US" dirty="0" smtClean="0"/>
              <a:t> Intel Clear Light Headline</a:t>
            </a:r>
            <a:endParaRPr lang="en-US" dirty="0"/>
          </a:p>
        </p:txBody>
      </p:sp>
      <p:sp>
        <p:nvSpPr>
          <p:cNvPr id="13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5613" y="1203325"/>
            <a:ext cx="4006851" cy="130929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sz="1400" dirty="0" smtClean="0"/>
            </a:lvl3pPr>
            <a:lvl4pPr>
              <a:defRPr lang="en-US" sz="1200" dirty="0" smtClean="0"/>
            </a:lvl4pPr>
            <a:lvl5pPr>
              <a:defRPr lang="en-US" sz="1200" dirty="0"/>
            </a:lvl5pPr>
          </a:lstStyle>
          <a:p>
            <a:pPr marR="0" lvl="0" fontAlgn="auto">
              <a:lnSpc>
                <a:spcPct val="100000"/>
              </a:lnSpc>
              <a:buClrTx/>
              <a:buSzTx/>
              <a:tabLst/>
            </a:pPr>
            <a:r>
              <a:rPr lang="en-US" dirty="0" smtClean="0"/>
              <a:t>18pt Intel Clear body text</a:t>
            </a:r>
          </a:p>
          <a:p>
            <a:pPr marR="0" lvl="1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 dirty="0" smtClean="0"/>
              <a:t>16pt Intel Clear bullet one</a:t>
            </a:r>
          </a:p>
          <a:p>
            <a:pPr lvl="2"/>
            <a:r>
              <a:rPr lang="en-US" dirty="0" err="1" smtClean="0"/>
              <a:t>14pt</a:t>
            </a:r>
            <a:r>
              <a:rPr lang="en-US" dirty="0" smtClean="0"/>
              <a:t> Intel Clear third level</a:t>
            </a:r>
          </a:p>
          <a:p>
            <a:pPr lvl="3"/>
            <a:r>
              <a:rPr lang="en-US" dirty="0" err="1" smtClean="0"/>
              <a:t>12pt</a:t>
            </a:r>
            <a:r>
              <a:rPr lang="en-US" dirty="0" smtClean="0"/>
              <a:t> Intel Clear fourth level</a:t>
            </a:r>
          </a:p>
          <a:p>
            <a:pPr lvl="4"/>
            <a:r>
              <a:rPr lang="en-US" dirty="0" err="1" smtClean="0"/>
              <a:t>12pt</a:t>
            </a:r>
            <a:r>
              <a:rPr lang="en-US" dirty="0" smtClean="0"/>
              <a:t> Intel Clear fifth level</a:t>
            </a:r>
            <a:endParaRPr lang="en-US" dirty="0"/>
          </a:p>
        </p:txBody>
      </p:sp>
      <p:sp>
        <p:nvSpPr>
          <p:cNvPr id="19" name="Content Placeholder 2"/>
          <p:cNvSpPr>
            <a:spLocks noGrp="1"/>
          </p:cNvSpPr>
          <p:nvPr>
            <p:ph sz="half" idx="15" hasCustomPrompt="1"/>
          </p:nvPr>
        </p:nvSpPr>
        <p:spPr>
          <a:xfrm>
            <a:off x="4678363" y="1203325"/>
            <a:ext cx="4005264" cy="130929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sz="1400" dirty="0" smtClean="0"/>
            </a:lvl3pPr>
            <a:lvl4pPr>
              <a:defRPr lang="en-US" sz="1200" dirty="0" smtClean="0"/>
            </a:lvl4pPr>
            <a:lvl5pPr>
              <a:defRPr lang="en-US" sz="1200" dirty="0"/>
            </a:lvl5pPr>
          </a:lstStyle>
          <a:p>
            <a:pPr marR="0" lvl="0" fontAlgn="auto">
              <a:lnSpc>
                <a:spcPct val="100000"/>
              </a:lnSpc>
              <a:buClrTx/>
              <a:buSzTx/>
              <a:tabLst/>
            </a:pPr>
            <a:r>
              <a:rPr lang="en-US" dirty="0" smtClean="0"/>
              <a:t>18pt Intel Clear body text</a:t>
            </a:r>
          </a:p>
          <a:p>
            <a:pPr marR="0" lvl="1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 dirty="0" smtClean="0"/>
              <a:t>16pt Intel Clear bullet one</a:t>
            </a:r>
          </a:p>
          <a:p>
            <a:pPr lvl="2"/>
            <a:r>
              <a:rPr lang="en-US" dirty="0" err="1" smtClean="0"/>
              <a:t>14pt</a:t>
            </a:r>
            <a:r>
              <a:rPr lang="en-US" dirty="0" smtClean="0"/>
              <a:t> Intel Clear third level</a:t>
            </a:r>
          </a:p>
          <a:p>
            <a:pPr lvl="3"/>
            <a:r>
              <a:rPr lang="en-US" dirty="0" err="1" smtClean="0"/>
              <a:t>12pt</a:t>
            </a:r>
            <a:r>
              <a:rPr lang="en-US" dirty="0" smtClean="0"/>
              <a:t> Intel Clear fourth level</a:t>
            </a:r>
          </a:p>
          <a:p>
            <a:pPr lvl="4"/>
            <a:r>
              <a:rPr lang="en-US" dirty="0" err="1" smtClean="0"/>
              <a:t>12pt</a:t>
            </a:r>
            <a:r>
              <a:rPr lang="en-US" dirty="0" smtClean="0"/>
              <a:t> Intel Clear fifth level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455613" y="4813300"/>
            <a:ext cx="520976" cy="1231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l" rtl="0"/>
            <a:r>
              <a:rPr lang="en-US" sz="800" b="0" i="0" u="none" strike="noStrike" kern="1200" baseline="0" dirty="0" smtClean="0">
                <a:solidFill>
                  <a:schemeClr val="accent1"/>
                </a:solidFill>
                <a:latin typeface="+mn-lt"/>
                <a:ea typeface="+mn-ea"/>
                <a:cs typeface="Neo Sans Intel"/>
              </a:rPr>
              <a:t>Intel Public</a:t>
            </a:r>
          </a:p>
        </p:txBody>
      </p:sp>
    </p:spTree>
    <p:extLst>
      <p:ext uri="{BB962C8B-B14F-4D97-AF65-F5344CB8AC3E}">
        <p14:creationId xmlns:p14="http://schemas.microsoft.com/office/powerpoint/2010/main" val="23926894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ight Half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678363" y="1"/>
            <a:ext cx="4465637" cy="5143499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9" name="Picture Placeholder 10"/>
          <p:cNvSpPr>
            <a:spLocks noGrp="1" noChangeAspect="1"/>
          </p:cNvSpPr>
          <p:nvPr>
            <p:ph type="pic" sz="quarter" idx="14"/>
          </p:nvPr>
        </p:nvSpPr>
        <p:spPr>
          <a:xfrm>
            <a:off x="0" y="4805172"/>
            <a:ext cx="9144000" cy="338328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5613" y="308848"/>
            <a:ext cx="4006850" cy="868680"/>
          </a:xfrm>
        </p:spPr>
        <p:txBody>
          <a:bodyPr>
            <a:noAutofit/>
          </a:bodyPr>
          <a:lstStyle>
            <a:lvl1pPr>
              <a:defRPr sz="2800" baseline="0"/>
            </a:lvl1pPr>
          </a:lstStyle>
          <a:p>
            <a:r>
              <a:rPr lang="en-US" dirty="0" err="1" smtClean="0"/>
              <a:t>28pt</a:t>
            </a:r>
            <a:r>
              <a:rPr lang="en-US" dirty="0" smtClean="0"/>
              <a:t> Intel Clear Light Headline</a:t>
            </a:r>
            <a:endParaRPr lang="en-US" dirty="0"/>
          </a:p>
        </p:txBody>
      </p:sp>
      <p:sp>
        <p:nvSpPr>
          <p:cNvPr id="13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5614" y="1325244"/>
            <a:ext cx="4006850" cy="3425825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sz="1400" dirty="0" smtClean="0"/>
            </a:lvl3pPr>
            <a:lvl4pPr>
              <a:defRPr lang="en-US" sz="1200" dirty="0" smtClean="0"/>
            </a:lvl4pPr>
            <a:lvl5pPr>
              <a:defRPr lang="en-US" sz="1200" dirty="0"/>
            </a:lvl5pPr>
          </a:lstStyle>
          <a:p>
            <a:pPr marR="0" lvl="0" fontAlgn="auto">
              <a:lnSpc>
                <a:spcPct val="100000"/>
              </a:lnSpc>
              <a:buClrTx/>
              <a:buSzTx/>
              <a:tabLst/>
            </a:pPr>
            <a:r>
              <a:rPr lang="en-US" dirty="0" smtClean="0"/>
              <a:t>18pt Intel Clear body text</a:t>
            </a:r>
          </a:p>
          <a:p>
            <a:pPr marR="0" lvl="1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 dirty="0" smtClean="0"/>
              <a:t>16pt Intel Clear bullet one</a:t>
            </a:r>
          </a:p>
          <a:p>
            <a:pPr lvl="2"/>
            <a:r>
              <a:rPr lang="en-US" dirty="0" err="1" smtClean="0"/>
              <a:t>14pt</a:t>
            </a:r>
            <a:r>
              <a:rPr lang="en-US" dirty="0" smtClean="0"/>
              <a:t> Intel Clear third level</a:t>
            </a:r>
          </a:p>
          <a:p>
            <a:pPr lvl="3"/>
            <a:r>
              <a:rPr lang="en-US" dirty="0" err="1" smtClean="0"/>
              <a:t>12pt</a:t>
            </a:r>
            <a:r>
              <a:rPr lang="en-US" dirty="0" smtClean="0"/>
              <a:t> Intel Clear fourth level</a:t>
            </a:r>
          </a:p>
          <a:p>
            <a:pPr lvl="4"/>
            <a:r>
              <a:rPr lang="en-US" dirty="0" err="1" smtClean="0"/>
              <a:t>12pt</a:t>
            </a:r>
            <a:r>
              <a:rPr lang="en-US" dirty="0" smtClean="0"/>
              <a:t> Intel Clear fifth level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455613" y="4813300"/>
            <a:ext cx="520976" cy="1231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l" rtl="0"/>
            <a:r>
              <a:rPr lang="en-US" sz="800" b="0" i="0" u="none" strike="noStrike" kern="1200" baseline="0" dirty="0" smtClean="0">
                <a:solidFill>
                  <a:schemeClr val="accent1"/>
                </a:solidFill>
                <a:latin typeface="+mn-lt"/>
                <a:ea typeface="+mn-ea"/>
                <a:cs typeface="Neo Sans Intel"/>
              </a:rPr>
              <a:t>Intel Public</a:t>
            </a:r>
          </a:p>
        </p:txBody>
      </p:sp>
    </p:spTree>
    <p:extLst>
      <p:ext uri="{BB962C8B-B14F-4D97-AF65-F5344CB8AC3E}">
        <p14:creationId xmlns:p14="http://schemas.microsoft.com/office/powerpoint/2010/main" val="2900421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\\.psf\Home\Desktop\WideFooterAI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" y="4806834"/>
            <a:ext cx="9144000" cy="336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5613" y="319008"/>
            <a:ext cx="8229600" cy="8686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28pt Intel Clear Light Headline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5613" y="1203325"/>
            <a:ext cx="8228012" cy="34258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18pt Intel Clear body text</a:t>
            </a:r>
          </a:p>
          <a:p>
            <a:pPr lvl="1"/>
            <a:r>
              <a:rPr lang="en-US" dirty="0" smtClean="0"/>
              <a:t>16pt Intel Clear bullet one</a:t>
            </a:r>
          </a:p>
          <a:p>
            <a:pPr lvl="2"/>
            <a:r>
              <a:rPr lang="en-US" dirty="0" smtClean="0"/>
              <a:t>16pt Intel Clear sub-bullet</a:t>
            </a:r>
          </a:p>
          <a:p>
            <a:pPr lvl="3"/>
            <a:r>
              <a:rPr lang="en-US" dirty="0" err="1" smtClean="0"/>
              <a:t>14pt</a:t>
            </a:r>
            <a:r>
              <a:rPr lang="en-US" dirty="0" smtClean="0"/>
              <a:t> Intel Clear fourth level</a:t>
            </a:r>
          </a:p>
          <a:p>
            <a:pPr lvl="4"/>
            <a:r>
              <a:rPr lang="en-US" dirty="0" err="1" smtClean="0"/>
              <a:t>14pt</a:t>
            </a:r>
            <a:r>
              <a:rPr lang="en-US" dirty="0" smtClean="0"/>
              <a:t> Intel Clear 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72352" y="4842143"/>
            <a:ext cx="21336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bg1"/>
                </a:solidFill>
                <a:latin typeface="+mn-lt"/>
                <a:cs typeface="Intel Clear Light" panose="020B0404020203020204" pitchFamily="34" charset="0"/>
              </a:defRPr>
            </a:lvl1pPr>
          </a:lstStyle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55613" y="4813300"/>
            <a:ext cx="520976" cy="1231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l" rtl="0"/>
            <a:r>
              <a:rPr lang="en-US" sz="800" b="0" i="0" u="none" strike="noStrike" kern="1200" baseline="0" dirty="0" smtClean="0">
                <a:solidFill>
                  <a:schemeClr val="accent1"/>
                </a:solidFill>
                <a:latin typeface="+mn-lt"/>
                <a:ea typeface="+mn-ea"/>
                <a:cs typeface="Neo Sans Intel"/>
              </a:rPr>
              <a:t>Intel Public</a:t>
            </a:r>
          </a:p>
        </p:txBody>
      </p:sp>
    </p:spTree>
    <p:extLst>
      <p:ext uri="{BB962C8B-B14F-4D97-AF65-F5344CB8AC3E}">
        <p14:creationId xmlns:p14="http://schemas.microsoft.com/office/powerpoint/2010/main" val="3786227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0" r:id="rId3"/>
    <p:sldLayoutId id="2147483671" r:id="rId4"/>
    <p:sldLayoutId id="2147483652" r:id="rId5"/>
    <p:sldLayoutId id="2147483660" r:id="rId6"/>
    <p:sldLayoutId id="2147483668" r:id="rId7"/>
    <p:sldLayoutId id="2147483669" r:id="rId8"/>
    <p:sldLayoutId id="2147483670" r:id="rId9"/>
    <p:sldLayoutId id="2147483672" r:id="rId10"/>
    <p:sldLayoutId id="2147483651" r:id="rId11"/>
    <p:sldLayoutId id="2147483665" r:id="rId12"/>
    <p:sldLayoutId id="2147483654" r:id="rId13"/>
    <p:sldLayoutId id="2147483655" r:id="rId14"/>
    <p:sldLayoutId id="2147483666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kern="12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ts val="1200"/>
        </a:spcBef>
        <a:spcAft>
          <a:spcPts val="0"/>
        </a:spcAft>
        <a:buFont typeface="Wingdings" panose="05000000000000000000" pitchFamily="2" charset="2"/>
        <a:buNone/>
        <a:defRPr sz="1800" b="0" kern="1200">
          <a:solidFill>
            <a:srgbClr val="0071C5"/>
          </a:solidFill>
          <a:latin typeface="+mn-lt"/>
          <a:ea typeface="+mn-ea"/>
          <a:cs typeface="Intel Clear" panose="020B0604020203020204" pitchFamily="34" charset="0"/>
        </a:defRPr>
      </a:lvl1pPr>
      <a:lvl2pPr marL="225425" indent="-225425" algn="l" defTabSz="457200" rtl="0" eaLnBrk="1" latinLnBrk="0" hangingPunct="1">
        <a:spcBef>
          <a:spcPts val="1200"/>
        </a:spcBef>
        <a:buFont typeface="Wingdings" charset="2"/>
        <a:buChar char="§"/>
        <a:defRPr sz="1600" kern="1200" baseline="0">
          <a:solidFill>
            <a:schemeClr val="tx2"/>
          </a:solidFill>
          <a:latin typeface="+mn-lt"/>
          <a:ea typeface="+mn-ea"/>
          <a:cs typeface="Intel Clear" panose="020B0604020203020204" pitchFamily="34" charset="0"/>
        </a:defRPr>
      </a:lvl2pPr>
      <a:lvl3pPr marL="571500" indent="-228600" algn="l" defTabSz="457200" rtl="0" eaLnBrk="1" latinLnBrk="0" hangingPunct="1">
        <a:spcBef>
          <a:spcPts val="800"/>
        </a:spcBef>
        <a:buFont typeface="Wingdings" charset="2"/>
        <a:buChar char="§"/>
        <a:defRPr sz="1600" kern="1200">
          <a:solidFill>
            <a:schemeClr val="tx2"/>
          </a:solidFill>
          <a:latin typeface="+mn-lt"/>
          <a:ea typeface="+mn-ea"/>
          <a:cs typeface="Intel Clear" panose="020B0604020203020204" pitchFamily="34" charset="0"/>
        </a:defRPr>
      </a:lvl3pPr>
      <a:lvl4pPr marL="969963" indent="-22860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chemeClr val="tx2"/>
          </a:solidFill>
          <a:latin typeface="+mn-lt"/>
          <a:ea typeface="+mn-ea"/>
          <a:cs typeface="Intel Clear" panose="020B0604020203020204" pitchFamily="34" charset="0"/>
        </a:defRPr>
      </a:lvl4pPr>
      <a:lvl5pPr marL="1319213" indent="-228600" algn="l" defTabSz="457200" rtl="0" eaLnBrk="1" latinLnBrk="0" hangingPunct="1">
        <a:spcBef>
          <a:spcPct val="20000"/>
        </a:spcBef>
        <a:buFont typeface="Intel Clear" panose="020B0604020203020204" pitchFamily="34" charset="0"/>
        <a:buChar char="–"/>
        <a:defRPr sz="1400" kern="1200">
          <a:solidFill>
            <a:schemeClr val="tx2"/>
          </a:solidFill>
          <a:latin typeface="+mn-lt"/>
          <a:ea typeface="+mn-ea"/>
          <a:cs typeface="Intel Clear" panose="020B0604020203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1.png"/><Relationship Id="rId5" Type="http://schemas.openxmlformats.org/officeDocument/2006/relationships/image" Target="../media/image40.jpeg"/><Relationship Id="rId4" Type="http://schemas.openxmlformats.org/officeDocument/2006/relationships/image" Target="../media/image39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Intel's Product Security Maturity Model (PSMM)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55613" y="3332944"/>
            <a:ext cx="6330212" cy="925360"/>
          </a:xfrm>
        </p:spPr>
        <p:txBody>
          <a:bodyPr/>
          <a:lstStyle/>
          <a:p>
            <a:endParaRPr lang="en-US" dirty="0"/>
          </a:p>
          <a:p>
            <a:r>
              <a:rPr lang="en-US" dirty="0" smtClean="0"/>
              <a:t>19 </a:t>
            </a:r>
            <a:r>
              <a:rPr lang="en-US" dirty="0"/>
              <a:t>Nov </a:t>
            </a:r>
            <a:r>
              <a:rPr lang="en-US" dirty="0" smtClean="0"/>
              <a:t>2015</a:t>
            </a:r>
          </a:p>
          <a:p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James Ransome  |  Sr. Director Product </a:t>
            </a:r>
            <a:r>
              <a:rPr lang="en-US" dirty="0" smtClean="0"/>
              <a:t>Security, </a:t>
            </a:r>
            <a:r>
              <a:rPr lang="en-US" dirty="0" smtClean="0"/>
              <a:t>Intel Security</a:t>
            </a: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Harold Toomey  |  Sr. Product Security Architect &amp; PSIRT </a:t>
            </a:r>
            <a:r>
              <a:rPr lang="en-US" dirty="0" smtClean="0"/>
              <a:t>Manager, </a:t>
            </a:r>
            <a:r>
              <a:rPr lang="en-US" dirty="0" smtClean="0"/>
              <a:t>Intel Security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5365" y="1474888"/>
            <a:ext cx="2416766" cy="663805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4066755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PSMM – State by Product Group / BU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8864" y="877393"/>
            <a:ext cx="6473537" cy="407092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26117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PSMM - Product </a:t>
            </a:r>
            <a:r>
              <a:rPr lang="en-US" dirty="0" smtClean="0"/>
              <a:t>/ </a:t>
            </a:r>
            <a:r>
              <a:rPr lang="en-US" dirty="0" smtClean="0"/>
              <a:t>Product Group </a:t>
            </a:r>
            <a:r>
              <a:rPr lang="en-US" dirty="0"/>
              <a:t>Spider Diagrams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613" y="1193473"/>
            <a:ext cx="4262698" cy="32642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3468" y="1193473"/>
            <a:ext cx="3661745" cy="3264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05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PSMM </a:t>
            </a:r>
            <a:r>
              <a:rPr lang="en-US" dirty="0" smtClean="0"/>
              <a:t>Design Constraints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55613" y="1100974"/>
            <a:ext cx="8228012" cy="3770567"/>
          </a:xfrm>
        </p:spPr>
        <p:txBody>
          <a:bodyPr/>
          <a:lstStyle/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n-US" sz="2400" dirty="0"/>
              <a:t>No budget for cool applications</a:t>
            </a:r>
          </a:p>
          <a:p>
            <a:pPr marL="682625" lvl="1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Use COTS tools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n-US" sz="2400" dirty="0"/>
              <a:t>No budget for additional auditors</a:t>
            </a:r>
          </a:p>
          <a:p>
            <a:pPr marL="682625" lvl="1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Peer review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n-US" sz="2400" dirty="0"/>
              <a:t>Be simple</a:t>
            </a:r>
          </a:p>
          <a:p>
            <a:pPr marL="682625" lvl="1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Automated, not weighted, minimal </a:t>
            </a:r>
            <a:r>
              <a:rPr lang="en-US" sz="2000" dirty="0" smtClean="0"/>
              <a:t>training and effort</a:t>
            </a:r>
            <a:endParaRPr lang="en-US" sz="2000" dirty="0"/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n-US" sz="2400" dirty="0"/>
              <a:t>Low overhead</a:t>
            </a:r>
          </a:p>
          <a:p>
            <a:pPr marL="682625" lvl="1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 smtClean="0"/>
              <a:t>Minimal burden </a:t>
            </a:r>
            <a:r>
              <a:rPr lang="en-US" sz="2000" dirty="0"/>
              <a:t>on engineering teams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n-US" sz="2400" dirty="0"/>
              <a:t>Produce insightful </a:t>
            </a:r>
            <a:r>
              <a:rPr lang="en-US" sz="2400" dirty="0" smtClean="0"/>
              <a:t>metrics</a:t>
            </a:r>
            <a:endParaRPr lang="en-US" sz="2400" dirty="0"/>
          </a:p>
        </p:txBody>
      </p:sp>
      <p:pic>
        <p:nvPicPr>
          <p:cNvPr id="5" name="Picture 2" descr="http://cliparts.co/cliparts/di4/j96/di4j964i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352" y="963287"/>
            <a:ext cx="1320463" cy="2051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60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PSMM Implementation Requirements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55613" y="1261729"/>
            <a:ext cx="8335096" cy="3367421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sz="2400" dirty="0"/>
              <a:t>Provide a detailed </a:t>
            </a:r>
            <a:r>
              <a:rPr lang="en-US" sz="2400" dirty="0" smtClean="0"/>
              <a:t>MS Word </a:t>
            </a:r>
            <a:r>
              <a:rPr lang="en-US" sz="2400" dirty="0"/>
              <a:t>doc fully listing requirements for each parameter level</a:t>
            </a:r>
          </a:p>
          <a:p>
            <a:pPr marL="568325" lvl="1" indent="-342900">
              <a:buFont typeface="Arial" panose="020B0604020202020204" pitchFamily="34" charset="0"/>
              <a:buChar char="•"/>
            </a:pPr>
            <a:r>
              <a:rPr lang="en-US" sz="2200" dirty="0"/>
              <a:t>Include both Process and Quality of </a:t>
            </a:r>
            <a:r>
              <a:rPr lang="en-US" sz="2200" dirty="0" smtClean="0"/>
              <a:t>Execution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Map PSMM to other maturity models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Provide </a:t>
            </a:r>
            <a:r>
              <a:rPr lang="en-US" sz="2400" dirty="0"/>
              <a:t>simple drop-down lists in </a:t>
            </a:r>
            <a:r>
              <a:rPr lang="en-US" sz="2400" dirty="0" smtClean="0"/>
              <a:t>MS Excel</a:t>
            </a:r>
            <a:endParaRPr lang="en-US" sz="2400" dirty="0"/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Allow and adjust for “0 – Not Applicable”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Allow </a:t>
            </a:r>
            <a:r>
              <a:rPr lang="en-US" sz="2400" dirty="0"/>
              <a:t>for phased roll-out, reporting at different org. </a:t>
            </a:r>
            <a:r>
              <a:rPr lang="en-US" sz="2400" dirty="0" smtClean="0"/>
              <a:t>levels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69028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PSMM Data Collection Levels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PSMM Data Levels</a:t>
            </a:r>
          </a:p>
          <a:p>
            <a:pPr marL="568325" lvl="1" indent="-342900">
              <a:spcBef>
                <a:spcPts val="300"/>
              </a:spcBef>
              <a:buFont typeface="+mj-lt"/>
              <a:buAutoNum type="arabicPeriod"/>
            </a:pPr>
            <a:r>
              <a:rPr lang="en-US" sz="1800" dirty="0"/>
              <a:t>Entire Corp.</a:t>
            </a:r>
          </a:p>
          <a:p>
            <a:pPr marL="568325" lvl="1" indent="-342900">
              <a:spcBef>
                <a:spcPts val="300"/>
              </a:spcBef>
              <a:buFont typeface="+mj-lt"/>
              <a:buAutoNum type="arabicPeriod"/>
            </a:pPr>
            <a:r>
              <a:rPr lang="en-US" sz="1800" dirty="0"/>
              <a:t>All Corp. BUs</a:t>
            </a:r>
          </a:p>
          <a:p>
            <a:pPr marL="568325" lvl="1" indent="-342900">
              <a:spcBef>
                <a:spcPts val="300"/>
              </a:spcBef>
              <a:buFont typeface="+mj-lt"/>
              <a:buAutoNum type="arabicPeriod"/>
            </a:pPr>
            <a:r>
              <a:rPr lang="en-US" sz="1800" dirty="0"/>
              <a:t>Single Corp. BU</a:t>
            </a:r>
          </a:p>
          <a:p>
            <a:pPr marL="568325" lvl="1" indent="-342900">
              <a:spcBef>
                <a:spcPts val="300"/>
              </a:spcBef>
              <a:buFont typeface="+mj-lt"/>
              <a:buAutoNum type="arabicPeriod"/>
            </a:pPr>
            <a:r>
              <a:rPr lang="en-US" sz="1800" dirty="0"/>
              <a:t>All Product Groups in a single Corp. BU</a:t>
            </a:r>
          </a:p>
          <a:p>
            <a:pPr marL="568325" lvl="1" indent="-342900">
              <a:spcBef>
                <a:spcPts val="300"/>
              </a:spcBef>
              <a:buFont typeface="+mj-lt"/>
              <a:buAutoNum type="arabicPeriod"/>
            </a:pPr>
            <a:r>
              <a:rPr lang="en-US" sz="1800" dirty="0"/>
              <a:t>Single Product Group</a:t>
            </a:r>
          </a:p>
          <a:p>
            <a:pPr marL="568325" lvl="1" indent="-342900">
              <a:spcBef>
                <a:spcPts val="300"/>
              </a:spcBef>
              <a:buFont typeface="+mj-lt"/>
              <a:buAutoNum type="arabicPeriod"/>
            </a:pPr>
            <a:r>
              <a:rPr lang="en-US" sz="1800" dirty="0"/>
              <a:t>Single Product Line</a:t>
            </a:r>
          </a:p>
          <a:p>
            <a:pPr marL="568325" lvl="1" indent="-342900">
              <a:spcBef>
                <a:spcPts val="300"/>
              </a:spcBef>
              <a:buFont typeface="+mj-lt"/>
              <a:buAutoNum type="arabicPeriod"/>
            </a:pPr>
            <a:r>
              <a:rPr lang="en-US" sz="1800" dirty="0"/>
              <a:t>Agile Team (optional)</a:t>
            </a:r>
          </a:p>
          <a:p>
            <a:pPr marL="568325" lvl="1" indent="-342900">
              <a:spcBef>
                <a:spcPts val="300"/>
              </a:spcBef>
              <a:buFont typeface="+mj-lt"/>
              <a:buAutoNum type="arabicPeriod"/>
            </a:pPr>
            <a:r>
              <a:rPr lang="en-US" sz="1800" dirty="0"/>
              <a:t>Individual (training only)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2000" dirty="0" smtClean="0"/>
              <a:t>Data </a:t>
            </a:r>
            <a:r>
              <a:rPr lang="en-US" sz="2000" dirty="0"/>
              <a:t>can be collected at any </a:t>
            </a:r>
            <a:r>
              <a:rPr lang="en-US" sz="2000" dirty="0" smtClean="0"/>
              <a:t>and all levels; </a:t>
            </a:r>
            <a:r>
              <a:rPr lang="en-US" sz="2000" dirty="0"/>
              <a:t>the lower the better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Data should be refreshed every 6 </a:t>
            </a:r>
            <a:r>
              <a:rPr lang="en-US" sz="2000" dirty="0" smtClean="0"/>
              <a:t>months</a:t>
            </a:r>
            <a:endParaRPr lang="en-US" sz="2000" dirty="0"/>
          </a:p>
        </p:txBody>
      </p:sp>
      <p:pic>
        <p:nvPicPr>
          <p:cNvPr id="5" name="Picture 2" descr="http://www.infonetworkmarketing.org/wp-content/uploads/2013/05/network-market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5422" y="990332"/>
            <a:ext cx="2734783" cy="2764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ight Arrow 5"/>
          <p:cNvSpPr/>
          <p:nvPr/>
        </p:nvSpPr>
        <p:spPr>
          <a:xfrm>
            <a:off x="106326" y="3133061"/>
            <a:ext cx="489097" cy="262270"/>
          </a:xfrm>
          <a:prstGeom prst="rightArrow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6970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Organizational </a:t>
            </a:r>
            <a:r>
              <a:rPr lang="en-US" dirty="0" smtClean="0"/>
              <a:t>Structure – Who Collects the Data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454275" y="914393"/>
            <a:ext cx="2165102" cy="390817"/>
          </a:xfrm>
          <a:prstGeom prst="rect">
            <a:avLst/>
          </a:prstGeom>
          <a:solidFill>
            <a:schemeClr val="tx1"/>
          </a:solidFill>
          <a:ln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Single </a:t>
            </a:r>
            <a:r>
              <a:rPr lang="en-US" sz="1400" dirty="0" smtClean="0"/>
              <a:t>Corp. BU</a:t>
            </a:r>
            <a:endParaRPr lang="en-US" sz="1400" dirty="0"/>
          </a:p>
        </p:txBody>
      </p:sp>
      <p:sp>
        <p:nvSpPr>
          <p:cNvPr id="7" name="Rectangle 6"/>
          <p:cNvSpPr/>
          <p:nvPr/>
        </p:nvSpPr>
        <p:spPr>
          <a:xfrm>
            <a:off x="2454275" y="1915699"/>
            <a:ext cx="2165103" cy="397830"/>
          </a:xfrm>
          <a:prstGeom prst="rect">
            <a:avLst/>
          </a:prstGeom>
          <a:solidFill>
            <a:srgbClr val="C00000"/>
          </a:solidFill>
          <a:ln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Product </a:t>
            </a:r>
            <a:r>
              <a:rPr lang="en-US" sz="1400" dirty="0"/>
              <a:t>Security </a:t>
            </a:r>
            <a:r>
              <a:rPr lang="en-US" sz="1400" dirty="0" smtClean="0"/>
              <a:t>Group</a:t>
            </a:r>
            <a:endParaRPr lang="en-US" sz="1400" dirty="0"/>
          </a:p>
        </p:txBody>
      </p:sp>
      <p:sp>
        <p:nvSpPr>
          <p:cNvPr id="8" name="Rectangle 7"/>
          <p:cNvSpPr/>
          <p:nvPr/>
        </p:nvSpPr>
        <p:spPr>
          <a:xfrm>
            <a:off x="1148313" y="3701443"/>
            <a:ext cx="2165103" cy="39783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PSC </a:t>
            </a:r>
            <a:r>
              <a:rPr lang="en-US" sz="1400" dirty="0" smtClean="0"/>
              <a:t>Lead</a:t>
            </a:r>
            <a:endParaRPr lang="en-US" sz="1400" dirty="0"/>
          </a:p>
        </p:txBody>
      </p:sp>
      <p:sp>
        <p:nvSpPr>
          <p:cNvPr id="9" name="Rectangle 8"/>
          <p:cNvSpPr/>
          <p:nvPr/>
        </p:nvSpPr>
        <p:spPr>
          <a:xfrm>
            <a:off x="1148313" y="4283169"/>
            <a:ext cx="2165103" cy="230388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PSC</a:t>
            </a:r>
            <a:endParaRPr lang="en-US" sz="1400" dirty="0"/>
          </a:p>
        </p:txBody>
      </p:sp>
      <p:sp>
        <p:nvSpPr>
          <p:cNvPr id="10" name="Rectangle 9"/>
          <p:cNvSpPr/>
          <p:nvPr/>
        </p:nvSpPr>
        <p:spPr>
          <a:xfrm>
            <a:off x="1148313" y="4723501"/>
            <a:ext cx="2165103" cy="244276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PSE</a:t>
            </a:r>
            <a:endParaRPr lang="en-US" sz="1400" dirty="0"/>
          </a:p>
        </p:txBody>
      </p:sp>
      <p:sp>
        <p:nvSpPr>
          <p:cNvPr id="11" name="Rectangle 10"/>
          <p:cNvSpPr/>
          <p:nvPr/>
        </p:nvSpPr>
        <p:spPr>
          <a:xfrm>
            <a:off x="1148313" y="2431325"/>
            <a:ext cx="2165103" cy="39783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Principle Product Security Architect</a:t>
            </a:r>
            <a:endParaRPr lang="en-US" sz="1400" dirty="0"/>
          </a:p>
        </p:txBody>
      </p:sp>
      <p:sp>
        <p:nvSpPr>
          <p:cNvPr id="12" name="Rectangle 11"/>
          <p:cNvSpPr/>
          <p:nvPr/>
        </p:nvSpPr>
        <p:spPr>
          <a:xfrm>
            <a:off x="3716256" y="2431325"/>
            <a:ext cx="2165103" cy="39783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Sr. Product Security Architect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3323527" y="2365090"/>
            <a:ext cx="401284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 anchorCtr="1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70C0"/>
                </a:solidFill>
                <a:cs typeface="Neo Sans Intel"/>
              </a:rPr>
              <a:t>…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148313" y="3495232"/>
            <a:ext cx="2165103" cy="209317"/>
          </a:xfrm>
          <a:prstGeom prst="rect">
            <a:avLst/>
          </a:prstGeom>
          <a:solidFill>
            <a:schemeClr val="tx1"/>
          </a:solidFill>
          <a:ln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Product </a:t>
            </a:r>
            <a:r>
              <a:rPr lang="en-US" sz="1400" dirty="0" smtClean="0"/>
              <a:t>Group </a:t>
            </a:r>
            <a:r>
              <a:rPr lang="en-US" sz="1400" dirty="0" smtClean="0"/>
              <a:t>#1</a:t>
            </a:r>
            <a:endParaRPr lang="en-US" sz="1400" dirty="0"/>
          </a:p>
        </p:txBody>
      </p:sp>
      <p:sp>
        <p:nvSpPr>
          <p:cNvPr id="15" name="Rectangle 14"/>
          <p:cNvSpPr/>
          <p:nvPr/>
        </p:nvSpPr>
        <p:spPr>
          <a:xfrm>
            <a:off x="3716256" y="3491242"/>
            <a:ext cx="2165103" cy="209317"/>
          </a:xfrm>
          <a:prstGeom prst="rect">
            <a:avLst/>
          </a:prstGeom>
          <a:solidFill>
            <a:schemeClr val="tx1"/>
          </a:solidFill>
          <a:ln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Product </a:t>
            </a:r>
            <a:r>
              <a:rPr lang="en-US" sz="1400" dirty="0" smtClean="0"/>
              <a:t>Group </a:t>
            </a:r>
            <a:r>
              <a:rPr lang="en-US" sz="1400" dirty="0" smtClean="0"/>
              <a:t>#n</a:t>
            </a:r>
            <a:endParaRPr 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3331308" y="3347339"/>
            <a:ext cx="401284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 anchorCtr="1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70C0"/>
                </a:solidFill>
                <a:cs typeface="Neo Sans Intel"/>
              </a:rPr>
              <a:t>…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716256" y="3701200"/>
            <a:ext cx="2165103" cy="39783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PSC </a:t>
            </a:r>
            <a:r>
              <a:rPr lang="en-US" sz="1400" dirty="0" smtClean="0"/>
              <a:t>Lead</a:t>
            </a:r>
            <a:endParaRPr lang="en-US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3320422" y="3640103"/>
            <a:ext cx="401284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 anchorCtr="1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70C0"/>
                </a:solidFill>
                <a:cs typeface="Neo Sans Intel"/>
              </a:rPr>
              <a:t>…</a:t>
            </a:r>
          </a:p>
        </p:txBody>
      </p:sp>
      <p:cxnSp>
        <p:nvCxnSpPr>
          <p:cNvPr id="19" name="Straight Arrow Connector 18"/>
          <p:cNvCxnSpPr>
            <a:stCxn id="13" idx="2"/>
            <a:endCxn id="32" idx="0"/>
          </p:cNvCxnSpPr>
          <p:nvPr/>
        </p:nvCxnSpPr>
        <p:spPr>
          <a:xfrm flipH="1">
            <a:off x="3512894" y="2765200"/>
            <a:ext cx="11275" cy="193263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230864" y="4093022"/>
            <a:ext cx="0" cy="192223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2230864" y="4515633"/>
            <a:ext cx="0" cy="209642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3716256" y="4283169"/>
            <a:ext cx="2165103" cy="23038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PSC</a:t>
            </a:r>
            <a:endParaRPr lang="en-US" sz="1400" dirty="0"/>
          </a:p>
        </p:txBody>
      </p:sp>
      <p:sp>
        <p:nvSpPr>
          <p:cNvPr id="23" name="Rectangle 22"/>
          <p:cNvSpPr/>
          <p:nvPr/>
        </p:nvSpPr>
        <p:spPr>
          <a:xfrm>
            <a:off x="3716256" y="4723501"/>
            <a:ext cx="2165103" cy="24427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PSE</a:t>
            </a:r>
            <a:endParaRPr lang="en-US" sz="1400" dirty="0"/>
          </a:p>
        </p:txBody>
      </p:sp>
      <p:cxnSp>
        <p:nvCxnSpPr>
          <p:cNvPr id="24" name="Elbow Connector 23"/>
          <p:cNvCxnSpPr>
            <a:stCxn id="8" idx="2"/>
            <a:endCxn id="22" idx="0"/>
          </p:cNvCxnSpPr>
          <p:nvPr/>
        </p:nvCxnSpPr>
        <p:spPr>
          <a:xfrm rot="16200000" flipH="1">
            <a:off x="3422888" y="2907250"/>
            <a:ext cx="183896" cy="2567942"/>
          </a:xfrm>
          <a:prstGeom prst="bentConnector3">
            <a:avLst>
              <a:gd name="adj1" fmla="val 50000"/>
            </a:avLst>
          </a:prstGeom>
          <a:ln>
            <a:solidFill>
              <a:srgbClr val="0070C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24"/>
          <p:cNvCxnSpPr>
            <a:stCxn id="9" idx="2"/>
            <a:endCxn id="23" idx="0"/>
          </p:cNvCxnSpPr>
          <p:nvPr/>
        </p:nvCxnSpPr>
        <p:spPr>
          <a:xfrm rot="16200000" flipH="1">
            <a:off x="3409865" y="3334558"/>
            <a:ext cx="209944" cy="2567942"/>
          </a:xfrm>
          <a:prstGeom prst="bentConnector3">
            <a:avLst>
              <a:gd name="adj1" fmla="val 50000"/>
            </a:avLst>
          </a:prstGeom>
          <a:ln>
            <a:solidFill>
              <a:srgbClr val="0070C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328205" y="4146725"/>
            <a:ext cx="401284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 anchorCtr="1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70C0"/>
                </a:solidFill>
                <a:cs typeface="Neo Sans Intel"/>
              </a:rPr>
              <a:t>…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 flipH="1">
            <a:off x="2229310" y="3377761"/>
            <a:ext cx="1554" cy="117471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Elbow Connector 27"/>
          <p:cNvCxnSpPr/>
          <p:nvPr/>
        </p:nvCxnSpPr>
        <p:spPr>
          <a:xfrm>
            <a:off x="2236855" y="3377761"/>
            <a:ext cx="2541717" cy="127303"/>
          </a:xfrm>
          <a:prstGeom prst="bentConnector2">
            <a:avLst/>
          </a:prstGeom>
          <a:ln>
            <a:solidFill>
              <a:srgbClr val="0070C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301995" y="918186"/>
            <a:ext cx="2261321" cy="42242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EVP &amp; GM</a:t>
            </a:r>
          </a:p>
          <a:p>
            <a:endParaRPr lang="en-US" dirty="0" smtClean="0"/>
          </a:p>
          <a:p>
            <a:r>
              <a:rPr lang="en-US" sz="1600" dirty="0" smtClean="0"/>
              <a:t>VP</a:t>
            </a:r>
          </a:p>
          <a:p>
            <a:endParaRPr lang="en-US" sz="1600" dirty="0"/>
          </a:p>
          <a:p>
            <a:r>
              <a:rPr lang="en-US" sz="1600" dirty="0" smtClean="0"/>
              <a:t>Sr. Director</a:t>
            </a:r>
          </a:p>
          <a:p>
            <a:endParaRPr lang="en-US" sz="900" dirty="0"/>
          </a:p>
          <a:p>
            <a:endParaRPr lang="en-US" sz="900" dirty="0"/>
          </a:p>
          <a:p>
            <a:r>
              <a:rPr lang="en-US" sz="1600" dirty="0" smtClean="0"/>
              <a:t>Sr. Architect</a:t>
            </a:r>
          </a:p>
          <a:p>
            <a:endParaRPr lang="en-US" sz="1050" dirty="0" smtClean="0"/>
          </a:p>
          <a:p>
            <a:endParaRPr lang="en-US" sz="800" dirty="0"/>
          </a:p>
          <a:p>
            <a:r>
              <a:rPr lang="en-US" sz="1600" dirty="0" smtClean="0"/>
              <a:t>SVP Engineering</a:t>
            </a:r>
            <a:endParaRPr lang="en-US" sz="1600" dirty="0"/>
          </a:p>
          <a:p>
            <a:endParaRPr lang="en-US" sz="1400" dirty="0" smtClean="0"/>
          </a:p>
          <a:p>
            <a:r>
              <a:rPr lang="en-US" sz="1600" dirty="0" smtClean="0"/>
              <a:t>VP Engineering</a:t>
            </a:r>
            <a:endParaRPr lang="en-US" sz="1600" dirty="0"/>
          </a:p>
          <a:p>
            <a:endParaRPr lang="en-US" sz="600" dirty="0" smtClean="0"/>
          </a:p>
          <a:p>
            <a:r>
              <a:rPr lang="en-US" sz="1600" dirty="0" smtClean="0"/>
              <a:t>Architect</a:t>
            </a:r>
          </a:p>
          <a:p>
            <a:endParaRPr lang="en-US" sz="1600" dirty="0" smtClean="0"/>
          </a:p>
          <a:p>
            <a:r>
              <a:rPr lang="en-US" sz="1600" dirty="0" smtClean="0"/>
              <a:t>Sr. Engineer</a:t>
            </a:r>
          </a:p>
          <a:p>
            <a:endParaRPr lang="en-US" sz="1200" dirty="0"/>
          </a:p>
          <a:p>
            <a:r>
              <a:rPr lang="en-US" sz="1600" dirty="0" smtClean="0"/>
              <a:t>QA Engineer</a:t>
            </a:r>
            <a:endParaRPr lang="en-US" sz="1600" dirty="0"/>
          </a:p>
        </p:txBody>
      </p:sp>
      <p:cxnSp>
        <p:nvCxnSpPr>
          <p:cNvPr id="30" name="Straight Arrow Connector 29"/>
          <p:cNvCxnSpPr>
            <a:stCxn id="7" idx="2"/>
          </p:cNvCxnSpPr>
          <p:nvPr/>
        </p:nvCxnSpPr>
        <p:spPr>
          <a:xfrm flipH="1">
            <a:off x="3536825" y="2313529"/>
            <a:ext cx="1" cy="175823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3529443" y="3256248"/>
            <a:ext cx="3110" cy="130438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1148313" y="2958463"/>
            <a:ext cx="4729161" cy="333076"/>
          </a:xfrm>
          <a:prstGeom prst="rect">
            <a:avLst/>
          </a:prstGeom>
          <a:solidFill>
            <a:schemeClr val="tx1"/>
          </a:solidFill>
          <a:ln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Engineering Product Development Group</a:t>
            </a:r>
            <a:endParaRPr lang="en-US" sz="1400" dirty="0"/>
          </a:p>
        </p:txBody>
      </p:sp>
      <p:sp>
        <p:nvSpPr>
          <p:cNvPr id="33" name="Rectangle 32"/>
          <p:cNvSpPr/>
          <p:nvPr/>
        </p:nvSpPr>
        <p:spPr>
          <a:xfrm>
            <a:off x="2454275" y="1414473"/>
            <a:ext cx="2165103" cy="39783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Product Quality Group</a:t>
            </a:r>
            <a:endParaRPr lang="en-US" sz="1400" dirty="0"/>
          </a:p>
        </p:txBody>
      </p:sp>
      <p:cxnSp>
        <p:nvCxnSpPr>
          <p:cNvPr id="34" name="Straight Arrow Connector 33"/>
          <p:cNvCxnSpPr>
            <a:stCxn id="33" idx="2"/>
            <a:endCxn id="7" idx="0"/>
          </p:cNvCxnSpPr>
          <p:nvPr/>
        </p:nvCxnSpPr>
        <p:spPr>
          <a:xfrm>
            <a:off x="3536826" y="1812303"/>
            <a:ext cx="0" cy="103396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6" idx="2"/>
            <a:endCxn id="33" idx="0"/>
          </p:cNvCxnSpPr>
          <p:nvPr/>
        </p:nvCxnSpPr>
        <p:spPr>
          <a:xfrm>
            <a:off x="3536826" y="1305210"/>
            <a:ext cx="1" cy="109263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3338845" y="4603924"/>
            <a:ext cx="401284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 anchorCtr="1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70C0"/>
                </a:solidFill>
                <a:cs typeface="Neo Sans Intel"/>
              </a:rPr>
              <a:t>…</a:t>
            </a:r>
          </a:p>
        </p:txBody>
      </p:sp>
      <p:sp>
        <p:nvSpPr>
          <p:cNvPr id="40" name="Right Arrow 39"/>
          <p:cNvSpPr/>
          <p:nvPr/>
        </p:nvSpPr>
        <p:spPr>
          <a:xfrm>
            <a:off x="1692552" y="1995733"/>
            <a:ext cx="489097" cy="262270"/>
          </a:xfrm>
          <a:prstGeom prst="rightArrow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ight Arrow 40"/>
          <p:cNvSpPr/>
          <p:nvPr/>
        </p:nvSpPr>
        <p:spPr>
          <a:xfrm>
            <a:off x="362589" y="3747449"/>
            <a:ext cx="489097" cy="262270"/>
          </a:xfrm>
          <a:prstGeom prst="rightArrow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ight Arrow 41"/>
          <p:cNvSpPr/>
          <p:nvPr/>
        </p:nvSpPr>
        <p:spPr>
          <a:xfrm>
            <a:off x="362589" y="4278766"/>
            <a:ext cx="489097" cy="262270"/>
          </a:xfrm>
          <a:prstGeom prst="rightArrow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851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Objectively Measuring PSMM Levels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55613" y="1179676"/>
            <a:ext cx="8228012" cy="3425825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2400" dirty="0" smtClean="0"/>
              <a:t>Validation: How </a:t>
            </a:r>
            <a:r>
              <a:rPr lang="en-US" sz="2400" dirty="0"/>
              <a:t>do we keep it honest?  </a:t>
            </a:r>
            <a:r>
              <a:rPr lang="en-US" sz="2400" dirty="0" smtClean="0"/>
              <a:t>Peer Review</a:t>
            </a:r>
            <a:endParaRPr lang="en-US" sz="2400" dirty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Individual </a:t>
            </a:r>
            <a:r>
              <a:rPr lang="en-US" dirty="0"/>
              <a:t>PSCs score their own products</a:t>
            </a:r>
          </a:p>
          <a:p>
            <a:pPr marL="511175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If they do not know the answers then they should engage their product teams to get accurate answers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PSCs from one product group are assigned to review metrics from their peers in a different product group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PSC Leads score their </a:t>
            </a:r>
            <a:r>
              <a:rPr lang="en-US" dirty="0" smtClean="0"/>
              <a:t>entire product </a:t>
            </a:r>
            <a:r>
              <a:rPr lang="en-US" dirty="0"/>
              <a:t>group from their perspective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PSC Leads review the scores of </a:t>
            </a:r>
            <a:r>
              <a:rPr lang="en-US" dirty="0" smtClean="0"/>
              <a:t>their product group’s PSCs and other </a:t>
            </a:r>
            <a:r>
              <a:rPr lang="en-US" dirty="0"/>
              <a:t>product group leads to identify and correct gross inaccuracies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The Product Security and Privacy Governance Team performs rolling audits to ensure compliance, accuracy, and </a:t>
            </a:r>
            <a:r>
              <a:rPr lang="en-US" dirty="0" smtClean="0"/>
              <a:t>consistency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307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Scoring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55613" y="3615150"/>
            <a:ext cx="8228012" cy="1112678"/>
          </a:xfrm>
        </p:spPr>
        <p:txBody>
          <a:bodyPr/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Simple addition to compute </a:t>
            </a:r>
            <a:r>
              <a:rPr lang="en-US" sz="2000" dirty="0" smtClean="0"/>
              <a:t>scores (20 x 5 = 100)</a:t>
            </a:r>
            <a:endParaRPr lang="en-US" sz="2000" dirty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Non-weighted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Operational, Technical, and Combined </a:t>
            </a:r>
            <a:r>
              <a:rPr lang="en-US" sz="2000" dirty="0" smtClean="0"/>
              <a:t>scores</a:t>
            </a:r>
            <a:endParaRPr lang="en-US" sz="20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579351"/>
              </p:ext>
            </p:extLst>
          </p:nvPr>
        </p:nvGraphicFramePr>
        <p:xfrm>
          <a:off x="455613" y="1047462"/>
          <a:ext cx="7917873" cy="2297510"/>
        </p:xfrm>
        <a:graphic>
          <a:graphicData uri="http://schemas.openxmlformats.org/drawingml/2006/table">
            <a:tbl>
              <a:tblPr firstRow="1" firstCol="1" bandRow="1"/>
              <a:tblGrid>
                <a:gridCol w="1932709"/>
                <a:gridCol w="1558637"/>
                <a:gridCol w="1600200"/>
                <a:gridCol w="2826327"/>
              </a:tblGrid>
              <a:tr h="54491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FFFF"/>
                          </a:solidFill>
                          <a:effectLst/>
                          <a:latin typeface="Intel Clear" panose="020B06040202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PSMM Level</a:t>
                      </a:r>
                      <a:endParaRPr lang="en-US" sz="2000" dirty="0">
                        <a:effectLst/>
                        <a:latin typeface="Intel Clear" panose="020B06040202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FFFF"/>
                          </a:solidFill>
                          <a:effectLst/>
                          <a:latin typeface="Intel Clear" panose="020B06040202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Min. Score</a:t>
                      </a:r>
                      <a:endParaRPr lang="en-US" sz="2000" dirty="0">
                        <a:effectLst/>
                        <a:latin typeface="Intel Clear" panose="020B06040202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FFFF"/>
                          </a:solidFill>
                          <a:effectLst/>
                          <a:latin typeface="Intel Clear" panose="020B06040202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Max. Score</a:t>
                      </a:r>
                      <a:endParaRPr lang="en-US" sz="2000" dirty="0">
                        <a:effectLst/>
                        <a:latin typeface="Intel Clear" panose="020B06040202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FFFF"/>
                          </a:solidFill>
                          <a:effectLst/>
                          <a:latin typeface="Intel Clear" panose="020B06040202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Considered “In” Score</a:t>
                      </a:r>
                      <a:endParaRPr lang="en-US" sz="2000" dirty="0">
                        <a:effectLst/>
                        <a:latin typeface="Intel Clear" panose="020B06040202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27245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Intel Clear" panose="020B06040202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1-None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Intel Clear" panose="020B06040202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Intel Clear" panose="020B06040202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Intel Clear" panose="020B06040202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20-29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45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Intel Clear" panose="020B06040202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2-Basic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Intel Clear" panose="020B06040202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Intel Clear" panose="020B06040202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Intel Clear" panose="020B06040202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30-49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45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Intel Clear" panose="020B06040202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3-Initial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Intel Clear" panose="020B06040202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Intel Clear" panose="020B06040202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Intel Clear" panose="020B06040202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50-69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45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C000"/>
                          </a:solidFill>
                          <a:effectLst/>
                          <a:latin typeface="Intel Clear" panose="020B06040202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4-Acceptable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Intel Clear" panose="020B06040202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Intel Clear" panose="020B06040202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94</a:t>
                      </a:r>
                      <a:endParaRPr lang="en-US" sz="2000" dirty="0">
                        <a:effectLst/>
                        <a:latin typeface="Intel Clear" panose="020B06040202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Intel Clear" panose="020B06040202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70-84</a:t>
                      </a:r>
                      <a:endParaRPr lang="en-US" sz="2000" dirty="0">
                        <a:effectLst/>
                        <a:latin typeface="Intel Clear" panose="020B06040202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45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B050"/>
                          </a:solidFill>
                          <a:effectLst/>
                          <a:latin typeface="Intel Clear" panose="020B06040202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5-Mature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Intel Clear" panose="020B06040202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95</a:t>
                      </a:r>
                      <a:endParaRPr lang="en-US" sz="2000" dirty="0">
                        <a:effectLst/>
                        <a:latin typeface="Intel Clear" panose="020B06040202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Intel Clear" panose="020B06040202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Intel Clear" panose="020B06040202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85-100</a:t>
                      </a:r>
                      <a:endParaRPr lang="en-US" sz="2000" dirty="0">
                        <a:effectLst/>
                        <a:latin typeface="Intel Clear" panose="020B06040202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525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Detailed </a:t>
            </a:r>
            <a:r>
              <a:rPr lang="en-US" dirty="0" smtClean="0"/>
              <a:t>MS Word </a:t>
            </a:r>
            <a:r>
              <a:rPr lang="en-US" dirty="0"/>
              <a:t>Doc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55613" y="1018309"/>
            <a:ext cx="8228012" cy="3610841"/>
          </a:xfrm>
        </p:spPr>
        <p:txBody>
          <a:bodyPr/>
          <a:lstStyle/>
          <a:p>
            <a:pPr lvl="0" algn="just" defTabSz="914400">
              <a:lnSpc>
                <a:spcPct val="115000"/>
              </a:lnSpc>
              <a:spcBef>
                <a:spcPts val="300"/>
              </a:spcBef>
              <a:buClr>
                <a:srgbClr val="000000"/>
              </a:buClr>
              <a:tabLst>
                <a:tab pos="365760" algn="l"/>
                <a:tab pos="685800" algn="l"/>
              </a:tabLst>
            </a:pPr>
            <a:r>
              <a:rPr lang="en-US" sz="1200" b="1" kern="0" dirty="0">
                <a:solidFill>
                  <a:srgbClr val="0033FF"/>
                </a:solidFill>
                <a:latin typeface="Intel Clear" panose="020B0604020203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5.4  Security Testing</a:t>
            </a:r>
          </a:p>
          <a:p>
            <a:pPr lvl="0" defTabSz="914400">
              <a:lnSpc>
                <a:spcPct val="115000"/>
              </a:lnSpc>
              <a:spcBef>
                <a:spcPts val="300"/>
              </a:spcBef>
              <a:buClr>
                <a:srgbClr val="000000"/>
              </a:buClr>
            </a:pPr>
            <a:r>
              <a:rPr lang="en-US" sz="1200" kern="0" dirty="0">
                <a:solidFill>
                  <a:srgbClr val="000000"/>
                </a:solidFill>
                <a:latin typeface="Intel Clear" panose="020B0604020203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  <a:rtl val="0"/>
              </a:rPr>
              <a:t>This parameter measures how well software security requirements are being performed and verified by both engineering and QA.</a:t>
            </a:r>
            <a:endParaRPr lang="en-US" sz="1050" kern="0" dirty="0">
              <a:solidFill>
                <a:srgbClr val="000000"/>
              </a:solidFill>
              <a:latin typeface="Intel Clear" panose="020B060402020302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  <a:rtl val="0"/>
            </a:endParaRPr>
          </a:p>
          <a:p>
            <a:pPr lvl="0" defTabSz="914400">
              <a:lnSpc>
                <a:spcPct val="115000"/>
              </a:lnSpc>
              <a:spcBef>
                <a:spcPts val="300"/>
              </a:spcBef>
              <a:buClr>
                <a:srgbClr val="000000"/>
              </a:buClr>
            </a:pPr>
            <a:r>
              <a:rPr lang="en-US" sz="1200" b="1" kern="0" dirty="0">
                <a:solidFill>
                  <a:srgbClr val="000000"/>
                </a:solidFill>
                <a:latin typeface="Intel Clear" panose="020B0604020203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  <a:rtl val="0"/>
              </a:rPr>
              <a:t>Level 1 None</a:t>
            </a:r>
            <a:endParaRPr lang="en-US" sz="1050" kern="0" dirty="0">
              <a:solidFill>
                <a:srgbClr val="000000"/>
              </a:solidFill>
              <a:latin typeface="Intel Clear" panose="020B060402020302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  <a:rtl val="0"/>
            </a:endParaRPr>
          </a:p>
          <a:p>
            <a:pPr marL="742950" lvl="1" indent="-342900" defTabSz="914400">
              <a:lnSpc>
                <a:spcPct val="115000"/>
              </a:lnSpc>
              <a:spcBef>
                <a:spcPts val="300"/>
              </a:spcBef>
              <a:buClr>
                <a:srgbClr val="000000"/>
              </a:buClr>
              <a:buFont typeface="Symbol" panose="05050102010706020507" pitchFamily="18" charset="2"/>
              <a:buChar char=""/>
            </a:pPr>
            <a:r>
              <a:rPr lang="en-US" sz="1200" kern="0" dirty="0">
                <a:solidFill>
                  <a:srgbClr val="000000"/>
                </a:solidFill>
                <a:latin typeface="Intel Clear" panose="020B0604020203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  <a:rtl val="0"/>
              </a:rPr>
              <a:t>No security plan.  No security plan testing or validation performed.</a:t>
            </a:r>
          </a:p>
          <a:p>
            <a:pPr lvl="0" defTabSz="914400">
              <a:lnSpc>
                <a:spcPct val="115000"/>
              </a:lnSpc>
              <a:spcBef>
                <a:spcPts val="300"/>
              </a:spcBef>
              <a:buClr>
                <a:srgbClr val="000000"/>
              </a:buClr>
            </a:pPr>
            <a:r>
              <a:rPr lang="en-US" sz="1200" b="1" kern="0" dirty="0">
                <a:solidFill>
                  <a:srgbClr val="000000"/>
                </a:solidFill>
                <a:latin typeface="Intel Clear" panose="020B0604020203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  <a:rtl val="0"/>
              </a:rPr>
              <a:t>Level 2 Initial</a:t>
            </a:r>
            <a:endParaRPr lang="en-US" sz="1050" kern="0" dirty="0">
              <a:solidFill>
                <a:srgbClr val="000000"/>
              </a:solidFill>
              <a:latin typeface="Intel Clear" panose="020B060402020302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  <a:rtl val="0"/>
            </a:endParaRPr>
          </a:p>
          <a:p>
            <a:pPr marL="742950" lvl="1" indent="-342900" defTabSz="914400">
              <a:lnSpc>
                <a:spcPct val="115000"/>
              </a:lnSpc>
              <a:spcBef>
                <a:spcPts val="300"/>
              </a:spcBef>
              <a:buClr>
                <a:srgbClr val="000000"/>
              </a:buClr>
              <a:buFont typeface="Symbol" panose="05050102010706020507" pitchFamily="18" charset="2"/>
              <a:buChar char=""/>
            </a:pPr>
            <a:r>
              <a:rPr lang="en-US" sz="1200" kern="0" dirty="0">
                <a:solidFill>
                  <a:srgbClr val="000000"/>
                </a:solidFill>
                <a:latin typeface="Intel Clear" panose="020B0604020203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  <a:rtl val="0"/>
              </a:rPr>
              <a:t>Security plan created.  Security plan testing and validation performed </a:t>
            </a:r>
            <a:r>
              <a:rPr lang="en-US" sz="1200" u="sng" kern="0" dirty="0">
                <a:solidFill>
                  <a:srgbClr val="000000"/>
                </a:solidFill>
                <a:latin typeface="Intel Clear" panose="020B0604020203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  <a:rtl val="0"/>
              </a:rPr>
              <a:t>occasionally</a:t>
            </a:r>
            <a:r>
              <a:rPr lang="en-US" sz="1200" kern="0" dirty="0">
                <a:solidFill>
                  <a:srgbClr val="000000"/>
                </a:solidFill>
                <a:latin typeface="Intel Clear" panose="020B0604020203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  <a:rtl val="0"/>
              </a:rPr>
              <a:t>.</a:t>
            </a:r>
          </a:p>
          <a:p>
            <a:pPr lvl="0" defTabSz="914400">
              <a:lnSpc>
                <a:spcPct val="115000"/>
              </a:lnSpc>
              <a:spcBef>
                <a:spcPts val="300"/>
              </a:spcBef>
              <a:buClr>
                <a:srgbClr val="000000"/>
              </a:buClr>
            </a:pPr>
            <a:r>
              <a:rPr lang="en-US" sz="1200" b="1" kern="0" dirty="0">
                <a:solidFill>
                  <a:srgbClr val="000000"/>
                </a:solidFill>
                <a:latin typeface="Intel Clear" panose="020B0604020203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  <a:rtl val="0"/>
              </a:rPr>
              <a:t>Level 3 Basic</a:t>
            </a:r>
            <a:endParaRPr lang="en-US" sz="1050" kern="0" dirty="0">
              <a:solidFill>
                <a:srgbClr val="000000"/>
              </a:solidFill>
              <a:latin typeface="Intel Clear" panose="020B060402020302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  <a:rtl val="0"/>
            </a:endParaRPr>
          </a:p>
          <a:p>
            <a:pPr marL="742950" lvl="1" indent="-342900" defTabSz="914400">
              <a:lnSpc>
                <a:spcPct val="115000"/>
              </a:lnSpc>
              <a:spcBef>
                <a:spcPts val="300"/>
              </a:spcBef>
              <a:buClr>
                <a:srgbClr val="000000"/>
              </a:buClr>
              <a:buFont typeface="Symbol" panose="05050102010706020507" pitchFamily="18" charset="2"/>
              <a:buChar char=""/>
            </a:pPr>
            <a:r>
              <a:rPr lang="en-US" sz="1200" kern="0" dirty="0">
                <a:solidFill>
                  <a:srgbClr val="000000"/>
                </a:solidFill>
                <a:latin typeface="Intel Clear" panose="020B0604020203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  <a:rtl val="0"/>
              </a:rPr>
              <a:t>Security plan testing and validation performed completely at least </a:t>
            </a:r>
            <a:r>
              <a:rPr lang="en-US" sz="1200" u="sng" kern="0" dirty="0">
                <a:solidFill>
                  <a:srgbClr val="000000"/>
                </a:solidFill>
                <a:latin typeface="Intel Clear" panose="020B0604020203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  <a:rtl val="0"/>
              </a:rPr>
              <a:t>once</a:t>
            </a:r>
            <a:r>
              <a:rPr lang="en-US" sz="1200" kern="0" dirty="0">
                <a:solidFill>
                  <a:srgbClr val="000000"/>
                </a:solidFill>
                <a:latin typeface="Intel Clear" panose="020B0604020203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  <a:rtl val="0"/>
              </a:rPr>
              <a:t> before release</a:t>
            </a:r>
          </a:p>
          <a:p>
            <a:pPr marL="742950" lvl="1" indent="-342900" defTabSz="914400">
              <a:lnSpc>
                <a:spcPct val="115000"/>
              </a:lnSpc>
              <a:spcBef>
                <a:spcPts val="300"/>
              </a:spcBef>
              <a:buClr>
                <a:srgbClr val="000000"/>
              </a:buClr>
              <a:buFont typeface="Symbol" panose="05050102010706020507" pitchFamily="18" charset="2"/>
              <a:buChar char=""/>
            </a:pPr>
            <a:r>
              <a:rPr lang="en-US" sz="1200" kern="0" dirty="0">
                <a:solidFill>
                  <a:srgbClr val="000000"/>
                </a:solidFill>
                <a:latin typeface="Intel Clear" panose="020B0604020203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  <a:rtl val="0"/>
              </a:rPr>
              <a:t>Functional Testing (what </a:t>
            </a:r>
            <a:r>
              <a:rPr lang="en-US" sz="1200" u="sng" kern="0" dirty="0">
                <a:solidFill>
                  <a:srgbClr val="000000"/>
                </a:solidFill>
                <a:latin typeface="Intel Clear" panose="020B0604020203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  <a:rtl val="0"/>
              </a:rPr>
              <a:t>you</a:t>
            </a:r>
            <a:r>
              <a:rPr lang="en-US" sz="1200" kern="0" dirty="0">
                <a:solidFill>
                  <a:srgbClr val="000000"/>
                </a:solidFill>
                <a:latin typeface="Intel Clear" panose="020B0604020203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  <a:rtl val="0"/>
              </a:rPr>
              <a:t> know) performed to verify intended behavior</a:t>
            </a:r>
          </a:p>
          <a:p>
            <a:pPr lvl="0" defTabSz="914400">
              <a:lnSpc>
                <a:spcPct val="115000"/>
              </a:lnSpc>
              <a:spcBef>
                <a:spcPts val="300"/>
              </a:spcBef>
              <a:buClr>
                <a:srgbClr val="000000"/>
              </a:buClr>
            </a:pPr>
            <a:r>
              <a:rPr lang="en-US" sz="1200" b="1" kern="0" dirty="0">
                <a:solidFill>
                  <a:srgbClr val="000000"/>
                </a:solidFill>
                <a:latin typeface="Intel Clear" panose="020B0604020203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  <a:rtl val="0"/>
              </a:rPr>
              <a:t>Level 4 Acceptable</a:t>
            </a:r>
            <a:endParaRPr lang="en-US" sz="1050" kern="0" dirty="0">
              <a:solidFill>
                <a:srgbClr val="000000"/>
              </a:solidFill>
              <a:latin typeface="Intel Clear" panose="020B060402020302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  <a:rtl val="0"/>
            </a:endParaRPr>
          </a:p>
          <a:p>
            <a:pPr marL="742950" lvl="1" indent="-342900" defTabSz="914400">
              <a:lnSpc>
                <a:spcPct val="115000"/>
              </a:lnSpc>
              <a:spcBef>
                <a:spcPts val="300"/>
              </a:spcBef>
              <a:buClr>
                <a:srgbClr val="000000"/>
              </a:buClr>
              <a:buFont typeface="Symbol" panose="05050102010706020507" pitchFamily="18" charset="2"/>
              <a:buChar char=""/>
            </a:pPr>
            <a:r>
              <a:rPr lang="en-US" sz="1200" kern="0" dirty="0">
                <a:solidFill>
                  <a:srgbClr val="000000"/>
                </a:solidFill>
                <a:latin typeface="Intel Clear" panose="020B0604020203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  <a:rtl val="0"/>
              </a:rPr>
              <a:t>Security plan testing and validation performed completely </a:t>
            </a:r>
            <a:r>
              <a:rPr lang="en-US" sz="1200" u="sng" kern="0" dirty="0">
                <a:solidFill>
                  <a:srgbClr val="000000"/>
                </a:solidFill>
                <a:latin typeface="Intel Clear" panose="020B0604020203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  <a:rtl val="0"/>
              </a:rPr>
              <a:t>several</a:t>
            </a:r>
            <a:r>
              <a:rPr lang="en-US" sz="1200" kern="0" dirty="0">
                <a:solidFill>
                  <a:srgbClr val="000000"/>
                </a:solidFill>
                <a:latin typeface="Intel Clear" panose="020B0604020203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  <a:rtl val="0"/>
              </a:rPr>
              <a:t> times before release</a:t>
            </a:r>
          </a:p>
          <a:p>
            <a:pPr marL="742950" lvl="1" indent="-342900" defTabSz="914400">
              <a:lnSpc>
                <a:spcPct val="115000"/>
              </a:lnSpc>
              <a:spcBef>
                <a:spcPts val="300"/>
              </a:spcBef>
              <a:buClr>
                <a:srgbClr val="000000"/>
              </a:buClr>
              <a:buFont typeface="Symbol" panose="05050102010706020507" pitchFamily="18" charset="2"/>
              <a:buChar char=""/>
            </a:pPr>
            <a:r>
              <a:rPr lang="en-US" sz="1200" kern="0" dirty="0">
                <a:solidFill>
                  <a:srgbClr val="000000"/>
                </a:solidFill>
                <a:latin typeface="Intel Clear" panose="020B0604020203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  <a:rtl val="0"/>
              </a:rPr>
              <a:t>Negative Space Testing (what </a:t>
            </a:r>
            <a:r>
              <a:rPr lang="en-US" sz="1200" u="sng" kern="0" dirty="0">
                <a:solidFill>
                  <a:srgbClr val="000000"/>
                </a:solidFill>
                <a:latin typeface="Intel Clear" panose="020B0604020203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  <a:rtl val="0"/>
              </a:rPr>
              <a:t>hackers</a:t>
            </a:r>
            <a:r>
              <a:rPr lang="en-US" sz="1200" kern="0" dirty="0">
                <a:solidFill>
                  <a:srgbClr val="000000"/>
                </a:solidFill>
                <a:latin typeface="Intel Clear" panose="020B0604020203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  <a:rtl val="0"/>
              </a:rPr>
              <a:t> know) performed to identify non-intended behavior</a:t>
            </a:r>
          </a:p>
          <a:p>
            <a:pPr lvl="0" defTabSz="914400">
              <a:lnSpc>
                <a:spcPct val="115000"/>
              </a:lnSpc>
              <a:spcBef>
                <a:spcPts val="300"/>
              </a:spcBef>
              <a:buClr>
                <a:srgbClr val="000000"/>
              </a:buClr>
            </a:pPr>
            <a:r>
              <a:rPr lang="en-US" sz="1200" b="1" kern="0" dirty="0">
                <a:solidFill>
                  <a:srgbClr val="000000"/>
                </a:solidFill>
                <a:latin typeface="Intel Clear" panose="020B0604020203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  <a:rtl val="0"/>
              </a:rPr>
              <a:t>Level 5 Mature</a:t>
            </a:r>
            <a:endParaRPr lang="en-US" sz="1050" kern="0" dirty="0">
              <a:solidFill>
                <a:srgbClr val="000000"/>
              </a:solidFill>
              <a:latin typeface="Intel Clear" panose="020B060402020302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  <a:rtl val="0"/>
            </a:endParaRPr>
          </a:p>
          <a:p>
            <a:pPr marL="742950" lvl="1" indent="-342900" defTabSz="914400">
              <a:lnSpc>
                <a:spcPct val="115000"/>
              </a:lnSpc>
              <a:spcBef>
                <a:spcPts val="300"/>
              </a:spcBef>
              <a:buClr>
                <a:srgbClr val="000000"/>
              </a:buClr>
              <a:buFont typeface="Symbol" panose="05050102010706020507" pitchFamily="18" charset="2"/>
              <a:buChar char=""/>
            </a:pPr>
            <a:r>
              <a:rPr lang="en-US" sz="1200" kern="0" dirty="0">
                <a:solidFill>
                  <a:srgbClr val="000000"/>
                </a:solidFill>
                <a:latin typeface="Intel Clear" panose="020B0604020203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  <a:rtl val="0"/>
              </a:rPr>
              <a:t>Security plan testing and validation performed continuously and completely both before and after release</a:t>
            </a:r>
            <a:endParaRPr lang="en-US" sz="1200" kern="0" dirty="0">
              <a:solidFill>
                <a:srgbClr val="000000"/>
              </a:solidFill>
              <a:latin typeface="Intel Clear" panose="020B0604020203020204" pitchFamily="34" charset="0"/>
              <a:ea typeface="Calibri" panose="020F0502020204030204" pitchFamily="34" charset="0"/>
              <a:cs typeface="Times New Roman" panose="02020603050405020304" pitchFamily="18" charset="0"/>
              <a:sym typeface="Calibri"/>
              <a:rtl val="0"/>
            </a:endParaRPr>
          </a:p>
          <a:p>
            <a:pPr>
              <a:spcBef>
                <a:spcPts val="300"/>
              </a:spcBef>
            </a:pP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2324087" y="2038899"/>
            <a:ext cx="6132828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Process vs. Quality of Execution</a:t>
            </a:r>
          </a:p>
          <a:p>
            <a:pPr algn="ctr"/>
            <a:r>
              <a:rPr lang="en-US" sz="3200" dirty="0" smtClean="0">
                <a:sym typeface="Wingdings" panose="05000000000000000000" pitchFamily="2" charset="2"/>
              </a:rPr>
              <a:t>                   </a:t>
            </a:r>
            <a:endParaRPr lang="en-US" sz="3200" dirty="0"/>
          </a:p>
          <a:p>
            <a:pPr algn="ctr"/>
            <a:r>
              <a:rPr lang="en-US" sz="3200" dirty="0" smtClean="0"/>
              <a:t>Compliant vs. Secure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42682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Intel PSMM Level 4: </a:t>
            </a:r>
            <a:r>
              <a:rPr lang="en-US" dirty="0" smtClean="0"/>
              <a:t>Acceptable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03657" y="945575"/>
            <a:ext cx="8550339" cy="3891395"/>
          </a:xfrm>
        </p:spPr>
        <p:txBody>
          <a:bodyPr/>
          <a:lstStyle/>
          <a:p>
            <a:pPr marL="342900" indent="-342900">
              <a:spcBef>
                <a:spcPts val="300"/>
              </a:spcBef>
              <a:buFont typeface="+mj-lt"/>
              <a:buAutoNum type="arabicPeriod"/>
            </a:pPr>
            <a:r>
              <a:rPr lang="en-US" sz="1400" b="1" dirty="0"/>
              <a:t>Security Requirements Plan/DoD</a:t>
            </a:r>
            <a:r>
              <a:rPr lang="en-US" sz="1400" dirty="0"/>
              <a:t>: Product teams conduct and report on required security tasks as defined in their security plan for their project milestones</a:t>
            </a:r>
          </a:p>
          <a:p>
            <a:pPr marL="342900" indent="-342900">
              <a:spcBef>
                <a:spcPts val="300"/>
              </a:spcBef>
              <a:buFont typeface="+mj-lt"/>
              <a:buAutoNum type="arabicPeriod"/>
            </a:pPr>
            <a:r>
              <a:rPr lang="en-US" sz="1400" b="1" dirty="0"/>
              <a:t>Architecture and Design Reviews</a:t>
            </a:r>
            <a:r>
              <a:rPr lang="en-US" sz="1400" dirty="0"/>
              <a:t>: Frequent architecture reviews are conducted</a:t>
            </a:r>
          </a:p>
          <a:p>
            <a:pPr marL="342900" indent="-342900">
              <a:spcBef>
                <a:spcPts val="300"/>
              </a:spcBef>
              <a:buFont typeface="+mj-lt"/>
              <a:buAutoNum type="arabicPeriod"/>
            </a:pPr>
            <a:r>
              <a:rPr lang="en-US" sz="1400" b="1" dirty="0"/>
              <a:t>Threat Modeling</a:t>
            </a:r>
            <a:r>
              <a:rPr lang="en-US" sz="1400" dirty="0"/>
              <a:t>: Trained security architects oversee frequent reviews accounting for all known attack vectors</a:t>
            </a:r>
          </a:p>
          <a:p>
            <a:pPr marL="342900" indent="-342900">
              <a:spcBef>
                <a:spcPts val="300"/>
              </a:spcBef>
              <a:buFont typeface="+mj-lt"/>
              <a:buAutoNum type="arabicPeriod"/>
            </a:pPr>
            <a:r>
              <a:rPr lang="en-US" sz="1400" b="1" dirty="0"/>
              <a:t>Security Testing</a:t>
            </a:r>
            <a:r>
              <a:rPr lang="en-US" sz="1400" dirty="0"/>
              <a:t>: Security testing performed completely several times</a:t>
            </a:r>
          </a:p>
          <a:p>
            <a:pPr marL="342900" indent="-342900">
              <a:spcBef>
                <a:spcPts val="300"/>
              </a:spcBef>
              <a:buFont typeface="+mj-lt"/>
              <a:buAutoNum type="arabicPeriod"/>
            </a:pPr>
            <a:r>
              <a:rPr lang="en-US" sz="1400" b="1" dirty="0"/>
              <a:t>Static Analysis</a:t>
            </a:r>
            <a:r>
              <a:rPr lang="en-US" sz="1400" dirty="0"/>
              <a:t>: Majority of products analyzed frequently, defect rate decreasing</a:t>
            </a:r>
          </a:p>
          <a:p>
            <a:pPr marL="342900" indent="-342900">
              <a:spcBef>
                <a:spcPts val="300"/>
              </a:spcBef>
              <a:buFont typeface="+mj-lt"/>
              <a:buAutoNum type="arabicPeriod"/>
            </a:pPr>
            <a:r>
              <a:rPr lang="en-US" sz="1400" b="1" dirty="0"/>
              <a:t>Dynamic Analysis</a:t>
            </a:r>
            <a:r>
              <a:rPr lang="en-US" sz="1400" dirty="0"/>
              <a:t>: Applicable products analyzed frequently, high and medium severity issues fixed.  Defect rate near zero (0) in finished product.</a:t>
            </a:r>
          </a:p>
          <a:p>
            <a:pPr marL="342900" indent="-342900">
              <a:spcBef>
                <a:spcPts val="300"/>
              </a:spcBef>
              <a:buFont typeface="+mj-lt"/>
              <a:buAutoNum type="arabicPeriod"/>
            </a:pPr>
            <a:r>
              <a:rPr lang="en-US" sz="1400" b="1" dirty="0"/>
              <a:t>Fuzz </a:t>
            </a:r>
            <a:r>
              <a:rPr lang="en-US" sz="1400" b="1" dirty="0" smtClean="0"/>
              <a:t>Testing</a:t>
            </a:r>
            <a:r>
              <a:rPr lang="en-US" sz="1400" dirty="0" smtClean="0"/>
              <a:t>: </a:t>
            </a:r>
            <a:r>
              <a:rPr lang="en-US" sz="1400" dirty="0"/>
              <a:t>Scans run frequently, high and medium severity issues fixed, new custom scripts created</a:t>
            </a:r>
          </a:p>
          <a:p>
            <a:pPr marL="342900" indent="-342900">
              <a:spcBef>
                <a:spcPts val="300"/>
              </a:spcBef>
              <a:buFont typeface="+mj-lt"/>
              <a:buAutoNum type="arabicPeriod"/>
            </a:pPr>
            <a:r>
              <a:rPr lang="en-US" sz="1400" b="1" dirty="0"/>
              <a:t>Penetration Testing</a:t>
            </a:r>
            <a:r>
              <a:rPr lang="en-US" sz="1400" dirty="0"/>
              <a:t>: Resident pen testing expert available, defects in Bugzilla</a:t>
            </a:r>
          </a:p>
          <a:p>
            <a:pPr marL="342900" indent="-342900">
              <a:spcBef>
                <a:spcPts val="300"/>
              </a:spcBef>
              <a:buFont typeface="+mj-lt"/>
              <a:buAutoNum type="arabicPeriod"/>
            </a:pPr>
            <a:r>
              <a:rPr lang="en-US" sz="1400" b="1" dirty="0"/>
              <a:t>Manual Code Reviews</a:t>
            </a:r>
            <a:r>
              <a:rPr lang="en-US" sz="1400" dirty="0"/>
              <a:t>: Conducted on all potentially risky code using a shared tool</a:t>
            </a:r>
          </a:p>
          <a:p>
            <a:pPr marL="342900" indent="-342900">
              <a:spcBef>
                <a:spcPts val="300"/>
              </a:spcBef>
              <a:buFont typeface="+mj-lt"/>
              <a:buAutoNum type="arabicPeriod"/>
            </a:pPr>
            <a:r>
              <a:rPr lang="en-US" sz="1400" b="1" dirty="0"/>
              <a:t>Secure Coding Standards</a:t>
            </a:r>
            <a:r>
              <a:rPr lang="en-US" sz="1400" dirty="0"/>
              <a:t>: Following adopted standards</a:t>
            </a:r>
          </a:p>
          <a:p>
            <a:pPr marL="342900" indent="-342900">
              <a:spcBef>
                <a:spcPts val="300"/>
              </a:spcBef>
              <a:buFont typeface="+mj-lt"/>
              <a:buAutoNum type="arabicPeriod"/>
            </a:pPr>
            <a:r>
              <a:rPr lang="en-US" sz="1400" b="1" dirty="0"/>
              <a:t>Open Source/3rd Party COTS Libraries</a:t>
            </a:r>
            <a:r>
              <a:rPr lang="en-US" sz="1400" dirty="0"/>
              <a:t>: Fully maintaining all documented 3rd party libraries and versions shipped across all supported releases</a:t>
            </a:r>
          </a:p>
          <a:p>
            <a:pPr marL="342900" indent="-342900">
              <a:spcBef>
                <a:spcPts val="300"/>
              </a:spcBef>
              <a:buFont typeface="+mj-lt"/>
              <a:buAutoNum type="arabicPeriod"/>
            </a:pPr>
            <a:r>
              <a:rPr lang="en-US" sz="1400" b="1" dirty="0"/>
              <a:t>Privacy</a:t>
            </a:r>
            <a:r>
              <a:rPr lang="en-US" sz="1400" dirty="0"/>
              <a:t>: Privacy is integrated with product security</a:t>
            </a:r>
          </a:p>
          <a:p>
            <a:pPr marL="342900" indent="-342900">
              <a:spcBef>
                <a:spcPts val="300"/>
              </a:spcBef>
              <a:buFont typeface="+mj-lt"/>
              <a:buAutoNum type="arabicPeriod"/>
            </a:pPr>
            <a:endParaRPr lang="en-US" sz="1400" dirty="0"/>
          </a:p>
        </p:txBody>
      </p:sp>
      <p:pic>
        <p:nvPicPr>
          <p:cNvPr id="5" name="Picture 4" descr="File:4 white, red rounded rectangle.sv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9352" y="281751"/>
            <a:ext cx="496943" cy="709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36606" y="42741"/>
            <a:ext cx="106050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>
                <a:solidFill>
                  <a:srgbClr val="C00000"/>
                </a:solidFill>
              </a:rPr>
              <a:t>Technical</a:t>
            </a:r>
          </a:p>
        </p:txBody>
      </p:sp>
    </p:spTree>
    <p:extLst>
      <p:ext uri="{BB962C8B-B14F-4D97-AF65-F5344CB8AC3E}">
        <p14:creationId xmlns:p14="http://schemas.microsoft.com/office/powerpoint/2010/main" val="1968552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55612" y="927841"/>
            <a:ext cx="5709863" cy="3613897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US" kern="0" dirty="0"/>
              <a:t>Responsibilities</a:t>
            </a:r>
            <a:endParaRPr lang="en-US" sz="2200" kern="0" dirty="0"/>
          </a:p>
          <a:p>
            <a:pPr lvl="2">
              <a:spcBef>
                <a:spcPts val="0"/>
              </a:spcBef>
              <a:defRPr/>
            </a:pPr>
            <a:r>
              <a:rPr lang="en-US" kern="0" dirty="0"/>
              <a:t>PSIRT Manager</a:t>
            </a:r>
          </a:p>
          <a:p>
            <a:pPr lvl="2">
              <a:spcBef>
                <a:spcPts val="0"/>
              </a:spcBef>
              <a:defRPr/>
            </a:pPr>
            <a:r>
              <a:rPr lang="en-US" kern="0" dirty="0"/>
              <a:t>Manage a team of </a:t>
            </a:r>
            <a:r>
              <a:rPr lang="en-US" kern="0" dirty="0" smtClean="0"/>
              <a:t>55 </a:t>
            </a:r>
            <a:r>
              <a:rPr lang="en-US" kern="0" dirty="0"/>
              <a:t>Sr. Security Architects (PSCs)</a:t>
            </a:r>
          </a:p>
          <a:p>
            <a:pPr lvl="2">
              <a:spcBef>
                <a:spcPts val="0"/>
              </a:spcBef>
              <a:defRPr/>
            </a:pPr>
            <a:r>
              <a:rPr lang="en-US" kern="0" dirty="0"/>
              <a:t>Manage the SDL, policies and PSG program</a:t>
            </a:r>
          </a:p>
          <a:p>
            <a:pPr lvl="2">
              <a:spcBef>
                <a:spcPts val="0"/>
              </a:spcBef>
              <a:defRPr/>
            </a:pPr>
            <a:r>
              <a:rPr lang="en-US" kern="0" dirty="0"/>
              <a:t>Training program</a:t>
            </a:r>
          </a:p>
          <a:p>
            <a:pPr lvl="2">
              <a:spcBef>
                <a:spcPts val="0"/>
              </a:spcBef>
              <a:defRPr/>
            </a:pPr>
            <a:r>
              <a:rPr lang="en-US" kern="0" dirty="0" smtClean="0"/>
              <a:t>Metrics / Reporting</a:t>
            </a:r>
            <a:endParaRPr lang="en-US" kern="0" dirty="0"/>
          </a:p>
          <a:p>
            <a:pPr>
              <a:spcBef>
                <a:spcPts val="600"/>
              </a:spcBef>
              <a:defRPr/>
            </a:pPr>
            <a:r>
              <a:rPr lang="en-US" kern="0" dirty="0"/>
              <a:t>Experience</a:t>
            </a:r>
            <a:endParaRPr lang="en-US" sz="2200" kern="0" dirty="0"/>
          </a:p>
          <a:p>
            <a:pPr lvl="2">
              <a:spcBef>
                <a:spcPts val="0"/>
              </a:spcBef>
              <a:tabLst>
                <a:tab pos="230188" algn="l"/>
                <a:tab pos="1487488" algn="l"/>
                <a:tab pos="3541713" algn="l"/>
              </a:tabLst>
              <a:defRPr/>
            </a:pPr>
            <a:r>
              <a:rPr lang="en-US" kern="0" dirty="0"/>
              <a:t>4 Years:	</a:t>
            </a:r>
            <a:r>
              <a:rPr lang="en-US" kern="0" dirty="0" smtClean="0"/>
              <a:t>Software / Application </a:t>
            </a:r>
            <a:r>
              <a:rPr lang="en-US" kern="0" dirty="0"/>
              <a:t>Security</a:t>
            </a:r>
          </a:p>
          <a:p>
            <a:pPr lvl="2">
              <a:spcBef>
                <a:spcPts val="0"/>
              </a:spcBef>
              <a:tabLst>
                <a:tab pos="230188" algn="l"/>
                <a:tab pos="1487488" algn="l"/>
                <a:tab pos="3541713" algn="l"/>
              </a:tabLst>
              <a:defRPr/>
            </a:pPr>
            <a:r>
              <a:rPr lang="en-US" kern="0" dirty="0"/>
              <a:t>2 Years:	IT Operational Security</a:t>
            </a:r>
          </a:p>
          <a:p>
            <a:pPr lvl="2">
              <a:spcBef>
                <a:spcPts val="0"/>
              </a:spcBef>
              <a:tabLst>
                <a:tab pos="230188" algn="l"/>
                <a:tab pos="1487488" algn="l"/>
                <a:tab pos="3541713" algn="l"/>
              </a:tabLst>
              <a:defRPr/>
            </a:pPr>
            <a:r>
              <a:rPr lang="en-US" kern="0" dirty="0"/>
              <a:t>11 Years:	Product Management</a:t>
            </a:r>
          </a:p>
          <a:p>
            <a:pPr lvl="2">
              <a:spcBef>
                <a:spcPts val="0"/>
              </a:spcBef>
              <a:tabLst>
                <a:tab pos="230188" algn="l"/>
                <a:tab pos="1487488" algn="l"/>
                <a:tab pos="3541713" algn="l"/>
              </a:tabLst>
              <a:defRPr/>
            </a:pPr>
            <a:r>
              <a:rPr lang="en-US" kern="0" dirty="0"/>
              <a:t>10 Years:	Software Development (C++)</a:t>
            </a:r>
          </a:p>
          <a:p>
            <a:pPr>
              <a:spcBef>
                <a:spcPts val="600"/>
              </a:spcBef>
              <a:defRPr/>
            </a:pPr>
            <a:r>
              <a:rPr lang="en-US" kern="0" dirty="0"/>
              <a:t>CVSS Special Interest Group (SIG)</a:t>
            </a:r>
          </a:p>
          <a:p>
            <a:pPr>
              <a:spcBef>
                <a:spcPts val="600"/>
              </a:spcBef>
              <a:defRPr/>
            </a:pPr>
            <a:r>
              <a:rPr lang="en-US" kern="0" dirty="0"/>
              <a:t>ISSA North Texas Chapter, Past President</a:t>
            </a:r>
          </a:p>
          <a:p>
            <a:pPr>
              <a:spcBef>
                <a:spcPts val="600"/>
              </a:spcBef>
              <a:defRPr/>
            </a:pPr>
            <a:r>
              <a:rPr lang="en-US" kern="0" dirty="0"/>
              <a:t>CISSP, CISA, CISM, CRISC, CGEIT, </a:t>
            </a:r>
            <a:r>
              <a:rPr lang="en-US" kern="0" dirty="0" smtClean="0"/>
              <a:t>…</a:t>
            </a:r>
            <a:endParaRPr lang="en-US" kern="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0" y="226085"/>
            <a:ext cx="2398713" cy="658847"/>
          </a:xfrm>
          <a:prstGeom prst="rect">
            <a:avLst/>
          </a:prstGeom>
        </p:spPr>
      </p:pic>
      <p:pic>
        <p:nvPicPr>
          <p:cNvPr id="6" name="Picture 2" descr="C:\Users\htoomey\Pictures\My Photos\111123 Harold's Professional Portraits\Harold Toomey 801-830-9987 11-23-2011 #2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860" y="1227314"/>
            <a:ext cx="2077913" cy="271749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5997383" y="4037730"/>
            <a:ext cx="29384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2000" b="1" dirty="0" smtClean="0">
                <a:solidFill>
                  <a:srgbClr val="0000CC"/>
                </a:solidFill>
                <a:latin typeface="Arial" pitchFamily="34" charset="0"/>
              </a:rPr>
              <a:t>Harold Toomey </a:t>
            </a:r>
          </a:p>
          <a:p>
            <a:pPr algn="ctr" eaLnBrk="1" hangingPunct="1">
              <a:defRPr/>
            </a:pPr>
            <a:r>
              <a:rPr lang="en-US" sz="1600" dirty="0" smtClean="0">
                <a:solidFill>
                  <a:srgbClr val="0000CC"/>
                </a:solidFill>
                <a:latin typeface="Arial" pitchFamily="34" charset="0"/>
              </a:rPr>
              <a:t>Sr. Product Security Architect</a:t>
            </a:r>
          </a:p>
        </p:txBody>
      </p:sp>
    </p:spTree>
    <p:extLst>
      <p:ext uri="{BB962C8B-B14F-4D97-AF65-F5344CB8AC3E}">
        <p14:creationId xmlns:p14="http://schemas.microsoft.com/office/powerpoint/2010/main" val="2329144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MS Excel </a:t>
            </a:r>
            <a:r>
              <a:rPr lang="en-US" dirty="0"/>
              <a:t>Drop Down Lists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97" y="997718"/>
            <a:ext cx="7445928" cy="37518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933" y="2346046"/>
            <a:ext cx="8276877" cy="1571327"/>
          </a:xfrm>
          <a:prstGeom prst="rect">
            <a:avLst/>
          </a:prstGeom>
          <a:ln w="5715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1235459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MS Excel </a:t>
            </a:r>
            <a:r>
              <a:rPr lang="en-US" u="sng" dirty="0" smtClean="0"/>
              <a:t>Product</a:t>
            </a:r>
            <a:r>
              <a:rPr lang="en-US" dirty="0" smtClean="0"/>
              <a:t> </a:t>
            </a:r>
            <a:r>
              <a:rPr lang="en-US" dirty="0"/>
              <a:t>Scorecard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304" y="970125"/>
            <a:ext cx="7524605" cy="3986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86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MS Excel </a:t>
            </a:r>
            <a:r>
              <a:rPr lang="en-US" u="sng" dirty="0" smtClean="0"/>
              <a:t>Product</a:t>
            </a:r>
            <a:r>
              <a:rPr lang="en-US" dirty="0" smtClean="0"/>
              <a:t> </a:t>
            </a:r>
            <a:r>
              <a:rPr lang="en-US" dirty="0"/>
              <a:t>Spider Diagram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499" y="1034166"/>
            <a:ext cx="5697091" cy="3807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35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MS Excel </a:t>
            </a:r>
            <a:r>
              <a:rPr lang="en-US" u="sng" dirty="0" smtClean="0"/>
              <a:t>Product </a:t>
            </a:r>
            <a:r>
              <a:rPr lang="en-US" u="sng" dirty="0"/>
              <a:t>Group</a:t>
            </a:r>
            <a:r>
              <a:rPr lang="en-US" dirty="0"/>
              <a:t> Scorecard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504" y="940849"/>
            <a:ext cx="6973886" cy="3951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447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MS Excel </a:t>
            </a:r>
            <a:r>
              <a:rPr lang="en-US" u="sng" dirty="0" smtClean="0"/>
              <a:t>Product </a:t>
            </a:r>
            <a:r>
              <a:rPr lang="en-US" u="sng" dirty="0"/>
              <a:t>Group</a:t>
            </a:r>
            <a:r>
              <a:rPr lang="en-US" dirty="0"/>
              <a:t> Spider Diagrams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613" y="1193473"/>
            <a:ext cx="4262698" cy="32642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3468" y="1193473"/>
            <a:ext cx="3661745" cy="3264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020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Least Accurate Metric – From PSG Estimates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1847" y="966677"/>
            <a:ext cx="6340553" cy="3927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64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Somewhat Accurate Metric – From PSC Leads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1888" y="840196"/>
            <a:ext cx="6357050" cy="4001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606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Most </a:t>
            </a:r>
            <a:r>
              <a:rPr lang="en-US" dirty="0" smtClean="0"/>
              <a:t>Accurate Metric </a:t>
            </a:r>
            <a:r>
              <a:rPr lang="en-US" dirty="0"/>
              <a:t>– From Product Data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8864" y="877393"/>
            <a:ext cx="6473537" cy="407092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608450" y="2814572"/>
            <a:ext cx="4937685" cy="1017136"/>
          </a:xfrm>
          <a:prstGeom prst="rect">
            <a:avLst/>
          </a:prstGeom>
          <a:solidFill>
            <a:schemeClr val="tx2">
              <a:lumMod val="20000"/>
              <a:lumOff val="80000"/>
              <a:alpha val="25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262123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PSMM – </a:t>
            </a:r>
            <a:r>
              <a:rPr lang="en-US" b="1" dirty="0">
                <a:solidFill>
                  <a:srgbClr val="0000FF"/>
                </a:solidFill>
              </a:rPr>
              <a:t>Operational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40327" y="904010"/>
            <a:ext cx="8032174" cy="3824442"/>
            <a:chOff x="467518" y="1407388"/>
            <a:chExt cx="8236333" cy="4679371"/>
          </a:xfrm>
        </p:grpSpPr>
        <p:sp>
          <p:nvSpPr>
            <p:cNvPr id="6" name="Rectangle 5"/>
            <p:cNvSpPr/>
            <p:nvPr/>
          </p:nvSpPr>
          <p:spPr bwMode="auto">
            <a:xfrm>
              <a:off x="467518" y="1407388"/>
              <a:ext cx="8236333" cy="4679371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rgbClr val="0033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>
                <a:latin typeface="Arial" charset="0"/>
                <a:ea typeface="MS PGothic" pitchFamily="34" charset="-128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885129" y="2208030"/>
              <a:ext cx="6828820" cy="3154094"/>
              <a:chOff x="1464590" y="1813302"/>
              <a:chExt cx="6447295" cy="3696345"/>
            </a:xfrm>
          </p:grpSpPr>
          <p:cxnSp>
            <p:nvCxnSpPr>
              <p:cNvPr id="27" name="Straight Connector 26"/>
              <p:cNvCxnSpPr/>
              <p:nvPr/>
            </p:nvCxnSpPr>
            <p:spPr bwMode="auto">
              <a:xfrm flipH="1">
                <a:off x="1464590" y="1813302"/>
                <a:ext cx="23247" cy="3696345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arrow" w="med" len="med"/>
                <a:tailEnd type="none" w="med" len="med"/>
              </a:ln>
              <a:effectLst/>
            </p:spPr>
          </p:cxnSp>
          <p:cxnSp>
            <p:nvCxnSpPr>
              <p:cNvPr id="28" name="Straight Connector 27"/>
              <p:cNvCxnSpPr/>
              <p:nvPr/>
            </p:nvCxnSpPr>
            <p:spPr bwMode="auto">
              <a:xfrm>
                <a:off x="1464590" y="5509647"/>
                <a:ext cx="6447295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</p:cxnSp>
        </p:grpSp>
        <p:sp>
          <p:nvSpPr>
            <p:cNvPr id="8" name="TextBox 7"/>
            <p:cNvSpPr txBox="1"/>
            <p:nvPr/>
          </p:nvSpPr>
          <p:spPr>
            <a:xfrm>
              <a:off x="897440" y="5493693"/>
              <a:ext cx="7327053" cy="3115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tabLst>
                  <a:tab pos="859631" algn="l"/>
                  <a:tab pos="1714500" algn="l"/>
                  <a:tab pos="2574131" algn="l"/>
                  <a:tab pos="3602831" algn="l"/>
                </a:tabLst>
              </a:pPr>
              <a:r>
                <a:rPr lang="en-US" sz="1050" b="1" dirty="0"/>
                <a:t>  </a:t>
              </a:r>
              <a:r>
                <a:rPr lang="en-US" sz="1050" b="1" dirty="0" smtClean="0"/>
                <a:t>      </a:t>
              </a:r>
              <a:r>
                <a:rPr lang="en-US" sz="1050" b="1" dirty="0">
                  <a:solidFill>
                    <a:srgbClr val="C00000"/>
                  </a:solidFill>
                </a:rPr>
                <a:t>None</a:t>
              </a:r>
              <a:r>
                <a:rPr lang="en-US" sz="1050" b="1" dirty="0"/>
                <a:t>	        </a:t>
              </a:r>
              <a:r>
                <a:rPr lang="en-US" sz="1050" b="1" dirty="0" smtClean="0"/>
                <a:t>             </a:t>
              </a:r>
              <a:r>
                <a:rPr lang="en-US" sz="1050" b="1" dirty="0" smtClean="0">
                  <a:solidFill>
                    <a:schemeClr val="bg1">
                      <a:lumMod val="50000"/>
                    </a:schemeClr>
                  </a:solidFill>
                </a:rPr>
                <a:t>Initial	           </a:t>
              </a:r>
              <a:r>
                <a:rPr lang="en-US" sz="1050" b="1" dirty="0" smtClean="0"/>
                <a:t>Basic                             </a:t>
              </a:r>
              <a:r>
                <a:rPr lang="en-US" sz="1050" b="1" dirty="0">
                  <a:solidFill>
                    <a:srgbClr val="FF9900"/>
                  </a:solidFill>
                </a:rPr>
                <a:t>Acceptable</a:t>
              </a:r>
              <a:r>
                <a:rPr lang="en-US" sz="1050" b="1" dirty="0"/>
                <a:t>	       </a:t>
              </a:r>
              <a:r>
                <a:rPr lang="en-US" sz="1050" b="1" dirty="0" smtClean="0"/>
                <a:t>                  </a:t>
              </a:r>
              <a:r>
                <a:rPr lang="en-US" sz="1050" b="1" dirty="0" smtClean="0">
                  <a:solidFill>
                    <a:srgbClr val="00B050"/>
                  </a:solidFill>
                </a:rPr>
                <a:t>Mature</a:t>
              </a:r>
              <a:endParaRPr lang="en-US" sz="1050" b="1" dirty="0">
                <a:solidFill>
                  <a:srgbClr val="00B050"/>
                </a:solidFill>
              </a:endParaRPr>
            </a:p>
          </p:txBody>
        </p:sp>
        <p:sp>
          <p:nvSpPr>
            <p:cNvPr id="9" name="Freeform 8"/>
            <p:cNvSpPr/>
            <p:nvPr/>
          </p:nvSpPr>
          <p:spPr bwMode="auto">
            <a:xfrm>
              <a:off x="1349148" y="1998289"/>
              <a:ext cx="6763082" cy="2995460"/>
            </a:xfrm>
            <a:custGeom>
              <a:avLst/>
              <a:gdLst>
                <a:gd name="connsiteX0" fmla="*/ 0 w 5811865"/>
                <a:gd name="connsiteY0" fmla="*/ 2917688 h 2935948"/>
                <a:gd name="connsiteX1" fmla="*/ 154984 w 5811865"/>
                <a:gd name="connsiteY1" fmla="*/ 2909939 h 2935948"/>
                <a:gd name="connsiteX2" fmla="*/ 689675 w 5811865"/>
                <a:gd name="connsiteY2" fmla="*/ 2917688 h 2935948"/>
                <a:gd name="connsiteX3" fmla="*/ 1472339 w 5811865"/>
                <a:gd name="connsiteY3" fmla="*/ 2638719 h 2935948"/>
                <a:gd name="connsiteX4" fmla="*/ 2518475 w 5811865"/>
                <a:gd name="connsiteY4" fmla="*/ 1817308 h 2935948"/>
                <a:gd name="connsiteX5" fmla="*/ 3332136 w 5811865"/>
                <a:gd name="connsiteY5" fmla="*/ 972651 h 2935948"/>
                <a:gd name="connsiteX6" fmla="*/ 4161295 w 5811865"/>
                <a:gd name="connsiteY6" fmla="*/ 313973 h 2935948"/>
                <a:gd name="connsiteX7" fmla="*/ 5176434 w 5811865"/>
                <a:gd name="connsiteY7" fmla="*/ 27254 h 2935948"/>
                <a:gd name="connsiteX8" fmla="*/ 5811865 w 5811865"/>
                <a:gd name="connsiteY8" fmla="*/ 11756 h 2935948"/>
                <a:gd name="connsiteX0" fmla="*/ 0 w 5811865"/>
                <a:gd name="connsiteY0" fmla="*/ 2917688 h 2946838"/>
                <a:gd name="connsiteX1" fmla="*/ 200730 w 5811865"/>
                <a:gd name="connsiteY1" fmla="*/ 2938273 h 2946838"/>
                <a:gd name="connsiteX2" fmla="*/ 689675 w 5811865"/>
                <a:gd name="connsiteY2" fmla="*/ 2917688 h 2946838"/>
                <a:gd name="connsiteX3" fmla="*/ 1472339 w 5811865"/>
                <a:gd name="connsiteY3" fmla="*/ 2638719 h 2946838"/>
                <a:gd name="connsiteX4" fmla="*/ 2518475 w 5811865"/>
                <a:gd name="connsiteY4" fmla="*/ 1817308 h 2946838"/>
                <a:gd name="connsiteX5" fmla="*/ 3332136 w 5811865"/>
                <a:gd name="connsiteY5" fmla="*/ 972651 h 2946838"/>
                <a:gd name="connsiteX6" fmla="*/ 4161295 w 5811865"/>
                <a:gd name="connsiteY6" fmla="*/ 313973 h 2946838"/>
                <a:gd name="connsiteX7" fmla="*/ 5176434 w 5811865"/>
                <a:gd name="connsiteY7" fmla="*/ 27254 h 2946838"/>
                <a:gd name="connsiteX8" fmla="*/ 5811865 w 5811865"/>
                <a:gd name="connsiteY8" fmla="*/ 11756 h 2946838"/>
                <a:gd name="connsiteX0" fmla="*/ 0 w 5811865"/>
                <a:gd name="connsiteY0" fmla="*/ 2938938 h 2945652"/>
                <a:gd name="connsiteX1" fmla="*/ 200730 w 5811865"/>
                <a:gd name="connsiteY1" fmla="*/ 2938273 h 2945652"/>
                <a:gd name="connsiteX2" fmla="*/ 689675 w 5811865"/>
                <a:gd name="connsiteY2" fmla="*/ 2917688 h 2945652"/>
                <a:gd name="connsiteX3" fmla="*/ 1472339 w 5811865"/>
                <a:gd name="connsiteY3" fmla="*/ 2638719 h 2945652"/>
                <a:gd name="connsiteX4" fmla="*/ 2518475 w 5811865"/>
                <a:gd name="connsiteY4" fmla="*/ 1817308 h 2945652"/>
                <a:gd name="connsiteX5" fmla="*/ 3332136 w 5811865"/>
                <a:gd name="connsiteY5" fmla="*/ 972651 h 2945652"/>
                <a:gd name="connsiteX6" fmla="*/ 4161295 w 5811865"/>
                <a:gd name="connsiteY6" fmla="*/ 313973 h 2945652"/>
                <a:gd name="connsiteX7" fmla="*/ 5176434 w 5811865"/>
                <a:gd name="connsiteY7" fmla="*/ 27254 h 2945652"/>
                <a:gd name="connsiteX8" fmla="*/ 5811865 w 5811865"/>
                <a:gd name="connsiteY8" fmla="*/ 11756 h 2945652"/>
                <a:gd name="connsiteX0" fmla="*/ 0 w 5811865"/>
                <a:gd name="connsiteY0" fmla="*/ 2938938 h 2945652"/>
                <a:gd name="connsiteX1" fmla="*/ 200730 w 5811865"/>
                <a:gd name="connsiteY1" fmla="*/ 2938273 h 2945652"/>
                <a:gd name="connsiteX2" fmla="*/ 689675 w 5811865"/>
                <a:gd name="connsiteY2" fmla="*/ 2917688 h 2945652"/>
                <a:gd name="connsiteX3" fmla="*/ 1472339 w 5811865"/>
                <a:gd name="connsiteY3" fmla="*/ 2638719 h 2945652"/>
                <a:gd name="connsiteX4" fmla="*/ 2518475 w 5811865"/>
                <a:gd name="connsiteY4" fmla="*/ 1817308 h 2945652"/>
                <a:gd name="connsiteX5" fmla="*/ 3332136 w 5811865"/>
                <a:gd name="connsiteY5" fmla="*/ 972651 h 2945652"/>
                <a:gd name="connsiteX6" fmla="*/ 4161295 w 5811865"/>
                <a:gd name="connsiteY6" fmla="*/ 313973 h 2945652"/>
                <a:gd name="connsiteX7" fmla="*/ 5176434 w 5811865"/>
                <a:gd name="connsiteY7" fmla="*/ 27254 h 2945652"/>
                <a:gd name="connsiteX8" fmla="*/ 5811865 w 5811865"/>
                <a:gd name="connsiteY8" fmla="*/ 11756 h 2945652"/>
                <a:gd name="connsiteX0" fmla="*/ 0 w 5811865"/>
                <a:gd name="connsiteY0" fmla="*/ 2938938 h 2949359"/>
                <a:gd name="connsiteX1" fmla="*/ 194195 w 5811865"/>
                <a:gd name="connsiteY1" fmla="*/ 2945356 h 2949359"/>
                <a:gd name="connsiteX2" fmla="*/ 689675 w 5811865"/>
                <a:gd name="connsiteY2" fmla="*/ 2917688 h 2949359"/>
                <a:gd name="connsiteX3" fmla="*/ 1472339 w 5811865"/>
                <a:gd name="connsiteY3" fmla="*/ 2638719 h 2949359"/>
                <a:gd name="connsiteX4" fmla="*/ 2518475 w 5811865"/>
                <a:gd name="connsiteY4" fmla="*/ 1817308 h 2949359"/>
                <a:gd name="connsiteX5" fmla="*/ 3332136 w 5811865"/>
                <a:gd name="connsiteY5" fmla="*/ 972651 h 2949359"/>
                <a:gd name="connsiteX6" fmla="*/ 4161295 w 5811865"/>
                <a:gd name="connsiteY6" fmla="*/ 313973 h 2949359"/>
                <a:gd name="connsiteX7" fmla="*/ 5176434 w 5811865"/>
                <a:gd name="connsiteY7" fmla="*/ 27254 h 2949359"/>
                <a:gd name="connsiteX8" fmla="*/ 5811865 w 5811865"/>
                <a:gd name="connsiteY8" fmla="*/ 11756 h 2949359"/>
                <a:gd name="connsiteX0" fmla="*/ 0 w 5811865"/>
                <a:gd name="connsiteY0" fmla="*/ 2938938 h 2952122"/>
                <a:gd name="connsiteX1" fmla="*/ 194195 w 5811865"/>
                <a:gd name="connsiteY1" fmla="*/ 2945356 h 2952122"/>
                <a:gd name="connsiteX2" fmla="*/ 689675 w 5811865"/>
                <a:gd name="connsiteY2" fmla="*/ 2917688 h 2952122"/>
                <a:gd name="connsiteX3" fmla="*/ 1472339 w 5811865"/>
                <a:gd name="connsiteY3" fmla="*/ 2638719 h 2952122"/>
                <a:gd name="connsiteX4" fmla="*/ 2518475 w 5811865"/>
                <a:gd name="connsiteY4" fmla="*/ 1817308 h 2952122"/>
                <a:gd name="connsiteX5" fmla="*/ 3332136 w 5811865"/>
                <a:gd name="connsiteY5" fmla="*/ 972651 h 2952122"/>
                <a:gd name="connsiteX6" fmla="*/ 4161295 w 5811865"/>
                <a:gd name="connsiteY6" fmla="*/ 313973 h 2952122"/>
                <a:gd name="connsiteX7" fmla="*/ 5176434 w 5811865"/>
                <a:gd name="connsiteY7" fmla="*/ 27254 h 2952122"/>
                <a:gd name="connsiteX8" fmla="*/ 5811865 w 5811865"/>
                <a:gd name="connsiteY8" fmla="*/ 11756 h 2952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811865" h="2952122">
                  <a:moveTo>
                    <a:pt x="0" y="2938938"/>
                  </a:moveTo>
                  <a:cubicBezTo>
                    <a:pt x="20019" y="2935063"/>
                    <a:pt x="79249" y="2941814"/>
                    <a:pt x="194195" y="2945356"/>
                  </a:cubicBezTo>
                  <a:cubicBezTo>
                    <a:pt x="309141" y="2948898"/>
                    <a:pt x="476651" y="2968794"/>
                    <a:pt x="689675" y="2917688"/>
                  </a:cubicBezTo>
                  <a:cubicBezTo>
                    <a:pt x="902699" y="2866582"/>
                    <a:pt x="1167539" y="2822116"/>
                    <a:pt x="1472339" y="2638719"/>
                  </a:cubicBezTo>
                  <a:cubicBezTo>
                    <a:pt x="1777139" y="2455322"/>
                    <a:pt x="2208509" y="2094986"/>
                    <a:pt x="2518475" y="1817308"/>
                  </a:cubicBezTo>
                  <a:cubicBezTo>
                    <a:pt x="2828441" y="1539630"/>
                    <a:pt x="3058333" y="1223207"/>
                    <a:pt x="3332136" y="972651"/>
                  </a:cubicBezTo>
                  <a:cubicBezTo>
                    <a:pt x="3605939" y="722095"/>
                    <a:pt x="3853912" y="471539"/>
                    <a:pt x="4161295" y="313973"/>
                  </a:cubicBezTo>
                  <a:cubicBezTo>
                    <a:pt x="4468678" y="156407"/>
                    <a:pt x="4901339" y="77623"/>
                    <a:pt x="5176434" y="27254"/>
                  </a:cubicBezTo>
                  <a:cubicBezTo>
                    <a:pt x="5451529" y="-23115"/>
                    <a:pt x="5811865" y="11756"/>
                    <a:pt x="5811865" y="11756"/>
                  </a:cubicBezTo>
                </a:path>
              </a:pathLst>
            </a:custGeom>
            <a:noFill/>
            <a:ln w="28575" cap="flat" cmpd="sng" algn="ctr">
              <a:solidFill>
                <a:srgbClr val="0033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>
                <a:latin typeface="Arial" charset="0"/>
                <a:ea typeface="MS PGothic" pitchFamily="34" charset="-128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495993" y="1545433"/>
              <a:ext cx="2055633" cy="36816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86916" indent="-86916">
                <a:buFont typeface="Arial" panose="020B0604020202020204" pitchFamily="34" charset="0"/>
                <a:buChar char="•"/>
              </a:pPr>
              <a:r>
                <a:rPr lang="en-US" sz="1050" dirty="0"/>
                <a:t>Developer-centric</a:t>
              </a:r>
            </a:p>
            <a:p>
              <a:pPr marL="86916" indent="-86916">
                <a:buFont typeface="Arial" panose="020B0604020202020204" pitchFamily="34" charset="0"/>
                <a:buChar char="•"/>
              </a:pPr>
              <a:r>
                <a:rPr lang="en-US" sz="1050" dirty="0"/>
                <a:t>Self-sustaining</a:t>
              </a:r>
            </a:p>
            <a:p>
              <a:pPr marL="86916" indent="-86916">
                <a:buFont typeface="Arial" panose="020B0604020202020204" pitchFamily="34" charset="0"/>
                <a:buChar char="•"/>
              </a:pPr>
              <a:endParaRPr lang="en-US" sz="1050" dirty="0" smtClean="0"/>
            </a:p>
            <a:p>
              <a:pPr marL="86916" indent="-86916">
                <a:buFont typeface="Arial" panose="020B0604020202020204" pitchFamily="34" charset="0"/>
                <a:buChar char="•"/>
              </a:pPr>
              <a:endParaRPr lang="en-US" sz="1050" dirty="0"/>
            </a:p>
            <a:p>
              <a:pPr marL="86916" indent="-86916">
                <a:buFont typeface="Arial" panose="020B0604020202020204" pitchFamily="34" charset="0"/>
                <a:buChar char="•"/>
              </a:pPr>
              <a:r>
                <a:rPr lang="en-US" sz="1050" dirty="0"/>
                <a:t>Scalable</a:t>
              </a:r>
            </a:p>
            <a:p>
              <a:pPr marL="86916" indent="-86916">
                <a:buFont typeface="Arial" panose="020B0604020202020204" pitchFamily="34" charset="0"/>
                <a:buChar char="•"/>
              </a:pPr>
              <a:r>
                <a:rPr lang="en-US" sz="1050" dirty="0"/>
                <a:t>BU PSAs</a:t>
              </a:r>
            </a:p>
            <a:p>
              <a:pPr marL="86916" indent="-86916">
                <a:buFont typeface="Arial" panose="020B0604020202020204" pitchFamily="34" charset="0"/>
                <a:buChar char="•"/>
              </a:pPr>
              <a:r>
                <a:rPr lang="en-US" sz="1050" dirty="0"/>
                <a:t>Tier-3 PSCs</a:t>
              </a:r>
            </a:p>
            <a:p>
              <a:pPr marL="86916" indent="-86916">
                <a:buFont typeface="Arial" panose="020B0604020202020204" pitchFamily="34" charset="0"/>
                <a:buChar char="•"/>
              </a:pPr>
              <a:r>
                <a:rPr lang="en-US" sz="1050" dirty="0"/>
                <a:t>PSEs</a:t>
              </a:r>
            </a:p>
            <a:p>
              <a:pPr marL="86916" indent="-86916">
                <a:buFont typeface="Arial" panose="020B0604020202020204" pitchFamily="34" charset="0"/>
                <a:buChar char="•"/>
              </a:pPr>
              <a:r>
                <a:rPr lang="en-US" sz="1050" dirty="0" smtClean="0"/>
                <a:t>Corp. SME </a:t>
              </a:r>
              <a:r>
                <a:rPr lang="en-US" sz="1050" dirty="0"/>
                <a:t>training</a:t>
              </a:r>
            </a:p>
            <a:p>
              <a:pPr marL="86916" indent="-86916">
                <a:buFont typeface="Arial" panose="020B0604020202020204" pitchFamily="34" charset="0"/>
                <a:buChar char="•"/>
              </a:pPr>
              <a:r>
                <a:rPr lang="en-US" sz="1050" dirty="0"/>
                <a:t>Tools budget</a:t>
              </a:r>
            </a:p>
            <a:p>
              <a:pPr marL="86916" indent="-86916">
                <a:buFont typeface="Arial" panose="020B0604020202020204" pitchFamily="34" charset="0"/>
                <a:buChar char="•"/>
              </a:pPr>
              <a:r>
                <a:rPr lang="en-US" sz="1050" dirty="0"/>
                <a:t>Proactive PSIRT</a:t>
              </a:r>
            </a:p>
            <a:p>
              <a:pPr marL="86916" indent="-86916">
                <a:buFont typeface="Arial" panose="020B0604020202020204" pitchFamily="34" charset="0"/>
                <a:buChar char="•"/>
              </a:pPr>
              <a:r>
                <a:rPr lang="en-US" sz="1050" dirty="0"/>
                <a:t>Multiple crises</a:t>
              </a:r>
            </a:p>
            <a:p>
              <a:pPr marL="86916" indent="-86916">
                <a:buFont typeface="Arial" panose="020B0604020202020204" pitchFamily="34" charset="0"/>
                <a:buChar char="•"/>
              </a:pPr>
              <a:r>
                <a:rPr lang="en-US" sz="1050" dirty="0"/>
                <a:t>Agile + </a:t>
              </a:r>
              <a:r>
                <a:rPr lang="en-US" sz="1050" dirty="0" smtClean="0"/>
                <a:t>waterfall / HW </a:t>
              </a:r>
              <a:r>
                <a:rPr lang="en-US" sz="1050" dirty="0"/>
                <a:t>+ SW SDL</a:t>
              </a:r>
            </a:p>
            <a:p>
              <a:pPr marL="86916" indent="-86916">
                <a:buFont typeface="Arial" panose="020B0604020202020204" pitchFamily="34" charset="0"/>
                <a:buChar char="•"/>
              </a:pPr>
              <a:r>
                <a:rPr lang="en-US" sz="1050" dirty="0"/>
                <a:t>Tight c</a:t>
              </a:r>
              <a:r>
                <a:rPr lang="en-US" sz="1050" dirty="0" smtClean="0"/>
                <a:t>orp. integration</a:t>
              </a:r>
              <a:endParaRPr lang="en-US" sz="1050" dirty="0"/>
            </a:p>
            <a:p>
              <a:pPr marL="86916" indent="-86916">
                <a:buFont typeface="Arial" panose="020B0604020202020204" pitchFamily="34" charset="0"/>
                <a:buChar char="•"/>
              </a:pPr>
              <a:r>
                <a:rPr lang="en-US" sz="1050" dirty="0"/>
                <a:t>Policy executive support</a:t>
              </a:r>
            </a:p>
            <a:p>
              <a:pPr marL="86916" indent="-86916">
                <a:buFont typeface="Arial" panose="020B0604020202020204" pitchFamily="34" charset="0"/>
                <a:buChar char="•"/>
              </a:pPr>
              <a:r>
                <a:rPr lang="en-US" sz="1050" dirty="0"/>
                <a:t>Metrics integrated into risk mgt. tools</a:t>
              </a:r>
            </a:p>
          </p:txBody>
        </p:sp>
        <p:cxnSp>
          <p:nvCxnSpPr>
            <p:cNvPr id="11" name="Straight Connector 10"/>
            <p:cNvCxnSpPr/>
            <p:nvPr/>
          </p:nvCxnSpPr>
          <p:spPr bwMode="auto">
            <a:xfrm flipV="1">
              <a:off x="2076115" y="1528811"/>
              <a:ext cx="15468" cy="419147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Straight Connector 11"/>
            <p:cNvCxnSpPr/>
            <p:nvPr/>
          </p:nvCxnSpPr>
          <p:spPr bwMode="auto">
            <a:xfrm flipV="1">
              <a:off x="3473822" y="1528812"/>
              <a:ext cx="15208" cy="4196345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Straight Connector 12"/>
            <p:cNvCxnSpPr/>
            <p:nvPr/>
          </p:nvCxnSpPr>
          <p:spPr bwMode="auto">
            <a:xfrm flipV="1">
              <a:off x="4916893" y="1528812"/>
              <a:ext cx="15468" cy="4201221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 flipV="1">
              <a:off x="6476486" y="1528812"/>
              <a:ext cx="19508" cy="4206097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5" name="TextBox 14"/>
            <p:cNvSpPr txBox="1"/>
            <p:nvPr/>
          </p:nvSpPr>
          <p:spPr>
            <a:xfrm>
              <a:off x="933319" y="3030804"/>
              <a:ext cx="1113425" cy="18974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86916" indent="-86916">
                <a:buFont typeface="Arial" panose="020B0604020202020204" pitchFamily="34" charset="0"/>
                <a:buChar char="•"/>
              </a:pPr>
              <a:r>
                <a:rPr lang="en-US" sz="1050" dirty="0"/>
                <a:t>Awareness</a:t>
              </a:r>
            </a:p>
            <a:p>
              <a:pPr marL="86916" indent="-86916">
                <a:buFont typeface="Arial" panose="020B0604020202020204" pitchFamily="34" charset="0"/>
                <a:buChar char="•"/>
              </a:pPr>
              <a:r>
                <a:rPr lang="en-US" sz="1050" dirty="0"/>
                <a:t>No budget</a:t>
              </a:r>
            </a:p>
            <a:p>
              <a:pPr marL="86916" indent="-86916">
                <a:buFont typeface="Arial" panose="020B0604020202020204" pitchFamily="34" charset="0"/>
                <a:buChar char="•"/>
              </a:pPr>
              <a:r>
                <a:rPr lang="en-US" sz="1050" dirty="0"/>
                <a:t>No reviews</a:t>
              </a:r>
            </a:p>
            <a:p>
              <a:pPr marL="86916" indent="-86916">
                <a:buFont typeface="Arial" panose="020B0604020202020204" pitchFamily="34" charset="0"/>
                <a:buChar char="•"/>
              </a:pPr>
              <a:r>
                <a:rPr lang="en-US" sz="1050" dirty="0"/>
                <a:t>Few tools</a:t>
              </a:r>
            </a:p>
            <a:p>
              <a:pPr marL="86916" indent="-86916">
                <a:buFont typeface="Arial" panose="020B0604020202020204" pitchFamily="34" charset="0"/>
                <a:buChar char="•"/>
              </a:pPr>
              <a:r>
                <a:rPr lang="en-US" sz="1050" dirty="0"/>
                <a:t>No PSIRT</a:t>
              </a:r>
            </a:p>
            <a:p>
              <a:pPr marL="86916" indent="-86916">
                <a:buFont typeface="Arial" panose="020B0604020202020204" pitchFamily="34" charset="0"/>
                <a:buChar char="•"/>
              </a:pPr>
              <a:r>
                <a:rPr lang="en-US" sz="1050" dirty="0"/>
                <a:t>Tribal knowledge</a:t>
              </a:r>
            </a:p>
            <a:p>
              <a:pPr marL="86916" indent="-86916">
                <a:buFont typeface="Arial" panose="020B0604020202020204" pitchFamily="34" charset="0"/>
                <a:buChar char="•"/>
              </a:pPr>
              <a:r>
                <a:rPr lang="en-US" sz="1050" dirty="0"/>
                <a:t>Email tracking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460369" y="2403624"/>
              <a:ext cx="1456524" cy="2880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86916" indent="-86916">
                <a:buFont typeface="Arial" panose="020B0604020202020204" pitchFamily="34" charset="0"/>
                <a:buChar char="•"/>
              </a:pPr>
              <a:r>
                <a:rPr lang="en-US" sz="1050" dirty="0"/>
                <a:t>SVP commitment</a:t>
              </a:r>
            </a:p>
            <a:p>
              <a:pPr marL="86916" indent="-86916">
                <a:buFont typeface="Arial" panose="020B0604020202020204" pitchFamily="34" charset="0"/>
                <a:buChar char="•"/>
              </a:pPr>
              <a:r>
                <a:rPr lang="en-US" sz="1050" dirty="0"/>
                <a:t>Tier-1 PSCs</a:t>
              </a:r>
            </a:p>
            <a:p>
              <a:pPr marL="86916" indent="-86916">
                <a:buFont typeface="Arial" panose="020B0604020202020204" pitchFamily="34" charset="0"/>
                <a:buChar char="•"/>
              </a:pPr>
              <a:r>
                <a:rPr lang="en-US" sz="1050" dirty="0"/>
                <a:t>Mandatory training</a:t>
              </a:r>
            </a:p>
            <a:p>
              <a:pPr marL="86916" indent="-86916">
                <a:buFont typeface="Arial" panose="020B0604020202020204" pitchFamily="34" charset="0"/>
                <a:buChar char="•"/>
              </a:pPr>
              <a:r>
                <a:rPr lang="en-US" sz="1050" dirty="0"/>
                <a:t>3+ tools integrated</a:t>
              </a:r>
            </a:p>
            <a:p>
              <a:pPr marL="86916" indent="-86916">
                <a:buFont typeface="Arial" panose="020B0604020202020204" pitchFamily="34" charset="0"/>
                <a:buChar char="•"/>
              </a:pPr>
              <a:r>
                <a:rPr lang="en-US" sz="1050" dirty="0" err="1"/>
                <a:t>PgM</a:t>
              </a:r>
              <a:r>
                <a:rPr lang="en-US" sz="1050" dirty="0"/>
                <a:t> milestones</a:t>
              </a:r>
            </a:p>
            <a:p>
              <a:pPr marL="86916" indent="-86916">
                <a:buFont typeface="Arial" panose="020B0604020202020204" pitchFamily="34" charset="0"/>
                <a:buChar char="•"/>
              </a:pPr>
              <a:endParaRPr lang="en-US" sz="1050" dirty="0" smtClean="0"/>
            </a:p>
            <a:p>
              <a:pPr marL="86916" indent="-86916">
                <a:buFont typeface="Arial" panose="020B0604020202020204" pitchFamily="34" charset="0"/>
                <a:buChar char="•"/>
              </a:pPr>
              <a:endParaRPr lang="en-US" sz="1050" dirty="0" smtClean="0"/>
            </a:p>
            <a:p>
              <a:pPr marL="86916" indent="-86916">
                <a:buFont typeface="Arial" panose="020B0604020202020204" pitchFamily="34" charset="0"/>
                <a:buChar char="•"/>
              </a:pPr>
              <a:endParaRPr lang="en-US" sz="1050" dirty="0"/>
            </a:p>
            <a:p>
              <a:pPr marL="86916" indent="-86916">
                <a:buFont typeface="Arial" panose="020B0604020202020204" pitchFamily="34" charset="0"/>
                <a:buChar char="•"/>
              </a:pPr>
              <a:endParaRPr lang="en-US" sz="1050" dirty="0"/>
            </a:p>
            <a:p>
              <a:pPr marL="86916" indent="-86916">
                <a:buFont typeface="Arial" panose="020B0604020202020204" pitchFamily="34" charset="0"/>
                <a:buChar char="•"/>
              </a:pPr>
              <a:endParaRPr lang="en-US" sz="1050" dirty="0"/>
            </a:p>
            <a:p>
              <a:pPr marL="86916" indent="-86916">
                <a:buFont typeface="Arial" panose="020B0604020202020204" pitchFamily="34" charset="0"/>
                <a:buChar char="•"/>
              </a:pPr>
              <a:r>
                <a:rPr lang="en-US" sz="1050" dirty="0"/>
                <a:t>PSIRT defined</a:t>
              </a:r>
            </a:p>
            <a:p>
              <a:pPr marL="86916" indent="-86916">
                <a:buFont typeface="Arial" panose="020B0604020202020204" pitchFamily="34" charset="0"/>
                <a:buChar char="•"/>
              </a:pPr>
              <a:r>
                <a:rPr lang="en-US" sz="1050" dirty="0"/>
                <a:t>SDL used</a:t>
              </a:r>
            </a:p>
            <a:p>
              <a:pPr marL="86916" indent="-86916">
                <a:buFont typeface="Arial" panose="020B0604020202020204" pitchFamily="34" charset="0"/>
                <a:buChar char="•"/>
              </a:pPr>
              <a:r>
                <a:rPr lang="en-US" sz="1050" dirty="0"/>
                <a:t>Extended team</a:t>
              </a:r>
            </a:p>
            <a:p>
              <a:pPr marL="86916" indent="-86916">
                <a:buFont typeface="Arial" panose="020B0604020202020204" pitchFamily="34" charset="0"/>
                <a:buChar char="•"/>
              </a:pPr>
              <a:r>
                <a:rPr lang="en-US" sz="1050" dirty="0"/>
                <a:t>PSIRT XLS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924629" y="1615292"/>
              <a:ext cx="1607423" cy="3879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86916" indent="-86916">
                <a:buFont typeface="Arial" panose="020B0604020202020204" pitchFamily="34" charset="0"/>
                <a:buChar char="•"/>
              </a:pPr>
              <a:r>
                <a:rPr lang="en-US" sz="1050" dirty="0"/>
                <a:t>Continued improvement</a:t>
              </a:r>
            </a:p>
            <a:p>
              <a:pPr marL="86916" indent="-86916">
                <a:buFont typeface="Arial" panose="020B0604020202020204" pitchFamily="34" charset="0"/>
                <a:buChar char="•"/>
              </a:pPr>
              <a:r>
                <a:rPr lang="en-US" sz="1050" dirty="0"/>
                <a:t>2+ PSAs</a:t>
              </a:r>
            </a:p>
            <a:p>
              <a:pPr marL="86916" indent="-86916">
                <a:buFont typeface="Arial" panose="020B0604020202020204" pitchFamily="34" charset="0"/>
                <a:buChar char="•"/>
              </a:pPr>
              <a:endParaRPr lang="en-US" sz="1050" dirty="0"/>
            </a:p>
            <a:p>
              <a:pPr marL="86916" indent="-86916">
                <a:buFont typeface="Arial" panose="020B0604020202020204" pitchFamily="34" charset="0"/>
                <a:buChar char="•"/>
              </a:pPr>
              <a:endParaRPr lang="en-US" sz="1050" dirty="0" smtClean="0"/>
            </a:p>
            <a:p>
              <a:pPr marL="86916" indent="-86916">
                <a:buFont typeface="Arial" panose="020B0604020202020204" pitchFamily="34" charset="0"/>
                <a:buChar char="•"/>
              </a:pPr>
              <a:endParaRPr lang="en-US" sz="1050" dirty="0" smtClean="0"/>
            </a:p>
            <a:p>
              <a:pPr marL="86916" indent="-86916">
                <a:buFont typeface="Arial" panose="020B0604020202020204" pitchFamily="34" charset="0"/>
                <a:buChar char="•"/>
              </a:pPr>
              <a:endParaRPr lang="en-US" sz="1050" dirty="0"/>
            </a:p>
            <a:p>
              <a:pPr marL="86916" indent="-86916">
                <a:buFont typeface="Arial" panose="020B0604020202020204" pitchFamily="34" charset="0"/>
                <a:buChar char="•"/>
              </a:pPr>
              <a:endParaRPr lang="en-US" sz="1050" dirty="0"/>
            </a:p>
            <a:p>
              <a:pPr marL="86916" indent="-86916">
                <a:buFont typeface="Arial" panose="020B0604020202020204" pitchFamily="34" charset="0"/>
                <a:buChar char="•"/>
              </a:pPr>
              <a:r>
                <a:rPr lang="en-US" sz="1050" dirty="0"/>
                <a:t>Tier-2 PSCs</a:t>
              </a:r>
            </a:p>
            <a:p>
              <a:pPr marL="86916" indent="-86916">
                <a:buFont typeface="Arial" panose="020B0604020202020204" pitchFamily="34" charset="0"/>
                <a:buChar char="•"/>
              </a:pPr>
              <a:r>
                <a:rPr lang="en-US" sz="1050" dirty="0"/>
                <a:t>Extensive training library</a:t>
              </a:r>
            </a:p>
            <a:p>
              <a:pPr marL="86916" indent="-86916">
                <a:buFont typeface="Arial" panose="020B0604020202020204" pitchFamily="34" charset="0"/>
                <a:buChar char="•"/>
              </a:pPr>
              <a:r>
                <a:rPr lang="en-US" sz="1050" dirty="0"/>
                <a:t>Tool experts</a:t>
              </a:r>
            </a:p>
            <a:p>
              <a:pPr marL="86916" indent="-86916">
                <a:buFont typeface="Arial" panose="020B0604020202020204" pitchFamily="34" charset="0"/>
                <a:buChar char="•"/>
              </a:pPr>
              <a:r>
                <a:rPr lang="en-US" sz="1050" dirty="0"/>
                <a:t>Dedicated PSIRT</a:t>
              </a:r>
            </a:p>
            <a:p>
              <a:pPr marL="86916" indent="-86916">
                <a:buFont typeface="Arial" panose="020B0604020202020204" pitchFamily="34" charset="0"/>
                <a:buChar char="•"/>
              </a:pPr>
              <a:r>
                <a:rPr lang="en-US" sz="1050" dirty="0"/>
                <a:t>Single crisis</a:t>
              </a:r>
            </a:p>
            <a:p>
              <a:pPr marL="86916" indent="-86916">
                <a:buFont typeface="Arial" panose="020B0604020202020204" pitchFamily="34" charset="0"/>
                <a:buChar char="•"/>
              </a:pPr>
              <a:r>
                <a:rPr lang="en-US" sz="1050" dirty="0"/>
                <a:t>ISO 27034 compliance</a:t>
              </a:r>
            </a:p>
            <a:p>
              <a:pPr marL="86916" indent="-86916">
                <a:buFont typeface="Arial" panose="020B0604020202020204" pitchFamily="34" charset="0"/>
                <a:buChar char="•"/>
              </a:pPr>
              <a:r>
                <a:rPr lang="en-US" sz="1050" dirty="0"/>
                <a:t>Tracking DB w/dashboard</a:t>
              </a:r>
            </a:p>
            <a:p>
              <a:pPr marL="86916" indent="-86916">
                <a:buFont typeface="Arial" panose="020B0604020202020204" pitchFamily="34" charset="0"/>
                <a:buChar char="•"/>
              </a:pPr>
              <a:endParaRPr lang="en-US" sz="105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082802" y="3470112"/>
              <a:ext cx="1569933" cy="11044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86916" indent="-86916">
                <a:buFont typeface="Arial" panose="020B0604020202020204" pitchFamily="34" charset="0"/>
                <a:buChar char="•"/>
              </a:pPr>
              <a:r>
                <a:rPr lang="en-US" sz="1050" dirty="0"/>
                <a:t>Plan created</a:t>
              </a:r>
            </a:p>
            <a:p>
              <a:pPr marL="86916" indent="-86916">
                <a:buFont typeface="Arial" panose="020B0604020202020204" pitchFamily="34" charset="0"/>
                <a:buChar char="•"/>
              </a:pPr>
              <a:r>
                <a:rPr lang="en-US" sz="1050" dirty="0"/>
                <a:t>BU PSCs</a:t>
              </a:r>
            </a:p>
            <a:p>
              <a:pPr marL="86916" indent="-86916">
                <a:buFont typeface="Arial" panose="020B0604020202020204" pitchFamily="34" charset="0"/>
                <a:buChar char="•"/>
              </a:pPr>
              <a:r>
                <a:rPr lang="en-US" sz="1050" dirty="0"/>
                <a:t>1+ tools</a:t>
              </a:r>
            </a:p>
            <a:p>
              <a:pPr marL="86916" indent="-86916">
                <a:buFont typeface="Arial" panose="020B0604020202020204" pitchFamily="34" charset="0"/>
                <a:buChar char="•"/>
              </a:pPr>
              <a:r>
                <a:rPr lang="en-US" sz="1050" dirty="0"/>
                <a:t>PSIRT is CSIRT</a:t>
              </a:r>
            </a:p>
            <a:p>
              <a:pPr marL="86916" indent="-86916">
                <a:buFont typeface="Arial" panose="020B0604020202020204" pitchFamily="34" charset="0"/>
                <a:buChar char="•"/>
              </a:pPr>
              <a:r>
                <a:rPr lang="en-US" sz="1050" dirty="0"/>
                <a:t>SDL adopted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98447" y="1721131"/>
              <a:ext cx="991839" cy="4531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dirty="0">
                  <a:solidFill>
                    <a:srgbClr val="0033FF"/>
                  </a:solidFill>
                </a:rPr>
                <a:t>Level of Maturity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713945" y="5117682"/>
              <a:ext cx="796566" cy="4531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dirty="0">
                  <a:solidFill>
                    <a:srgbClr val="0033FF"/>
                  </a:solidFill>
                </a:rPr>
                <a:t>PSMM Phase</a:t>
              </a:r>
            </a:p>
          </p:txBody>
        </p:sp>
        <p:sp>
          <p:nvSpPr>
            <p:cNvPr id="21" name="Oval 20"/>
            <p:cNvSpPr/>
            <p:nvPr/>
          </p:nvSpPr>
          <p:spPr bwMode="auto">
            <a:xfrm>
              <a:off x="6171181" y="2112168"/>
              <a:ext cx="305306" cy="301276"/>
            </a:xfrm>
            <a:prstGeom prst="ellipse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050" dirty="0">
                  <a:solidFill>
                    <a:schemeClr val="bg1"/>
                  </a:solidFill>
                  <a:latin typeface="Arial" charset="0"/>
                  <a:ea typeface="MS PGothic" pitchFamily="34" charset="-128"/>
                </a:rPr>
                <a:t>X</a:t>
              </a:r>
            </a:p>
          </p:txBody>
        </p:sp>
        <p:pic>
          <p:nvPicPr>
            <p:cNvPr id="22" name="Picture 2" descr="White, Blue, Rounded, Rectangle, clip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11900" y="5765140"/>
              <a:ext cx="250192" cy="2955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" descr="http://www.easyvectors.com/assets/images/vectors/afbig/e4fc7bcc30b4ad2462f1f8ef90d2e9b8-white-blue-rounded-rectangle-clip-art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7047" y="5766545"/>
              <a:ext cx="174134" cy="2742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2" descr="http://www.clker.com/cliparts/7/8/5/3/124223524211732842342_white,_blue_rounded_rectangle.svg.med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3872" y="5747288"/>
              <a:ext cx="258489" cy="2943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" descr="http://www.clker.com/cliparts/e/3/2/2/12422360324178341083_white,_blue_rounded_rectangle.svg.med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1972" y="5765140"/>
              <a:ext cx="251870" cy="2955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2" descr="http://www.clker.com/cliparts/f/8/a/e/12422361536571262314_white,_blue_rounded_rectangle.svg.med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46611" y="5769926"/>
              <a:ext cx="198146" cy="267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56531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PSMM – </a:t>
            </a:r>
            <a:r>
              <a:rPr lang="en-US" b="1" dirty="0">
                <a:solidFill>
                  <a:srgbClr val="C00000"/>
                </a:solidFill>
              </a:rPr>
              <a:t>Technical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76395" y="952503"/>
            <a:ext cx="8127276" cy="3785752"/>
            <a:chOff x="356683" y="1388921"/>
            <a:chExt cx="8482518" cy="4734788"/>
          </a:xfrm>
        </p:grpSpPr>
        <p:sp>
          <p:nvSpPr>
            <p:cNvPr id="6" name="Rectangle 5"/>
            <p:cNvSpPr/>
            <p:nvPr/>
          </p:nvSpPr>
          <p:spPr bwMode="auto">
            <a:xfrm>
              <a:off x="356683" y="1388921"/>
              <a:ext cx="8482518" cy="4734788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>
                <a:latin typeface="Arial" charset="0"/>
                <a:ea typeface="MS PGothic" pitchFamily="34" charset="-128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786777" y="2161657"/>
              <a:ext cx="7032934" cy="3191447"/>
              <a:chOff x="1464590" y="1813302"/>
              <a:chExt cx="6447295" cy="3696345"/>
            </a:xfrm>
          </p:grpSpPr>
          <p:cxnSp>
            <p:nvCxnSpPr>
              <p:cNvPr id="27" name="Straight Connector 26"/>
              <p:cNvCxnSpPr/>
              <p:nvPr/>
            </p:nvCxnSpPr>
            <p:spPr bwMode="auto">
              <a:xfrm flipH="1">
                <a:off x="1464590" y="1813302"/>
                <a:ext cx="23247" cy="3696345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arrow" w="med" len="med"/>
                <a:tailEnd type="none" w="med" len="med"/>
              </a:ln>
              <a:effectLst/>
            </p:spPr>
          </p:cxnSp>
          <p:cxnSp>
            <p:nvCxnSpPr>
              <p:cNvPr id="28" name="Straight Connector 27"/>
              <p:cNvCxnSpPr/>
              <p:nvPr/>
            </p:nvCxnSpPr>
            <p:spPr bwMode="auto">
              <a:xfrm>
                <a:off x="1464590" y="5509647"/>
                <a:ext cx="6447295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</p:cxnSp>
        </p:grpSp>
        <p:sp>
          <p:nvSpPr>
            <p:cNvPr id="8" name="TextBox 7"/>
            <p:cNvSpPr txBox="1"/>
            <p:nvPr/>
          </p:nvSpPr>
          <p:spPr>
            <a:xfrm>
              <a:off x="799456" y="5486232"/>
              <a:ext cx="7546060" cy="3175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tabLst>
                  <a:tab pos="859631" algn="l"/>
                  <a:tab pos="1714500" algn="l"/>
                  <a:tab pos="2574131" algn="l"/>
                  <a:tab pos="3602831" algn="l"/>
                </a:tabLst>
              </a:pPr>
              <a:r>
                <a:rPr lang="en-US" sz="1050" b="1" dirty="0"/>
                <a:t>    </a:t>
              </a:r>
              <a:r>
                <a:rPr lang="en-US" sz="1050" b="1" dirty="0" smtClean="0"/>
                <a:t>    </a:t>
              </a:r>
              <a:r>
                <a:rPr lang="en-US" sz="1050" b="1" dirty="0" smtClean="0">
                  <a:solidFill>
                    <a:srgbClr val="C00000"/>
                  </a:solidFill>
                </a:rPr>
                <a:t>None</a:t>
              </a:r>
              <a:r>
                <a:rPr lang="en-US" sz="1050" b="1" dirty="0"/>
                <a:t>	       </a:t>
              </a:r>
              <a:r>
                <a:rPr lang="en-US" sz="1050" b="1" dirty="0" smtClean="0"/>
                <a:t>                 </a:t>
              </a:r>
              <a:r>
                <a:rPr lang="en-US" sz="1050" b="1" dirty="0">
                  <a:solidFill>
                    <a:schemeClr val="bg1">
                      <a:lumMod val="50000"/>
                    </a:schemeClr>
                  </a:solidFill>
                </a:rPr>
                <a:t>Initial</a:t>
              </a:r>
              <a:r>
                <a:rPr lang="en-US" sz="1050" b="1" dirty="0"/>
                <a:t>	  </a:t>
              </a:r>
              <a:r>
                <a:rPr lang="en-US" sz="1050" b="1" dirty="0" smtClean="0"/>
                <a:t>            Basic                                </a:t>
              </a:r>
              <a:r>
                <a:rPr lang="en-US" sz="1050" b="1" dirty="0" smtClean="0">
                  <a:solidFill>
                    <a:srgbClr val="FF9900"/>
                  </a:solidFill>
                </a:rPr>
                <a:t>Acceptable</a:t>
              </a:r>
              <a:r>
                <a:rPr lang="en-US" sz="1050" b="1" dirty="0"/>
                <a:t>	        </a:t>
              </a:r>
              <a:r>
                <a:rPr lang="en-US" sz="1050" b="1" dirty="0" smtClean="0"/>
                <a:t>   </a:t>
              </a:r>
              <a:r>
                <a:rPr lang="en-US" sz="1050" b="1" dirty="0" smtClean="0">
                  <a:solidFill>
                    <a:srgbClr val="00B050"/>
                  </a:solidFill>
                </a:rPr>
                <a:t>Mature</a:t>
              </a:r>
              <a:endParaRPr lang="en-US" sz="1050" b="1" dirty="0">
                <a:solidFill>
                  <a:srgbClr val="00B050"/>
                </a:solidFill>
              </a:endParaRPr>
            </a:p>
          </p:txBody>
        </p:sp>
        <p:sp>
          <p:nvSpPr>
            <p:cNvPr id="9" name="Freeform 8"/>
            <p:cNvSpPr/>
            <p:nvPr/>
          </p:nvSpPr>
          <p:spPr bwMode="auto">
            <a:xfrm>
              <a:off x="1249002" y="1949432"/>
              <a:ext cx="6980895" cy="3031943"/>
            </a:xfrm>
            <a:custGeom>
              <a:avLst/>
              <a:gdLst>
                <a:gd name="connsiteX0" fmla="*/ 0 w 5811865"/>
                <a:gd name="connsiteY0" fmla="*/ 2917688 h 2935948"/>
                <a:gd name="connsiteX1" fmla="*/ 154984 w 5811865"/>
                <a:gd name="connsiteY1" fmla="*/ 2909939 h 2935948"/>
                <a:gd name="connsiteX2" fmla="*/ 689675 w 5811865"/>
                <a:gd name="connsiteY2" fmla="*/ 2917688 h 2935948"/>
                <a:gd name="connsiteX3" fmla="*/ 1472339 w 5811865"/>
                <a:gd name="connsiteY3" fmla="*/ 2638719 h 2935948"/>
                <a:gd name="connsiteX4" fmla="*/ 2518475 w 5811865"/>
                <a:gd name="connsiteY4" fmla="*/ 1817308 h 2935948"/>
                <a:gd name="connsiteX5" fmla="*/ 3332136 w 5811865"/>
                <a:gd name="connsiteY5" fmla="*/ 972651 h 2935948"/>
                <a:gd name="connsiteX6" fmla="*/ 4161295 w 5811865"/>
                <a:gd name="connsiteY6" fmla="*/ 313973 h 2935948"/>
                <a:gd name="connsiteX7" fmla="*/ 5176434 w 5811865"/>
                <a:gd name="connsiteY7" fmla="*/ 27254 h 2935948"/>
                <a:gd name="connsiteX8" fmla="*/ 5811865 w 5811865"/>
                <a:gd name="connsiteY8" fmla="*/ 11756 h 2935948"/>
                <a:gd name="connsiteX0" fmla="*/ 0 w 5811865"/>
                <a:gd name="connsiteY0" fmla="*/ 2917688 h 2946838"/>
                <a:gd name="connsiteX1" fmla="*/ 226870 w 5811865"/>
                <a:gd name="connsiteY1" fmla="*/ 2938273 h 2946838"/>
                <a:gd name="connsiteX2" fmla="*/ 689675 w 5811865"/>
                <a:gd name="connsiteY2" fmla="*/ 2917688 h 2946838"/>
                <a:gd name="connsiteX3" fmla="*/ 1472339 w 5811865"/>
                <a:gd name="connsiteY3" fmla="*/ 2638719 h 2946838"/>
                <a:gd name="connsiteX4" fmla="*/ 2518475 w 5811865"/>
                <a:gd name="connsiteY4" fmla="*/ 1817308 h 2946838"/>
                <a:gd name="connsiteX5" fmla="*/ 3332136 w 5811865"/>
                <a:gd name="connsiteY5" fmla="*/ 972651 h 2946838"/>
                <a:gd name="connsiteX6" fmla="*/ 4161295 w 5811865"/>
                <a:gd name="connsiteY6" fmla="*/ 313973 h 2946838"/>
                <a:gd name="connsiteX7" fmla="*/ 5176434 w 5811865"/>
                <a:gd name="connsiteY7" fmla="*/ 27254 h 2946838"/>
                <a:gd name="connsiteX8" fmla="*/ 5811865 w 5811865"/>
                <a:gd name="connsiteY8" fmla="*/ 11756 h 2946838"/>
                <a:gd name="connsiteX0" fmla="*/ 0 w 5824935"/>
                <a:gd name="connsiteY0" fmla="*/ 2953105 h 2953105"/>
                <a:gd name="connsiteX1" fmla="*/ 239940 w 5824935"/>
                <a:gd name="connsiteY1" fmla="*/ 2938273 h 2953105"/>
                <a:gd name="connsiteX2" fmla="*/ 702745 w 5824935"/>
                <a:gd name="connsiteY2" fmla="*/ 2917688 h 2953105"/>
                <a:gd name="connsiteX3" fmla="*/ 1485409 w 5824935"/>
                <a:gd name="connsiteY3" fmla="*/ 2638719 h 2953105"/>
                <a:gd name="connsiteX4" fmla="*/ 2531545 w 5824935"/>
                <a:gd name="connsiteY4" fmla="*/ 1817308 h 2953105"/>
                <a:gd name="connsiteX5" fmla="*/ 3345206 w 5824935"/>
                <a:gd name="connsiteY5" fmla="*/ 972651 h 2953105"/>
                <a:gd name="connsiteX6" fmla="*/ 4174365 w 5824935"/>
                <a:gd name="connsiteY6" fmla="*/ 313973 h 2953105"/>
                <a:gd name="connsiteX7" fmla="*/ 5189504 w 5824935"/>
                <a:gd name="connsiteY7" fmla="*/ 27254 h 2953105"/>
                <a:gd name="connsiteX8" fmla="*/ 5824935 w 5824935"/>
                <a:gd name="connsiteY8" fmla="*/ 11756 h 2953105"/>
                <a:gd name="connsiteX0" fmla="*/ 0 w 5824935"/>
                <a:gd name="connsiteY0" fmla="*/ 2953105 h 2953105"/>
                <a:gd name="connsiteX1" fmla="*/ 239940 w 5824935"/>
                <a:gd name="connsiteY1" fmla="*/ 2945357 h 2953105"/>
                <a:gd name="connsiteX2" fmla="*/ 702745 w 5824935"/>
                <a:gd name="connsiteY2" fmla="*/ 2917688 h 2953105"/>
                <a:gd name="connsiteX3" fmla="*/ 1485409 w 5824935"/>
                <a:gd name="connsiteY3" fmla="*/ 2638719 h 2953105"/>
                <a:gd name="connsiteX4" fmla="*/ 2531545 w 5824935"/>
                <a:gd name="connsiteY4" fmla="*/ 1817308 h 2953105"/>
                <a:gd name="connsiteX5" fmla="*/ 3345206 w 5824935"/>
                <a:gd name="connsiteY5" fmla="*/ 972651 h 2953105"/>
                <a:gd name="connsiteX6" fmla="*/ 4174365 w 5824935"/>
                <a:gd name="connsiteY6" fmla="*/ 313973 h 2953105"/>
                <a:gd name="connsiteX7" fmla="*/ 5189504 w 5824935"/>
                <a:gd name="connsiteY7" fmla="*/ 27254 h 2953105"/>
                <a:gd name="connsiteX8" fmla="*/ 5824935 w 5824935"/>
                <a:gd name="connsiteY8" fmla="*/ 11756 h 2953105"/>
                <a:gd name="connsiteX0" fmla="*/ 0 w 5824935"/>
                <a:gd name="connsiteY0" fmla="*/ 2953105 h 2953105"/>
                <a:gd name="connsiteX1" fmla="*/ 239940 w 5824935"/>
                <a:gd name="connsiteY1" fmla="*/ 2945357 h 2953105"/>
                <a:gd name="connsiteX2" fmla="*/ 702745 w 5824935"/>
                <a:gd name="connsiteY2" fmla="*/ 2917688 h 2953105"/>
                <a:gd name="connsiteX3" fmla="*/ 1485409 w 5824935"/>
                <a:gd name="connsiteY3" fmla="*/ 2638719 h 2953105"/>
                <a:gd name="connsiteX4" fmla="*/ 2531545 w 5824935"/>
                <a:gd name="connsiteY4" fmla="*/ 1817308 h 2953105"/>
                <a:gd name="connsiteX5" fmla="*/ 3345206 w 5824935"/>
                <a:gd name="connsiteY5" fmla="*/ 972651 h 2953105"/>
                <a:gd name="connsiteX6" fmla="*/ 4174365 w 5824935"/>
                <a:gd name="connsiteY6" fmla="*/ 313973 h 2953105"/>
                <a:gd name="connsiteX7" fmla="*/ 5189504 w 5824935"/>
                <a:gd name="connsiteY7" fmla="*/ 27254 h 2953105"/>
                <a:gd name="connsiteX8" fmla="*/ 5824935 w 5824935"/>
                <a:gd name="connsiteY8" fmla="*/ 11756 h 2953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824935" h="2953105">
                  <a:moveTo>
                    <a:pt x="0" y="2953105"/>
                  </a:moveTo>
                  <a:cubicBezTo>
                    <a:pt x="20019" y="2949230"/>
                    <a:pt x="122816" y="2944177"/>
                    <a:pt x="239940" y="2945357"/>
                  </a:cubicBezTo>
                  <a:cubicBezTo>
                    <a:pt x="357064" y="2946537"/>
                    <a:pt x="495167" y="2968794"/>
                    <a:pt x="702745" y="2917688"/>
                  </a:cubicBezTo>
                  <a:cubicBezTo>
                    <a:pt x="910323" y="2866582"/>
                    <a:pt x="1180609" y="2822116"/>
                    <a:pt x="1485409" y="2638719"/>
                  </a:cubicBezTo>
                  <a:cubicBezTo>
                    <a:pt x="1790209" y="2455322"/>
                    <a:pt x="2221579" y="2094986"/>
                    <a:pt x="2531545" y="1817308"/>
                  </a:cubicBezTo>
                  <a:cubicBezTo>
                    <a:pt x="2841511" y="1539630"/>
                    <a:pt x="3071403" y="1223207"/>
                    <a:pt x="3345206" y="972651"/>
                  </a:cubicBezTo>
                  <a:cubicBezTo>
                    <a:pt x="3619009" y="722095"/>
                    <a:pt x="3866982" y="471539"/>
                    <a:pt x="4174365" y="313973"/>
                  </a:cubicBezTo>
                  <a:cubicBezTo>
                    <a:pt x="4481748" y="156407"/>
                    <a:pt x="4914409" y="77623"/>
                    <a:pt x="5189504" y="27254"/>
                  </a:cubicBezTo>
                  <a:cubicBezTo>
                    <a:pt x="5464599" y="-23115"/>
                    <a:pt x="5824935" y="11756"/>
                    <a:pt x="5824935" y="11756"/>
                  </a:cubicBezTo>
                </a:path>
              </a:pathLst>
            </a:custGeom>
            <a:noFill/>
            <a:ln w="2857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>
                <a:latin typeface="Arial" charset="0"/>
                <a:ea typeface="MS PGothic" pitchFamily="34" charset="-128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561260" y="2266204"/>
              <a:ext cx="2078823" cy="2540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86916" indent="-86916">
                <a:buFont typeface="Arial" panose="020B0604020202020204" pitchFamily="34" charset="0"/>
                <a:buChar char="•"/>
              </a:pPr>
              <a:r>
                <a:rPr lang="en-US" sz="1050" dirty="0"/>
                <a:t>Early reviews</a:t>
              </a:r>
            </a:p>
            <a:p>
              <a:pPr marL="86916" indent="-86916">
                <a:buFont typeface="Arial" panose="020B0604020202020204" pitchFamily="34" charset="0"/>
                <a:buChar char="•"/>
              </a:pPr>
              <a:r>
                <a:rPr lang="en-US" sz="1050" dirty="0"/>
                <a:t>Preventive measures modeling</a:t>
              </a:r>
            </a:p>
            <a:p>
              <a:pPr marL="86916" indent="-86916">
                <a:buFont typeface="Arial" panose="020B0604020202020204" pitchFamily="34" charset="0"/>
                <a:buChar char="•"/>
              </a:pPr>
              <a:r>
                <a:rPr lang="en-US" sz="1050" dirty="0"/>
                <a:t>Defect rates near </a:t>
              </a:r>
              <a:r>
                <a:rPr lang="en-US" sz="1050" dirty="0">
                  <a:latin typeface="Consolas" panose="020B0609020204030204" pitchFamily="49" charset="0"/>
                  <a:cs typeface="Consolas" panose="020B0609020204030204" pitchFamily="49" charset="0"/>
                </a:rPr>
                <a:t>0</a:t>
              </a:r>
              <a:endParaRPr lang="en-US" sz="1050" dirty="0"/>
            </a:p>
            <a:p>
              <a:pPr marL="86916" indent="-86916">
                <a:buFont typeface="Arial" panose="020B0604020202020204" pitchFamily="34" charset="0"/>
                <a:buChar char="•"/>
              </a:pPr>
              <a:r>
                <a:rPr lang="en-US" sz="1050" dirty="0"/>
                <a:t>Best-in-class tools</a:t>
              </a:r>
            </a:p>
            <a:p>
              <a:pPr marL="86916" indent="-86916">
                <a:buFont typeface="Arial" panose="020B0604020202020204" pitchFamily="34" charset="0"/>
                <a:buChar char="•"/>
              </a:pPr>
              <a:r>
                <a:rPr lang="en-US" sz="1050" dirty="0"/>
                <a:t>Continuous security testing</a:t>
              </a:r>
            </a:p>
            <a:p>
              <a:pPr marL="86916" indent="-86916">
                <a:buFont typeface="Arial" panose="020B0604020202020204" pitchFamily="34" charset="0"/>
                <a:buChar char="•"/>
              </a:pPr>
              <a:r>
                <a:rPr lang="en-US" sz="1050" dirty="0"/>
                <a:t>All products pen tested</a:t>
              </a:r>
            </a:p>
            <a:p>
              <a:pPr marL="86916" indent="-86916">
                <a:buFont typeface="Arial" panose="020B0604020202020204" pitchFamily="34" charset="0"/>
                <a:buChar char="•"/>
              </a:pPr>
              <a:r>
                <a:rPr lang="en-US" sz="1050" dirty="0"/>
                <a:t>Open source SLAs</a:t>
              </a:r>
            </a:p>
            <a:p>
              <a:pPr marL="86916" indent="-86916">
                <a:buFont typeface="Arial" panose="020B0604020202020204" pitchFamily="34" charset="0"/>
                <a:buChar char="•"/>
              </a:pPr>
              <a:r>
                <a:rPr lang="en-US" sz="1050" dirty="0"/>
                <a:t>Standards adapted to environment</a:t>
              </a:r>
            </a:p>
            <a:p>
              <a:pPr marL="86916" indent="-86916">
                <a:buFont typeface="Arial" panose="020B0604020202020204" pitchFamily="34" charset="0"/>
                <a:buChar char="•"/>
              </a:pPr>
              <a:r>
                <a:rPr lang="en-US" sz="1050" dirty="0"/>
                <a:t>Tight privacy integration</a:t>
              </a:r>
            </a:p>
            <a:p>
              <a:pPr marL="86916" indent="-86916">
                <a:buFont typeface="Arial" panose="020B0604020202020204" pitchFamily="34" charset="0"/>
                <a:buChar char="•"/>
              </a:pPr>
              <a:endParaRPr lang="en-US" sz="1050" dirty="0"/>
            </a:p>
          </p:txBody>
        </p:sp>
        <p:cxnSp>
          <p:nvCxnSpPr>
            <p:cNvPr id="11" name="Straight Connector 10"/>
            <p:cNvCxnSpPr/>
            <p:nvPr/>
          </p:nvCxnSpPr>
          <p:spPr bwMode="auto">
            <a:xfrm flipV="1">
              <a:off x="2013361" y="1490737"/>
              <a:ext cx="0" cy="4224769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Straight Connector 11"/>
            <p:cNvCxnSpPr/>
            <p:nvPr/>
          </p:nvCxnSpPr>
          <p:spPr bwMode="auto">
            <a:xfrm flipV="1">
              <a:off x="3452843" y="1490735"/>
              <a:ext cx="15930" cy="4229702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Straight Connector 12"/>
            <p:cNvCxnSpPr/>
            <p:nvPr/>
          </p:nvCxnSpPr>
          <p:spPr bwMode="auto">
            <a:xfrm flipV="1">
              <a:off x="4939051" y="1490737"/>
              <a:ext cx="15930" cy="423463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 flipV="1">
              <a:off x="6545261" y="1490737"/>
              <a:ext cx="16000" cy="423956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5" name="TextBox 14"/>
            <p:cNvSpPr txBox="1"/>
            <p:nvPr/>
          </p:nvSpPr>
          <p:spPr>
            <a:xfrm>
              <a:off x="814654" y="3763803"/>
              <a:ext cx="116791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86916" indent="-86916">
                <a:buFont typeface="Arial" panose="020B0604020202020204" pitchFamily="34" charset="0"/>
                <a:buChar char="•"/>
              </a:pPr>
              <a:r>
                <a:rPr lang="en-US" sz="1050" dirty="0"/>
                <a:t>Frequent attacks</a:t>
              </a:r>
            </a:p>
            <a:p>
              <a:pPr marL="86916" indent="-86916">
                <a:buFont typeface="Arial" panose="020B0604020202020204" pitchFamily="34" charset="0"/>
                <a:buChar char="•"/>
              </a:pPr>
              <a:r>
                <a:rPr lang="en-US" sz="1050" dirty="0"/>
                <a:t>No reviews</a:t>
              </a:r>
            </a:p>
            <a:p>
              <a:pPr marL="86916" indent="-86916">
                <a:buFont typeface="Arial" panose="020B0604020202020204" pitchFamily="34" charset="0"/>
                <a:buChar char="•"/>
              </a:pPr>
              <a:r>
                <a:rPr lang="en-US" sz="1050" dirty="0"/>
                <a:t>No constraints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452843" y="2385787"/>
              <a:ext cx="1502138" cy="21929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86916" indent="-86916">
                <a:buFont typeface="Arial" panose="020B0604020202020204" pitchFamily="34" charset="0"/>
                <a:buChar char="•"/>
              </a:pPr>
              <a:r>
                <a:rPr lang="en-US" sz="1050" dirty="0"/>
                <a:t>Major releases threat modeled</a:t>
              </a:r>
            </a:p>
            <a:p>
              <a:pPr marL="86916" indent="-86916">
                <a:buFont typeface="Arial" panose="020B0604020202020204" pitchFamily="34" charset="0"/>
                <a:buChar char="•"/>
              </a:pPr>
              <a:r>
                <a:rPr lang="en-US" sz="1050" dirty="0"/>
                <a:t>All primary tools used</a:t>
              </a:r>
            </a:p>
            <a:p>
              <a:pPr marL="86916" indent="-86916">
                <a:buFont typeface="Arial" panose="020B0604020202020204" pitchFamily="34" charset="0"/>
                <a:buChar char="•"/>
              </a:pPr>
              <a:r>
                <a:rPr lang="en-US" sz="1050" dirty="0" err="1"/>
                <a:t>BlackDuck</a:t>
              </a:r>
              <a:endParaRPr lang="en-US" sz="1050" dirty="0"/>
            </a:p>
            <a:p>
              <a:pPr marL="86916" indent="-86916">
                <a:buFont typeface="Arial" panose="020B0604020202020204" pitchFamily="34" charset="0"/>
                <a:buChar char="•"/>
              </a:pPr>
              <a:endParaRPr lang="en-US" sz="1050" dirty="0"/>
            </a:p>
            <a:p>
              <a:pPr marL="86916" indent="-86916">
                <a:buFont typeface="Arial" panose="020B0604020202020204" pitchFamily="34" charset="0"/>
                <a:buChar char="•"/>
              </a:pPr>
              <a:endParaRPr lang="en-US" sz="1050" dirty="0" smtClean="0"/>
            </a:p>
            <a:p>
              <a:pPr marL="86916" indent="-86916">
                <a:buFont typeface="Arial" panose="020B0604020202020204" pitchFamily="34" charset="0"/>
                <a:buChar char="•"/>
              </a:pPr>
              <a:endParaRPr lang="en-US" sz="1050" dirty="0"/>
            </a:p>
            <a:p>
              <a:pPr marL="86916" indent="-86916">
                <a:buFont typeface="Arial" panose="020B0604020202020204" pitchFamily="34" charset="0"/>
                <a:buChar char="•"/>
              </a:pPr>
              <a:endParaRPr lang="en-US" sz="1050" dirty="0"/>
            </a:p>
            <a:p>
              <a:pPr marL="86916" indent="-86916">
                <a:buFont typeface="Arial" panose="020B0604020202020204" pitchFamily="34" charset="0"/>
                <a:buChar char="•"/>
              </a:pPr>
              <a:endParaRPr lang="en-US" sz="1050" dirty="0"/>
            </a:p>
            <a:p>
              <a:pPr marL="86916" indent="-86916">
                <a:buFont typeface="Arial" panose="020B0604020202020204" pitchFamily="34" charset="0"/>
                <a:buChar char="•"/>
              </a:pPr>
              <a:endParaRPr lang="en-US" sz="1050" dirty="0"/>
            </a:p>
            <a:p>
              <a:pPr marL="86916" indent="-86916">
                <a:buFont typeface="Arial" panose="020B0604020202020204" pitchFamily="34" charset="0"/>
                <a:buChar char="•"/>
              </a:pPr>
              <a:r>
                <a:rPr lang="en-US" sz="1050" dirty="0"/>
                <a:t>Standards adopted</a:t>
              </a:r>
            </a:p>
            <a:p>
              <a:pPr marL="86916" indent="-86916">
                <a:buFont typeface="Arial" panose="020B0604020202020204" pitchFamily="34" charset="0"/>
                <a:buChar char="•"/>
              </a:pPr>
              <a:r>
                <a:rPr lang="en-US" sz="1050" dirty="0"/>
                <a:t>Privacy + security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947016" y="1956901"/>
              <a:ext cx="1598245" cy="33489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86916" indent="-86916">
                <a:buFont typeface="Arial" panose="020B0604020202020204" pitchFamily="34" charset="0"/>
                <a:buChar char="•"/>
              </a:pPr>
              <a:r>
                <a:rPr lang="en-US" sz="1050" dirty="0"/>
                <a:t>Security reviews</a:t>
              </a:r>
            </a:p>
            <a:p>
              <a:pPr marL="86916" indent="-86916">
                <a:buFont typeface="Arial" panose="020B0604020202020204" pitchFamily="34" charset="0"/>
                <a:buChar char="•"/>
              </a:pPr>
              <a:endParaRPr lang="en-US" sz="1050" dirty="0" smtClean="0"/>
            </a:p>
            <a:p>
              <a:pPr marL="86916" indent="-86916">
                <a:buFont typeface="Arial" panose="020B0604020202020204" pitchFamily="34" charset="0"/>
                <a:buChar char="•"/>
              </a:pPr>
              <a:endParaRPr lang="en-US" sz="1050" dirty="0"/>
            </a:p>
            <a:p>
              <a:pPr marL="86916" indent="-86916">
                <a:buFont typeface="Arial" panose="020B0604020202020204" pitchFamily="34" charset="0"/>
                <a:buChar char="•"/>
              </a:pPr>
              <a:endParaRPr lang="en-US" sz="1050" dirty="0" smtClean="0"/>
            </a:p>
            <a:p>
              <a:pPr marL="86916" indent="-86916">
                <a:buFont typeface="Arial" panose="020B0604020202020204" pitchFamily="34" charset="0"/>
                <a:buChar char="•"/>
              </a:pPr>
              <a:endParaRPr lang="en-US" sz="1050" dirty="0"/>
            </a:p>
            <a:p>
              <a:pPr marL="86916" indent="-86916">
                <a:buFont typeface="Arial" panose="020B0604020202020204" pitchFamily="34" charset="0"/>
                <a:buChar char="•"/>
              </a:pPr>
              <a:endParaRPr lang="en-US" sz="1050" dirty="0"/>
            </a:p>
            <a:p>
              <a:pPr marL="86916" indent="-86916">
                <a:buFont typeface="Arial" panose="020B0604020202020204" pitchFamily="34" charset="0"/>
                <a:buChar char="•"/>
              </a:pPr>
              <a:r>
                <a:rPr lang="en-US" sz="1050" dirty="0"/>
                <a:t>All releases threat modeled </a:t>
              </a:r>
            </a:p>
            <a:p>
              <a:pPr marL="86916" indent="-86916">
                <a:buFont typeface="Arial" panose="020B0604020202020204" pitchFamily="34" charset="0"/>
                <a:buChar char="•"/>
              </a:pPr>
              <a:r>
                <a:rPr lang="en-US" sz="1050" dirty="0"/>
                <a:t>Defect rates decreasing</a:t>
              </a:r>
            </a:p>
            <a:p>
              <a:pPr marL="86916" indent="-86916">
                <a:buFont typeface="Arial" panose="020B0604020202020204" pitchFamily="34" charset="0"/>
                <a:buChar char="•"/>
              </a:pPr>
              <a:r>
                <a:rPr lang="en-US" sz="1050" dirty="0"/>
                <a:t>Fuzzing scripts written</a:t>
              </a:r>
            </a:p>
            <a:p>
              <a:pPr marL="86916" indent="-86916">
                <a:buFont typeface="Arial" panose="020B0604020202020204" pitchFamily="34" charset="0"/>
                <a:buChar char="•"/>
              </a:pPr>
              <a:r>
                <a:rPr lang="en-US" sz="1050" dirty="0"/>
                <a:t>Accept risks of 3</a:t>
              </a:r>
              <a:r>
                <a:rPr lang="en-US" sz="1050" baseline="30000" dirty="0"/>
                <a:t>rd</a:t>
              </a:r>
              <a:r>
                <a:rPr lang="en-US" sz="1050" dirty="0"/>
                <a:t> party libs</a:t>
              </a:r>
            </a:p>
            <a:p>
              <a:pPr marL="86916" indent="-86916">
                <a:buFont typeface="Arial" panose="020B0604020202020204" pitchFamily="34" charset="0"/>
                <a:buChar char="•"/>
              </a:pPr>
              <a:r>
                <a:rPr lang="en-US" sz="1050" dirty="0"/>
                <a:t>Tight privacy partnership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045220" y="2902140"/>
              <a:ext cx="1430986" cy="12234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86916" indent="-86916">
                <a:buFont typeface="Arial" panose="020B0604020202020204" pitchFamily="34" charset="0"/>
                <a:buChar char="•"/>
              </a:pPr>
              <a:r>
                <a:rPr lang="en-US" sz="1050" dirty="0"/>
                <a:t>Major attack vectors addressed</a:t>
              </a:r>
            </a:p>
            <a:p>
              <a:pPr marL="86916" indent="-86916">
                <a:buFont typeface="Arial" panose="020B0604020202020204" pitchFamily="34" charset="0"/>
                <a:buChar char="•"/>
              </a:pPr>
              <a:r>
                <a:rPr lang="en-US" sz="1050" dirty="0"/>
                <a:t>Freeware tools used</a:t>
              </a:r>
            </a:p>
            <a:p>
              <a:pPr marL="86916" indent="-86916">
                <a:buFont typeface="Arial" panose="020B0604020202020204" pitchFamily="34" charset="0"/>
                <a:buChar char="•"/>
              </a:pPr>
              <a:r>
                <a:rPr lang="en-US" sz="1050" dirty="0"/>
                <a:t>Standard awareness</a:t>
              </a:r>
            </a:p>
            <a:p>
              <a:pPr marL="86916" indent="-86916">
                <a:buFont typeface="Arial" panose="020B0604020202020204" pitchFamily="34" charset="0"/>
                <a:buChar char="•"/>
              </a:pPr>
              <a:r>
                <a:rPr lang="en-US" sz="1050" dirty="0"/>
                <a:t>Privacy team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88537" y="1668993"/>
              <a:ext cx="10214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dirty="0">
                  <a:solidFill>
                    <a:srgbClr val="C00000"/>
                  </a:solidFill>
                </a:rPr>
                <a:t>Level of Maturity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819707" y="5105768"/>
              <a:ext cx="8203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dirty="0">
                  <a:solidFill>
                    <a:srgbClr val="C00000"/>
                  </a:solidFill>
                </a:rPr>
                <a:t>PSMM Phase</a:t>
              </a:r>
            </a:p>
          </p:txBody>
        </p:sp>
        <p:sp>
          <p:nvSpPr>
            <p:cNvPr id="21" name="Oval 20"/>
            <p:cNvSpPr/>
            <p:nvPr/>
          </p:nvSpPr>
          <p:spPr bwMode="auto">
            <a:xfrm>
              <a:off x="4579161" y="3260840"/>
              <a:ext cx="304668" cy="304844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050" dirty="0">
                  <a:solidFill>
                    <a:schemeClr val="bg1"/>
                  </a:solidFill>
                  <a:latin typeface="Arial" charset="0"/>
                  <a:ea typeface="MS PGothic" pitchFamily="34" charset="-128"/>
                </a:rPr>
                <a:t>X</a:t>
              </a:r>
            </a:p>
          </p:txBody>
        </p:sp>
        <p:pic>
          <p:nvPicPr>
            <p:cNvPr id="22" name="Picture 10" descr="File:1 white, red rounded rectangle.sv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1555" y="5778083"/>
              <a:ext cx="177218" cy="2742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8" descr="File:2 white, red rounded rectangle.sv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9399" y="5773113"/>
              <a:ext cx="214247" cy="2842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23" descr="File:3 white, red rounded rectangle.sv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9186" y="5776466"/>
              <a:ext cx="209192" cy="277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4" descr="File:4 white, red rounded rectangle.sv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5802" y="5776951"/>
              <a:ext cx="208459" cy="2765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2" descr="File:5 white, red rounded rectangle.svg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8559" y="5775860"/>
              <a:ext cx="210108" cy="2787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3240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5613" y="914401"/>
            <a:ext cx="7618043" cy="3587158"/>
          </a:xfrm>
        </p:spPr>
        <p:txBody>
          <a:bodyPr/>
          <a:lstStyle/>
          <a:p>
            <a:pPr marL="1200150" lvl="1" indent="-571500">
              <a:spcBef>
                <a:spcPts val="600"/>
              </a:spcBef>
            </a:pPr>
            <a:r>
              <a:rPr lang="en-US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SDLC / SDL</a:t>
            </a:r>
            <a:endParaRPr lang="en-US"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00150" lvl="1" indent="-571500">
              <a:spcBef>
                <a:spcPts val="600"/>
              </a:spcBef>
            </a:pPr>
            <a:r>
              <a:rPr lang="en-US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Maturity Models</a:t>
            </a:r>
          </a:p>
          <a:p>
            <a:pPr marL="1200150" lvl="1" indent="-571500">
              <a:spcBef>
                <a:spcPts val="600"/>
              </a:spcBef>
            </a:pPr>
            <a:r>
              <a:rPr lang="en-US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PSMM Reports</a:t>
            </a:r>
          </a:p>
          <a:p>
            <a:pPr marL="1200150" lvl="1" indent="-571500">
              <a:spcBef>
                <a:spcPts val="600"/>
              </a:spcBef>
            </a:pPr>
            <a:r>
              <a:rPr lang="en-US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Design Criteria</a:t>
            </a:r>
          </a:p>
          <a:p>
            <a:pPr marL="1200150" lvl="1" indent="-571500">
              <a:spcBef>
                <a:spcPts val="600"/>
              </a:spcBef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Org. Structure</a:t>
            </a:r>
          </a:p>
          <a:p>
            <a:pPr marL="1200150" lvl="1" indent="-571500">
              <a:spcBef>
                <a:spcPts val="600"/>
              </a:spcBef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 Parameters</a:t>
            </a:r>
          </a:p>
          <a:p>
            <a:pPr marL="1200150" lvl="1" indent="-571500">
              <a:spcBef>
                <a:spcPts val="600"/>
              </a:spcBef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MS Excel / Word</a:t>
            </a:r>
          </a:p>
          <a:p>
            <a:pPr marL="1200150" lvl="1" indent="-571500">
              <a:spcBef>
                <a:spcPts val="600"/>
              </a:spcBef>
            </a:pPr>
            <a:r>
              <a:rPr lang="en-US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Metrics</a:t>
            </a:r>
            <a:endParaRPr lang="en-US"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22055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Key Takeaways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55613" y="1308538"/>
            <a:ext cx="8228012" cy="3320612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2000" dirty="0" smtClean="0"/>
              <a:t>1)  </a:t>
            </a:r>
            <a:r>
              <a:rPr lang="en-US" sz="2000" b="1" dirty="0"/>
              <a:t>PSMM</a:t>
            </a:r>
            <a:r>
              <a:rPr lang="en-US" sz="2000" dirty="0"/>
              <a:t>: A simple </a:t>
            </a:r>
            <a:r>
              <a:rPr lang="en-US" sz="2000" dirty="0" smtClean="0"/>
              <a:t>and </a:t>
            </a:r>
            <a:r>
              <a:rPr lang="en-US" sz="2000" dirty="0"/>
              <a:t>powerful way to measure the security maturity of your product security program and deliverables</a:t>
            </a:r>
          </a:p>
          <a:p>
            <a:pPr>
              <a:spcBef>
                <a:spcPts val="600"/>
              </a:spcBef>
            </a:pPr>
            <a:endParaRPr lang="en-US" sz="1400" dirty="0" smtClean="0"/>
          </a:p>
          <a:p>
            <a:pPr>
              <a:spcBef>
                <a:spcPts val="600"/>
              </a:spcBef>
            </a:pPr>
            <a:r>
              <a:rPr lang="en-US" sz="2000" dirty="0"/>
              <a:t>2)  </a:t>
            </a:r>
            <a:r>
              <a:rPr lang="en-US" sz="2000" b="1" dirty="0" smtClean="0"/>
              <a:t>Cost</a:t>
            </a:r>
            <a:r>
              <a:rPr lang="en-US" sz="2000" dirty="0" smtClean="0"/>
              <a:t>: Minimal budget, typically no additional </a:t>
            </a:r>
            <a:r>
              <a:rPr lang="en-US" sz="2000" dirty="0"/>
              <a:t>resources </a:t>
            </a:r>
            <a:r>
              <a:rPr lang="en-US" sz="2000" dirty="0" smtClean="0"/>
              <a:t>needed, uses existing tools, minimal engineering overhead</a:t>
            </a:r>
            <a:endParaRPr lang="en-US" sz="2000" dirty="0"/>
          </a:p>
          <a:p>
            <a:pPr>
              <a:spcBef>
                <a:spcPts val="600"/>
              </a:spcBef>
            </a:pPr>
            <a:endParaRPr lang="en-US" sz="1400" dirty="0"/>
          </a:p>
          <a:p>
            <a:pPr>
              <a:spcBef>
                <a:spcPts val="600"/>
              </a:spcBef>
            </a:pPr>
            <a:r>
              <a:rPr lang="en-US" sz="2000" dirty="0"/>
              <a:t>3)  </a:t>
            </a:r>
            <a:r>
              <a:rPr lang="en-US" sz="2000" b="1" dirty="0"/>
              <a:t>Metrics</a:t>
            </a:r>
            <a:r>
              <a:rPr lang="en-US" sz="2000" dirty="0"/>
              <a:t>: Product security metrics to drive </a:t>
            </a:r>
            <a:r>
              <a:rPr lang="en-US" sz="2000" dirty="0" smtClean="0"/>
              <a:t>towards Acceptable and Mature PSMM </a:t>
            </a:r>
            <a:r>
              <a:rPr lang="en-US" sz="2000" dirty="0" smtClean="0"/>
              <a:t>levels; focus on what matters per product line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33386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Q&amp;A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267416" y="2481792"/>
            <a:ext cx="2963365" cy="2046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</a:pPr>
            <a:r>
              <a:rPr lang="en-US" sz="1600" b="1" dirty="0"/>
              <a:t>Harold Toomey</a:t>
            </a:r>
          </a:p>
          <a:p>
            <a:pPr>
              <a:spcBef>
                <a:spcPts val="300"/>
              </a:spcBef>
            </a:pPr>
            <a:r>
              <a:rPr lang="en-US" sz="1600" dirty="0" smtClean="0"/>
              <a:t>Sr. Product </a:t>
            </a:r>
            <a:r>
              <a:rPr lang="en-US" sz="1600" dirty="0"/>
              <a:t>Security Architect</a:t>
            </a:r>
          </a:p>
          <a:p>
            <a:pPr>
              <a:spcBef>
                <a:spcPts val="300"/>
              </a:spcBef>
            </a:pPr>
            <a:r>
              <a:rPr lang="en-US" sz="1600" dirty="0"/>
              <a:t>Product Security Group</a:t>
            </a:r>
          </a:p>
          <a:p>
            <a:pPr>
              <a:spcBef>
                <a:spcPts val="300"/>
              </a:spcBef>
            </a:pPr>
            <a:r>
              <a:rPr lang="en-US" sz="1600" dirty="0">
                <a:solidFill>
                  <a:srgbClr val="0033FF"/>
                </a:solidFill>
              </a:rPr>
              <a:t>Intel Security</a:t>
            </a:r>
          </a:p>
          <a:p>
            <a:pPr>
              <a:spcBef>
                <a:spcPts val="300"/>
              </a:spcBef>
            </a:pPr>
            <a:r>
              <a:rPr lang="en-US" sz="1600" u="sng" dirty="0" smtClean="0">
                <a:solidFill>
                  <a:srgbClr val="0033FF"/>
                </a:solidFill>
              </a:rPr>
              <a:t>Harold.A.Toomey@Intel.com</a:t>
            </a:r>
            <a:endParaRPr lang="en-US" sz="1600" u="sng" dirty="0">
              <a:solidFill>
                <a:srgbClr val="0033FF"/>
              </a:solidFill>
            </a:endParaRPr>
          </a:p>
          <a:p>
            <a:pPr>
              <a:spcBef>
                <a:spcPts val="300"/>
              </a:spcBef>
            </a:pPr>
            <a:r>
              <a:rPr lang="en-US" sz="1600" dirty="0"/>
              <a:t>W: (972) 963-7754</a:t>
            </a:r>
          </a:p>
          <a:p>
            <a:pPr>
              <a:spcBef>
                <a:spcPts val="300"/>
              </a:spcBef>
            </a:pPr>
            <a:r>
              <a:rPr lang="en-US" sz="1600" dirty="0" smtClean="0"/>
              <a:t>M: (801</a:t>
            </a:r>
            <a:r>
              <a:rPr lang="en-US" sz="1600" dirty="0"/>
              <a:t>) 830-9987</a:t>
            </a:r>
          </a:p>
        </p:txBody>
      </p:sp>
      <p:pic>
        <p:nvPicPr>
          <p:cNvPr id="1026" name="Picture 2" descr="http://betanews.com/wp-content/uploads/2015/06/Head-on-laptop-frustration-600x49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241" y="900872"/>
            <a:ext cx="4320122" cy="353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2745" y="900872"/>
            <a:ext cx="3512705" cy="1113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978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2651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>
                <a:solidFill>
                  <a:prstClr val="white"/>
                </a:solidFill>
              </a:rPr>
              <a:pPr/>
              <a:t>33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014" y="1307252"/>
            <a:ext cx="3974321" cy="2652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773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ISO </a:t>
            </a:r>
            <a:r>
              <a:rPr lang="en-US" dirty="0" smtClean="0"/>
              <a:t>27034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800100" indent="-571500">
              <a:spcBef>
                <a:spcPts val="300"/>
              </a:spcBef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ISO 27001/2: IT Security</a:t>
            </a:r>
          </a:p>
          <a:p>
            <a:pPr marL="800100" indent="-571500">
              <a:spcBef>
                <a:spcPts val="300"/>
              </a:spcBef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ISO 27034:     Application Security</a:t>
            </a:r>
          </a:p>
          <a:p>
            <a:pPr marL="1200150" lvl="1" indent="-571500">
              <a:spcBef>
                <a:spcPts val="300"/>
              </a:spcBef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 1: Overview &amp; concepts (Nov. 2011)</a:t>
            </a:r>
          </a:p>
          <a:p>
            <a:pPr marL="1200150" lvl="1" indent="-571500">
              <a:spcBef>
                <a:spcPts val="300"/>
              </a:spcBef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 2: Organization normative framework (Aug. 2015)</a:t>
            </a:r>
          </a:p>
          <a:p>
            <a:pPr marL="1200150" lvl="1" indent="-571500">
              <a:spcBef>
                <a:spcPts val="300"/>
              </a:spcBef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 3: Application security management process</a:t>
            </a:r>
          </a:p>
          <a:p>
            <a:pPr marL="1200150" lvl="1" indent="-571500">
              <a:spcBef>
                <a:spcPts val="300"/>
              </a:spcBef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 4: Application security validation</a:t>
            </a:r>
          </a:p>
          <a:p>
            <a:pPr marL="1200150" lvl="1" indent="-571500">
              <a:spcBef>
                <a:spcPts val="300"/>
              </a:spcBef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 5: Protocols and application security controls data structure</a:t>
            </a:r>
          </a:p>
          <a:p>
            <a:pPr marL="1200150" lvl="1" indent="-571500">
              <a:spcBef>
                <a:spcPts val="300"/>
              </a:spcBef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 6: Security guidance for specific applications</a:t>
            </a:r>
          </a:p>
          <a:p>
            <a:pPr marL="800100" indent="-571500">
              <a:spcBef>
                <a:spcPts val="300"/>
              </a:spcBef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Indicates </a:t>
            </a:r>
            <a:r>
              <a:rPr lang="en-US" sz="24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needs to be done</a:t>
            </a:r>
          </a:p>
          <a:p>
            <a:pPr marL="800100" indent="-571500">
              <a:spcBef>
                <a:spcPts val="300"/>
              </a:spcBef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Process focused</a:t>
            </a:r>
          </a:p>
          <a:p>
            <a:pPr>
              <a:spcBef>
                <a:spcPts val="300"/>
              </a:spcBef>
            </a:pPr>
            <a:endParaRPr lang="en-US" sz="1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199" y="205510"/>
            <a:ext cx="2819401" cy="196636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72841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Agile SDLC</a:t>
            </a:r>
          </a:p>
        </p:txBody>
      </p:sp>
      <p:pic>
        <p:nvPicPr>
          <p:cNvPr id="5" name="Picture 12" descr="http://us.123rf.com/400wm/400/400/higyou/higyou0904/higyou090400006/4657691-wooden-crates-conveyor-belt-symbolizing-goods-manufacture-isolat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96515" flipH="1">
            <a:off x="780058" y="1914456"/>
            <a:ext cx="2083900" cy="1208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15170" y="2833984"/>
            <a:ext cx="14759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Architecture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31214" y="1694409"/>
            <a:ext cx="17027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Requirements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267970" y="3443869"/>
            <a:ext cx="14759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Sprints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2879069" y="3069331"/>
            <a:ext cx="8383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Backlog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6389942" y="3088683"/>
            <a:ext cx="4812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PSI</a:t>
            </a:r>
            <a:endParaRPr lang="en-US" sz="1600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6885523" y="2516059"/>
            <a:ext cx="429677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2925686" y="2280312"/>
            <a:ext cx="884314" cy="756844"/>
            <a:chOff x="2802211" y="2793301"/>
            <a:chExt cx="1004395" cy="1004395"/>
          </a:xfrm>
        </p:grpSpPr>
        <p:pic>
          <p:nvPicPr>
            <p:cNvPr id="13" name="Picture 18" descr="http://www.hallowell-list.com/images/workbenches/components/shelving_metal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2211" y="2793301"/>
              <a:ext cx="1004395" cy="10043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0" descr="http://www.officialpsds.com/images/thumbs/Wooden-Crate-psd42799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8075" y="2895600"/>
              <a:ext cx="234496" cy="2315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0" descr="http://www.officialpsds.com/images/thumbs/Wooden-Crate-psd42799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3971" y="3121235"/>
              <a:ext cx="234496" cy="2315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20" descr="http://www.officialpsds.com/images/thumbs/Wooden-Crate-psd42799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3971" y="3349835"/>
              <a:ext cx="234496" cy="2315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0" descr="http://www.officialpsds.com/images/thumbs/Wooden-Crate-psd42799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3971" y="3505200"/>
              <a:ext cx="234496" cy="2315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8" name="Picture 22" descr="http://cdnroot.filtersfast.com/ProdImages/merv8b-3pack_300-plai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339" y="2068519"/>
            <a:ext cx="1107861" cy="1107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7287022" y="3120569"/>
            <a:ext cx="147597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Attack &amp; Penetration Testing</a:t>
            </a:r>
            <a:endParaRPr lang="en-US" sz="1400" dirty="0"/>
          </a:p>
        </p:txBody>
      </p:sp>
      <p:grpSp>
        <p:nvGrpSpPr>
          <p:cNvPr id="20" name="Group 19"/>
          <p:cNvGrpSpPr/>
          <p:nvPr/>
        </p:nvGrpSpPr>
        <p:grpSpPr>
          <a:xfrm>
            <a:off x="341240" y="2070352"/>
            <a:ext cx="268359" cy="293307"/>
            <a:chOff x="457200" y="2514600"/>
            <a:chExt cx="488023" cy="389243"/>
          </a:xfrm>
        </p:grpSpPr>
        <p:cxnSp>
          <p:nvCxnSpPr>
            <p:cNvPr id="21" name="Straight Arrow Connector 20"/>
            <p:cNvCxnSpPr/>
            <p:nvPr/>
          </p:nvCxnSpPr>
          <p:spPr>
            <a:xfrm>
              <a:off x="457200" y="2895600"/>
              <a:ext cx="488023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457200" y="2514600"/>
              <a:ext cx="0" cy="389243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/>
          <p:cNvSpPr txBox="1"/>
          <p:nvPr/>
        </p:nvSpPr>
        <p:spPr>
          <a:xfrm>
            <a:off x="976745" y="1153394"/>
            <a:ext cx="13682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Design</a:t>
            </a:r>
            <a:endParaRPr lang="en-US" sz="2400" b="1" dirty="0"/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720" y="2201999"/>
            <a:ext cx="724856" cy="671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5" name="Straight Connector 24"/>
          <p:cNvCxnSpPr/>
          <p:nvPr/>
        </p:nvCxnSpPr>
        <p:spPr>
          <a:xfrm>
            <a:off x="2805545" y="1187688"/>
            <a:ext cx="13855" cy="3470901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7086601" y="1187688"/>
            <a:ext cx="62344" cy="3470901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489162" y="1153394"/>
            <a:ext cx="10734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ym typeface="Wingdings" panose="05000000000000000000" pitchFamily="2" charset="2"/>
              </a:rPr>
              <a:t>Build</a:t>
            </a:r>
            <a:endParaRPr lang="en-US" sz="24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7421202" y="1153394"/>
            <a:ext cx="13417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ym typeface="Wingdings" panose="05000000000000000000" pitchFamily="2" charset="2"/>
              </a:rPr>
              <a:t>Verify</a:t>
            </a:r>
            <a:endParaRPr lang="en-US" sz="2400" b="1" dirty="0"/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8561923" y="2516059"/>
            <a:ext cx="429677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8493340" y="2679294"/>
            <a:ext cx="6217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RTW</a:t>
            </a:r>
            <a:endParaRPr lang="en-US" sz="1400" dirty="0"/>
          </a:p>
        </p:txBody>
      </p:sp>
      <p:pic>
        <p:nvPicPr>
          <p:cNvPr id="31" name="Picture 2" descr="http://www.tiwahetech.com/wp-content/uploads/2011/10/spocket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214808" y="1560691"/>
            <a:ext cx="1402136" cy="2111616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2" name="Straight Arrow Connector 31"/>
          <p:cNvCxnSpPr/>
          <p:nvPr/>
        </p:nvCxnSpPr>
        <p:spPr>
          <a:xfrm>
            <a:off x="3668694" y="2516059"/>
            <a:ext cx="429677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5802294" y="2516059"/>
            <a:ext cx="429677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4" name="Table 33"/>
          <p:cNvGraphicFramePr>
            <a:graphicFrameLocks noGrp="1"/>
          </p:cNvGraphicFramePr>
          <p:nvPr>
            <p:extLst/>
          </p:nvPr>
        </p:nvGraphicFramePr>
        <p:xfrm>
          <a:off x="3798847" y="4136746"/>
          <a:ext cx="2529170" cy="6514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9406"/>
                <a:gridCol w="722620"/>
                <a:gridCol w="867144"/>
              </a:tblGrid>
              <a:tr h="65145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Sprint 1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…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Sprint n</a:t>
                      </a:r>
                      <a:endParaRPr lang="en-US" sz="14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5" name="Freeform 34"/>
          <p:cNvSpPr/>
          <p:nvPr/>
        </p:nvSpPr>
        <p:spPr>
          <a:xfrm>
            <a:off x="3691822" y="3493682"/>
            <a:ext cx="2894957" cy="402908"/>
          </a:xfrm>
          <a:custGeom>
            <a:avLst/>
            <a:gdLst>
              <a:gd name="connsiteX0" fmla="*/ 3394129 w 3394129"/>
              <a:gd name="connsiteY0" fmla="*/ 0 h 771345"/>
              <a:gd name="connsiteX1" fmla="*/ 2874935 w 3394129"/>
              <a:gd name="connsiteY1" fmla="*/ 674177 h 771345"/>
              <a:gd name="connsiteX2" fmla="*/ 666427 w 3394129"/>
              <a:gd name="connsiteY2" fmla="*/ 705173 h 771345"/>
              <a:gd name="connsiteX3" fmla="*/ 0 w 3394129"/>
              <a:gd name="connsiteY3" fmla="*/ 85241 h 771345"/>
              <a:gd name="connsiteX4" fmla="*/ 0 w 3394129"/>
              <a:gd name="connsiteY4" fmla="*/ 85241 h 771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94129" h="771345">
                <a:moveTo>
                  <a:pt x="3394129" y="0"/>
                </a:moveTo>
                <a:cubicBezTo>
                  <a:pt x="3361840" y="278324"/>
                  <a:pt x="3329552" y="556648"/>
                  <a:pt x="2874935" y="674177"/>
                </a:cubicBezTo>
                <a:cubicBezTo>
                  <a:pt x="2420318" y="791706"/>
                  <a:pt x="1145583" y="803329"/>
                  <a:pt x="666427" y="705173"/>
                </a:cubicBezTo>
                <a:cubicBezTo>
                  <a:pt x="187271" y="607017"/>
                  <a:pt x="0" y="85241"/>
                  <a:pt x="0" y="85241"/>
                </a:cubicBezTo>
                <a:lnTo>
                  <a:pt x="0" y="85241"/>
                </a:lnTo>
              </a:path>
            </a:pathLst>
          </a:custGeom>
          <a:noFill/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5"/>
          <p:cNvSpPr/>
          <p:nvPr/>
        </p:nvSpPr>
        <p:spPr>
          <a:xfrm>
            <a:off x="2331479" y="3532216"/>
            <a:ext cx="4263049" cy="516773"/>
          </a:xfrm>
          <a:custGeom>
            <a:avLst/>
            <a:gdLst>
              <a:gd name="connsiteX0" fmla="*/ 3394129 w 3394129"/>
              <a:gd name="connsiteY0" fmla="*/ 0 h 771345"/>
              <a:gd name="connsiteX1" fmla="*/ 2874935 w 3394129"/>
              <a:gd name="connsiteY1" fmla="*/ 674177 h 771345"/>
              <a:gd name="connsiteX2" fmla="*/ 666427 w 3394129"/>
              <a:gd name="connsiteY2" fmla="*/ 705173 h 771345"/>
              <a:gd name="connsiteX3" fmla="*/ 0 w 3394129"/>
              <a:gd name="connsiteY3" fmla="*/ 85241 h 771345"/>
              <a:gd name="connsiteX4" fmla="*/ 0 w 3394129"/>
              <a:gd name="connsiteY4" fmla="*/ 85241 h 771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94129" h="771345">
                <a:moveTo>
                  <a:pt x="3394129" y="0"/>
                </a:moveTo>
                <a:cubicBezTo>
                  <a:pt x="3361840" y="278324"/>
                  <a:pt x="3329552" y="556648"/>
                  <a:pt x="2874935" y="674177"/>
                </a:cubicBezTo>
                <a:cubicBezTo>
                  <a:pt x="2420318" y="791706"/>
                  <a:pt x="1145583" y="803329"/>
                  <a:pt x="666427" y="705173"/>
                </a:cubicBezTo>
                <a:cubicBezTo>
                  <a:pt x="187271" y="607017"/>
                  <a:pt x="0" y="85241"/>
                  <a:pt x="0" y="85241"/>
                </a:cubicBezTo>
                <a:lnTo>
                  <a:pt x="0" y="85241"/>
                </a:lnTo>
              </a:path>
            </a:pathLst>
          </a:custGeom>
          <a:noFill/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7" name="Table 36"/>
          <p:cNvGraphicFramePr>
            <a:graphicFrameLocks noGrp="1"/>
          </p:cNvGraphicFramePr>
          <p:nvPr>
            <p:extLst/>
          </p:nvPr>
        </p:nvGraphicFramePr>
        <p:xfrm>
          <a:off x="7500764" y="3884616"/>
          <a:ext cx="1142797" cy="9431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2797"/>
              </a:tblGrid>
              <a:tr h="94315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Hardening,</a:t>
                      </a:r>
                    </a:p>
                    <a:p>
                      <a:pPr algn="ctr"/>
                      <a:r>
                        <a:rPr lang="en-US" sz="1400" dirty="0" smtClean="0"/>
                        <a:t>Innovation,</a:t>
                      </a:r>
                    </a:p>
                    <a:p>
                      <a:pPr algn="ctr"/>
                      <a:r>
                        <a:rPr lang="en-US" sz="1400" dirty="0" smtClean="0"/>
                        <a:t>Planning</a:t>
                      </a:r>
                      <a:endParaRPr lang="en-US" sz="1400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38" name="Table 37"/>
          <p:cNvGraphicFramePr>
            <a:graphicFrameLocks noGrp="1"/>
          </p:cNvGraphicFramePr>
          <p:nvPr>
            <p:extLst/>
          </p:nvPr>
        </p:nvGraphicFramePr>
        <p:xfrm>
          <a:off x="517878" y="4136746"/>
          <a:ext cx="1945605" cy="6514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5605"/>
              </a:tblGrid>
              <a:tr h="65145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Evolving Architecture</a:t>
                      </a:r>
                      <a:endParaRPr lang="en-US" sz="14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2558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Agile SDL Sprint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1039763" y="1080655"/>
            <a:ext cx="7283357" cy="3858731"/>
            <a:chOff x="811161" y="1388177"/>
            <a:chExt cx="7886287" cy="4694490"/>
          </a:xfrm>
        </p:grpSpPr>
        <p:pic>
          <p:nvPicPr>
            <p:cNvPr id="23" name="Picture 22" descr="the sprint gears more gears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0336" y="1388177"/>
              <a:ext cx="6090582" cy="4070469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3061724" y="5446123"/>
              <a:ext cx="3048000" cy="6365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 smtClean="0"/>
                <a:t>Sprint</a:t>
              </a:r>
              <a:r>
                <a:rPr lang="en-US" sz="2800" b="1" baseline="-25000" dirty="0" err="1" smtClean="0"/>
                <a:t>n</a:t>
              </a:r>
              <a:endParaRPr lang="en-US" sz="1200" b="1" baseline="-250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306746" y="1398673"/>
              <a:ext cx="1219200" cy="6365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Iterative</a:t>
              </a:r>
            </a:p>
            <a:p>
              <a:pPr algn="ctr"/>
              <a:r>
                <a:rPr lang="en-US" sz="1400" b="1" dirty="0" smtClean="0"/>
                <a:t>Design</a:t>
              </a:r>
              <a:endParaRPr lang="en-US" sz="1400" b="1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276600" y="2499227"/>
              <a:ext cx="1219200" cy="449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Build</a:t>
              </a:r>
              <a:endParaRPr lang="en-US" sz="1400" b="1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497512" y="1496960"/>
              <a:ext cx="1293688" cy="6365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Functional Testing</a:t>
              </a:r>
              <a:endParaRPr lang="en-US" sz="1400" b="1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867400" y="2411359"/>
              <a:ext cx="1219200" cy="6365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Dynamic Testing</a:t>
              </a:r>
              <a:endParaRPr lang="en-US" sz="1400" b="1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570976" y="4094891"/>
              <a:ext cx="1002007" cy="561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i="1" dirty="0" smtClean="0"/>
                <a:t>Static Analysis</a:t>
              </a:r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>
              <a:off x="811161" y="2359704"/>
              <a:ext cx="1038385" cy="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>
              <a:off x="7107346" y="3389629"/>
              <a:ext cx="893654" cy="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5915578" y="4497304"/>
              <a:ext cx="1219200" cy="374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Fuzzing</a:t>
              </a:r>
              <a:endParaRPr lang="en-US" sz="1400" b="1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194175" y="3657568"/>
              <a:ext cx="1826342" cy="6365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Web</a:t>
              </a:r>
            </a:p>
            <a:p>
              <a:pPr algn="ctr"/>
              <a:r>
                <a:rPr lang="en-US" sz="1400" b="1" dirty="0" smtClean="0"/>
                <a:t>Vuln.</a:t>
              </a:r>
              <a:endParaRPr lang="en-US" sz="1400" b="1" dirty="0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3588916" y="4898371"/>
              <a:ext cx="1175418" cy="33699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i="1" dirty="0"/>
                <a:t>Code Review</a:t>
              </a: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1958952" y="4622576"/>
              <a:ext cx="1314274" cy="33699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i="1" dirty="0"/>
                <a:t>Secure Coding</a:t>
              </a:r>
            </a:p>
          </p:txBody>
        </p:sp>
        <p:cxnSp>
          <p:nvCxnSpPr>
            <p:cNvPr id="36" name="Straight Arrow Connector 35"/>
            <p:cNvCxnSpPr/>
            <p:nvPr/>
          </p:nvCxnSpPr>
          <p:spPr bwMode="auto">
            <a:xfrm>
              <a:off x="8192316" y="4242343"/>
              <a:ext cx="1" cy="117206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arrow"/>
            </a:ln>
            <a:effectLst/>
          </p:spPr>
        </p:cxnSp>
        <p:sp>
          <p:nvSpPr>
            <p:cNvPr id="37" name="TextBox 36"/>
            <p:cNvSpPr txBox="1"/>
            <p:nvPr/>
          </p:nvSpPr>
          <p:spPr>
            <a:xfrm>
              <a:off x="7701932" y="5433961"/>
              <a:ext cx="995516" cy="5242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</a:rPr>
                <a:t>Sprint Checkpoint</a:t>
              </a:r>
              <a:endPara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84243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Agile SDL Activities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4294967295"/>
          </p:nvPr>
        </p:nvSpPr>
        <p:spPr>
          <a:xfrm>
            <a:off x="267980" y="893619"/>
            <a:ext cx="2521023" cy="3867568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1400" b="1" dirty="0"/>
              <a:t>Plan of Intent:</a:t>
            </a:r>
          </a:p>
          <a:p>
            <a:pPr marL="117475" indent="-11747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Security activity mapping</a:t>
            </a:r>
          </a:p>
          <a:p>
            <a:pPr marL="117475" indent="-11747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Answer 7 key security questions</a:t>
            </a:r>
          </a:p>
          <a:p>
            <a:pPr marL="117475" indent="-11747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Initial privacy review initiated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400" b="1" dirty="0"/>
              <a:t>Release Planning:</a:t>
            </a:r>
          </a:p>
          <a:p>
            <a:pPr marL="117475" indent="-11747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Security plan creation</a:t>
            </a:r>
          </a:p>
          <a:p>
            <a:pPr marL="117475" indent="-11747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Threat modeling</a:t>
            </a:r>
          </a:p>
          <a:p>
            <a:pPr marL="117475" indent="-11747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Security architecture review</a:t>
            </a:r>
          </a:p>
          <a:p>
            <a:pPr marL="117475" indent="-11747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Open source &amp; 3</a:t>
            </a:r>
            <a:r>
              <a:rPr lang="en-US" sz="1400" baseline="30000" dirty="0"/>
              <a:t>rd</a:t>
            </a:r>
            <a:r>
              <a:rPr lang="en-US" sz="1400" dirty="0"/>
              <a:t> party COTS whitelist</a:t>
            </a:r>
          </a:p>
          <a:p>
            <a:pPr marL="117475" indent="-11747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Initial privacy review </a:t>
            </a:r>
            <a:r>
              <a:rPr lang="en-US" sz="1400" dirty="0" smtClean="0"/>
              <a:t>completed</a:t>
            </a:r>
          </a:p>
          <a:p>
            <a:pPr>
              <a:spcBef>
                <a:spcPts val="600"/>
              </a:spcBef>
            </a:pPr>
            <a:r>
              <a:rPr lang="en-US" sz="1400" b="1" dirty="0"/>
              <a:t>Post Release Sustainment:</a:t>
            </a:r>
          </a:p>
          <a:p>
            <a:pPr marL="117475" indent="-11747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PSIRT program</a:t>
            </a:r>
          </a:p>
          <a:p>
            <a:pPr marL="117475" indent="-11747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Security metrics</a:t>
            </a:r>
          </a:p>
          <a:p>
            <a:pPr marL="117475" indent="-117475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sp>
        <p:nvSpPr>
          <p:cNvPr id="6" name="Content Placeholder 6"/>
          <p:cNvSpPr>
            <a:spLocks noGrp="1"/>
          </p:cNvSpPr>
          <p:nvPr>
            <p:ph idx="4294967295"/>
          </p:nvPr>
        </p:nvSpPr>
        <p:spPr>
          <a:xfrm>
            <a:off x="6033406" y="893617"/>
            <a:ext cx="3059794" cy="424988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en-US" sz="1400" b="1" dirty="0"/>
              <a:t>Sprint Review &amp; Retrospective:</a:t>
            </a:r>
          </a:p>
          <a:p>
            <a:pPr marL="117475" indent="-11747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Iterative security plan completed</a:t>
            </a:r>
          </a:p>
          <a:p>
            <a:pPr marL="117475" indent="-11747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Security defects at “zero”</a:t>
            </a:r>
          </a:p>
          <a:p>
            <a:pPr marL="117475" indent="-11747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Security exceptions tracked</a:t>
            </a:r>
          </a:p>
          <a:p>
            <a:pPr marL="117475" indent="-11747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Open source &amp; 3</a:t>
            </a:r>
            <a:r>
              <a:rPr lang="en-US" sz="1400" baseline="30000" dirty="0"/>
              <a:t>rd</a:t>
            </a:r>
            <a:r>
              <a:rPr lang="en-US" sz="1400" dirty="0"/>
              <a:t> party COTS approved</a:t>
            </a:r>
          </a:p>
          <a:p>
            <a:pPr marL="117475" indent="-11747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PSI security metrics achieved</a:t>
            </a:r>
          </a:p>
          <a:p>
            <a:pPr marL="117475" indent="-11747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Security tools (tunes &amp; optimized)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400" b="1" dirty="0" smtClean="0"/>
              <a:t>Release </a:t>
            </a:r>
            <a:r>
              <a:rPr lang="en-US" sz="1400" b="1" dirty="0"/>
              <a:t>Launch Checkpoint:</a:t>
            </a:r>
          </a:p>
          <a:p>
            <a:pPr marL="117475" indent="-11747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Security plan archived</a:t>
            </a:r>
          </a:p>
          <a:p>
            <a:pPr marL="117475" indent="-11747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Security activities completed &amp; reported on</a:t>
            </a:r>
          </a:p>
          <a:p>
            <a:pPr marL="117475" indent="-11747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Security Definition of Done (DoD) achieved</a:t>
            </a:r>
          </a:p>
          <a:p>
            <a:pPr marL="117475" indent="-11747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Threat model fully implemented</a:t>
            </a:r>
          </a:p>
          <a:p>
            <a:pPr marL="117475" indent="-11747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All security exceptions documented</a:t>
            </a:r>
          </a:p>
          <a:p>
            <a:pPr marL="117475" indent="-11747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Open source &amp; 3</a:t>
            </a:r>
            <a:r>
              <a:rPr lang="en-US" sz="1400" baseline="30000" dirty="0"/>
              <a:t>rd</a:t>
            </a:r>
            <a:r>
              <a:rPr lang="en-US" sz="1400" dirty="0"/>
              <a:t> party COTS exceptions</a:t>
            </a:r>
          </a:p>
          <a:p>
            <a:pPr marL="117475" indent="-11747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Final privacy </a:t>
            </a:r>
            <a:r>
              <a:rPr lang="en-US" sz="1400" dirty="0" smtClean="0"/>
              <a:t>review</a:t>
            </a:r>
            <a:endParaRPr lang="en-US" sz="1400" dirty="0"/>
          </a:p>
        </p:txBody>
      </p:sp>
      <p:sp>
        <p:nvSpPr>
          <p:cNvPr id="7" name="Content Placeholder 2"/>
          <p:cNvSpPr>
            <a:spLocks noGrp="1"/>
          </p:cNvSpPr>
          <p:nvPr>
            <p:ph idx="4294967295"/>
          </p:nvPr>
        </p:nvSpPr>
        <p:spPr>
          <a:xfrm>
            <a:off x="3018972" y="893616"/>
            <a:ext cx="2811393" cy="4040991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en-US" sz="1400" b="1" dirty="0" smtClean="0"/>
              <a:t>Sprint </a:t>
            </a:r>
            <a:r>
              <a:rPr lang="en-US" sz="1400" b="1" dirty="0"/>
              <a:t>Planning:</a:t>
            </a:r>
          </a:p>
          <a:p>
            <a:pPr marL="117475" indent="-11747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Security plan execution</a:t>
            </a:r>
          </a:p>
          <a:p>
            <a:pPr marL="117475" indent="-11747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Iterative threat model updates</a:t>
            </a:r>
          </a:p>
          <a:p>
            <a:pPr marL="117475" indent="-11747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All security activities mapped in backlog</a:t>
            </a:r>
          </a:p>
          <a:p>
            <a:pPr marL="117475" indent="-11747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Security backlog prioritization</a:t>
            </a:r>
          </a:p>
          <a:p>
            <a:pPr marL="117475" indent="-11747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Static, dynamic &amp; fuzzing activities</a:t>
            </a:r>
          </a:p>
          <a:p>
            <a:pPr marL="117475" indent="-11747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Security Definition of Done (DoD)</a:t>
            </a:r>
          </a:p>
          <a:p>
            <a:pPr marL="117475" indent="-11747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Black Duck </a:t>
            </a:r>
            <a:r>
              <a:rPr lang="en-US" sz="1400" dirty="0" err="1"/>
              <a:t>Protex</a:t>
            </a:r>
            <a:r>
              <a:rPr lang="en-US" sz="1400" dirty="0"/>
              <a:t>, license compliance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400" b="1" dirty="0"/>
              <a:t>Development &amp; Test:</a:t>
            </a:r>
          </a:p>
          <a:p>
            <a:pPr marL="117475" indent="-11747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Security plan executed</a:t>
            </a:r>
          </a:p>
          <a:p>
            <a:pPr marL="117475" indent="-11747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Security backlog verified</a:t>
            </a:r>
          </a:p>
          <a:p>
            <a:pPr marL="117475" indent="-11747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Static, dynamic &amp; fuzzing </a:t>
            </a:r>
            <a:r>
              <a:rPr lang="en-US" sz="1400" dirty="0" smtClean="0"/>
              <a:t>executed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95449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Roles &amp; Responsibilities</a:t>
            </a:r>
          </a:p>
        </p:txBody>
      </p:sp>
      <p:graphicFrame>
        <p:nvGraphicFramePr>
          <p:cNvPr id="5" name="Content Placeholder 9"/>
          <p:cNvGraphicFramePr>
            <a:graphicFrameLocks/>
          </p:cNvGraphicFramePr>
          <p:nvPr>
            <p:extLst/>
          </p:nvPr>
        </p:nvGraphicFramePr>
        <p:xfrm>
          <a:off x="457197" y="1100486"/>
          <a:ext cx="8226427" cy="348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1706"/>
                <a:gridCol w="484472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Role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Responsibilities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Sr.</a:t>
                      </a:r>
                      <a:r>
                        <a:rPr lang="en-US" sz="1400" baseline="0" dirty="0" smtClean="0"/>
                        <a:t> Director Product Security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Owns all product security within BU</a:t>
                      </a:r>
                      <a:endParaRPr lang="en-US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Product Security Architect (</a:t>
                      </a:r>
                      <a:r>
                        <a:rPr lang="en-US" sz="1400" b="1" dirty="0" smtClean="0"/>
                        <a:t>PSA</a:t>
                      </a:r>
                      <a:r>
                        <a:rPr lang="en-US" sz="1400" dirty="0" smtClean="0"/>
                        <a:t>)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Mentor PSCs for threat modeling, security architecture reviews, security reviews, tools, PSIRT, training</a:t>
                      </a:r>
                      <a:endParaRPr lang="en-US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PSC Product Group Lead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Over all</a:t>
                      </a:r>
                      <a:r>
                        <a:rPr lang="en-US" sz="1400" baseline="0" dirty="0" smtClean="0"/>
                        <a:t> Product Group PSCs and products w/out PSCs</a:t>
                      </a:r>
                      <a:endParaRPr lang="en-US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Product Security Champion</a:t>
                      </a:r>
                      <a:r>
                        <a:rPr lang="en-US" sz="1400" baseline="0" dirty="0" smtClean="0"/>
                        <a:t> (</a:t>
                      </a:r>
                      <a:r>
                        <a:rPr lang="en-US" sz="1400" b="1" baseline="0" dirty="0" smtClean="0"/>
                        <a:t>PSC</a:t>
                      </a:r>
                      <a:r>
                        <a:rPr lang="en-US" sz="1400" baseline="0" dirty="0" smtClean="0"/>
                        <a:t>)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Collocated security </a:t>
                      </a:r>
                      <a:r>
                        <a:rPr lang="en-US" sz="1400" u="sng" dirty="0" smtClean="0"/>
                        <a:t>engineer / architect</a:t>
                      </a:r>
                      <a:r>
                        <a:rPr lang="en-US" sz="1400" dirty="0" smtClean="0"/>
                        <a:t> POC</a:t>
                      </a:r>
                      <a:r>
                        <a:rPr lang="en-US" sz="1400" baseline="0" dirty="0" smtClean="0"/>
                        <a:t> for a product</a:t>
                      </a:r>
                      <a:endParaRPr lang="en-US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Software / Security Architect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(See PSC)</a:t>
                      </a:r>
                      <a:endParaRPr lang="en-US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Product Security Evangelist (</a:t>
                      </a:r>
                      <a:r>
                        <a:rPr lang="en-US" sz="1400" b="1" dirty="0" smtClean="0"/>
                        <a:t>PSE</a:t>
                      </a:r>
                      <a:r>
                        <a:rPr lang="en-US" sz="1400" dirty="0" smtClean="0"/>
                        <a:t>)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Collocated security </a:t>
                      </a:r>
                      <a:r>
                        <a:rPr lang="en-US" sz="1400" u="sng" dirty="0" smtClean="0"/>
                        <a:t>QA</a:t>
                      </a:r>
                      <a:r>
                        <a:rPr lang="en-US" sz="1400" baseline="0" dirty="0" smtClean="0"/>
                        <a:t> POC for a product</a:t>
                      </a:r>
                      <a:endParaRPr lang="en-US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Support Engineering Operations </a:t>
                      </a:r>
                      <a:r>
                        <a:rPr lang="en-US" sz="1400" baseline="0" dirty="0" smtClean="0"/>
                        <a:t>(</a:t>
                      </a:r>
                      <a:r>
                        <a:rPr lang="en-US" sz="1400" b="1" baseline="0" dirty="0" smtClean="0"/>
                        <a:t>SEO</a:t>
                      </a:r>
                      <a:r>
                        <a:rPr lang="en-US" sz="1400" baseline="0" dirty="0" smtClean="0"/>
                        <a:t>)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Tech Support champion for a product </a:t>
                      </a:r>
                      <a:endParaRPr lang="en-US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Product Privacy Champion </a:t>
                      </a:r>
                      <a:r>
                        <a:rPr lang="en-US" sz="1400" b="1" dirty="0" smtClean="0"/>
                        <a:t>(PPC)</a:t>
                      </a:r>
                      <a:endParaRPr 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(See PSC)</a:t>
                      </a:r>
                      <a:endParaRPr lang="en-US" sz="14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943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MS Excel All </a:t>
            </a:r>
            <a:r>
              <a:rPr lang="en-US" dirty="0" smtClean="0"/>
              <a:t>Product Groups </a:t>
            </a:r>
            <a:r>
              <a:rPr lang="en-US" dirty="0"/>
              <a:t>Products Scorecard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894" y="882498"/>
            <a:ext cx="6682941" cy="4105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310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Agile SDLC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08516" y="893619"/>
            <a:ext cx="8375109" cy="3636819"/>
            <a:chOff x="312234" y="1105465"/>
            <a:chExt cx="8526965" cy="5294246"/>
          </a:xfrm>
        </p:grpSpPr>
        <p:cxnSp>
          <p:nvCxnSpPr>
            <p:cNvPr id="6" name="Straight Arrow Connector 5"/>
            <p:cNvCxnSpPr/>
            <p:nvPr/>
          </p:nvCxnSpPr>
          <p:spPr bwMode="auto">
            <a:xfrm flipH="1">
              <a:off x="4209469" y="4490829"/>
              <a:ext cx="19140" cy="1364167"/>
            </a:xfrm>
            <a:prstGeom prst="straightConnector1">
              <a:avLst/>
            </a:prstGeom>
            <a:solidFill>
              <a:srgbClr val="727478"/>
            </a:solidFill>
            <a:ln w="9525" cap="flat" cmpd="sng" algn="ctr">
              <a:solidFill>
                <a:srgbClr val="53565A"/>
              </a:solidFill>
              <a:prstDash val="sysDot"/>
              <a:round/>
              <a:headEnd type="none" w="med" len="med"/>
              <a:tailEnd type="arrow"/>
            </a:ln>
            <a:effectLst/>
          </p:spPr>
        </p:cxnSp>
        <p:cxnSp>
          <p:nvCxnSpPr>
            <p:cNvPr id="7" name="Straight Arrow Connector 6"/>
            <p:cNvCxnSpPr/>
            <p:nvPr/>
          </p:nvCxnSpPr>
          <p:spPr bwMode="auto">
            <a:xfrm flipH="1">
              <a:off x="2980659" y="4490829"/>
              <a:ext cx="19140" cy="1364167"/>
            </a:xfrm>
            <a:prstGeom prst="straightConnector1">
              <a:avLst/>
            </a:prstGeom>
            <a:solidFill>
              <a:srgbClr val="727478"/>
            </a:solidFill>
            <a:ln w="9525" cap="flat" cmpd="sng" algn="ctr">
              <a:solidFill>
                <a:srgbClr val="53565A"/>
              </a:solidFill>
              <a:prstDash val="sysDot"/>
              <a:round/>
              <a:headEnd type="none" w="med" len="med"/>
              <a:tailEnd type="arrow"/>
            </a:ln>
            <a:effectLst/>
          </p:spPr>
        </p:cxnSp>
        <p:cxnSp>
          <p:nvCxnSpPr>
            <p:cNvPr id="8" name="Straight Arrow Connector 7"/>
            <p:cNvCxnSpPr/>
            <p:nvPr/>
          </p:nvCxnSpPr>
          <p:spPr bwMode="auto">
            <a:xfrm flipH="1">
              <a:off x="1858628" y="4490829"/>
              <a:ext cx="19140" cy="1364167"/>
            </a:xfrm>
            <a:prstGeom prst="straightConnector1">
              <a:avLst/>
            </a:prstGeom>
            <a:solidFill>
              <a:srgbClr val="727478"/>
            </a:solidFill>
            <a:ln w="9525" cap="flat" cmpd="sng" algn="ctr">
              <a:solidFill>
                <a:srgbClr val="53565A"/>
              </a:solidFill>
              <a:prstDash val="sysDot"/>
              <a:round/>
              <a:headEnd type="none" w="med" len="med"/>
              <a:tailEnd type="arrow"/>
            </a:ln>
            <a:effectLst/>
          </p:spPr>
        </p:cxnSp>
        <p:sp>
          <p:nvSpPr>
            <p:cNvPr id="9" name="Freeform 8"/>
            <p:cNvSpPr/>
            <p:nvPr/>
          </p:nvSpPr>
          <p:spPr>
            <a:xfrm>
              <a:off x="3202132" y="3935771"/>
              <a:ext cx="3961254" cy="949735"/>
            </a:xfrm>
            <a:custGeom>
              <a:avLst/>
              <a:gdLst>
                <a:gd name="connsiteX0" fmla="*/ 3228724 w 3380854"/>
                <a:gd name="connsiteY0" fmla="*/ 0 h 686872"/>
                <a:gd name="connsiteX1" fmla="*/ 3234522 w 3380854"/>
                <a:gd name="connsiteY1" fmla="*/ 584 h 686872"/>
                <a:gd name="connsiteX2" fmla="*/ 3380854 w 3380854"/>
                <a:gd name="connsiteY2" fmla="*/ 180128 h 686872"/>
                <a:gd name="connsiteX3" fmla="*/ 3380854 w 3380854"/>
                <a:gd name="connsiteY3" fmla="*/ 503605 h 686872"/>
                <a:gd name="connsiteX4" fmla="*/ 3197587 w 3380854"/>
                <a:gd name="connsiteY4" fmla="*/ 686872 h 686872"/>
                <a:gd name="connsiteX5" fmla="*/ 221748 w 3380854"/>
                <a:gd name="connsiteY5" fmla="*/ 686872 h 686872"/>
                <a:gd name="connsiteX6" fmla="*/ 52883 w 3380854"/>
                <a:gd name="connsiteY6" fmla="*/ 574941 h 686872"/>
                <a:gd name="connsiteX7" fmla="*/ 43380 w 3380854"/>
                <a:gd name="connsiteY7" fmla="*/ 527872 h 686872"/>
                <a:gd name="connsiteX8" fmla="*/ 0 w 3380854"/>
                <a:gd name="connsiteY8" fmla="*/ 527872 h 686872"/>
                <a:gd name="connsiteX9" fmla="*/ 100239 w 3380854"/>
                <a:gd name="connsiteY9" fmla="*/ 355046 h 686872"/>
                <a:gd name="connsiteX10" fmla="*/ 200478 w 3380854"/>
                <a:gd name="connsiteY10" fmla="*/ 527872 h 686872"/>
                <a:gd name="connsiteX11" fmla="*/ 175197 w 3380854"/>
                <a:gd name="connsiteY11" fmla="*/ 527872 h 686872"/>
                <a:gd name="connsiteX12" fmla="*/ 181153 w 3380854"/>
                <a:gd name="connsiteY12" fmla="*/ 537688 h 686872"/>
                <a:gd name="connsiteX13" fmla="*/ 280654 w 3380854"/>
                <a:gd name="connsiteY13" fmla="*/ 584613 h 686872"/>
                <a:gd name="connsiteX14" fmla="*/ 3138680 w 3380854"/>
                <a:gd name="connsiteY14" fmla="*/ 584613 h 686872"/>
                <a:gd name="connsiteX15" fmla="*/ 3267627 w 3380854"/>
                <a:gd name="connsiteY15" fmla="*/ 455666 h 686872"/>
                <a:gd name="connsiteX16" fmla="*/ 3267627 w 3380854"/>
                <a:gd name="connsiteY16" fmla="*/ 228066 h 686872"/>
                <a:gd name="connsiteX17" fmla="*/ 3229859 w 3380854"/>
                <a:gd name="connsiteY17" fmla="*/ 136887 h 686872"/>
                <a:gd name="connsiteX18" fmla="*/ 3228724 w 3380854"/>
                <a:gd name="connsiteY18" fmla="*/ 136122 h 686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380854" h="686872">
                  <a:moveTo>
                    <a:pt x="3228724" y="0"/>
                  </a:moveTo>
                  <a:lnTo>
                    <a:pt x="3234522" y="584"/>
                  </a:lnTo>
                  <a:cubicBezTo>
                    <a:pt x="3318034" y="17673"/>
                    <a:pt x="3380854" y="91564"/>
                    <a:pt x="3380854" y="180128"/>
                  </a:cubicBezTo>
                  <a:lnTo>
                    <a:pt x="3380854" y="503605"/>
                  </a:lnTo>
                  <a:cubicBezTo>
                    <a:pt x="3380854" y="604821"/>
                    <a:pt x="3298803" y="686872"/>
                    <a:pt x="3197587" y="686872"/>
                  </a:cubicBezTo>
                  <a:lnTo>
                    <a:pt x="221748" y="686872"/>
                  </a:lnTo>
                  <a:cubicBezTo>
                    <a:pt x="145836" y="686872"/>
                    <a:pt x="80704" y="640718"/>
                    <a:pt x="52883" y="574941"/>
                  </a:cubicBezTo>
                  <a:lnTo>
                    <a:pt x="43380" y="527872"/>
                  </a:lnTo>
                  <a:lnTo>
                    <a:pt x="0" y="527872"/>
                  </a:lnTo>
                  <a:lnTo>
                    <a:pt x="100239" y="355046"/>
                  </a:lnTo>
                  <a:lnTo>
                    <a:pt x="200478" y="527872"/>
                  </a:lnTo>
                  <a:lnTo>
                    <a:pt x="175197" y="527872"/>
                  </a:lnTo>
                  <a:lnTo>
                    <a:pt x="181153" y="537688"/>
                  </a:lnTo>
                  <a:cubicBezTo>
                    <a:pt x="204804" y="566347"/>
                    <a:pt x="240596" y="584613"/>
                    <a:pt x="280654" y="584613"/>
                  </a:cubicBezTo>
                  <a:lnTo>
                    <a:pt x="3138680" y="584613"/>
                  </a:lnTo>
                  <a:cubicBezTo>
                    <a:pt x="3209895" y="584613"/>
                    <a:pt x="3267627" y="526881"/>
                    <a:pt x="3267627" y="455666"/>
                  </a:cubicBezTo>
                  <a:lnTo>
                    <a:pt x="3267627" y="228066"/>
                  </a:lnTo>
                  <a:cubicBezTo>
                    <a:pt x="3267627" y="192459"/>
                    <a:pt x="3253194" y="160222"/>
                    <a:pt x="3229859" y="136887"/>
                  </a:cubicBezTo>
                  <a:lnTo>
                    <a:pt x="3228724" y="136122"/>
                  </a:lnTo>
                  <a:close/>
                </a:path>
              </a:pathLst>
            </a:custGeom>
            <a:solidFill>
              <a:srgbClr val="0070C0">
                <a:alpha val="48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 Clear"/>
                <a:ea typeface="+mn-ea"/>
                <a:cs typeface="+mn-cs"/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2082629" y="3935775"/>
              <a:ext cx="6436814" cy="1460677"/>
            </a:xfrm>
            <a:custGeom>
              <a:avLst/>
              <a:gdLst>
                <a:gd name="connsiteX0" fmla="*/ 7304427 w 7560111"/>
                <a:gd name="connsiteY0" fmla="*/ 0 h 1108169"/>
                <a:gd name="connsiteX1" fmla="*/ 7438777 w 7560111"/>
                <a:gd name="connsiteY1" fmla="*/ 0 h 1108169"/>
                <a:gd name="connsiteX2" fmla="*/ 7468716 w 7560111"/>
                <a:gd name="connsiteY2" fmla="*/ 24702 h 1108169"/>
                <a:gd name="connsiteX3" fmla="*/ 7560111 w 7560111"/>
                <a:gd name="connsiteY3" fmla="*/ 245350 h 1108169"/>
                <a:gd name="connsiteX4" fmla="*/ 7560111 w 7560111"/>
                <a:gd name="connsiteY4" fmla="*/ 796126 h 1108169"/>
                <a:gd name="connsiteX5" fmla="*/ 7248068 w 7560111"/>
                <a:gd name="connsiteY5" fmla="*/ 1108169 h 1108169"/>
                <a:gd name="connsiteX6" fmla="*/ 376284 w 7560111"/>
                <a:gd name="connsiteY6" fmla="*/ 1108169 h 1108169"/>
                <a:gd name="connsiteX7" fmla="*/ 64241 w 7560111"/>
                <a:gd name="connsiteY7" fmla="*/ 796126 h 1108169"/>
                <a:gd name="connsiteX8" fmla="*/ 64241 w 7560111"/>
                <a:gd name="connsiteY8" fmla="*/ 789063 h 1108169"/>
                <a:gd name="connsiteX9" fmla="*/ 0 w 7560111"/>
                <a:gd name="connsiteY9" fmla="*/ 789063 h 1108169"/>
                <a:gd name="connsiteX10" fmla="*/ 135053 w 7560111"/>
                <a:gd name="connsiteY10" fmla="*/ 542842 h 1108169"/>
                <a:gd name="connsiteX11" fmla="*/ 270106 w 7560111"/>
                <a:gd name="connsiteY11" fmla="*/ 789063 h 1108169"/>
                <a:gd name="connsiteX12" fmla="*/ 210562 w 7560111"/>
                <a:gd name="connsiteY12" fmla="*/ 789063 h 1108169"/>
                <a:gd name="connsiteX13" fmla="*/ 218398 w 7560111"/>
                <a:gd name="connsiteY13" fmla="*/ 827877 h 1108169"/>
                <a:gd name="connsiteX14" fmla="*/ 445099 w 7560111"/>
                <a:gd name="connsiteY14" fmla="*/ 978145 h 1108169"/>
                <a:gd name="connsiteX15" fmla="*/ 7179254 w 7560111"/>
                <a:gd name="connsiteY15" fmla="*/ 978145 h 1108169"/>
                <a:gd name="connsiteX16" fmla="*/ 7425290 w 7560111"/>
                <a:gd name="connsiteY16" fmla="*/ 732109 h 1108169"/>
                <a:gd name="connsiteX17" fmla="*/ 7425290 w 7560111"/>
                <a:gd name="connsiteY17" fmla="*/ 297840 h 1108169"/>
                <a:gd name="connsiteX18" fmla="*/ 7316815 w 7560111"/>
                <a:gd name="connsiteY18" fmla="*/ 93823 h 1108169"/>
                <a:gd name="connsiteX19" fmla="*/ 7304427 w 7560111"/>
                <a:gd name="connsiteY19" fmla="*/ 87099 h 1108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560111" h="1108169">
                  <a:moveTo>
                    <a:pt x="7304427" y="0"/>
                  </a:moveTo>
                  <a:lnTo>
                    <a:pt x="7438777" y="0"/>
                  </a:lnTo>
                  <a:lnTo>
                    <a:pt x="7468716" y="24702"/>
                  </a:lnTo>
                  <a:cubicBezTo>
                    <a:pt x="7525185" y="81171"/>
                    <a:pt x="7560111" y="159182"/>
                    <a:pt x="7560111" y="245350"/>
                  </a:cubicBezTo>
                  <a:lnTo>
                    <a:pt x="7560111" y="796126"/>
                  </a:lnTo>
                  <a:cubicBezTo>
                    <a:pt x="7560111" y="968463"/>
                    <a:pt x="7420405" y="1108169"/>
                    <a:pt x="7248068" y="1108169"/>
                  </a:cubicBezTo>
                  <a:lnTo>
                    <a:pt x="376284" y="1108169"/>
                  </a:lnTo>
                  <a:cubicBezTo>
                    <a:pt x="203947" y="1108169"/>
                    <a:pt x="64241" y="968463"/>
                    <a:pt x="64241" y="796126"/>
                  </a:cubicBezTo>
                  <a:lnTo>
                    <a:pt x="64241" y="789063"/>
                  </a:lnTo>
                  <a:lnTo>
                    <a:pt x="0" y="789063"/>
                  </a:lnTo>
                  <a:lnTo>
                    <a:pt x="135053" y="542842"/>
                  </a:lnTo>
                  <a:lnTo>
                    <a:pt x="270106" y="789063"/>
                  </a:lnTo>
                  <a:lnTo>
                    <a:pt x="210562" y="789063"/>
                  </a:lnTo>
                  <a:lnTo>
                    <a:pt x="218398" y="827877"/>
                  </a:lnTo>
                  <a:cubicBezTo>
                    <a:pt x="255748" y="916183"/>
                    <a:pt x="343188" y="978145"/>
                    <a:pt x="445099" y="978145"/>
                  </a:cubicBezTo>
                  <a:lnTo>
                    <a:pt x="7179254" y="978145"/>
                  </a:lnTo>
                  <a:cubicBezTo>
                    <a:pt x="7315136" y="978145"/>
                    <a:pt x="7425290" y="867991"/>
                    <a:pt x="7425290" y="732109"/>
                  </a:cubicBezTo>
                  <a:lnTo>
                    <a:pt x="7425290" y="297840"/>
                  </a:lnTo>
                  <a:cubicBezTo>
                    <a:pt x="7425290" y="212914"/>
                    <a:pt x="7382261" y="138038"/>
                    <a:pt x="7316815" y="93823"/>
                  </a:cubicBezTo>
                  <a:lnTo>
                    <a:pt x="7304427" y="87099"/>
                  </a:lnTo>
                  <a:close/>
                </a:path>
              </a:pathLst>
            </a:custGeom>
            <a:solidFill>
              <a:srgbClr val="0070C0">
                <a:alpha val="48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 Clear"/>
                <a:ea typeface="+mn-ea"/>
                <a:cs typeface="+mn-cs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1829934" y="1664184"/>
              <a:ext cx="300738" cy="1847049"/>
              <a:chOff x="1382339" y="1314148"/>
              <a:chExt cx="256674" cy="1401297"/>
            </a:xfrm>
            <a:solidFill>
              <a:srgbClr val="B71234"/>
            </a:solidFill>
          </p:grpSpPr>
          <p:sp>
            <p:nvSpPr>
              <p:cNvPr id="103" name="Rectangle 102"/>
              <p:cNvSpPr/>
              <p:nvPr/>
            </p:nvSpPr>
            <p:spPr>
              <a:xfrm>
                <a:off x="1382339" y="1314148"/>
                <a:ext cx="256674" cy="80210"/>
              </a:xfrm>
              <a:prstGeom prst="rect">
                <a:avLst/>
              </a:prstGeom>
              <a:grpFill/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tel Clear"/>
                  <a:ea typeface="+mn-ea"/>
                  <a:cs typeface="+mn-cs"/>
                </a:endParaRPr>
              </a:p>
            </p:txBody>
          </p:sp>
          <p:sp>
            <p:nvSpPr>
              <p:cNvPr id="104" name="Rectangle 103"/>
              <p:cNvSpPr/>
              <p:nvPr/>
            </p:nvSpPr>
            <p:spPr>
              <a:xfrm>
                <a:off x="1382339" y="1434296"/>
                <a:ext cx="256674" cy="96889"/>
              </a:xfrm>
              <a:prstGeom prst="rect">
                <a:avLst/>
              </a:prstGeom>
              <a:grpFill/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tel Clear"/>
                  <a:ea typeface="+mn-ea"/>
                  <a:cs typeface="+mn-cs"/>
                </a:endParaRPr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1382339" y="1554446"/>
                <a:ext cx="256674" cy="45719"/>
              </a:xfrm>
              <a:prstGeom prst="rect">
                <a:avLst/>
              </a:prstGeom>
              <a:grpFill/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tel Clear"/>
                  <a:ea typeface="+mn-ea"/>
                  <a:cs typeface="+mn-cs"/>
                </a:endParaRPr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1382339" y="1628340"/>
                <a:ext cx="256674" cy="150403"/>
              </a:xfrm>
              <a:prstGeom prst="rect">
                <a:avLst/>
              </a:prstGeom>
              <a:grpFill/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tel Clear"/>
                  <a:ea typeface="+mn-ea"/>
                  <a:cs typeface="+mn-cs"/>
                </a:endParaRPr>
              </a:p>
            </p:txBody>
          </p:sp>
          <p:sp>
            <p:nvSpPr>
              <p:cNvPr id="107" name="Rectangle 106"/>
              <p:cNvSpPr/>
              <p:nvPr/>
            </p:nvSpPr>
            <p:spPr>
              <a:xfrm>
                <a:off x="1382339" y="1804966"/>
                <a:ext cx="256674" cy="80949"/>
              </a:xfrm>
              <a:prstGeom prst="rect">
                <a:avLst/>
              </a:prstGeom>
              <a:grpFill/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tel Clear"/>
                  <a:ea typeface="+mn-ea"/>
                  <a:cs typeface="+mn-cs"/>
                </a:endParaRPr>
              </a:p>
            </p:txBody>
          </p:sp>
          <p:sp>
            <p:nvSpPr>
              <p:cNvPr id="108" name="Rectangle 107"/>
              <p:cNvSpPr/>
              <p:nvPr/>
            </p:nvSpPr>
            <p:spPr>
              <a:xfrm>
                <a:off x="1382339" y="1912139"/>
                <a:ext cx="256674" cy="62866"/>
              </a:xfrm>
              <a:prstGeom prst="rect">
                <a:avLst/>
              </a:prstGeom>
              <a:grpFill/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tel Clear"/>
                  <a:ea typeface="+mn-ea"/>
                  <a:cs typeface="+mn-cs"/>
                </a:endParaRPr>
              </a:p>
            </p:txBody>
          </p:sp>
          <p:sp>
            <p:nvSpPr>
              <p:cNvPr id="109" name="Rectangle 108"/>
              <p:cNvSpPr/>
              <p:nvPr/>
            </p:nvSpPr>
            <p:spPr>
              <a:xfrm>
                <a:off x="1382339" y="2001229"/>
                <a:ext cx="256674" cy="62866"/>
              </a:xfrm>
              <a:prstGeom prst="rect">
                <a:avLst/>
              </a:prstGeom>
              <a:grpFill/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tel Clear"/>
                  <a:ea typeface="+mn-ea"/>
                  <a:cs typeface="+mn-cs"/>
                </a:endParaRPr>
              </a:p>
            </p:txBody>
          </p:sp>
          <p:sp>
            <p:nvSpPr>
              <p:cNvPr id="110" name="Rectangle 109"/>
              <p:cNvSpPr/>
              <p:nvPr/>
            </p:nvSpPr>
            <p:spPr>
              <a:xfrm>
                <a:off x="1382339" y="2090319"/>
                <a:ext cx="256674" cy="62866"/>
              </a:xfrm>
              <a:prstGeom prst="rect">
                <a:avLst/>
              </a:prstGeom>
              <a:grpFill/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tel Clear"/>
                  <a:ea typeface="+mn-ea"/>
                  <a:cs typeface="+mn-cs"/>
                </a:endParaRPr>
              </a:p>
            </p:txBody>
          </p:sp>
          <p:sp>
            <p:nvSpPr>
              <p:cNvPr id="111" name="Rectangle 110"/>
              <p:cNvSpPr/>
              <p:nvPr/>
            </p:nvSpPr>
            <p:spPr>
              <a:xfrm>
                <a:off x="1382339" y="2179409"/>
                <a:ext cx="256674" cy="98908"/>
              </a:xfrm>
              <a:prstGeom prst="rect">
                <a:avLst/>
              </a:prstGeom>
              <a:grpFill/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tel Clear"/>
                  <a:ea typeface="+mn-ea"/>
                  <a:cs typeface="+mn-cs"/>
                </a:endParaRPr>
              </a:p>
            </p:txBody>
          </p:sp>
          <p:sp>
            <p:nvSpPr>
              <p:cNvPr id="112" name="Rectangle 111"/>
              <p:cNvSpPr/>
              <p:nvPr/>
            </p:nvSpPr>
            <p:spPr>
              <a:xfrm>
                <a:off x="1382339" y="2296923"/>
                <a:ext cx="256674" cy="162044"/>
              </a:xfrm>
              <a:prstGeom prst="rect">
                <a:avLst/>
              </a:prstGeom>
              <a:grpFill/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tel Clear"/>
                  <a:ea typeface="+mn-ea"/>
                  <a:cs typeface="+mn-cs"/>
                </a:endParaRPr>
              </a:p>
            </p:txBody>
          </p:sp>
          <p:sp>
            <p:nvSpPr>
              <p:cNvPr id="113" name="Rectangle 112"/>
              <p:cNvSpPr/>
              <p:nvPr/>
            </p:nvSpPr>
            <p:spPr>
              <a:xfrm>
                <a:off x="1382339" y="2483045"/>
                <a:ext cx="256674" cy="60671"/>
              </a:xfrm>
              <a:prstGeom prst="rect">
                <a:avLst/>
              </a:prstGeom>
              <a:grpFill/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tel Clear"/>
                  <a:ea typeface="+mn-ea"/>
                  <a:cs typeface="+mn-cs"/>
                </a:endParaRPr>
              </a:p>
            </p:txBody>
          </p:sp>
          <p:sp>
            <p:nvSpPr>
              <p:cNvPr id="114" name="Rectangle 113"/>
              <p:cNvSpPr/>
              <p:nvPr/>
            </p:nvSpPr>
            <p:spPr>
              <a:xfrm>
                <a:off x="1382339" y="2558404"/>
                <a:ext cx="256674" cy="157041"/>
              </a:xfrm>
              <a:prstGeom prst="rect">
                <a:avLst/>
              </a:prstGeom>
              <a:grpFill/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tel Clear"/>
                  <a:ea typeface="+mn-ea"/>
                  <a:cs typeface="+mn-cs"/>
                </a:endParaRPr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1627482" y="1105465"/>
              <a:ext cx="705642" cy="3877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200" kern="1200" dirty="0" smtClean="0">
                  <a:solidFill>
                    <a:srgbClr val="53565A"/>
                  </a:solidFill>
                  <a:latin typeface="Intel Clear"/>
                  <a:ea typeface="+mn-ea"/>
                  <a:cs typeface="+mn-cs"/>
                </a:rPr>
                <a:t>Plan of </a:t>
              </a:r>
              <a:br>
                <a:rPr lang="en-US" sz="1200" kern="1200" dirty="0" smtClean="0">
                  <a:solidFill>
                    <a:srgbClr val="53565A"/>
                  </a:solidFill>
                  <a:latin typeface="Intel Clear"/>
                  <a:ea typeface="+mn-ea"/>
                  <a:cs typeface="+mn-cs"/>
                </a:rPr>
              </a:br>
              <a:r>
                <a:rPr lang="en-US" sz="1200" kern="1200" dirty="0" smtClean="0">
                  <a:solidFill>
                    <a:srgbClr val="53565A"/>
                  </a:solidFill>
                  <a:latin typeface="Intel Clear"/>
                  <a:ea typeface="+mn-ea"/>
                  <a:cs typeface="+mn-cs"/>
                </a:rPr>
                <a:t>Intent</a:t>
              </a:r>
              <a:endParaRPr lang="en-US" sz="1200" kern="1200" dirty="0">
                <a:solidFill>
                  <a:srgbClr val="53565A"/>
                </a:solidFill>
                <a:latin typeface="Intel Clear"/>
                <a:ea typeface="+mn-ea"/>
                <a:cs typeface="+mn-cs"/>
              </a:endParaRPr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2682339" y="2057017"/>
              <a:ext cx="300738" cy="1460447"/>
              <a:chOff x="1814732" y="1514537"/>
              <a:chExt cx="256674" cy="917233"/>
            </a:xfrm>
            <a:solidFill>
              <a:srgbClr val="B71234"/>
            </a:solidFill>
          </p:grpSpPr>
          <p:grpSp>
            <p:nvGrpSpPr>
              <p:cNvPr id="87" name="Group 86"/>
              <p:cNvGrpSpPr/>
              <p:nvPr/>
            </p:nvGrpSpPr>
            <p:grpSpPr>
              <a:xfrm>
                <a:off x="1814732" y="1514537"/>
                <a:ext cx="256674" cy="449233"/>
                <a:chOff x="1814732" y="1903999"/>
                <a:chExt cx="256674" cy="449233"/>
              </a:xfrm>
              <a:grpFill/>
            </p:grpSpPr>
            <p:sp>
              <p:nvSpPr>
                <p:cNvPr id="96" name="Rectangle 95"/>
                <p:cNvSpPr/>
                <p:nvPr/>
              </p:nvSpPr>
              <p:spPr>
                <a:xfrm>
                  <a:off x="1814732" y="1903999"/>
                  <a:ext cx="256674" cy="48047"/>
                </a:xfrm>
                <a:prstGeom prst="rect">
                  <a:avLst/>
                </a:prstGeom>
                <a:grpFill/>
                <a:ln w="952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Intel Clear"/>
                    <a:ea typeface="+mn-ea"/>
                    <a:cs typeface="+mn-cs"/>
                  </a:endParaRPr>
                </a:p>
              </p:txBody>
            </p:sp>
            <p:sp>
              <p:nvSpPr>
                <p:cNvPr id="97" name="Rectangle 96"/>
                <p:cNvSpPr/>
                <p:nvPr/>
              </p:nvSpPr>
              <p:spPr>
                <a:xfrm>
                  <a:off x="1814732" y="1975970"/>
                  <a:ext cx="256674" cy="58038"/>
                </a:xfrm>
                <a:prstGeom prst="rect">
                  <a:avLst/>
                </a:prstGeom>
                <a:grpFill/>
                <a:ln w="952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Intel Clear"/>
                    <a:ea typeface="+mn-ea"/>
                    <a:cs typeface="+mn-cs"/>
                  </a:endParaRPr>
                </a:p>
              </p:txBody>
            </p:sp>
            <p:sp>
              <p:nvSpPr>
                <p:cNvPr id="98" name="Rectangle 97"/>
                <p:cNvSpPr/>
                <p:nvPr/>
              </p:nvSpPr>
              <p:spPr>
                <a:xfrm>
                  <a:off x="1814732" y="2047942"/>
                  <a:ext cx="256674" cy="27387"/>
                </a:xfrm>
                <a:prstGeom prst="rect">
                  <a:avLst/>
                </a:prstGeom>
                <a:grpFill/>
                <a:ln w="952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Intel Clear"/>
                    <a:ea typeface="+mn-ea"/>
                    <a:cs typeface="+mn-cs"/>
                  </a:endParaRPr>
                </a:p>
              </p:txBody>
            </p:sp>
            <p:sp>
              <p:nvSpPr>
                <p:cNvPr id="99" name="Rectangle 98"/>
                <p:cNvSpPr/>
                <p:nvPr/>
              </p:nvSpPr>
              <p:spPr>
                <a:xfrm>
                  <a:off x="1814732" y="2092206"/>
                  <a:ext cx="256674" cy="90094"/>
                </a:xfrm>
                <a:prstGeom prst="rect">
                  <a:avLst/>
                </a:prstGeom>
                <a:grpFill/>
                <a:ln w="952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Intel Clear"/>
                    <a:ea typeface="+mn-ea"/>
                    <a:cs typeface="+mn-cs"/>
                  </a:endParaRPr>
                </a:p>
              </p:txBody>
            </p:sp>
            <p:sp>
              <p:nvSpPr>
                <p:cNvPr id="100" name="Rectangle 99"/>
                <p:cNvSpPr/>
                <p:nvPr/>
              </p:nvSpPr>
              <p:spPr>
                <a:xfrm>
                  <a:off x="1814732" y="2198008"/>
                  <a:ext cx="256674" cy="48490"/>
                </a:xfrm>
                <a:prstGeom prst="rect">
                  <a:avLst/>
                </a:prstGeom>
                <a:grpFill/>
                <a:ln w="952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Intel Clear"/>
                    <a:ea typeface="+mn-ea"/>
                    <a:cs typeface="+mn-cs"/>
                  </a:endParaRPr>
                </a:p>
              </p:txBody>
            </p:sp>
            <p:sp>
              <p:nvSpPr>
                <p:cNvPr id="101" name="Rectangle 100"/>
                <p:cNvSpPr/>
                <p:nvPr/>
              </p:nvSpPr>
              <p:spPr>
                <a:xfrm>
                  <a:off x="1814732" y="2262207"/>
                  <a:ext cx="256674" cy="37658"/>
                </a:xfrm>
                <a:prstGeom prst="rect">
                  <a:avLst/>
                </a:prstGeom>
                <a:grpFill/>
                <a:ln w="952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Intel Clear"/>
                    <a:ea typeface="+mn-ea"/>
                    <a:cs typeface="+mn-cs"/>
                  </a:endParaRPr>
                </a:p>
              </p:txBody>
            </p:sp>
            <p:sp>
              <p:nvSpPr>
                <p:cNvPr id="102" name="Rectangle 101"/>
                <p:cNvSpPr/>
                <p:nvPr/>
              </p:nvSpPr>
              <p:spPr>
                <a:xfrm>
                  <a:off x="1814732" y="2315574"/>
                  <a:ext cx="256674" cy="37658"/>
                </a:xfrm>
                <a:prstGeom prst="rect">
                  <a:avLst/>
                </a:prstGeom>
                <a:grpFill/>
                <a:ln w="952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Intel Clear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88" name="Group 87"/>
              <p:cNvGrpSpPr/>
              <p:nvPr/>
            </p:nvGrpSpPr>
            <p:grpSpPr>
              <a:xfrm>
                <a:off x="1814732" y="1982537"/>
                <a:ext cx="256674" cy="449233"/>
                <a:chOff x="1814732" y="1903999"/>
                <a:chExt cx="256674" cy="449233"/>
              </a:xfrm>
              <a:grpFill/>
            </p:grpSpPr>
            <p:sp>
              <p:nvSpPr>
                <p:cNvPr id="89" name="Rectangle 88"/>
                <p:cNvSpPr/>
                <p:nvPr/>
              </p:nvSpPr>
              <p:spPr>
                <a:xfrm>
                  <a:off x="1814732" y="1903999"/>
                  <a:ext cx="256674" cy="48047"/>
                </a:xfrm>
                <a:prstGeom prst="rect">
                  <a:avLst/>
                </a:prstGeom>
                <a:grpFill/>
                <a:ln w="952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Intel Clear"/>
                    <a:ea typeface="+mn-ea"/>
                    <a:cs typeface="+mn-cs"/>
                  </a:endParaRPr>
                </a:p>
              </p:txBody>
            </p:sp>
            <p:sp>
              <p:nvSpPr>
                <p:cNvPr id="90" name="Rectangle 89"/>
                <p:cNvSpPr/>
                <p:nvPr/>
              </p:nvSpPr>
              <p:spPr>
                <a:xfrm>
                  <a:off x="1814732" y="1975970"/>
                  <a:ext cx="256674" cy="58038"/>
                </a:xfrm>
                <a:prstGeom prst="rect">
                  <a:avLst/>
                </a:prstGeom>
                <a:grpFill/>
                <a:ln w="952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Intel Clear"/>
                    <a:ea typeface="+mn-ea"/>
                    <a:cs typeface="+mn-cs"/>
                  </a:endParaRPr>
                </a:p>
              </p:txBody>
            </p:sp>
            <p:sp>
              <p:nvSpPr>
                <p:cNvPr id="91" name="Rectangle 90"/>
                <p:cNvSpPr/>
                <p:nvPr/>
              </p:nvSpPr>
              <p:spPr>
                <a:xfrm>
                  <a:off x="1814732" y="2047942"/>
                  <a:ext cx="256674" cy="27387"/>
                </a:xfrm>
                <a:prstGeom prst="rect">
                  <a:avLst/>
                </a:prstGeom>
                <a:grpFill/>
                <a:ln w="952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Intel Clear"/>
                    <a:ea typeface="+mn-ea"/>
                    <a:cs typeface="+mn-cs"/>
                  </a:endParaRPr>
                </a:p>
              </p:txBody>
            </p:sp>
            <p:sp>
              <p:nvSpPr>
                <p:cNvPr id="92" name="Rectangle 91"/>
                <p:cNvSpPr/>
                <p:nvPr/>
              </p:nvSpPr>
              <p:spPr>
                <a:xfrm>
                  <a:off x="1814732" y="2092206"/>
                  <a:ext cx="256674" cy="90094"/>
                </a:xfrm>
                <a:prstGeom prst="rect">
                  <a:avLst/>
                </a:prstGeom>
                <a:grpFill/>
                <a:ln w="952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Intel Clear"/>
                    <a:ea typeface="+mn-ea"/>
                    <a:cs typeface="+mn-cs"/>
                  </a:endParaRPr>
                </a:p>
              </p:txBody>
            </p:sp>
            <p:sp>
              <p:nvSpPr>
                <p:cNvPr id="93" name="Rectangle 92"/>
                <p:cNvSpPr/>
                <p:nvPr/>
              </p:nvSpPr>
              <p:spPr>
                <a:xfrm>
                  <a:off x="1814732" y="2198008"/>
                  <a:ext cx="256674" cy="48490"/>
                </a:xfrm>
                <a:prstGeom prst="rect">
                  <a:avLst/>
                </a:prstGeom>
                <a:grpFill/>
                <a:ln w="952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Intel Clear"/>
                    <a:ea typeface="+mn-ea"/>
                    <a:cs typeface="+mn-cs"/>
                  </a:endParaRPr>
                </a:p>
              </p:txBody>
            </p:sp>
            <p:sp>
              <p:nvSpPr>
                <p:cNvPr id="94" name="Rectangle 93"/>
                <p:cNvSpPr/>
                <p:nvPr/>
              </p:nvSpPr>
              <p:spPr>
                <a:xfrm>
                  <a:off x="1814732" y="2262207"/>
                  <a:ext cx="256674" cy="37658"/>
                </a:xfrm>
                <a:prstGeom prst="rect">
                  <a:avLst/>
                </a:prstGeom>
                <a:grpFill/>
                <a:ln w="952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Intel Clear"/>
                    <a:ea typeface="+mn-ea"/>
                    <a:cs typeface="+mn-cs"/>
                  </a:endParaRPr>
                </a:p>
              </p:txBody>
            </p:sp>
            <p:sp>
              <p:nvSpPr>
                <p:cNvPr id="95" name="Rectangle 94"/>
                <p:cNvSpPr/>
                <p:nvPr/>
              </p:nvSpPr>
              <p:spPr>
                <a:xfrm>
                  <a:off x="1814732" y="2315574"/>
                  <a:ext cx="256674" cy="37658"/>
                </a:xfrm>
                <a:prstGeom prst="rect">
                  <a:avLst/>
                </a:prstGeom>
                <a:grpFill/>
                <a:ln w="952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Intel Clear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14" name="TextBox 13"/>
            <p:cNvSpPr txBox="1"/>
            <p:nvPr/>
          </p:nvSpPr>
          <p:spPr>
            <a:xfrm>
              <a:off x="2424587" y="1511065"/>
              <a:ext cx="816249" cy="3877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200" kern="1200" dirty="0" smtClean="0">
                  <a:solidFill>
                    <a:srgbClr val="53565A"/>
                  </a:solidFill>
                  <a:latin typeface="Intel Clear"/>
                  <a:ea typeface="+mn-ea"/>
                  <a:cs typeface="+mn-cs"/>
                </a:rPr>
                <a:t>Program </a:t>
              </a:r>
            </a:p>
            <a:p>
              <a:pPr algn="ctr">
                <a:lnSpc>
                  <a:spcPct val="80000"/>
                </a:lnSpc>
              </a:pPr>
              <a:r>
                <a:rPr lang="en-US" sz="1200" kern="1200" dirty="0" smtClean="0">
                  <a:solidFill>
                    <a:srgbClr val="53565A"/>
                  </a:solidFill>
                  <a:latin typeface="Intel Clear"/>
                  <a:ea typeface="+mn-ea"/>
                  <a:cs typeface="+mn-cs"/>
                </a:rPr>
                <a:t>Backlog</a:t>
              </a:r>
              <a:endParaRPr lang="en-US" sz="1200" kern="1200" dirty="0">
                <a:solidFill>
                  <a:srgbClr val="53565A"/>
                </a:solidFill>
                <a:latin typeface="Intel Clear"/>
                <a:ea typeface="+mn-ea"/>
                <a:cs typeface="+mn-cs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166958" y="2424124"/>
              <a:ext cx="729688" cy="3877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200" kern="1200" dirty="0" smtClean="0">
                  <a:solidFill>
                    <a:srgbClr val="53565A"/>
                  </a:solidFill>
                  <a:latin typeface="Intel Clear"/>
                  <a:ea typeface="+mn-ea"/>
                  <a:cs typeface="+mn-cs"/>
                </a:rPr>
                <a:t>Team</a:t>
              </a:r>
            </a:p>
            <a:p>
              <a:pPr algn="ctr">
                <a:lnSpc>
                  <a:spcPct val="80000"/>
                </a:lnSpc>
              </a:pPr>
              <a:r>
                <a:rPr lang="en-US" sz="1200" kern="1200" dirty="0" smtClean="0">
                  <a:solidFill>
                    <a:srgbClr val="53565A"/>
                  </a:solidFill>
                  <a:latin typeface="Intel Clear"/>
                  <a:ea typeface="+mn-ea"/>
                  <a:cs typeface="+mn-cs"/>
                </a:rPr>
                <a:t>Backlog</a:t>
              </a:r>
              <a:endParaRPr lang="en-US" sz="1200" kern="1200" dirty="0">
                <a:solidFill>
                  <a:srgbClr val="53565A"/>
                </a:solidFill>
                <a:latin typeface="Intel Clear"/>
                <a:ea typeface="+mn-ea"/>
                <a:cs typeface="+mn-cs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760918" y="2621034"/>
              <a:ext cx="66236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kern="1200" dirty="0" smtClean="0">
                  <a:solidFill>
                    <a:srgbClr val="53565A"/>
                  </a:solidFill>
                  <a:latin typeface="Intel Clear"/>
                  <a:ea typeface="+mn-ea"/>
                  <a:cs typeface="+mn-cs"/>
                </a:rPr>
                <a:t>Stories</a:t>
              </a:r>
              <a:endParaRPr lang="en-US" sz="1200" kern="1200" dirty="0">
                <a:solidFill>
                  <a:srgbClr val="53565A"/>
                </a:solidFill>
                <a:latin typeface="Intel Clear"/>
                <a:ea typeface="+mn-ea"/>
                <a:cs typeface="+mn-cs"/>
              </a:endParaRP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4509876" y="2525149"/>
              <a:ext cx="1180325" cy="990922"/>
              <a:chOff x="4239018" y="1206720"/>
              <a:chExt cx="1946693" cy="1452756"/>
            </a:xfrm>
          </p:grpSpPr>
          <p:sp>
            <p:nvSpPr>
              <p:cNvPr id="85" name="Arc 84"/>
              <p:cNvSpPr/>
              <p:nvPr/>
            </p:nvSpPr>
            <p:spPr>
              <a:xfrm>
                <a:off x="4531358" y="1206720"/>
                <a:ext cx="1157200" cy="1438922"/>
              </a:xfrm>
              <a:prstGeom prst="arc">
                <a:avLst>
                  <a:gd name="adj1" fmla="val 9430133"/>
                  <a:gd name="adj2" fmla="val 5153535"/>
                </a:avLst>
              </a:prstGeom>
              <a:noFill/>
              <a:ln w="57150" cap="flat" cmpd="sng" algn="ctr">
                <a:solidFill>
                  <a:srgbClr val="B71234"/>
                </a:solidFill>
                <a:prstDash val="solid"/>
                <a:headEnd type="triangle" w="med" len="med"/>
                <a:tailEnd type="none" w="lg" len="lg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smtClean="0">
                  <a:ln>
                    <a:noFill/>
                  </a:ln>
                  <a:solidFill>
                    <a:srgbClr val="53565A"/>
                  </a:solidFill>
                  <a:effectLst/>
                  <a:uLnTx/>
                  <a:uFillTx/>
                  <a:latin typeface="Intel Clear"/>
                  <a:ea typeface="+mn-ea"/>
                  <a:cs typeface="+mn-cs"/>
                </a:endParaRPr>
              </a:p>
            </p:txBody>
          </p:sp>
          <p:cxnSp>
            <p:nvCxnSpPr>
              <p:cNvPr id="86" name="Straight Arrow Connector 85"/>
              <p:cNvCxnSpPr/>
              <p:nvPr/>
            </p:nvCxnSpPr>
            <p:spPr>
              <a:xfrm flipV="1">
                <a:off x="4239018" y="2642766"/>
                <a:ext cx="1946693" cy="16710"/>
              </a:xfrm>
              <a:prstGeom prst="straightConnector1">
                <a:avLst/>
              </a:prstGeom>
              <a:noFill/>
              <a:ln w="57150" cap="flat" cmpd="sng" algn="ctr">
                <a:solidFill>
                  <a:srgbClr val="B71234"/>
                </a:solidFill>
                <a:prstDash val="solid"/>
                <a:tailEnd type="triangle"/>
              </a:ln>
              <a:effectLst/>
            </p:spPr>
          </p:cxnSp>
        </p:grpSp>
        <p:sp>
          <p:nvSpPr>
            <p:cNvPr id="18" name="TextBox 17"/>
            <p:cNvSpPr txBox="1"/>
            <p:nvPr/>
          </p:nvSpPr>
          <p:spPr>
            <a:xfrm>
              <a:off x="4713983" y="2754414"/>
              <a:ext cx="62869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kern="1200" dirty="0" smtClean="0">
                  <a:solidFill>
                    <a:srgbClr val="53565A"/>
                  </a:solidFill>
                  <a:latin typeface="Intel Clear"/>
                  <a:ea typeface="+mn-ea"/>
                  <a:cs typeface="+mn-cs"/>
                </a:rPr>
                <a:t>Daily </a:t>
              </a:r>
              <a:br>
                <a:rPr lang="en-US" sz="1200" kern="1200" dirty="0" smtClean="0">
                  <a:solidFill>
                    <a:srgbClr val="53565A"/>
                  </a:solidFill>
                  <a:latin typeface="Intel Clear"/>
                  <a:ea typeface="+mn-ea"/>
                  <a:cs typeface="+mn-cs"/>
                </a:rPr>
              </a:br>
              <a:r>
                <a:rPr lang="en-US" sz="1200" kern="1200" dirty="0" smtClean="0">
                  <a:solidFill>
                    <a:srgbClr val="53565A"/>
                  </a:solidFill>
                  <a:latin typeface="Intel Clear"/>
                  <a:ea typeface="+mn-ea"/>
                  <a:cs typeface="+mn-cs"/>
                </a:rPr>
                <a:t>Scrum</a:t>
              </a:r>
              <a:endParaRPr lang="en-US" sz="1200" kern="1200" dirty="0">
                <a:solidFill>
                  <a:srgbClr val="53565A"/>
                </a:solidFill>
                <a:latin typeface="Intel Clear"/>
                <a:ea typeface="+mn-ea"/>
                <a:cs typeface="+mn-cs"/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6218790" y="3015133"/>
              <a:ext cx="757326" cy="540246"/>
              <a:chOff x="5794422" y="2351981"/>
              <a:chExt cx="752197" cy="476977"/>
            </a:xfrm>
            <a:solidFill>
              <a:srgbClr val="B71234">
                <a:lumMod val="20000"/>
                <a:lumOff val="80000"/>
              </a:srgbClr>
            </a:solidFill>
          </p:grpSpPr>
          <p:sp>
            <p:nvSpPr>
              <p:cNvPr id="81" name="Rectangle 80"/>
              <p:cNvSpPr/>
              <p:nvPr/>
            </p:nvSpPr>
            <p:spPr>
              <a:xfrm>
                <a:off x="6067415" y="2619234"/>
                <a:ext cx="209724" cy="209724"/>
              </a:xfrm>
              <a:prstGeom prst="rect">
                <a:avLst/>
              </a:prstGeom>
              <a:grpFill/>
              <a:ln w="9525" cap="flat" cmpd="sng" algn="ctr">
                <a:solidFill>
                  <a:srgbClr val="B71234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tel Clear"/>
                  <a:ea typeface="+mn-ea"/>
                  <a:cs typeface="+mn-cs"/>
                </a:endParaRPr>
              </a:p>
            </p:txBody>
          </p:sp>
          <p:sp>
            <p:nvSpPr>
              <p:cNvPr id="82" name="Rectangle 81"/>
              <p:cNvSpPr/>
              <p:nvPr/>
            </p:nvSpPr>
            <p:spPr>
              <a:xfrm>
                <a:off x="6336895" y="2619234"/>
                <a:ext cx="209724" cy="209724"/>
              </a:xfrm>
              <a:prstGeom prst="rect">
                <a:avLst/>
              </a:prstGeom>
              <a:grpFill/>
              <a:ln w="9525" cap="flat" cmpd="sng" algn="ctr">
                <a:solidFill>
                  <a:srgbClr val="B71234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tel Clear"/>
                  <a:ea typeface="+mn-ea"/>
                  <a:cs typeface="+mn-cs"/>
                </a:endParaRPr>
              </a:p>
            </p:txBody>
          </p:sp>
          <p:sp>
            <p:nvSpPr>
              <p:cNvPr id="83" name="Rectangle 82"/>
              <p:cNvSpPr/>
              <p:nvPr/>
            </p:nvSpPr>
            <p:spPr>
              <a:xfrm>
                <a:off x="6336895" y="2351981"/>
                <a:ext cx="209724" cy="209724"/>
              </a:xfrm>
              <a:prstGeom prst="rect">
                <a:avLst/>
              </a:prstGeom>
              <a:grpFill/>
              <a:ln w="9525" cap="flat" cmpd="sng" algn="ctr">
                <a:solidFill>
                  <a:srgbClr val="B71234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tel Clear"/>
                  <a:ea typeface="+mn-ea"/>
                  <a:cs typeface="+mn-cs"/>
                </a:endParaRPr>
              </a:p>
            </p:txBody>
          </p:sp>
          <p:sp>
            <p:nvSpPr>
              <p:cNvPr id="84" name="Rectangle 83"/>
              <p:cNvSpPr/>
              <p:nvPr/>
            </p:nvSpPr>
            <p:spPr>
              <a:xfrm>
                <a:off x="5794422" y="2619234"/>
                <a:ext cx="209724" cy="209724"/>
              </a:xfrm>
              <a:prstGeom prst="rect">
                <a:avLst/>
              </a:prstGeom>
              <a:grpFill/>
              <a:ln w="9525" cap="flat" cmpd="sng" algn="ctr">
                <a:solidFill>
                  <a:srgbClr val="B71234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tel Clear"/>
                  <a:ea typeface="+mn-ea"/>
                  <a:cs typeface="+mn-cs"/>
                </a:endParaRPr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7549380" y="2728512"/>
              <a:ext cx="761475" cy="841532"/>
              <a:chOff x="7862360" y="2167929"/>
              <a:chExt cx="649904" cy="638443"/>
            </a:xfrm>
            <a:solidFill>
              <a:srgbClr val="B71234">
                <a:lumMod val="20000"/>
                <a:lumOff val="80000"/>
              </a:srgbClr>
            </a:solidFill>
          </p:grpSpPr>
          <p:sp>
            <p:nvSpPr>
              <p:cNvPr id="72" name="Rectangle 71"/>
              <p:cNvSpPr/>
              <p:nvPr/>
            </p:nvSpPr>
            <p:spPr>
              <a:xfrm>
                <a:off x="8100484" y="2626156"/>
                <a:ext cx="180216" cy="180216"/>
              </a:xfrm>
              <a:prstGeom prst="rect">
                <a:avLst/>
              </a:prstGeom>
              <a:grpFill/>
              <a:ln w="9525" cap="flat" cmpd="sng" algn="ctr">
                <a:solidFill>
                  <a:srgbClr val="B71234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tel Clear"/>
                  <a:ea typeface="+mn-ea"/>
                  <a:cs typeface="+mn-cs"/>
                </a:endParaRPr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8332048" y="2626156"/>
                <a:ext cx="180216" cy="180216"/>
              </a:xfrm>
              <a:prstGeom prst="rect">
                <a:avLst/>
              </a:prstGeom>
              <a:grpFill/>
              <a:ln w="9525" cap="flat" cmpd="sng" algn="ctr">
                <a:solidFill>
                  <a:srgbClr val="B71234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tel Clear"/>
                  <a:ea typeface="+mn-ea"/>
                  <a:cs typeface="+mn-cs"/>
                </a:endParaRPr>
              </a:p>
            </p:txBody>
          </p:sp>
          <p:sp>
            <p:nvSpPr>
              <p:cNvPr id="74" name="Rectangle 73"/>
              <p:cNvSpPr/>
              <p:nvPr/>
            </p:nvSpPr>
            <p:spPr>
              <a:xfrm>
                <a:off x="8332048" y="2402579"/>
                <a:ext cx="180216" cy="180216"/>
              </a:xfrm>
              <a:prstGeom prst="rect">
                <a:avLst/>
              </a:prstGeom>
              <a:grpFill/>
              <a:ln w="9525" cap="flat" cmpd="sng" algn="ctr">
                <a:solidFill>
                  <a:srgbClr val="B71234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tel Clear"/>
                  <a:ea typeface="+mn-ea"/>
                  <a:cs typeface="+mn-cs"/>
                </a:endParaRPr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8100484" y="2402579"/>
                <a:ext cx="180216" cy="180216"/>
              </a:xfrm>
              <a:prstGeom prst="rect">
                <a:avLst/>
              </a:prstGeom>
              <a:grpFill/>
              <a:ln w="9525" cap="flat" cmpd="sng" algn="ctr">
                <a:solidFill>
                  <a:srgbClr val="B71234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tel Clear"/>
                  <a:ea typeface="+mn-ea"/>
                  <a:cs typeface="+mn-cs"/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7865901" y="2626156"/>
                <a:ext cx="180216" cy="180216"/>
              </a:xfrm>
              <a:prstGeom prst="rect">
                <a:avLst/>
              </a:prstGeom>
              <a:grpFill/>
              <a:ln w="9525" cap="flat" cmpd="sng" algn="ctr">
                <a:solidFill>
                  <a:srgbClr val="B71234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tel Clear"/>
                  <a:ea typeface="+mn-ea"/>
                  <a:cs typeface="+mn-cs"/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7863093" y="2402579"/>
                <a:ext cx="180216" cy="180216"/>
              </a:xfrm>
              <a:prstGeom prst="rect">
                <a:avLst/>
              </a:prstGeom>
              <a:grpFill/>
              <a:ln w="9525" cap="flat" cmpd="sng" algn="ctr">
                <a:solidFill>
                  <a:srgbClr val="B71234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tel Clear"/>
                  <a:ea typeface="+mn-ea"/>
                  <a:cs typeface="+mn-cs"/>
                </a:endParaRPr>
              </a:p>
            </p:txBody>
          </p:sp>
          <p:sp>
            <p:nvSpPr>
              <p:cNvPr id="78" name="Rectangle 77"/>
              <p:cNvSpPr/>
              <p:nvPr/>
            </p:nvSpPr>
            <p:spPr>
              <a:xfrm>
                <a:off x="8332048" y="2167929"/>
                <a:ext cx="180216" cy="180216"/>
              </a:xfrm>
              <a:prstGeom prst="rect">
                <a:avLst/>
              </a:prstGeom>
              <a:grpFill/>
              <a:ln w="9525" cap="flat" cmpd="sng" algn="ctr">
                <a:solidFill>
                  <a:srgbClr val="B71234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tel Clear"/>
                  <a:ea typeface="+mn-ea"/>
                  <a:cs typeface="+mn-cs"/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8100484" y="2167929"/>
                <a:ext cx="180216" cy="180216"/>
              </a:xfrm>
              <a:prstGeom prst="rect">
                <a:avLst/>
              </a:prstGeom>
              <a:grpFill/>
              <a:ln w="9525" cap="flat" cmpd="sng" algn="ctr">
                <a:solidFill>
                  <a:srgbClr val="B71234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tel Clear"/>
                  <a:ea typeface="+mn-ea"/>
                  <a:cs typeface="+mn-cs"/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7862360" y="2167929"/>
                <a:ext cx="180216" cy="180216"/>
              </a:xfrm>
              <a:prstGeom prst="rect">
                <a:avLst/>
              </a:prstGeom>
              <a:grpFill/>
              <a:ln w="9525" cap="flat" cmpd="sng" algn="ctr">
                <a:solidFill>
                  <a:srgbClr val="B71234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tel Clear"/>
                  <a:ea typeface="+mn-ea"/>
                  <a:cs typeface="+mn-cs"/>
                </a:endParaRPr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>
              <a:off x="6147649" y="2145003"/>
              <a:ext cx="899606" cy="6832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200" kern="1200" dirty="0" smtClean="0">
                  <a:solidFill>
                    <a:srgbClr val="53565A"/>
                  </a:solidFill>
                  <a:latin typeface="Intel Clear"/>
                  <a:ea typeface="+mn-ea"/>
                  <a:cs typeface="+mn-cs"/>
                </a:rPr>
                <a:t>Release</a:t>
              </a:r>
              <a:br>
                <a:rPr lang="en-US" sz="1200" kern="1200" dirty="0" smtClean="0">
                  <a:solidFill>
                    <a:srgbClr val="53565A"/>
                  </a:solidFill>
                  <a:latin typeface="Intel Clear"/>
                  <a:ea typeface="+mn-ea"/>
                  <a:cs typeface="+mn-cs"/>
                </a:rPr>
              </a:br>
              <a:r>
                <a:rPr lang="en-US" sz="1200" kern="1200" dirty="0" smtClean="0">
                  <a:solidFill>
                    <a:srgbClr val="53565A"/>
                  </a:solidFill>
                  <a:latin typeface="Intel Clear"/>
                  <a:ea typeface="+mn-ea"/>
                  <a:cs typeface="+mn-cs"/>
                </a:rPr>
                <a:t>Quality</a:t>
              </a:r>
            </a:p>
            <a:p>
              <a:pPr algn="ctr">
                <a:lnSpc>
                  <a:spcPct val="80000"/>
                </a:lnSpc>
              </a:pPr>
              <a:r>
                <a:rPr lang="en-US" sz="1200" kern="1200" dirty="0" smtClean="0">
                  <a:solidFill>
                    <a:srgbClr val="53565A"/>
                  </a:solidFill>
                  <a:latin typeface="Intel Clear"/>
                  <a:ea typeface="+mn-ea"/>
                  <a:cs typeface="+mn-cs"/>
                </a:rPr>
                <a:t>Increment</a:t>
              </a:r>
            </a:p>
            <a:p>
              <a:pPr algn="ctr">
                <a:lnSpc>
                  <a:spcPct val="80000"/>
                </a:lnSpc>
              </a:pPr>
              <a:r>
                <a:rPr lang="en-US" sz="1200" kern="1200" dirty="0" smtClean="0">
                  <a:solidFill>
                    <a:srgbClr val="53565A"/>
                  </a:solidFill>
                  <a:latin typeface="Intel Clear"/>
                  <a:ea typeface="+mn-ea"/>
                  <a:cs typeface="+mn-cs"/>
                </a:rPr>
                <a:t>(PSI)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515074" y="2145003"/>
              <a:ext cx="813043" cy="3931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200" kern="1200" dirty="0" smtClean="0">
                  <a:solidFill>
                    <a:srgbClr val="53565A"/>
                  </a:solidFill>
                  <a:latin typeface="Intel Clear"/>
                  <a:ea typeface="+mn-ea"/>
                  <a:cs typeface="+mn-cs"/>
                </a:rPr>
                <a:t>Finished </a:t>
              </a:r>
              <a:br>
                <a:rPr lang="en-US" sz="1200" kern="1200" dirty="0" smtClean="0">
                  <a:solidFill>
                    <a:srgbClr val="53565A"/>
                  </a:solidFill>
                  <a:latin typeface="Intel Clear"/>
                  <a:ea typeface="+mn-ea"/>
                  <a:cs typeface="+mn-cs"/>
                </a:rPr>
              </a:br>
              <a:r>
                <a:rPr lang="en-US" sz="1200" kern="1200" dirty="0" smtClean="0">
                  <a:solidFill>
                    <a:srgbClr val="53565A"/>
                  </a:solidFill>
                  <a:latin typeface="Intel Clear"/>
                  <a:ea typeface="+mn-ea"/>
                  <a:cs typeface="+mn-cs"/>
                </a:rPr>
                <a:t>Product</a:t>
              </a:r>
            </a:p>
          </p:txBody>
        </p:sp>
        <p:cxnSp>
          <p:nvCxnSpPr>
            <p:cNvPr id="23" name="Curved Connector 22"/>
            <p:cNvCxnSpPr>
              <a:stCxn id="41" idx="1"/>
              <a:endCxn id="30" idx="1"/>
            </p:cNvCxnSpPr>
            <p:nvPr/>
          </p:nvCxnSpPr>
          <p:spPr>
            <a:xfrm rot="10800000" flipH="1" flipV="1">
              <a:off x="3145256" y="2363340"/>
              <a:ext cx="193068" cy="891773"/>
            </a:xfrm>
            <a:prstGeom prst="curvedConnector3">
              <a:avLst>
                <a:gd name="adj1" fmla="val 56736"/>
              </a:avLst>
            </a:prstGeom>
            <a:noFill/>
            <a:ln w="9525" cap="flat" cmpd="sng" algn="ctr">
              <a:solidFill>
                <a:srgbClr val="727478">
                  <a:shade val="95000"/>
                  <a:satMod val="105000"/>
                </a:srgbClr>
              </a:solidFill>
              <a:prstDash val="solid"/>
              <a:tailEnd type="triangle"/>
            </a:ln>
            <a:effectLst/>
          </p:spPr>
        </p:cxnSp>
        <p:sp>
          <p:nvSpPr>
            <p:cNvPr id="24" name="Rectangle 23"/>
            <p:cNvSpPr/>
            <p:nvPr/>
          </p:nvSpPr>
          <p:spPr>
            <a:xfrm>
              <a:off x="3378409" y="2988887"/>
              <a:ext cx="273398" cy="63331"/>
            </a:xfrm>
            <a:prstGeom prst="rect">
              <a:avLst/>
            </a:prstGeom>
            <a:solidFill>
              <a:srgbClr val="B71234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 Clear"/>
                <a:ea typeface="+mn-ea"/>
                <a:cs typeface="+mn-cs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378409" y="3083752"/>
              <a:ext cx="273398" cy="76500"/>
            </a:xfrm>
            <a:prstGeom prst="rect">
              <a:avLst/>
            </a:prstGeom>
            <a:solidFill>
              <a:srgbClr val="B71234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 Clear"/>
                <a:ea typeface="+mn-ea"/>
                <a:cs typeface="+mn-cs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378409" y="3178618"/>
              <a:ext cx="273398" cy="36099"/>
            </a:xfrm>
            <a:prstGeom prst="rect">
              <a:avLst/>
            </a:prstGeom>
            <a:solidFill>
              <a:srgbClr val="B71234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 Clear"/>
                <a:ea typeface="+mn-ea"/>
                <a:cs typeface="+mn-cs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3378409" y="3236963"/>
              <a:ext cx="273398" cy="118753"/>
            </a:xfrm>
            <a:prstGeom prst="rect">
              <a:avLst/>
            </a:prstGeom>
            <a:solidFill>
              <a:srgbClr val="B71234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 Clear"/>
                <a:ea typeface="+mn-ea"/>
                <a:cs typeface="+mn-cs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3378409" y="3376420"/>
              <a:ext cx="273398" cy="63915"/>
            </a:xfrm>
            <a:prstGeom prst="rect">
              <a:avLst/>
            </a:prstGeom>
            <a:solidFill>
              <a:srgbClr val="B71234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 Clear"/>
                <a:ea typeface="+mn-ea"/>
                <a:cs typeface="+mn-cs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378409" y="3461041"/>
              <a:ext cx="273398" cy="49637"/>
            </a:xfrm>
            <a:prstGeom prst="rect">
              <a:avLst/>
            </a:prstGeom>
            <a:solidFill>
              <a:srgbClr val="B71234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 Clear"/>
                <a:ea typeface="+mn-ea"/>
                <a:cs typeface="+mn-cs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338324" y="2998994"/>
              <a:ext cx="353567" cy="512239"/>
            </a:xfrm>
            <a:prstGeom prst="rect">
              <a:avLst/>
            </a:prstGeom>
            <a:noFill/>
            <a:ln w="19050" cap="flat" cmpd="sng" algn="ctr">
              <a:solidFill>
                <a:srgbClr val="B71234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 Clear"/>
                <a:ea typeface="+mn-ea"/>
                <a:cs typeface="+mn-cs"/>
              </a:endParaRPr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3946425" y="3018522"/>
              <a:ext cx="271048" cy="492712"/>
              <a:chOff x="3946425" y="3018522"/>
              <a:chExt cx="271048" cy="492712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3946425" y="3018522"/>
                <a:ext cx="271048" cy="492712"/>
              </a:xfrm>
              <a:prstGeom prst="rect">
                <a:avLst/>
              </a:prstGeom>
              <a:noFill/>
              <a:ln w="19050" cap="flat" cmpd="sng" algn="ctr">
                <a:solidFill>
                  <a:srgbClr val="B71234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tel Clear"/>
                  <a:ea typeface="+mn-ea"/>
                  <a:cs typeface="+mn-cs"/>
                </a:endParaRPr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3963330" y="3056463"/>
                <a:ext cx="108454" cy="57965"/>
              </a:xfrm>
              <a:prstGeom prst="rect">
                <a:avLst/>
              </a:prstGeom>
              <a:solidFill>
                <a:srgbClr val="B71234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tel Clear"/>
                  <a:ea typeface="+mn-ea"/>
                  <a:cs typeface="+mn-cs"/>
                </a:endParaRPr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4081949" y="3056463"/>
                <a:ext cx="37994" cy="57965"/>
              </a:xfrm>
              <a:prstGeom prst="rect">
                <a:avLst/>
              </a:prstGeom>
              <a:solidFill>
                <a:srgbClr val="B71234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tel Clear"/>
                  <a:ea typeface="+mn-ea"/>
                  <a:cs typeface="+mn-cs"/>
                </a:endParaRPr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4130714" y="3056463"/>
                <a:ext cx="61424" cy="57965"/>
              </a:xfrm>
              <a:prstGeom prst="rect">
                <a:avLst/>
              </a:prstGeom>
              <a:solidFill>
                <a:srgbClr val="B71234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tel Clear"/>
                  <a:ea typeface="+mn-ea"/>
                  <a:cs typeface="+mn-cs"/>
                </a:endParaRPr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3963330" y="3147298"/>
                <a:ext cx="37994" cy="57965"/>
              </a:xfrm>
              <a:prstGeom prst="rect">
                <a:avLst/>
              </a:prstGeom>
              <a:solidFill>
                <a:srgbClr val="B71234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tel Clear"/>
                  <a:ea typeface="+mn-ea"/>
                  <a:cs typeface="+mn-cs"/>
                </a:endParaRPr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4022779" y="3147298"/>
                <a:ext cx="37994" cy="57965"/>
              </a:xfrm>
              <a:prstGeom prst="rect">
                <a:avLst/>
              </a:prstGeom>
              <a:solidFill>
                <a:srgbClr val="B71234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tel Clear"/>
                  <a:ea typeface="+mn-ea"/>
                  <a:cs typeface="+mn-cs"/>
                </a:endParaRPr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4066619" y="3147298"/>
                <a:ext cx="37994" cy="57965"/>
              </a:xfrm>
              <a:prstGeom prst="rect">
                <a:avLst/>
              </a:prstGeom>
              <a:solidFill>
                <a:srgbClr val="B71234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tel Clear"/>
                  <a:ea typeface="+mn-ea"/>
                  <a:cs typeface="+mn-cs"/>
                </a:endParaRPr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4110460" y="3147298"/>
                <a:ext cx="37994" cy="57965"/>
              </a:xfrm>
              <a:prstGeom prst="rect">
                <a:avLst/>
              </a:prstGeom>
              <a:solidFill>
                <a:srgbClr val="B71234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tel Clear"/>
                  <a:ea typeface="+mn-ea"/>
                  <a:cs typeface="+mn-cs"/>
                </a:endParaRPr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4157013" y="3147297"/>
                <a:ext cx="37332" cy="57965"/>
              </a:xfrm>
              <a:prstGeom prst="rect">
                <a:avLst/>
              </a:prstGeom>
              <a:solidFill>
                <a:srgbClr val="B71234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tel Clear"/>
                  <a:ea typeface="+mn-ea"/>
                  <a:cs typeface="+mn-cs"/>
                </a:endParaRPr>
              </a:p>
            </p:txBody>
          </p:sp>
          <p:cxnSp>
            <p:nvCxnSpPr>
              <p:cNvPr id="69" name="Straight Connector 68"/>
              <p:cNvCxnSpPr/>
              <p:nvPr/>
            </p:nvCxnSpPr>
            <p:spPr>
              <a:xfrm>
                <a:off x="3963330" y="3285328"/>
                <a:ext cx="103289" cy="0"/>
              </a:xfrm>
              <a:prstGeom prst="line">
                <a:avLst/>
              </a:prstGeom>
              <a:noFill/>
              <a:ln w="25400" cap="flat" cmpd="sng" algn="ctr">
                <a:solidFill>
                  <a:srgbClr val="B71234"/>
                </a:solidFill>
                <a:prstDash val="solid"/>
              </a:ln>
              <a:effectLst/>
            </p:spPr>
          </p:cxnSp>
          <p:cxnSp>
            <p:nvCxnSpPr>
              <p:cNvPr id="70" name="Straight Connector 69"/>
              <p:cNvCxnSpPr/>
              <p:nvPr/>
            </p:nvCxnSpPr>
            <p:spPr>
              <a:xfrm>
                <a:off x="4022779" y="3348344"/>
                <a:ext cx="177318" cy="0"/>
              </a:xfrm>
              <a:prstGeom prst="line">
                <a:avLst/>
              </a:prstGeom>
              <a:noFill/>
              <a:ln w="25400" cap="flat" cmpd="sng" algn="ctr">
                <a:solidFill>
                  <a:srgbClr val="B71234"/>
                </a:solidFill>
                <a:prstDash val="solid"/>
              </a:ln>
              <a:effectLst/>
            </p:spPr>
          </p:cxnSp>
          <p:cxnSp>
            <p:nvCxnSpPr>
              <p:cNvPr id="71" name="Straight Connector 70"/>
              <p:cNvCxnSpPr/>
              <p:nvPr/>
            </p:nvCxnSpPr>
            <p:spPr>
              <a:xfrm>
                <a:off x="3968770" y="3431529"/>
                <a:ext cx="225575" cy="0"/>
              </a:xfrm>
              <a:prstGeom prst="line">
                <a:avLst/>
              </a:prstGeom>
              <a:noFill/>
              <a:ln w="25400" cap="flat" cmpd="sng" algn="ctr">
                <a:solidFill>
                  <a:srgbClr val="B71234"/>
                </a:solidFill>
                <a:prstDash val="solid"/>
              </a:ln>
              <a:effectLst/>
            </p:spPr>
          </p:cxnSp>
        </p:grpSp>
        <p:cxnSp>
          <p:nvCxnSpPr>
            <p:cNvPr id="32" name="Straight Arrow Connector 31"/>
            <p:cNvCxnSpPr>
              <a:stCxn id="30" idx="3"/>
              <a:endCxn id="60" idx="1"/>
            </p:cNvCxnSpPr>
            <p:nvPr/>
          </p:nvCxnSpPr>
          <p:spPr>
            <a:xfrm>
              <a:off x="3691891" y="3255114"/>
              <a:ext cx="254534" cy="9764"/>
            </a:xfrm>
            <a:prstGeom prst="straightConnector1">
              <a:avLst/>
            </a:prstGeom>
            <a:noFill/>
            <a:ln w="9525" cap="flat" cmpd="sng" algn="ctr">
              <a:solidFill>
                <a:srgbClr val="727478">
                  <a:shade val="95000"/>
                  <a:satMod val="105000"/>
                </a:srgbClr>
              </a:solidFill>
              <a:prstDash val="solid"/>
              <a:tailEnd type="triangle"/>
            </a:ln>
            <a:effectLst/>
          </p:spPr>
        </p:cxnSp>
        <p:grpSp>
          <p:nvGrpSpPr>
            <p:cNvPr id="33" name="Group 32"/>
            <p:cNvGrpSpPr/>
            <p:nvPr/>
          </p:nvGrpSpPr>
          <p:grpSpPr>
            <a:xfrm>
              <a:off x="312234" y="3636148"/>
              <a:ext cx="8526965" cy="773298"/>
              <a:chOff x="825843" y="2160863"/>
              <a:chExt cx="7277601" cy="586676"/>
            </a:xfrm>
            <a:solidFill>
              <a:srgbClr val="B1BABF">
                <a:lumMod val="60000"/>
                <a:lumOff val="40000"/>
              </a:srgbClr>
            </a:solidFill>
          </p:grpSpPr>
          <p:sp>
            <p:nvSpPr>
              <p:cNvPr id="48" name="Right Arrow 47"/>
              <p:cNvSpPr/>
              <p:nvPr/>
            </p:nvSpPr>
            <p:spPr>
              <a:xfrm>
                <a:off x="7557633" y="2310766"/>
                <a:ext cx="545811" cy="286870"/>
              </a:xfrm>
              <a:prstGeom prst="rightArrow">
                <a:avLst/>
              </a:prstGeom>
              <a:solidFill>
                <a:srgbClr val="0070C0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vert="horz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tel Clear"/>
                  <a:ea typeface="+mn-ea"/>
                  <a:cs typeface="+mn-cs"/>
                </a:endParaRPr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6755717" y="2160863"/>
                <a:ext cx="901621" cy="586676"/>
              </a:xfrm>
              <a:prstGeom prst="rect">
                <a:avLst/>
              </a:prstGeom>
              <a:solidFill>
                <a:srgbClr val="53565A"/>
              </a:solidFill>
              <a:ln w="28575" cap="flat" cmpd="sng" algn="ctr">
                <a:solidFill>
                  <a:srgbClr val="53565A"/>
                </a:solidFill>
                <a:prstDash val="solid"/>
              </a:ln>
              <a:effectLst/>
            </p:spPr>
            <p:txBody>
              <a:bodyPr vert="horz" wrap="none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Intel Clear"/>
                    <a:ea typeface="+mn-ea"/>
                    <a:cs typeface="+mn-cs"/>
                  </a:rPr>
                  <a:t>Release to </a:t>
                </a:r>
                <a:br>
                  <a:rPr kumimoji="0" lang="en-US" sz="11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Intel Clear"/>
                    <a:ea typeface="+mn-ea"/>
                    <a:cs typeface="+mn-cs"/>
                  </a:rPr>
                </a:br>
                <a:r>
                  <a:rPr kumimoji="0" lang="en-US" sz="11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Intel Clear"/>
                    <a:ea typeface="+mn-ea"/>
                    <a:cs typeface="+mn-cs"/>
                  </a:rPr>
                  <a:t>Customer</a:t>
                </a:r>
              </a:p>
            </p:txBody>
          </p:sp>
          <p:sp>
            <p:nvSpPr>
              <p:cNvPr id="50" name="Right Arrow 49"/>
              <p:cNvSpPr/>
              <p:nvPr/>
            </p:nvSpPr>
            <p:spPr>
              <a:xfrm>
                <a:off x="6524655" y="2310766"/>
                <a:ext cx="341658" cy="286870"/>
              </a:xfrm>
              <a:prstGeom prst="rightArrow">
                <a:avLst/>
              </a:prstGeom>
              <a:solidFill>
                <a:srgbClr val="0070C0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vert="horz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tel Clear"/>
                  <a:ea typeface="+mn-ea"/>
                  <a:cs typeface="+mn-cs"/>
                </a:endParaRPr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5574661" y="2160863"/>
                <a:ext cx="946378" cy="586676"/>
              </a:xfrm>
              <a:prstGeom prst="rect">
                <a:avLst/>
              </a:prstGeom>
              <a:solidFill>
                <a:srgbClr val="53565A"/>
              </a:solidFill>
              <a:ln w="28575" cap="flat" cmpd="sng" algn="ctr">
                <a:solidFill>
                  <a:srgbClr val="53565A"/>
                </a:solidFill>
                <a:prstDash val="solid"/>
              </a:ln>
              <a:effectLst/>
            </p:spPr>
            <p:txBody>
              <a:bodyPr vert="horz" wrap="none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Intel Clear"/>
                    <a:ea typeface="+mn-ea"/>
                    <a:cs typeface="+mn-cs"/>
                  </a:rPr>
                  <a:t>Sprint 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Intel Clear"/>
                    <a:ea typeface="+mn-ea"/>
                    <a:cs typeface="+mn-cs"/>
                  </a:rPr>
                  <a:t>Review &amp;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Intel Clear"/>
                    <a:ea typeface="+mn-ea"/>
                    <a:cs typeface="+mn-cs"/>
                  </a:rPr>
                  <a:t>Retrospective</a:t>
                </a:r>
              </a:p>
            </p:txBody>
          </p:sp>
          <p:sp>
            <p:nvSpPr>
              <p:cNvPr id="52" name="Right Arrow 51"/>
              <p:cNvSpPr/>
              <p:nvPr/>
            </p:nvSpPr>
            <p:spPr>
              <a:xfrm>
                <a:off x="5390036" y="2310766"/>
                <a:ext cx="337323" cy="286870"/>
              </a:xfrm>
              <a:prstGeom prst="rightArrow">
                <a:avLst/>
              </a:prstGeom>
              <a:solidFill>
                <a:srgbClr val="0070C0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vert="horz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tel Clear"/>
                  <a:ea typeface="+mn-ea"/>
                  <a:cs typeface="+mn-cs"/>
                </a:endParaRPr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4343831" y="2160863"/>
                <a:ext cx="1040219" cy="586676"/>
              </a:xfrm>
              <a:prstGeom prst="rect">
                <a:avLst/>
              </a:prstGeom>
              <a:solidFill>
                <a:srgbClr val="53565A"/>
              </a:solidFill>
              <a:ln w="28575" cap="flat" cmpd="sng" algn="ctr">
                <a:solidFill>
                  <a:srgbClr val="53565A"/>
                </a:solidFill>
                <a:prstDash val="solid"/>
              </a:ln>
              <a:effectLst/>
            </p:spPr>
            <p:txBody>
              <a:bodyPr vert="horz" wrap="none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Intel Clear"/>
                    <a:ea typeface="+mn-ea"/>
                    <a:cs typeface="+mn-cs"/>
                  </a:rPr>
                  <a:t>Development 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Intel Clear"/>
                    <a:ea typeface="+mn-ea"/>
                    <a:cs typeface="+mn-cs"/>
                  </a:rPr>
                  <a:t>&amp; Test</a:t>
                </a:r>
              </a:p>
            </p:txBody>
          </p:sp>
          <p:sp>
            <p:nvSpPr>
              <p:cNvPr id="54" name="Right Arrow 53"/>
              <p:cNvSpPr/>
              <p:nvPr/>
            </p:nvSpPr>
            <p:spPr>
              <a:xfrm>
                <a:off x="4154371" y="2310766"/>
                <a:ext cx="332590" cy="286870"/>
              </a:xfrm>
              <a:prstGeom prst="rightArrow">
                <a:avLst/>
              </a:prstGeom>
              <a:solidFill>
                <a:srgbClr val="0070C0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vert="horz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tel Clear"/>
                  <a:ea typeface="+mn-ea"/>
                  <a:cs typeface="+mn-cs"/>
                </a:endParaRPr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3370025" y="2160863"/>
                <a:ext cx="783195" cy="586676"/>
              </a:xfrm>
              <a:prstGeom prst="rect">
                <a:avLst/>
              </a:prstGeom>
              <a:solidFill>
                <a:srgbClr val="53565A"/>
              </a:solidFill>
              <a:ln w="28575" cap="flat" cmpd="sng" algn="ctr">
                <a:solidFill>
                  <a:srgbClr val="53565A"/>
                </a:solidFill>
                <a:prstDash val="solid"/>
              </a:ln>
              <a:effectLst/>
            </p:spPr>
            <p:txBody>
              <a:bodyPr vert="horz" wrap="none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Intel Clear"/>
                    <a:ea typeface="+mn-ea"/>
                    <a:cs typeface="+mn-cs"/>
                  </a:rPr>
                  <a:t>Sprint 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Intel Clear"/>
                    <a:ea typeface="+mn-ea"/>
                    <a:cs typeface="+mn-cs"/>
                  </a:rPr>
                  <a:t>Planning</a:t>
                </a:r>
              </a:p>
            </p:txBody>
          </p:sp>
          <p:sp>
            <p:nvSpPr>
              <p:cNvPr id="56" name="Right Arrow 55"/>
              <p:cNvSpPr/>
              <p:nvPr/>
            </p:nvSpPr>
            <p:spPr>
              <a:xfrm>
                <a:off x="3129638" y="2310766"/>
                <a:ext cx="343887" cy="286870"/>
              </a:xfrm>
              <a:prstGeom prst="rightArrow">
                <a:avLst/>
              </a:prstGeom>
              <a:solidFill>
                <a:srgbClr val="0070C0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vert="horz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tel Clear"/>
                  <a:ea typeface="+mn-ea"/>
                  <a:cs typeface="+mn-cs"/>
                </a:endParaRPr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2336841" y="2160863"/>
                <a:ext cx="783195" cy="586676"/>
              </a:xfrm>
              <a:prstGeom prst="rect">
                <a:avLst/>
              </a:prstGeom>
              <a:solidFill>
                <a:srgbClr val="53565A"/>
              </a:solidFill>
              <a:ln w="28575" cap="flat" cmpd="sng" algn="ctr">
                <a:solidFill>
                  <a:srgbClr val="53565A"/>
                </a:solidFill>
                <a:prstDash val="solid"/>
              </a:ln>
              <a:effectLst/>
            </p:spPr>
            <p:txBody>
              <a:bodyPr vert="horz" wrap="none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Intel Clear"/>
                    <a:ea typeface="+mn-ea"/>
                    <a:cs typeface="+mn-cs"/>
                  </a:rPr>
                  <a:t>Release 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Intel Clear"/>
                    <a:ea typeface="+mn-ea"/>
                    <a:cs typeface="+mn-cs"/>
                  </a:rPr>
                  <a:t>Planning</a:t>
                </a:r>
              </a:p>
            </p:txBody>
          </p:sp>
          <p:sp>
            <p:nvSpPr>
              <p:cNvPr id="58" name="Right Arrow 57"/>
              <p:cNvSpPr/>
              <p:nvPr/>
            </p:nvSpPr>
            <p:spPr>
              <a:xfrm>
                <a:off x="2146230" y="2310766"/>
                <a:ext cx="350708" cy="286870"/>
              </a:xfrm>
              <a:prstGeom prst="rightArrow">
                <a:avLst/>
              </a:prstGeom>
              <a:solidFill>
                <a:srgbClr val="0070C0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vert="horz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tel Clear"/>
                  <a:ea typeface="+mn-ea"/>
                  <a:cs typeface="+mn-cs"/>
                </a:endParaRPr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825843" y="2160863"/>
                <a:ext cx="1320387" cy="586676"/>
              </a:xfrm>
              <a:prstGeom prst="rect">
                <a:avLst/>
              </a:prstGeom>
              <a:solidFill>
                <a:srgbClr val="53565A"/>
              </a:solidFill>
              <a:ln w="28575" cap="flat" cmpd="sng" algn="ctr">
                <a:solidFill>
                  <a:srgbClr val="53565A"/>
                </a:solidFill>
                <a:prstDash val="solid"/>
              </a:ln>
              <a:effectLst/>
            </p:spPr>
            <p:txBody>
              <a:bodyPr vert="horz" wrap="none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Intel Clear"/>
                    <a:ea typeface="+mn-ea"/>
                    <a:cs typeface="+mn-cs"/>
                  </a:rPr>
                  <a:t>Investment Themes,  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Intel Clear"/>
                    <a:ea typeface="+mn-ea"/>
                    <a:cs typeface="+mn-cs"/>
                  </a:rPr>
                  <a:t>Epics (Viability, 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Intel Clear"/>
                    <a:ea typeface="+mn-ea"/>
                    <a:cs typeface="+mn-cs"/>
                  </a:rPr>
                  <a:t>Feasibility, Desirability)</a:t>
                </a:r>
              </a:p>
            </p:txBody>
          </p:sp>
        </p:grpSp>
        <p:grpSp>
          <p:nvGrpSpPr>
            <p:cNvPr id="34" name="Group 33"/>
            <p:cNvGrpSpPr/>
            <p:nvPr/>
          </p:nvGrpSpPr>
          <p:grpSpPr>
            <a:xfrm>
              <a:off x="1284629" y="5923965"/>
              <a:ext cx="6770358" cy="474621"/>
              <a:chOff x="1595476" y="4419048"/>
              <a:chExt cx="5778365" cy="360079"/>
            </a:xfrm>
          </p:grpSpPr>
          <p:sp>
            <p:nvSpPr>
              <p:cNvPr id="44" name="TextBox 43"/>
              <p:cNvSpPr txBox="1"/>
              <p:nvPr/>
            </p:nvSpPr>
            <p:spPr>
              <a:xfrm>
                <a:off x="1595476" y="4419048"/>
                <a:ext cx="1011323" cy="3502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kern="1200" dirty="0" smtClean="0">
                    <a:solidFill>
                      <a:srgbClr val="53565A">
                        <a:lumMod val="65000"/>
                        <a:lumOff val="35000"/>
                      </a:srgbClr>
                    </a:solidFill>
                    <a:latin typeface="Intel Clear"/>
                    <a:ea typeface="+mn-ea"/>
                    <a:cs typeface="+mn-cs"/>
                  </a:rPr>
                  <a:t>Plan-Of-Intent </a:t>
                </a:r>
                <a:br>
                  <a:rPr lang="en-US" sz="1200" kern="1200" dirty="0" smtClean="0">
                    <a:solidFill>
                      <a:srgbClr val="53565A">
                        <a:lumMod val="65000"/>
                        <a:lumOff val="35000"/>
                      </a:srgbClr>
                    </a:solidFill>
                    <a:latin typeface="Intel Clear"/>
                    <a:ea typeface="+mn-ea"/>
                    <a:cs typeface="+mn-cs"/>
                  </a:rPr>
                </a:br>
                <a:r>
                  <a:rPr lang="en-US" sz="1200" kern="1200" dirty="0" smtClean="0">
                    <a:solidFill>
                      <a:srgbClr val="53565A">
                        <a:lumMod val="65000"/>
                        <a:lumOff val="35000"/>
                      </a:srgbClr>
                    </a:solidFill>
                    <a:latin typeface="Intel Clear"/>
                    <a:ea typeface="+mn-ea"/>
                    <a:cs typeface="+mn-cs"/>
                  </a:rPr>
                  <a:t>Checkpoint</a:t>
                </a:r>
                <a:endParaRPr lang="en-US" sz="1200" kern="1200" dirty="0">
                  <a:solidFill>
                    <a:srgbClr val="53565A">
                      <a:lumMod val="65000"/>
                      <a:lumOff val="35000"/>
                    </a:srgbClr>
                  </a:solidFill>
                  <a:latin typeface="Intel Clear"/>
                  <a:ea typeface="+mn-ea"/>
                  <a:cs typeface="+mn-cs"/>
                </a:endParaRP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2455063" y="4419048"/>
                <a:ext cx="1217912" cy="3502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kern="1200" dirty="0" smtClean="0">
                    <a:solidFill>
                      <a:srgbClr val="53565A">
                        <a:lumMod val="65000"/>
                        <a:lumOff val="35000"/>
                      </a:srgbClr>
                    </a:solidFill>
                    <a:latin typeface="Intel Clear"/>
                    <a:ea typeface="+mn-ea"/>
                    <a:cs typeface="+mn-cs"/>
                  </a:rPr>
                  <a:t>Release Planning </a:t>
                </a:r>
                <a:br>
                  <a:rPr lang="en-US" sz="1200" kern="1200" dirty="0" smtClean="0">
                    <a:solidFill>
                      <a:srgbClr val="53565A">
                        <a:lumMod val="65000"/>
                        <a:lumOff val="35000"/>
                      </a:srgbClr>
                    </a:solidFill>
                    <a:latin typeface="Intel Clear"/>
                    <a:ea typeface="+mn-ea"/>
                    <a:cs typeface="+mn-cs"/>
                  </a:rPr>
                </a:br>
                <a:r>
                  <a:rPr lang="en-US" sz="1200" kern="1200" dirty="0" smtClean="0">
                    <a:solidFill>
                      <a:srgbClr val="53565A">
                        <a:lumMod val="65000"/>
                        <a:lumOff val="35000"/>
                      </a:srgbClr>
                    </a:solidFill>
                    <a:latin typeface="Intel Clear"/>
                    <a:ea typeface="+mn-ea"/>
                    <a:cs typeface="+mn-cs"/>
                  </a:rPr>
                  <a:t>Checkpoint</a:t>
                </a:r>
                <a:endParaRPr lang="en-US" sz="1200" kern="1200" dirty="0">
                  <a:solidFill>
                    <a:srgbClr val="53565A">
                      <a:lumMod val="65000"/>
                      <a:lumOff val="35000"/>
                    </a:srgbClr>
                  </a:solidFill>
                  <a:latin typeface="Intel Clear"/>
                  <a:ea typeface="+mn-ea"/>
                  <a:cs typeface="+mn-cs"/>
                </a:endParaRP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3573273" y="4419048"/>
                <a:ext cx="1044159" cy="3502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kern="1200" dirty="0" smtClean="0">
                    <a:solidFill>
                      <a:srgbClr val="53565A">
                        <a:lumMod val="65000"/>
                        <a:lumOff val="35000"/>
                      </a:srgbClr>
                    </a:solidFill>
                    <a:latin typeface="Intel Clear"/>
                    <a:ea typeface="+mn-ea"/>
                    <a:cs typeface="+mn-cs"/>
                  </a:rPr>
                  <a:t>Sprint Planning</a:t>
                </a:r>
                <a:br>
                  <a:rPr lang="en-US" sz="1200" kern="1200" dirty="0" smtClean="0">
                    <a:solidFill>
                      <a:srgbClr val="53565A">
                        <a:lumMod val="65000"/>
                        <a:lumOff val="35000"/>
                      </a:srgbClr>
                    </a:solidFill>
                    <a:latin typeface="Intel Clear"/>
                    <a:ea typeface="+mn-ea"/>
                    <a:cs typeface="+mn-cs"/>
                  </a:rPr>
                </a:br>
                <a:r>
                  <a:rPr lang="en-US" sz="1200" kern="1200" dirty="0" smtClean="0">
                    <a:solidFill>
                      <a:srgbClr val="53565A">
                        <a:lumMod val="65000"/>
                        <a:lumOff val="35000"/>
                      </a:srgbClr>
                    </a:solidFill>
                    <a:latin typeface="Intel Clear"/>
                    <a:ea typeface="+mn-ea"/>
                    <a:cs typeface="+mn-cs"/>
                  </a:rPr>
                  <a:t>Checkpoint</a:t>
                </a:r>
                <a:endParaRPr lang="en-US" sz="1200" kern="1200" dirty="0">
                  <a:solidFill>
                    <a:srgbClr val="53565A">
                      <a:lumMod val="65000"/>
                      <a:lumOff val="35000"/>
                    </a:srgbClr>
                  </a:solidFill>
                  <a:latin typeface="Intel Clear"/>
                  <a:ea typeface="+mn-ea"/>
                  <a:cs typeface="+mn-cs"/>
                </a:endParaRPr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6272220" y="4428877"/>
                <a:ext cx="1101621" cy="3502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kern="1200" dirty="0" smtClean="0">
                    <a:solidFill>
                      <a:srgbClr val="53565A">
                        <a:lumMod val="65000"/>
                        <a:lumOff val="35000"/>
                      </a:srgbClr>
                    </a:solidFill>
                    <a:latin typeface="Intel Clear"/>
                    <a:ea typeface="+mn-ea"/>
                    <a:cs typeface="+mn-cs"/>
                  </a:rPr>
                  <a:t>Release Launch</a:t>
                </a:r>
                <a:br>
                  <a:rPr lang="en-US" sz="1200" kern="1200" dirty="0" smtClean="0">
                    <a:solidFill>
                      <a:srgbClr val="53565A">
                        <a:lumMod val="65000"/>
                        <a:lumOff val="35000"/>
                      </a:srgbClr>
                    </a:solidFill>
                    <a:latin typeface="Intel Clear"/>
                    <a:ea typeface="+mn-ea"/>
                    <a:cs typeface="+mn-cs"/>
                  </a:rPr>
                </a:br>
                <a:r>
                  <a:rPr lang="en-US" sz="1200" kern="1200" dirty="0" smtClean="0">
                    <a:solidFill>
                      <a:srgbClr val="53565A">
                        <a:lumMod val="65000"/>
                        <a:lumOff val="35000"/>
                      </a:srgbClr>
                    </a:solidFill>
                    <a:latin typeface="Intel Clear"/>
                    <a:ea typeface="+mn-ea"/>
                    <a:cs typeface="+mn-cs"/>
                  </a:rPr>
                  <a:t>Checkpoint</a:t>
                </a:r>
                <a:endParaRPr lang="en-US" sz="1200" kern="1200" dirty="0">
                  <a:solidFill>
                    <a:srgbClr val="53565A">
                      <a:lumMod val="65000"/>
                      <a:lumOff val="35000"/>
                    </a:srgbClr>
                  </a:solidFill>
                  <a:latin typeface="Intel Clear"/>
                  <a:ea typeface="+mn-ea"/>
                  <a:cs typeface="+mn-cs"/>
                </a:endParaRPr>
              </a:p>
            </p:txBody>
          </p:sp>
        </p:grpSp>
        <p:sp>
          <p:nvSpPr>
            <p:cNvPr id="35" name="TextBox 34"/>
            <p:cNvSpPr txBox="1"/>
            <p:nvPr/>
          </p:nvSpPr>
          <p:spPr>
            <a:xfrm>
              <a:off x="3393827" y="5118411"/>
              <a:ext cx="4389690" cy="405681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sz="1200" kern="1200" dirty="0" smtClean="0">
                  <a:solidFill>
                    <a:srgbClr val="53565A"/>
                  </a:solidFill>
                  <a:latin typeface="Intel Clear"/>
                  <a:ea typeface="+mn-ea"/>
                  <a:cs typeface="+mn-cs"/>
                </a:rPr>
                <a:t>Develop on a Cadence, Release on Demand</a:t>
              </a:r>
              <a:endParaRPr lang="en-US" sz="1200" kern="1200" dirty="0">
                <a:solidFill>
                  <a:srgbClr val="53565A"/>
                </a:solidFill>
                <a:latin typeface="Intel Clear"/>
                <a:ea typeface="+mn-ea"/>
                <a:cs typeface="+mn-cs"/>
              </a:endParaRPr>
            </a:p>
          </p:txBody>
        </p:sp>
        <p:cxnSp>
          <p:nvCxnSpPr>
            <p:cNvPr id="36" name="Straight Arrow Connector 35"/>
            <p:cNvCxnSpPr/>
            <p:nvPr/>
          </p:nvCxnSpPr>
          <p:spPr bwMode="auto">
            <a:xfrm>
              <a:off x="7515074" y="4511486"/>
              <a:ext cx="935" cy="1343510"/>
            </a:xfrm>
            <a:prstGeom prst="straightConnector1">
              <a:avLst/>
            </a:prstGeom>
            <a:solidFill>
              <a:srgbClr val="727478"/>
            </a:solidFill>
            <a:ln w="9525" cap="flat" cmpd="sng" algn="ctr">
              <a:solidFill>
                <a:srgbClr val="53565A"/>
              </a:solidFill>
              <a:prstDash val="sysDot"/>
              <a:round/>
              <a:headEnd type="none" w="med" len="med"/>
              <a:tailEnd type="arrow"/>
            </a:ln>
            <a:effectLst/>
          </p:spPr>
        </p:cxnSp>
        <p:sp>
          <p:nvSpPr>
            <p:cNvPr id="37" name="TextBox 36"/>
            <p:cNvSpPr txBox="1"/>
            <p:nvPr/>
          </p:nvSpPr>
          <p:spPr>
            <a:xfrm>
              <a:off x="4962005" y="4676211"/>
              <a:ext cx="916085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1200" kern="1200" dirty="0">
                  <a:solidFill>
                    <a:srgbClr val="53565A"/>
                  </a:solidFill>
                  <a:latin typeface="Intel Clear"/>
                  <a:ea typeface="+mn-ea"/>
                  <a:cs typeface="+mn-cs"/>
                </a:rPr>
                <a:t>1</a:t>
              </a:r>
              <a:r>
                <a:rPr lang="en-US" sz="1200" kern="1200" dirty="0" smtClean="0">
                  <a:solidFill>
                    <a:srgbClr val="53565A"/>
                  </a:solidFill>
                  <a:latin typeface="Intel Clear"/>
                  <a:ea typeface="+mn-ea"/>
                  <a:cs typeface="+mn-cs"/>
                </a:rPr>
                <a:t>-4 Weeks</a:t>
              </a:r>
              <a:endParaRPr lang="en-US" sz="1200" kern="1200" dirty="0">
                <a:solidFill>
                  <a:srgbClr val="53565A"/>
                </a:solidFill>
                <a:latin typeface="Intel Clear"/>
                <a:ea typeface="+mn-ea"/>
                <a:cs typeface="+mn-cs"/>
              </a:endParaRPr>
            </a:p>
          </p:txBody>
        </p:sp>
        <p:sp>
          <p:nvSpPr>
            <p:cNvPr id="38" name="Right Brace 37"/>
            <p:cNvSpPr/>
            <p:nvPr/>
          </p:nvSpPr>
          <p:spPr>
            <a:xfrm>
              <a:off x="2130677" y="1717046"/>
              <a:ext cx="139533" cy="590965"/>
            </a:xfrm>
            <a:prstGeom prst="rightBrace">
              <a:avLst/>
            </a:prstGeom>
            <a:noFill/>
            <a:ln w="9525" cap="flat" cmpd="sng" algn="ctr">
              <a:solidFill>
                <a:srgbClr val="B71234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Intel Clear"/>
                <a:ea typeface="+mn-ea"/>
                <a:cs typeface="+mn-cs"/>
              </a:endParaRPr>
            </a:p>
          </p:txBody>
        </p:sp>
        <p:sp>
          <p:nvSpPr>
            <p:cNvPr id="39" name="Left Brace 38"/>
            <p:cNvSpPr/>
            <p:nvPr/>
          </p:nvSpPr>
          <p:spPr>
            <a:xfrm>
              <a:off x="2541453" y="2051443"/>
              <a:ext cx="100802" cy="1388892"/>
            </a:xfrm>
            <a:prstGeom prst="leftBrace">
              <a:avLst/>
            </a:prstGeom>
            <a:noFill/>
            <a:ln w="9525" cap="flat" cmpd="sng" algn="ctr">
              <a:solidFill>
                <a:srgbClr val="B71234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Intel Clear"/>
                <a:ea typeface="+mn-ea"/>
                <a:cs typeface="+mn-cs"/>
              </a:endParaRPr>
            </a:p>
          </p:txBody>
        </p:sp>
        <p:cxnSp>
          <p:nvCxnSpPr>
            <p:cNvPr id="40" name="Curved Connector 39"/>
            <p:cNvCxnSpPr>
              <a:stCxn id="38" idx="1"/>
              <a:endCxn id="39" idx="1"/>
            </p:cNvCxnSpPr>
            <p:nvPr/>
          </p:nvCxnSpPr>
          <p:spPr>
            <a:xfrm rot="10800000" flipH="1" flipV="1">
              <a:off x="2270209" y="2012529"/>
              <a:ext cx="271243" cy="733360"/>
            </a:xfrm>
            <a:prstGeom prst="curvedConnector3">
              <a:avLst>
                <a:gd name="adj1" fmla="val 42899"/>
              </a:avLst>
            </a:prstGeom>
            <a:noFill/>
            <a:ln w="9525" cap="flat" cmpd="sng" algn="ctr">
              <a:solidFill>
                <a:srgbClr val="727478">
                  <a:shade val="95000"/>
                  <a:satMod val="105000"/>
                </a:srgbClr>
              </a:solidFill>
              <a:prstDash val="solid"/>
              <a:tailEnd type="triangle"/>
            </a:ln>
            <a:effectLst/>
          </p:spPr>
        </p:cxnSp>
        <p:sp>
          <p:nvSpPr>
            <p:cNvPr id="41" name="Right Brace 40"/>
            <p:cNvSpPr/>
            <p:nvPr/>
          </p:nvSpPr>
          <p:spPr>
            <a:xfrm>
              <a:off x="3005723" y="2067858"/>
              <a:ext cx="139533" cy="590965"/>
            </a:xfrm>
            <a:prstGeom prst="rightBrace">
              <a:avLst/>
            </a:prstGeom>
            <a:noFill/>
            <a:ln w="9525" cap="flat" cmpd="sng" algn="ctr">
              <a:solidFill>
                <a:srgbClr val="B71234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Intel Clear"/>
                <a:ea typeface="+mn-ea"/>
                <a:cs typeface="+mn-cs"/>
              </a:endParaRPr>
            </a:p>
          </p:txBody>
        </p:sp>
        <p:cxnSp>
          <p:nvCxnSpPr>
            <p:cNvPr id="42" name="Straight Arrow Connector 41"/>
            <p:cNvCxnSpPr/>
            <p:nvPr/>
          </p:nvCxnSpPr>
          <p:spPr bwMode="auto">
            <a:xfrm flipH="1">
              <a:off x="5652960" y="4478315"/>
              <a:ext cx="2637" cy="1376681"/>
            </a:xfrm>
            <a:prstGeom prst="straightConnector1">
              <a:avLst/>
            </a:prstGeom>
            <a:solidFill>
              <a:srgbClr val="727478"/>
            </a:solidFill>
            <a:ln w="9525" cap="flat" cmpd="sng" algn="ctr">
              <a:solidFill>
                <a:srgbClr val="53565A"/>
              </a:solidFill>
              <a:prstDash val="sysDot"/>
              <a:round/>
              <a:headEnd type="none" w="med" len="med"/>
              <a:tailEnd type="arrow"/>
            </a:ln>
            <a:effectLst/>
          </p:spPr>
        </p:cxnSp>
        <p:sp>
          <p:nvSpPr>
            <p:cNvPr id="43" name="TextBox 42"/>
            <p:cNvSpPr txBox="1"/>
            <p:nvPr/>
          </p:nvSpPr>
          <p:spPr>
            <a:xfrm>
              <a:off x="4998964" y="5928026"/>
              <a:ext cx="1819925" cy="4716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kern="1200" dirty="0" smtClean="0">
                  <a:solidFill>
                    <a:srgbClr val="53565A">
                      <a:lumMod val="65000"/>
                      <a:lumOff val="35000"/>
                    </a:srgbClr>
                  </a:solidFill>
                  <a:latin typeface="Intel Clear"/>
                  <a:ea typeface="+mn-ea"/>
                  <a:cs typeface="+mn-cs"/>
                </a:rPr>
                <a:t>Sprint / Release Readiness Checkpoint</a:t>
              </a:r>
              <a:endParaRPr lang="en-US" sz="1200" kern="1200" dirty="0">
                <a:solidFill>
                  <a:srgbClr val="53565A">
                    <a:lumMod val="65000"/>
                    <a:lumOff val="35000"/>
                  </a:srgbClr>
                </a:solidFill>
                <a:latin typeface="Intel Clear"/>
                <a:ea typeface="+mn-ea"/>
                <a:cs typeface="+mn-cs"/>
              </a:endParaRPr>
            </a:p>
          </p:txBody>
        </p:sp>
      </p:grpSp>
      <p:cxnSp>
        <p:nvCxnSpPr>
          <p:cNvPr id="115" name="Straight Arrow Connector 114"/>
          <p:cNvCxnSpPr/>
          <p:nvPr/>
        </p:nvCxnSpPr>
        <p:spPr bwMode="auto">
          <a:xfrm flipH="1">
            <a:off x="8586366" y="3039640"/>
            <a:ext cx="4335" cy="1153358"/>
          </a:xfrm>
          <a:prstGeom prst="straightConnector1">
            <a:avLst/>
          </a:prstGeom>
          <a:solidFill>
            <a:srgbClr val="727478"/>
          </a:solidFill>
          <a:ln w="9525" cap="flat" cmpd="sng" algn="ctr">
            <a:solidFill>
              <a:srgbClr val="53565A"/>
            </a:solidFill>
            <a:prstDash val="sysDot"/>
            <a:round/>
            <a:headEnd type="none" w="med" len="med"/>
            <a:tailEnd type="arrow"/>
          </a:ln>
          <a:effectLst/>
        </p:spPr>
      </p:cxnSp>
      <p:sp>
        <p:nvSpPr>
          <p:cNvPr id="116" name="TextBox 115"/>
          <p:cNvSpPr txBox="1"/>
          <p:nvPr/>
        </p:nvSpPr>
        <p:spPr>
          <a:xfrm>
            <a:off x="7969497" y="4227990"/>
            <a:ext cx="1077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53565A">
                    <a:lumMod val="65000"/>
                    <a:lumOff val="35000"/>
                  </a:srgbClr>
                </a:solidFill>
                <a:ea typeface="MS PGothic" pitchFamily="34" charset="-128"/>
              </a:rPr>
              <a:t>Post Release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53565A">
                    <a:lumMod val="65000"/>
                    <a:lumOff val="35000"/>
                  </a:srgbClr>
                </a:solidFill>
                <a:ea typeface="MS PGothic" pitchFamily="34" charset="-128"/>
              </a:rPr>
              <a:t>Sustainment</a:t>
            </a:r>
            <a:endParaRPr lang="en-US" sz="1200" dirty="0">
              <a:solidFill>
                <a:srgbClr val="53565A">
                  <a:lumMod val="65000"/>
                  <a:lumOff val="35000"/>
                </a:srgbClr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21328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MS Excel All Product Groups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612" y="916041"/>
            <a:ext cx="3700751" cy="38632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1972" y="916041"/>
            <a:ext cx="3357464" cy="3838912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91270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PSMM – </a:t>
            </a:r>
            <a:r>
              <a:rPr lang="en-US" b="1" dirty="0">
                <a:solidFill>
                  <a:srgbClr val="00B050"/>
                </a:solidFill>
              </a:rPr>
              <a:t>% Overhead Costs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57201" y="776946"/>
            <a:ext cx="8228012" cy="34492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NOTE: High overhead % is </a:t>
            </a:r>
            <a:r>
              <a:rPr lang="en-US" dirty="0" smtClean="0">
                <a:solidFill>
                  <a:schemeClr val="tx1"/>
                </a:solidFill>
              </a:rPr>
              <a:t>bad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862445" y="1121866"/>
            <a:ext cx="7574973" cy="3547817"/>
            <a:chOff x="457200" y="1648993"/>
            <a:chExt cx="8229600" cy="4379107"/>
          </a:xfrm>
        </p:grpSpPr>
        <p:sp>
          <p:nvSpPr>
            <p:cNvPr id="6" name="Rectangle 5"/>
            <p:cNvSpPr/>
            <p:nvPr/>
          </p:nvSpPr>
          <p:spPr bwMode="auto">
            <a:xfrm>
              <a:off x="457201" y="1648993"/>
              <a:ext cx="8139291" cy="4379107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>
                <a:latin typeface="Arial" charset="0"/>
                <a:ea typeface="MS PGothic" pitchFamily="34" charset="-128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1229982" y="2382235"/>
              <a:ext cx="6677862" cy="2951703"/>
              <a:chOff x="1464590" y="1813302"/>
              <a:chExt cx="6447295" cy="3696345"/>
            </a:xfrm>
          </p:grpSpPr>
          <p:cxnSp>
            <p:nvCxnSpPr>
              <p:cNvPr id="30" name="Straight Connector 29"/>
              <p:cNvCxnSpPr/>
              <p:nvPr/>
            </p:nvCxnSpPr>
            <p:spPr bwMode="auto">
              <a:xfrm flipH="1">
                <a:off x="1464590" y="1813302"/>
                <a:ext cx="23247" cy="3696345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arrow" w="med" len="med"/>
                <a:tailEnd type="none" w="med" len="med"/>
              </a:ln>
              <a:effectLst/>
            </p:spPr>
          </p:cxnSp>
          <p:cxnSp>
            <p:nvCxnSpPr>
              <p:cNvPr id="31" name="Straight Connector 30"/>
              <p:cNvCxnSpPr/>
              <p:nvPr/>
            </p:nvCxnSpPr>
            <p:spPr bwMode="auto">
              <a:xfrm>
                <a:off x="1464590" y="5509647"/>
                <a:ext cx="6447295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</p:cxnSp>
        </p:grpSp>
        <p:sp>
          <p:nvSpPr>
            <p:cNvPr id="8" name="TextBox 7"/>
            <p:cNvSpPr txBox="1"/>
            <p:nvPr/>
          </p:nvSpPr>
          <p:spPr>
            <a:xfrm>
              <a:off x="1242022" y="5457066"/>
              <a:ext cx="7165083" cy="3134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tabLst>
                  <a:tab pos="859631" algn="l"/>
                  <a:tab pos="1714500" algn="l"/>
                  <a:tab pos="2574131" algn="l"/>
                  <a:tab pos="3602831" algn="l"/>
                </a:tabLst>
              </a:pPr>
              <a:r>
                <a:rPr lang="en-US" sz="1050" b="1" dirty="0"/>
                <a:t>   </a:t>
              </a:r>
              <a:r>
                <a:rPr lang="en-US" sz="1050" b="1" dirty="0" smtClean="0"/>
                <a:t>     </a:t>
              </a:r>
              <a:r>
                <a:rPr lang="en-US" sz="1050" b="1" dirty="0">
                  <a:solidFill>
                    <a:srgbClr val="C00000"/>
                  </a:solidFill>
                </a:rPr>
                <a:t>None</a:t>
              </a:r>
              <a:r>
                <a:rPr lang="en-US" sz="1050" b="1" dirty="0"/>
                <a:t>	       </a:t>
              </a:r>
              <a:r>
                <a:rPr lang="en-US" sz="1050" b="1" dirty="0" smtClean="0"/>
                <a:t>          </a:t>
              </a:r>
              <a:r>
                <a:rPr lang="en-US" sz="1050" b="1" dirty="0">
                  <a:solidFill>
                    <a:schemeClr val="bg1">
                      <a:lumMod val="50000"/>
                    </a:schemeClr>
                  </a:solidFill>
                </a:rPr>
                <a:t>Initial</a:t>
              </a:r>
              <a:r>
                <a:rPr lang="en-US" sz="1050" b="1" dirty="0"/>
                <a:t>	  </a:t>
              </a:r>
              <a:r>
                <a:rPr lang="en-US" sz="1050" b="1" dirty="0" smtClean="0"/>
                <a:t>  Basic                           </a:t>
              </a:r>
              <a:r>
                <a:rPr lang="en-US" sz="1050" b="1" dirty="0" smtClean="0">
                  <a:solidFill>
                    <a:srgbClr val="FF9900"/>
                  </a:solidFill>
                </a:rPr>
                <a:t>Acceptable</a:t>
              </a:r>
              <a:r>
                <a:rPr lang="en-US" sz="1050" b="1" dirty="0"/>
                <a:t>	   </a:t>
              </a:r>
              <a:r>
                <a:rPr lang="en-US" sz="1050" b="1" dirty="0" smtClean="0"/>
                <a:t>     </a:t>
              </a:r>
              <a:r>
                <a:rPr lang="en-US" sz="1050" b="1" dirty="0">
                  <a:solidFill>
                    <a:srgbClr val="00B050"/>
                  </a:solidFill>
                </a:rPr>
                <a:t>Mature</a:t>
              </a:r>
            </a:p>
          </p:txBody>
        </p:sp>
        <p:cxnSp>
          <p:nvCxnSpPr>
            <p:cNvPr id="9" name="Straight Connector 8"/>
            <p:cNvCxnSpPr/>
            <p:nvPr/>
          </p:nvCxnSpPr>
          <p:spPr bwMode="auto">
            <a:xfrm flipV="1">
              <a:off x="2394641" y="1761715"/>
              <a:ext cx="0" cy="39074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/>
            <p:cNvCxnSpPr/>
            <p:nvPr/>
          </p:nvCxnSpPr>
          <p:spPr bwMode="auto">
            <a:xfrm flipV="1">
              <a:off x="3761446" y="1761713"/>
              <a:ext cx="15126" cy="391196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 flipV="1">
              <a:off x="5172622" y="1761715"/>
              <a:ext cx="15126" cy="3916525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Straight Connector 11"/>
            <p:cNvCxnSpPr/>
            <p:nvPr/>
          </p:nvCxnSpPr>
          <p:spPr bwMode="auto">
            <a:xfrm flipV="1">
              <a:off x="6697738" y="1761715"/>
              <a:ext cx="15192" cy="392108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3" name="TextBox 12"/>
            <p:cNvSpPr txBox="1"/>
            <p:nvPr/>
          </p:nvSpPr>
          <p:spPr>
            <a:xfrm>
              <a:off x="731781" y="1917344"/>
              <a:ext cx="11611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dirty="0">
                  <a:solidFill>
                    <a:srgbClr val="00B050"/>
                  </a:solidFill>
                </a:rPr>
                <a:t>Overhead Costs $$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907843" y="5105182"/>
              <a:ext cx="7789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dirty="0">
                  <a:solidFill>
                    <a:srgbClr val="00B050"/>
                  </a:solidFill>
                </a:rPr>
                <a:t>PSMM Phase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05933" y="3627440"/>
              <a:ext cx="70924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b="1" dirty="0"/>
                <a:t>50%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54666" y="5079722"/>
              <a:ext cx="70924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b="1" dirty="0"/>
                <a:t>0%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57200" y="2337799"/>
              <a:ext cx="85798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b="1" dirty="0"/>
                <a:t>100%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413643" y="3214420"/>
              <a:ext cx="8202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~50%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037279" y="4789187"/>
              <a:ext cx="7092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~5%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569438" y="4593039"/>
              <a:ext cx="8071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~10%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129868" y="4149920"/>
              <a:ext cx="8122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~25%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725919" y="3543608"/>
              <a:ext cx="8139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~40%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198577" y="2511985"/>
              <a:ext cx="1196064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86916" indent="-86916">
                <a:buFont typeface="Arial" panose="020B0604020202020204" pitchFamily="34" charset="0"/>
                <a:buChar char="•"/>
              </a:pPr>
              <a:r>
                <a:rPr lang="en-US" sz="1050" dirty="0"/>
                <a:t>Fire stomping mode</a:t>
              </a:r>
            </a:p>
            <a:p>
              <a:pPr marL="86916" indent="-86916">
                <a:buFont typeface="Arial" panose="020B0604020202020204" pitchFamily="34" charset="0"/>
                <a:buChar char="•"/>
              </a:pPr>
              <a:endParaRPr lang="en-US" sz="1050" dirty="0"/>
            </a:p>
            <a:p>
              <a:pPr marL="86916" indent="-86916">
                <a:buFont typeface="Arial" panose="020B0604020202020204" pitchFamily="34" charset="0"/>
                <a:buChar char="•"/>
              </a:pPr>
              <a:endParaRPr lang="en-US" sz="1050" dirty="0"/>
            </a:p>
            <a:p>
              <a:pPr marL="86916" indent="-86916">
                <a:buFont typeface="Arial" panose="020B0604020202020204" pitchFamily="34" charset="0"/>
                <a:buChar char="•"/>
              </a:pPr>
              <a:endParaRPr lang="en-US" sz="1050" dirty="0"/>
            </a:p>
            <a:p>
              <a:pPr marL="86916" indent="-86916">
                <a:buFont typeface="Arial" panose="020B0604020202020204" pitchFamily="34" charset="0"/>
                <a:buChar char="•"/>
              </a:pPr>
              <a:endParaRPr lang="en-US" sz="1050" dirty="0"/>
            </a:p>
            <a:p>
              <a:pPr marL="86916" indent="-86916">
                <a:buFont typeface="Arial" panose="020B0604020202020204" pitchFamily="34" charset="0"/>
                <a:buChar char="•"/>
              </a:pPr>
              <a:endParaRPr lang="en-US" sz="1050" dirty="0"/>
            </a:p>
            <a:p>
              <a:pPr marL="86916" indent="-86916">
                <a:buFont typeface="Arial" panose="020B0604020202020204" pitchFamily="34" charset="0"/>
                <a:buChar char="•"/>
              </a:pPr>
              <a:r>
                <a:rPr lang="en-US" sz="1050" dirty="0"/>
                <a:t>Hidden costs due to inefficiencies, disruptions, ad hoc responses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402257" y="2493885"/>
              <a:ext cx="1293883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86916" indent="-86916">
                <a:buFont typeface="Arial" panose="020B0604020202020204" pitchFamily="34" charset="0"/>
                <a:buChar char="•"/>
              </a:pPr>
              <a:r>
                <a:rPr lang="en-US" sz="1050" dirty="0"/>
                <a:t>Mostly reactive</a:t>
              </a:r>
            </a:p>
            <a:p>
              <a:pPr marL="86916" indent="-86916">
                <a:buFont typeface="Arial" panose="020B0604020202020204" pitchFamily="34" charset="0"/>
                <a:buChar char="•"/>
              </a:pPr>
              <a:r>
                <a:rPr lang="en-US" sz="1050" dirty="0"/>
                <a:t>Refactoring</a:t>
              </a:r>
            </a:p>
            <a:p>
              <a:pPr marL="86916" indent="-86916">
                <a:buFont typeface="Arial" panose="020B0604020202020204" pitchFamily="34" charset="0"/>
                <a:buChar char="•"/>
              </a:pPr>
              <a:r>
                <a:rPr lang="en-US" sz="1050" dirty="0"/>
                <a:t>Program building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781704" y="2981327"/>
              <a:ext cx="1292085" cy="900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86916" indent="-86916">
                <a:buFont typeface="Arial" panose="020B0604020202020204" pitchFamily="34" charset="0"/>
                <a:buChar char="•"/>
              </a:pPr>
              <a:r>
                <a:rPr lang="en-US" sz="1050" dirty="0"/>
                <a:t>Balance of proactive &amp; reactive</a:t>
              </a:r>
            </a:p>
            <a:p>
              <a:pPr marL="86916" indent="-86916">
                <a:buFont typeface="Arial" panose="020B0604020202020204" pitchFamily="34" charset="0"/>
                <a:buChar char="•"/>
              </a:pPr>
              <a:r>
                <a:rPr lang="en-US" sz="1050" dirty="0"/>
                <a:t>Some automation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201771" y="3631156"/>
              <a:ext cx="138200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86916" indent="-86916">
                <a:buFont typeface="Arial" panose="020B0604020202020204" pitchFamily="34" charset="0"/>
                <a:buChar char="•"/>
              </a:pPr>
              <a:r>
                <a:rPr lang="en-US" sz="1050" dirty="0"/>
                <a:t>Mostly proactive</a:t>
              </a:r>
            </a:p>
            <a:p>
              <a:pPr marL="86916" indent="-86916">
                <a:buFont typeface="Arial" panose="020B0604020202020204" pitchFamily="34" charset="0"/>
                <a:buChar char="•"/>
              </a:pPr>
              <a:r>
                <a:rPr lang="en-US" sz="1050" dirty="0"/>
                <a:t>Some reactive</a:t>
              </a:r>
            </a:p>
            <a:p>
              <a:pPr marL="86916" indent="-86916">
                <a:buFont typeface="Arial" panose="020B0604020202020204" pitchFamily="34" charset="0"/>
                <a:buChar char="•"/>
              </a:pPr>
              <a:r>
                <a:rPr lang="en-US" sz="1050" dirty="0"/>
                <a:t>Efficient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744431" y="3804857"/>
              <a:ext cx="152323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86916" indent="-86916">
                <a:buFont typeface="Arial" panose="020B0604020202020204" pitchFamily="34" charset="0"/>
                <a:buChar char="•"/>
              </a:pPr>
              <a:r>
                <a:rPr lang="en-US" sz="1050" dirty="0"/>
                <a:t>Majority proactive</a:t>
              </a:r>
            </a:p>
            <a:p>
              <a:pPr marL="86916" indent="-86916">
                <a:buFont typeface="Arial" panose="020B0604020202020204" pitchFamily="34" charset="0"/>
                <a:buChar char="•"/>
              </a:pPr>
              <a:r>
                <a:rPr lang="en-US" sz="1050" dirty="0"/>
                <a:t>High automation efficiencies</a:t>
              </a:r>
            </a:p>
          </p:txBody>
        </p:sp>
        <p:sp>
          <p:nvSpPr>
            <p:cNvPr id="28" name="Freeform 27"/>
            <p:cNvSpPr/>
            <p:nvPr/>
          </p:nvSpPr>
          <p:spPr>
            <a:xfrm>
              <a:off x="1236260" y="3463466"/>
              <a:ext cx="6678110" cy="1762288"/>
            </a:xfrm>
            <a:custGeom>
              <a:avLst/>
              <a:gdLst>
                <a:gd name="connsiteX0" fmla="*/ 0 w 6858000"/>
                <a:gd name="connsiteY0" fmla="*/ 0 h 1877635"/>
                <a:gd name="connsiteX1" fmla="*/ 594360 w 6858000"/>
                <a:gd name="connsiteY1" fmla="*/ 121920 h 1877635"/>
                <a:gd name="connsiteX2" fmla="*/ 1249680 w 6858000"/>
                <a:gd name="connsiteY2" fmla="*/ 297180 h 1877635"/>
                <a:gd name="connsiteX3" fmla="*/ 2217420 w 6858000"/>
                <a:gd name="connsiteY3" fmla="*/ 701040 h 1877635"/>
                <a:gd name="connsiteX4" fmla="*/ 2880360 w 6858000"/>
                <a:gd name="connsiteY4" fmla="*/ 1158240 h 1877635"/>
                <a:gd name="connsiteX5" fmla="*/ 3909060 w 6858000"/>
                <a:gd name="connsiteY5" fmla="*/ 1546860 h 1877635"/>
                <a:gd name="connsiteX6" fmla="*/ 4945380 w 6858000"/>
                <a:gd name="connsiteY6" fmla="*/ 1684020 h 1877635"/>
                <a:gd name="connsiteX7" fmla="*/ 6225540 w 6858000"/>
                <a:gd name="connsiteY7" fmla="*/ 1851660 h 1877635"/>
                <a:gd name="connsiteX8" fmla="*/ 6858000 w 6858000"/>
                <a:gd name="connsiteY8" fmla="*/ 1874520 h 1877635"/>
                <a:gd name="connsiteX0" fmla="*/ 0 w 6858000"/>
                <a:gd name="connsiteY0" fmla="*/ 0 h 1876599"/>
                <a:gd name="connsiteX1" fmla="*/ 594360 w 6858000"/>
                <a:gd name="connsiteY1" fmla="*/ 121920 h 1876599"/>
                <a:gd name="connsiteX2" fmla="*/ 1249680 w 6858000"/>
                <a:gd name="connsiteY2" fmla="*/ 297180 h 1876599"/>
                <a:gd name="connsiteX3" fmla="*/ 2217420 w 6858000"/>
                <a:gd name="connsiteY3" fmla="*/ 701040 h 1876599"/>
                <a:gd name="connsiteX4" fmla="*/ 2880360 w 6858000"/>
                <a:gd name="connsiteY4" fmla="*/ 1158240 h 1876599"/>
                <a:gd name="connsiteX5" fmla="*/ 3909060 w 6858000"/>
                <a:gd name="connsiteY5" fmla="*/ 1546860 h 1876599"/>
                <a:gd name="connsiteX6" fmla="*/ 4945380 w 6858000"/>
                <a:gd name="connsiteY6" fmla="*/ 1714500 h 1876599"/>
                <a:gd name="connsiteX7" fmla="*/ 6225540 w 6858000"/>
                <a:gd name="connsiteY7" fmla="*/ 1851660 h 1876599"/>
                <a:gd name="connsiteX8" fmla="*/ 6858000 w 6858000"/>
                <a:gd name="connsiteY8" fmla="*/ 1874520 h 1876599"/>
                <a:gd name="connsiteX0" fmla="*/ 0 w 6858000"/>
                <a:gd name="connsiteY0" fmla="*/ 0 h 1876599"/>
                <a:gd name="connsiteX1" fmla="*/ 594360 w 6858000"/>
                <a:gd name="connsiteY1" fmla="*/ 121920 h 1876599"/>
                <a:gd name="connsiteX2" fmla="*/ 1272540 w 6858000"/>
                <a:gd name="connsiteY2" fmla="*/ 274320 h 1876599"/>
                <a:gd name="connsiteX3" fmla="*/ 2217420 w 6858000"/>
                <a:gd name="connsiteY3" fmla="*/ 701040 h 1876599"/>
                <a:gd name="connsiteX4" fmla="*/ 2880360 w 6858000"/>
                <a:gd name="connsiteY4" fmla="*/ 1158240 h 1876599"/>
                <a:gd name="connsiteX5" fmla="*/ 3909060 w 6858000"/>
                <a:gd name="connsiteY5" fmla="*/ 1546860 h 1876599"/>
                <a:gd name="connsiteX6" fmla="*/ 4945380 w 6858000"/>
                <a:gd name="connsiteY6" fmla="*/ 1714500 h 1876599"/>
                <a:gd name="connsiteX7" fmla="*/ 6225540 w 6858000"/>
                <a:gd name="connsiteY7" fmla="*/ 1851660 h 1876599"/>
                <a:gd name="connsiteX8" fmla="*/ 6858000 w 6858000"/>
                <a:gd name="connsiteY8" fmla="*/ 1874520 h 1876599"/>
                <a:gd name="connsiteX0" fmla="*/ 0 w 6858000"/>
                <a:gd name="connsiteY0" fmla="*/ 0 h 1876599"/>
                <a:gd name="connsiteX1" fmla="*/ 594360 w 6858000"/>
                <a:gd name="connsiteY1" fmla="*/ 121920 h 1876599"/>
                <a:gd name="connsiteX2" fmla="*/ 1272540 w 6858000"/>
                <a:gd name="connsiteY2" fmla="*/ 274320 h 1876599"/>
                <a:gd name="connsiteX3" fmla="*/ 2217420 w 6858000"/>
                <a:gd name="connsiteY3" fmla="*/ 701040 h 1876599"/>
                <a:gd name="connsiteX4" fmla="*/ 2910840 w 6858000"/>
                <a:gd name="connsiteY4" fmla="*/ 1135380 h 1876599"/>
                <a:gd name="connsiteX5" fmla="*/ 3909060 w 6858000"/>
                <a:gd name="connsiteY5" fmla="*/ 1546860 h 1876599"/>
                <a:gd name="connsiteX6" fmla="*/ 4945380 w 6858000"/>
                <a:gd name="connsiteY6" fmla="*/ 1714500 h 1876599"/>
                <a:gd name="connsiteX7" fmla="*/ 6225540 w 6858000"/>
                <a:gd name="connsiteY7" fmla="*/ 1851660 h 1876599"/>
                <a:gd name="connsiteX8" fmla="*/ 6858000 w 6858000"/>
                <a:gd name="connsiteY8" fmla="*/ 1874520 h 1876599"/>
                <a:gd name="connsiteX0" fmla="*/ 0 w 6858000"/>
                <a:gd name="connsiteY0" fmla="*/ 0 h 1876599"/>
                <a:gd name="connsiteX1" fmla="*/ 594360 w 6858000"/>
                <a:gd name="connsiteY1" fmla="*/ 121920 h 1876599"/>
                <a:gd name="connsiteX2" fmla="*/ 1272540 w 6858000"/>
                <a:gd name="connsiteY2" fmla="*/ 274320 h 1876599"/>
                <a:gd name="connsiteX3" fmla="*/ 2217420 w 6858000"/>
                <a:gd name="connsiteY3" fmla="*/ 701040 h 1876599"/>
                <a:gd name="connsiteX4" fmla="*/ 2910840 w 6858000"/>
                <a:gd name="connsiteY4" fmla="*/ 1135380 h 1876599"/>
                <a:gd name="connsiteX5" fmla="*/ 3893820 w 6858000"/>
                <a:gd name="connsiteY5" fmla="*/ 1600200 h 1876599"/>
                <a:gd name="connsiteX6" fmla="*/ 4945380 w 6858000"/>
                <a:gd name="connsiteY6" fmla="*/ 1714500 h 1876599"/>
                <a:gd name="connsiteX7" fmla="*/ 6225540 w 6858000"/>
                <a:gd name="connsiteY7" fmla="*/ 1851660 h 1876599"/>
                <a:gd name="connsiteX8" fmla="*/ 6858000 w 6858000"/>
                <a:gd name="connsiteY8" fmla="*/ 1874520 h 1876599"/>
                <a:gd name="connsiteX0" fmla="*/ 0 w 6858000"/>
                <a:gd name="connsiteY0" fmla="*/ 0 h 1875697"/>
                <a:gd name="connsiteX1" fmla="*/ 594360 w 6858000"/>
                <a:gd name="connsiteY1" fmla="*/ 121920 h 1875697"/>
                <a:gd name="connsiteX2" fmla="*/ 1272540 w 6858000"/>
                <a:gd name="connsiteY2" fmla="*/ 274320 h 1875697"/>
                <a:gd name="connsiteX3" fmla="*/ 2217420 w 6858000"/>
                <a:gd name="connsiteY3" fmla="*/ 701040 h 1875697"/>
                <a:gd name="connsiteX4" fmla="*/ 2910840 w 6858000"/>
                <a:gd name="connsiteY4" fmla="*/ 1135380 h 1875697"/>
                <a:gd name="connsiteX5" fmla="*/ 3893820 w 6858000"/>
                <a:gd name="connsiteY5" fmla="*/ 1600200 h 1875697"/>
                <a:gd name="connsiteX6" fmla="*/ 4968240 w 6858000"/>
                <a:gd name="connsiteY6" fmla="*/ 1760220 h 1875697"/>
                <a:gd name="connsiteX7" fmla="*/ 6225540 w 6858000"/>
                <a:gd name="connsiteY7" fmla="*/ 1851660 h 1875697"/>
                <a:gd name="connsiteX8" fmla="*/ 6858000 w 6858000"/>
                <a:gd name="connsiteY8" fmla="*/ 1874520 h 1875697"/>
                <a:gd name="connsiteX0" fmla="*/ 0 w 6858000"/>
                <a:gd name="connsiteY0" fmla="*/ 0 h 1875697"/>
                <a:gd name="connsiteX1" fmla="*/ 594360 w 6858000"/>
                <a:gd name="connsiteY1" fmla="*/ 121920 h 1875697"/>
                <a:gd name="connsiteX2" fmla="*/ 1272540 w 6858000"/>
                <a:gd name="connsiteY2" fmla="*/ 274320 h 1875697"/>
                <a:gd name="connsiteX3" fmla="*/ 2217420 w 6858000"/>
                <a:gd name="connsiteY3" fmla="*/ 701040 h 1875697"/>
                <a:gd name="connsiteX4" fmla="*/ 2910840 w 6858000"/>
                <a:gd name="connsiteY4" fmla="*/ 1135380 h 1875697"/>
                <a:gd name="connsiteX5" fmla="*/ 3901440 w 6858000"/>
                <a:gd name="connsiteY5" fmla="*/ 1569720 h 1875697"/>
                <a:gd name="connsiteX6" fmla="*/ 4968240 w 6858000"/>
                <a:gd name="connsiteY6" fmla="*/ 1760220 h 1875697"/>
                <a:gd name="connsiteX7" fmla="*/ 6225540 w 6858000"/>
                <a:gd name="connsiteY7" fmla="*/ 1851660 h 1875697"/>
                <a:gd name="connsiteX8" fmla="*/ 6858000 w 6858000"/>
                <a:gd name="connsiteY8" fmla="*/ 1874520 h 1875697"/>
                <a:gd name="connsiteX0" fmla="*/ 0 w 6858000"/>
                <a:gd name="connsiteY0" fmla="*/ 0 h 1875524"/>
                <a:gd name="connsiteX1" fmla="*/ 594360 w 6858000"/>
                <a:gd name="connsiteY1" fmla="*/ 121920 h 1875524"/>
                <a:gd name="connsiteX2" fmla="*/ 1272540 w 6858000"/>
                <a:gd name="connsiteY2" fmla="*/ 274320 h 1875524"/>
                <a:gd name="connsiteX3" fmla="*/ 2217420 w 6858000"/>
                <a:gd name="connsiteY3" fmla="*/ 701040 h 1875524"/>
                <a:gd name="connsiteX4" fmla="*/ 2910840 w 6858000"/>
                <a:gd name="connsiteY4" fmla="*/ 1135380 h 1875524"/>
                <a:gd name="connsiteX5" fmla="*/ 3901440 w 6858000"/>
                <a:gd name="connsiteY5" fmla="*/ 1569720 h 1875524"/>
                <a:gd name="connsiteX6" fmla="*/ 4968240 w 6858000"/>
                <a:gd name="connsiteY6" fmla="*/ 1775460 h 1875524"/>
                <a:gd name="connsiteX7" fmla="*/ 6225540 w 6858000"/>
                <a:gd name="connsiteY7" fmla="*/ 1851660 h 1875524"/>
                <a:gd name="connsiteX8" fmla="*/ 6858000 w 6858000"/>
                <a:gd name="connsiteY8" fmla="*/ 1874520 h 1875524"/>
                <a:gd name="connsiteX0" fmla="*/ 0 w 6858000"/>
                <a:gd name="connsiteY0" fmla="*/ 0 h 1876219"/>
                <a:gd name="connsiteX1" fmla="*/ 594360 w 6858000"/>
                <a:gd name="connsiteY1" fmla="*/ 121920 h 1876219"/>
                <a:gd name="connsiteX2" fmla="*/ 1272540 w 6858000"/>
                <a:gd name="connsiteY2" fmla="*/ 274320 h 1876219"/>
                <a:gd name="connsiteX3" fmla="*/ 2217420 w 6858000"/>
                <a:gd name="connsiteY3" fmla="*/ 701040 h 1876219"/>
                <a:gd name="connsiteX4" fmla="*/ 2910840 w 6858000"/>
                <a:gd name="connsiteY4" fmla="*/ 1135380 h 1876219"/>
                <a:gd name="connsiteX5" fmla="*/ 3901440 w 6858000"/>
                <a:gd name="connsiteY5" fmla="*/ 1569720 h 1876219"/>
                <a:gd name="connsiteX6" fmla="*/ 4968240 w 6858000"/>
                <a:gd name="connsiteY6" fmla="*/ 1729740 h 1876219"/>
                <a:gd name="connsiteX7" fmla="*/ 6225540 w 6858000"/>
                <a:gd name="connsiteY7" fmla="*/ 1851660 h 1876219"/>
                <a:gd name="connsiteX8" fmla="*/ 6858000 w 6858000"/>
                <a:gd name="connsiteY8" fmla="*/ 1874520 h 1876219"/>
                <a:gd name="connsiteX0" fmla="*/ 0 w 6858000"/>
                <a:gd name="connsiteY0" fmla="*/ 0 h 1876219"/>
                <a:gd name="connsiteX1" fmla="*/ 594360 w 6858000"/>
                <a:gd name="connsiteY1" fmla="*/ 121920 h 1876219"/>
                <a:gd name="connsiteX2" fmla="*/ 1272540 w 6858000"/>
                <a:gd name="connsiteY2" fmla="*/ 274320 h 1876219"/>
                <a:gd name="connsiteX3" fmla="*/ 2217420 w 6858000"/>
                <a:gd name="connsiteY3" fmla="*/ 701040 h 1876219"/>
                <a:gd name="connsiteX4" fmla="*/ 2910840 w 6858000"/>
                <a:gd name="connsiteY4" fmla="*/ 1135380 h 1876219"/>
                <a:gd name="connsiteX5" fmla="*/ 3901440 w 6858000"/>
                <a:gd name="connsiteY5" fmla="*/ 1516380 h 1876219"/>
                <a:gd name="connsiteX6" fmla="*/ 4968240 w 6858000"/>
                <a:gd name="connsiteY6" fmla="*/ 1729740 h 1876219"/>
                <a:gd name="connsiteX7" fmla="*/ 6225540 w 6858000"/>
                <a:gd name="connsiteY7" fmla="*/ 1851660 h 1876219"/>
                <a:gd name="connsiteX8" fmla="*/ 6858000 w 6858000"/>
                <a:gd name="connsiteY8" fmla="*/ 1874520 h 1876219"/>
                <a:gd name="connsiteX0" fmla="*/ 0 w 6858000"/>
                <a:gd name="connsiteY0" fmla="*/ 0 h 1876219"/>
                <a:gd name="connsiteX1" fmla="*/ 594360 w 6858000"/>
                <a:gd name="connsiteY1" fmla="*/ 121920 h 1876219"/>
                <a:gd name="connsiteX2" fmla="*/ 1272540 w 6858000"/>
                <a:gd name="connsiteY2" fmla="*/ 304800 h 1876219"/>
                <a:gd name="connsiteX3" fmla="*/ 2217420 w 6858000"/>
                <a:gd name="connsiteY3" fmla="*/ 701040 h 1876219"/>
                <a:gd name="connsiteX4" fmla="*/ 2910840 w 6858000"/>
                <a:gd name="connsiteY4" fmla="*/ 1135380 h 1876219"/>
                <a:gd name="connsiteX5" fmla="*/ 3901440 w 6858000"/>
                <a:gd name="connsiteY5" fmla="*/ 1516380 h 1876219"/>
                <a:gd name="connsiteX6" fmla="*/ 4968240 w 6858000"/>
                <a:gd name="connsiteY6" fmla="*/ 1729740 h 1876219"/>
                <a:gd name="connsiteX7" fmla="*/ 6225540 w 6858000"/>
                <a:gd name="connsiteY7" fmla="*/ 1851660 h 1876219"/>
                <a:gd name="connsiteX8" fmla="*/ 6858000 w 6858000"/>
                <a:gd name="connsiteY8" fmla="*/ 1874520 h 1876219"/>
                <a:gd name="connsiteX0" fmla="*/ 0 w 6858000"/>
                <a:gd name="connsiteY0" fmla="*/ 0 h 1876219"/>
                <a:gd name="connsiteX1" fmla="*/ 594360 w 6858000"/>
                <a:gd name="connsiteY1" fmla="*/ 121920 h 1876219"/>
                <a:gd name="connsiteX2" fmla="*/ 1272540 w 6858000"/>
                <a:gd name="connsiteY2" fmla="*/ 304800 h 1876219"/>
                <a:gd name="connsiteX3" fmla="*/ 2217420 w 6858000"/>
                <a:gd name="connsiteY3" fmla="*/ 701040 h 1876219"/>
                <a:gd name="connsiteX4" fmla="*/ 2910840 w 6858000"/>
                <a:gd name="connsiteY4" fmla="*/ 1135380 h 1876219"/>
                <a:gd name="connsiteX5" fmla="*/ 3893820 w 6858000"/>
                <a:gd name="connsiteY5" fmla="*/ 1577340 h 1876219"/>
                <a:gd name="connsiteX6" fmla="*/ 4968240 w 6858000"/>
                <a:gd name="connsiteY6" fmla="*/ 1729740 h 1876219"/>
                <a:gd name="connsiteX7" fmla="*/ 6225540 w 6858000"/>
                <a:gd name="connsiteY7" fmla="*/ 1851660 h 1876219"/>
                <a:gd name="connsiteX8" fmla="*/ 6858000 w 6858000"/>
                <a:gd name="connsiteY8" fmla="*/ 1874520 h 1876219"/>
                <a:gd name="connsiteX0" fmla="*/ 0 w 6858000"/>
                <a:gd name="connsiteY0" fmla="*/ 0 h 1876219"/>
                <a:gd name="connsiteX1" fmla="*/ 594360 w 6858000"/>
                <a:gd name="connsiteY1" fmla="*/ 121920 h 1876219"/>
                <a:gd name="connsiteX2" fmla="*/ 1272540 w 6858000"/>
                <a:gd name="connsiteY2" fmla="*/ 304800 h 1876219"/>
                <a:gd name="connsiteX3" fmla="*/ 2217420 w 6858000"/>
                <a:gd name="connsiteY3" fmla="*/ 701040 h 1876219"/>
                <a:gd name="connsiteX4" fmla="*/ 2910840 w 6858000"/>
                <a:gd name="connsiteY4" fmla="*/ 1135380 h 1876219"/>
                <a:gd name="connsiteX5" fmla="*/ 4046220 w 6858000"/>
                <a:gd name="connsiteY5" fmla="*/ 1524000 h 1876219"/>
                <a:gd name="connsiteX6" fmla="*/ 4968240 w 6858000"/>
                <a:gd name="connsiteY6" fmla="*/ 1729740 h 1876219"/>
                <a:gd name="connsiteX7" fmla="*/ 6225540 w 6858000"/>
                <a:gd name="connsiteY7" fmla="*/ 1851660 h 1876219"/>
                <a:gd name="connsiteX8" fmla="*/ 6858000 w 6858000"/>
                <a:gd name="connsiteY8" fmla="*/ 1874520 h 1876219"/>
                <a:gd name="connsiteX0" fmla="*/ 0 w 6858000"/>
                <a:gd name="connsiteY0" fmla="*/ 0 h 1875923"/>
                <a:gd name="connsiteX1" fmla="*/ 594360 w 6858000"/>
                <a:gd name="connsiteY1" fmla="*/ 121920 h 1875923"/>
                <a:gd name="connsiteX2" fmla="*/ 1272540 w 6858000"/>
                <a:gd name="connsiteY2" fmla="*/ 304800 h 1875923"/>
                <a:gd name="connsiteX3" fmla="*/ 2217420 w 6858000"/>
                <a:gd name="connsiteY3" fmla="*/ 701040 h 1875923"/>
                <a:gd name="connsiteX4" fmla="*/ 2910840 w 6858000"/>
                <a:gd name="connsiteY4" fmla="*/ 1135380 h 1875923"/>
                <a:gd name="connsiteX5" fmla="*/ 4046220 w 6858000"/>
                <a:gd name="connsiteY5" fmla="*/ 1524000 h 1875923"/>
                <a:gd name="connsiteX6" fmla="*/ 4815840 w 6858000"/>
                <a:gd name="connsiteY6" fmla="*/ 1744980 h 1875923"/>
                <a:gd name="connsiteX7" fmla="*/ 6225540 w 6858000"/>
                <a:gd name="connsiteY7" fmla="*/ 1851660 h 1875923"/>
                <a:gd name="connsiteX8" fmla="*/ 6858000 w 6858000"/>
                <a:gd name="connsiteY8" fmla="*/ 1874520 h 1875923"/>
                <a:gd name="connsiteX0" fmla="*/ 0 w 6858000"/>
                <a:gd name="connsiteY0" fmla="*/ 0 h 1910587"/>
                <a:gd name="connsiteX1" fmla="*/ 594360 w 6858000"/>
                <a:gd name="connsiteY1" fmla="*/ 121920 h 1910587"/>
                <a:gd name="connsiteX2" fmla="*/ 1272540 w 6858000"/>
                <a:gd name="connsiteY2" fmla="*/ 304800 h 1910587"/>
                <a:gd name="connsiteX3" fmla="*/ 2217420 w 6858000"/>
                <a:gd name="connsiteY3" fmla="*/ 701040 h 1910587"/>
                <a:gd name="connsiteX4" fmla="*/ 2910840 w 6858000"/>
                <a:gd name="connsiteY4" fmla="*/ 1135380 h 1910587"/>
                <a:gd name="connsiteX5" fmla="*/ 4046220 w 6858000"/>
                <a:gd name="connsiteY5" fmla="*/ 1524000 h 1910587"/>
                <a:gd name="connsiteX6" fmla="*/ 4815840 w 6858000"/>
                <a:gd name="connsiteY6" fmla="*/ 1744980 h 1910587"/>
                <a:gd name="connsiteX7" fmla="*/ 6225540 w 6858000"/>
                <a:gd name="connsiteY7" fmla="*/ 1905000 h 1910587"/>
                <a:gd name="connsiteX8" fmla="*/ 6858000 w 6858000"/>
                <a:gd name="connsiteY8" fmla="*/ 1874520 h 1910587"/>
                <a:gd name="connsiteX0" fmla="*/ 0 w 6858000"/>
                <a:gd name="connsiteY0" fmla="*/ 0 h 1937084"/>
                <a:gd name="connsiteX1" fmla="*/ 594360 w 6858000"/>
                <a:gd name="connsiteY1" fmla="*/ 121920 h 1937084"/>
                <a:gd name="connsiteX2" fmla="*/ 1272540 w 6858000"/>
                <a:gd name="connsiteY2" fmla="*/ 304800 h 1937084"/>
                <a:gd name="connsiteX3" fmla="*/ 2217420 w 6858000"/>
                <a:gd name="connsiteY3" fmla="*/ 701040 h 1937084"/>
                <a:gd name="connsiteX4" fmla="*/ 2910840 w 6858000"/>
                <a:gd name="connsiteY4" fmla="*/ 1135380 h 1937084"/>
                <a:gd name="connsiteX5" fmla="*/ 4046220 w 6858000"/>
                <a:gd name="connsiteY5" fmla="*/ 1524000 h 1937084"/>
                <a:gd name="connsiteX6" fmla="*/ 4815840 w 6858000"/>
                <a:gd name="connsiteY6" fmla="*/ 1744980 h 1937084"/>
                <a:gd name="connsiteX7" fmla="*/ 6225540 w 6858000"/>
                <a:gd name="connsiteY7" fmla="*/ 1905000 h 1937084"/>
                <a:gd name="connsiteX8" fmla="*/ 6858000 w 6858000"/>
                <a:gd name="connsiteY8" fmla="*/ 1935480 h 1937084"/>
                <a:gd name="connsiteX0" fmla="*/ 0 w 6858000"/>
                <a:gd name="connsiteY0" fmla="*/ 0 h 1937084"/>
                <a:gd name="connsiteX1" fmla="*/ 594360 w 6858000"/>
                <a:gd name="connsiteY1" fmla="*/ 121920 h 1937084"/>
                <a:gd name="connsiteX2" fmla="*/ 1272540 w 6858000"/>
                <a:gd name="connsiteY2" fmla="*/ 304800 h 1937084"/>
                <a:gd name="connsiteX3" fmla="*/ 2217420 w 6858000"/>
                <a:gd name="connsiteY3" fmla="*/ 701040 h 1937084"/>
                <a:gd name="connsiteX4" fmla="*/ 2910840 w 6858000"/>
                <a:gd name="connsiteY4" fmla="*/ 1089660 h 1937084"/>
                <a:gd name="connsiteX5" fmla="*/ 4046220 w 6858000"/>
                <a:gd name="connsiteY5" fmla="*/ 1524000 h 1937084"/>
                <a:gd name="connsiteX6" fmla="*/ 4815840 w 6858000"/>
                <a:gd name="connsiteY6" fmla="*/ 1744980 h 1937084"/>
                <a:gd name="connsiteX7" fmla="*/ 6225540 w 6858000"/>
                <a:gd name="connsiteY7" fmla="*/ 1905000 h 1937084"/>
                <a:gd name="connsiteX8" fmla="*/ 6858000 w 6858000"/>
                <a:gd name="connsiteY8" fmla="*/ 1935480 h 1937084"/>
                <a:gd name="connsiteX0" fmla="*/ 0 w 6858000"/>
                <a:gd name="connsiteY0" fmla="*/ 0 h 1937084"/>
                <a:gd name="connsiteX1" fmla="*/ 594360 w 6858000"/>
                <a:gd name="connsiteY1" fmla="*/ 121920 h 1937084"/>
                <a:gd name="connsiteX2" fmla="*/ 1272540 w 6858000"/>
                <a:gd name="connsiteY2" fmla="*/ 304800 h 1937084"/>
                <a:gd name="connsiteX3" fmla="*/ 2217420 w 6858000"/>
                <a:gd name="connsiteY3" fmla="*/ 701040 h 1937084"/>
                <a:gd name="connsiteX4" fmla="*/ 2910840 w 6858000"/>
                <a:gd name="connsiteY4" fmla="*/ 1089660 h 1937084"/>
                <a:gd name="connsiteX5" fmla="*/ 4046220 w 6858000"/>
                <a:gd name="connsiteY5" fmla="*/ 1554480 h 1937084"/>
                <a:gd name="connsiteX6" fmla="*/ 4815840 w 6858000"/>
                <a:gd name="connsiteY6" fmla="*/ 1744980 h 1937084"/>
                <a:gd name="connsiteX7" fmla="*/ 6225540 w 6858000"/>
                <a:gd name="connsiteY7" fmla="*/ 1905000 h 1937084"/>
                <a:gd name="connsiteX8" fmla="*/ 6858000 w 6858000"/>
                <a:gd name="connsiteY8" fmla="*/ 1935480 h 1937084"/>
                <a:gd name="connsiteX0" fmla="*/ 0 w 6858000"/>
                <a:gd name="connsiteY0" fmla="*/ 0 h 1937084"/>
                <a:gd name="connsiteX1" fmla="*/ 594360 w 6858000"/>
                <a:gd name="connsiteY1" fmla="*/ 121920 h 1937084"/>
                <a:gd name="connsiteX2" fmla="*/ 1272540 w 6858000"/>
                <a:gd name="connsiteY2" fmla="*/ 304800 h 1937084"/>
                <a:gd name="connsiteX3" fmla="*/ 2217420 w 6858000"/>
                <a:gd name="connsiteY3" fmla="*/ 701040 h 1937084"/>
                <a:gd name="connsiteX4" fmla="*/ 2910840 w 6858000"/>
                <a:gd name="connsiteY4" fmla="*/ 1089660 h 1937084"/>
                <a:gd name="connsiteX5" fmla="*/ 4008120 w 6858000"/>
                <a:gd name="connsiteY5" fmla="*/ 1569720 h 1937084"/>
                <a:gd name="connsiteX6" fmla="*/ 4815840 w 6858000"/>
                <a:gd name="connsiteY6" fmla="*/ 1744980 h 1937084"/>
                <a:gd name="connsiteX7" fmla="*/ 6225540 w 6858000"/>
                <a:gd name="connsiteY7" fmla="*/ 1905000 h 1937084"/>
                <a:gd name="connsiteX8" fmla="*/ 6858000 w 6858000"/>
                <a:gd name="connsiteY8" fmla="*/ 1935480 h 1937084"/>
                <a:gd name="connsiteX0" fmla="*/ 0 w 6858000"/>
                <a:gd name="connsiteY0" fmla="*/ 0 h 1956300"/>
                <a:gd name="connsiteX1" fmla="*/ 594360 w 6858000"/>
                <a:gd name="connsiteY1" fmla="*/ 121920 h 1956300"/>
                <a:gd name="connsiteX2" fmla="*/ 1272540 w 6858000"/>
                <a:gd name="connsiteY2" fmla="*/ 304800 h 1956300"/>
                <a:gd name="connsiteX3" fmla="*/ 2217420 w 6858000"/>
                <a:gd name="connsiteY3" fmla="*/ 701040 h 1956300"/>
                <a:gd name="connsiteX4" fmla="*/ 2910840 w 6858000"/>
                <a:gd name="connsiteY4" fmla="*/ 1089660 h 1956300"/>
                <a:gd name="connsiteX5" fmla="*/ 4008120 w 6858000"/>
                <a:gd name="connsiteY5" fmla="*/ 1569720 h 1956300"/>
                <a:gd name="connsiteX6" fmla="*/ 4815840 w 6858000"/>
                <a:gd name="connsiteY6" fmla="*/ 1744980 h 1956300"/>
                <a:gd name="connsiteX7" fmla="*/ 6225540 w 6858000"/>
                <a:gd name="connsiteY7" fmla="*/ 1943100 h 1956300"/>
                <a:gd name="connsiteX8" fmla="*/ 6858000 w 6858000"/>
                <a:gd name="connsiteY8" fmla="*/ 1935480 h 1956300"/>
                <a:gd name="connsiteX0" fmla="*/ 0 w 6835140"/>
                <a:gd name="connsiteY0" fmla="*/ 0 h 1997161"/>
                <a:gd name="connsiteX1" fmla="*/ 594360 w 6835140"/>
                <a:gd name="connsiteY1" fmla="*/ 121920 h 1997161"/>
                <a:gd name="connsiteX2" fmla="*/ 1272540 w 6835140"/>
                <a:gd name="connsiteY2" fmla="*/ 304800 h 1997161"/>
                <a:gd name="connsiteX3" fmla="*/ 2217420 w 6835140"/>
                <a:gd name="connsiteY3" fmla="*/ 701040 h 1997161"/>
                <a:gd name="connsiteX4" fmla="*/ 2910840 w 6835140"/>
                <a:gd name="connsiteY4" fmla="*/ 1089660 h 1997161"/>
                <a:gd name="connsiteX5" fmla="*/ 4008120 w 6835140"/>
                <a:gd name="connsiteY5" fmla="*/ 1569720 h 1997161"/>
                <a:gd name="connsiteX6" fmla="*/ 4815840 w 6835140"/>
                <a:gd name="connsiteY6" fmla="*/ 1744980 h 1997161"/>
                <a:gd name="connsiteX7" fmla="*/ 6225540 w 6835140"/>
                <a:gd name="connsiteY7" fmla="*/ 1943100 h 1997161"/>
                <a:gd name="connsiteX8" fmla="*/ 6835140 w 6835140"/>
                <a:gd name="connsiteY8" fmla="*/ 1996440 h 1997161"/>
                <a:gd name="connsiteX0" fmla="*/ 0 w 6842760"/>
                <a:gd name="connsiteY0" fmla="*/ 0 h 1997161"/>
                <a:gd name="connsiteX1" fmla="*/ 594360 w 6842760"/>
                <a:gd name="connsiteY1" fmla="*/ 121920 h 1997161"/>
                <a:gd name="connsiteX2" fmla="*/ 1272540 w 6842760"/>
                <a:gd name="connsiteY2" fmla="*/ 304800 h 1997161"/>
                <a:gd name="connsiteX3" fmla="*/ 2217420 w 6842760"/>
                <a:gd name="connsiteY3" fmla="*/ 701040 h 1997161"/>
                <a:gd name="connsiteX4" fmla="*/ 2910840 w 6842760"/>
                <a:gd name="connsiteY4" fmla="*/ 1089660 h 1997161"/>
                <a:gd name="connsiteX5" fmla="*/ 4008120 w 6842760"/>
                <a:gd name="connsiteY5" fmla="*/ 1569720 h 1997161"/>
                <a:gd name="connsiteX6" fmla="*/ 4815840 w 6842760"/>
                <a:gd name="connsiteY6" fmla="*/ 1744980 h 1997161"/>
                <a:gd name="connsiteX7" fmla="*/ 6225540 w 6842760"/>
                <a:gd name="connsiteY7" fmla="*/ 1943100 h 1997161"/>
                <a:gd name="connsiteX8" fmla="*/ 6842760 w 6842760"/>
                <a:gd name="connsiteY8" fmla="*/ 1996440 h 1997161"/>
                <a:gd name="connsiteX0" fmla="*/ 0 w 6842760"/>
                <a:gd name="connsiteY0" fmla="*/ 0 h 1996440"/>
                <a:gd name="connsiteX1" fmla="*/ 594360 w 6842760"/>
                <a:gd name="connsiteY1" fmla="*/ 121920 h 1996440"/>
                <a:gd name="connsiteX2" fmla="*/ 1272540 w 6842760"/>
                <a:gd name="connsiteY2" fmla="*/ 304800 h 1996440"/>
                <a:gd name="connsiteX3" fmla="*/ 2217420 w 6842760"/>
                <a:gd name="connsiteY3" fmla="*/ 701040 h 1996440"/>
                <a:gd name="connsiteX4" fmla="*/ 2910840 w 6842760"/>
                <a:gd name="connsiteY4" fmla="*/ 1089660 h 1996440"/>
                <a:gd name="connsiteX5" fmla="*/ 4008120 w 6842760"/>
                <a:gd name="connsiteY5" fmla="*/ 1569720 h 1996440"/>
                <a:gd name="connsiteX6" fmla="*/ 4815840 w 6842760"/>
                <a:gd name="connsiteY6" fmla="*/ 1744980 h 1996440"/>
                <a:gd name="connsiteX7" fmla="*/ 6225540 w 6842760"/>
                <a:gd name="connsiteY7" fmla="*/ 1943100 h 1996440"/>
                <a:gd name="connsiteX8" fmla="*/ 6842760 w 6842760"/>
                <a:gd name="connsiteY8" fmla="*/ 1996440 h 1996440"/>
                <a:gd name="connsiteX0" fmla="*/ 0 w 6842760"/>
                <a:gd name="connsiteY0" fmla="*/ 0 h 1996440"/>
                <a:gd name="connsiteX1" fmla="*/ 594360 w 6842760"/>
                <a:gd name="connsiteY1" fmla="*/ 121920 h 1996440"/>
                <a:gd name="connsiteX2" fmla="*/ 1272540 w 6842760"/>
                <a:gd name="connsiteY2" fmla="*/ 304800 h 1996440"/>
                <a:gd name="connsiteX3" fmla="*/ 2217420 w 6842760"/>
                <a:gd name="connsiteY3" fmla="*/ 701040 h 1996440"/>
                <a:gd name="connsiteX4" fmla="*/ 2910840 w 6842760"/>
                <a:gd name="connsiteY4" fmla="*/ 1089660 h 1996440"/>
                <a:gd name="connsiteX5" fmla="*/ 4008120 w 6842760"/>
                <a:gd name="connsiteY5" fmla="*/ 1569720 h 1996440"/>
                <a:gd name="connsiteX6" fmla="*/ 4815840 w 6842760"/>
                <a:gd name="connsiteY6" fmla="*/ 1744980 h 1996440"/>
                <a:gd name="connsiteX7" fmla="*/ 6225540 w 6842760"/>
                <a:gd name="connsiteY7" fmla="*/ 1943100 h 1996440"/>
                <a:gd name="connsiteX8" fmla="*/ 6842760 w 6842760"/>
                <a:gd name="connsiteY8" fmla="*/ 1996440 h 1996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842760" h="1996440">
                  <a:moveTo>
                    <a:pt x="0" y="0"/>
                  </a:moveTo>
                  <a:cubicBezTo>
                    <a:pt x="193040" y="36195"/>
                    <a:pt x="382270" y="71120"/>
                    <a:pt x="594360" y="121920"/>
                  </a:cubicBezTo>
                  <a:cubicBezTo>
                    <a:pt x="806450" y="172720"/>
                    <a:pt x="1002030" y="208280"/>
                    <a:pt x="1272540" y="304800"/>
                  </a:cubicBezTo>
                  <a:cubicBezTo>
                    <a:pt x="1543050" y="401320"/>
                    <a:pt x="1944370" y="570230"/>
                    <a:pt x="2217420" y="701040"/>
                  </a:cubicBezTo>
                  <a:cubicBezTo>
                    <a:pt x="2490470" y="831850"/>
                    <a:pt x="2612390" y="944880"/>
                    <a:pt x="2910840" y="1089660"/>
                  </a:cubicBezTo>
                  <a:cubicBezTo>
                    <a:pt x="3209290" y="1234440"/>
                    <a:pt x="3690620" y="1460500"/>
                    <a:pt x="4008120" y="1569720"/>
                  </a:cubicBezTo>
                  <a:cubicBezTo>
                    <a:pt x="4325620" y="1678940"/>
                    <a:pt x="4446270" y="1682750"/>
                    <a:pt x="4815840" y="1744980"/>
                  </a:cubicBezTo>
                  <a:cubicBezTo>
                    <a:pt x="5185410" y="1807210"/>
                    <a:pt x="5887720" y="1901190"/>
                    <a:pt x="6225540" y="1943100"/>
                  </a:cubicBezTo>
                  <a:cubicBezTo>
                    <a:pt x="6563360" y="1985010"/>
                    <a:pt x="6685915" y="1985645"/>
                    <a:pt x="6842760" y="1996440"/>
                  </a:cubicBezTo>
                </a:path>
              </a:pathLst>
            </a:cu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29" name="Oval 28"/>
            <p:cNvSpPr/>
            <p:nvPr/>
          </p:nvSpPr>
          <p:spPr bwMode="auto">
            <a:xfrm>
              <a:off x="4451341" y="4457324"/>
              <a:ext cx="396932" cy="384401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schemeClr val="bg1"/>
                  </a:solidFill>
                  <a:latin typeface="Arial" charset="0"/>
                  <a:ea typeface="MS PGothic" pitchFamily="34" charset="-128"/>
                </a:rPr>
                <a:t>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1168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Statement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55613" y="1203325"/>
            <a:ext cx="8325780" cy="511175"/>
          </a:xfrm>
        </p:spPr>
        <p:txBody>
          <a:bodyPr/>
          <a:lstStyle/>
          <a:p>
            <a:r>
              <a:rPr lang="en-US" sz="2000" b="1" dirty="0"/>
              <a:t>Problem:</a:t>
            </a:r>
            <a:r>
              <a:rPr lang="en-US" sz="2000" dirty="0"/>
              <a:t> We have an SDL.  </a:t>
            </a:r>
            <a:r>
              <a:rPr lang="en-US" sz="2000" u="sng" dirty="0"/>
              <a:t>How well</a:t>
            </a:r>
            <a:r>
              <a:rPr lang="en-US" sz="2000" dirty="0"/>
              <a:t> are the product teams following it</a:t>
            </a:r>
            <a:r>
              <a:rPr lang="en-US" sz="2000" dirty="0" smtClean="0"/>
              <a:t>?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3781" y="1730137"/>
            <a:ext cx="6659995" cy="282805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3845801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blog.richmond.edu/heroes/files/2015/04/Life-st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194" y="2539636"/>
            <a:ext cx="3724315" cy="2603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Maturity Models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lvl="1" indent="0">
              <a:spcAft>
                <a:spcPts val="600"/>
              </a:spcAft>
              <a:buNone/>
            </a:pPr>
            <a:r>
              <a:rPr lang="en-US" sz="2000" dirty="0">
                <a:solidFill>
                  <a:srgbClr val="0071C5"/>
                </a:solidFill>
              </a:rPr>
              <a:t>Common SDL Maturity Models</a:t>
            </a:r>
          </a:p>
          <a:p>
            <a:pPr marL="573088" lvl="2" indent="-241300">
              <a:spcAft>
                <a:spcPts val="600"/>
              </a:spcAft>
            </a:pPr>
            <a:r>
              <a:rPr lang="en-US" sz="2200" b="1" dirty="0"/>
              <a:t>BSIMM</a:t>
            </a:r>
            <a:r>
              <a:rPr lang="en-US" sz="2200" dirty="0"/>
              <a:t>: Build Security In Maturity Model – Cigital</a:t>
            </a:r>
          </a:p>
          <a:p>
            <a:pPr marL="573088" lvl="2" indent="-241300">
              <a:spcAft>
                <a:spcPts val="600"/>
              </a:spcAft>
            </a:pPr>
            <a:r>
              <a:rPr lang="en-US" sz="2200" b="1" dirty="0"/>
              <a:t>SAMM</a:t>
            </a:r>
            <a:r>
              <a:rPr lang="en-US" sz="2200" dirty="0"/>
              <a:t>: Software Assurance Maturity Model – OWASP</a:t>
            </a:r>
          </a:p>
          <a:p>
            <a:pPr marL="573088" lvl="2" indent="-241300">
              <a:spcAft>
                <a:spcPts val="600"/>
              </a:spcAft>
            </a:pPr>
            <a:r>
              <a:rPr lang="en-US" sz="2200" b="1" dirty="0"/>
              <a:t>DFS</a:t>
            </a:r>
            <a:r>
              <a:rPr lang="en-US" sz="2200" dirty="0"/>
              <a:t>: Design For Security – </a:t>
            </a:r>
            <a:r>
              <a:rPr lang="en-US" sz="2200" dirty="0" smtClean="0"/>
              <a:t>Intel</a:t>
            </a:r>
          </a:p>
          <a:p>
            <a:pPr marL="573088" lvl="2" indent="-241300">
              <a:spcAft>
                <a:spcPts val="600"/>
              </a:spcAft>
            </a:pPr>
            <a:r>
              <a:rPr lang="en-US" sz="2200" b="1" dirty="0" smtClean="0"/>
              <a:t>Microsoft SDL</a:t>
            </a:r>
            <a:r>
              <a:rPr lang="en-US" sz="2200" dirty="0" smtClean="0"/>
              <a:t>: </a:t>
            </a:r>
            <a:r>
              <a:rPr lang="en-US" sz="2200" dirty="0"/>
              <a:t>Optimized </a:t>
            </a:r>
            <a:r>
              <a:rPr lang="en-US" sz="2200" dirty="0" smtClean="0"/>
              <a:t>Model</a:t>
            </a:r>
          </a:p>
          <a:p>
            <a:pPr marL="0" lvl="1" indent="0">
              <a:spcAft>
                <a:spcPts val="600"/>
              </a:spcAft>
              <a:buNone/>
            </a:pPr>
            <a:r>
              <a:rPr lang="en-US" sz="2000" dirty="0">
                <a:solidFill>
                  <a:srgbClr val="0071C5"/>
                </a:solidFill>
              </a:rPr>
              <a:t>Other SDL Frameworks</a:t>
            </a:r>
          </a:p>
          <a:p>
            <a:pPr marL="573088" lvl="2" indent="-241300">
              <a:spcAft>
                <a:spcPts val="600"/>
              </a:spcAft>
            </a:pPr>
            <a:r>
              <a:rPr lang="en-US" sz="2200" b="1" dirty="0" smtClean="0"/>
              <a:t>ISO 27034</a:t>
            </a:r>
            <a:r>
              <a:rPr lang="en-US" sz="2200" dirty="0" smtClean="0"/>
              <a:t>: </a:t>
            </a:r>
            <a:r>
              <a:rPr lang="en-US" sz="2200" dirty="0"/>
              <a:t>Application Security Controls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171399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55613" y="1187688"/>
            <a:ext cx="8228012" cy="3441462"/>
          </a:xfrm>
        </p:spPr>
        <p:txBody>
          <a:bodyPr/>
          <a:lstStyle/>
          <a:p>
            <a:pPr lvl="0" indent="-114300"/>
            <a:r>
              <a:rPr lang="en-US" sz="2400" b="1" dirty="0" smtClean="0"/>
              <a:t>Solution: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lang="en-US" sz="2400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Intel </a:t>
            </a:r>
            <a:r>
              <a:rPr lang="en-US" sz="2400" dirty="0" smtClean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Product </a:t>
            </a:r>
            <a:r>
              <a:rPr lang="en-US" sz="2400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Security Maturity Model (PSMM</a:t>
            </a:r>
            <a:r>
              <a:rPr lang="en-US" sz="2400" dirty="0" smtClean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lang="en-US"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lvl="2" indent="-285750">
              <a:spcBef>
                <a:spcPts val="300"/>
              </a:spcBef>
              <a:spcAft>
                <a:spcPts val="300"/>
              </a:spcAft>
            </a:pPr>
            <a:endParaRPr lang="en-US" sz="1100" dirty="0" smtClean="0">
              <a:solidFill>
                <a:schemeClr val="tx1"/>
              </a:solidFill>
              <a:sym typeface="Calibri"/>
            </a:endParaRPr>
          </a:p>
          <a:p>
            <a:pPr marL="568325" lvl="1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ym typeface="Calibri"/>
              </a:rPr>
              <a:t>Measures how well the </a:t>
            </a:r>
            <a:r>
              <a:rPr lang="en-US" sz="2200" b="1" dirty="0">
                <a:solidFill>
                  <a:srgbClr val="0000FF"/>
                </a:solidFill>
                <a:sym typeface="Calibri"/>
              </a:rPr>
              <a:t>operational</a:t>
            </a:r>
            <a:r>
              <a:rPr lang="en-US" sz="2200" dirty="0">
                <a:solidFill>
                  <a:srgbClr val="0000FF"/>
                </a:solidFill>
                <a:sym typeface="Calibri"/>
              </a:rPr>
              <a:t> </a:t>
            </a:r>
            <a:r>
              <a:rPr lang="en-US" sz="2200" dirty="0">
                <a:sym typeface="Calibri"/>
              </a:rPr>
              <a:t>and </a:t>
            </a:r>
            <a:r>
              <a:rPr lang="en-US" sz="2200" b="1" dirty="0">
                <a:solidFill>
                  <a:srgbClr val="C00000"/>
                </a:solidFill>
                <a:sym typeface="Calibri"/>
              </a:rPr>
              <a:t>technical</a:t>
            </a:r>
            <a:r>
              <a:rPr lang="en-US" sz="2200" dirty="0">
                <a:solidFill>
                  <a:srgbClr val="FF0000"/>
                </a:solidFill>
                <a:sym typeface="Calibri"/>
              </a:rPr>
              <a:t> </a:t>
            </a:r>
            <a:r>
              <a:rPr lang="en-US" sz="2200" dirty="0">
                <a:sym typeface="Calibri"/>
              </a:rPr>
              <a:t>aspects of product security are being done</a:t>
            </a:r>
          </a:p>
          <a:p>
            <a:pPr marL="568325" lvl="1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Provides a simple, yet powerful, model which has been adopted and </a:t>
            </a:r>
            <a:r>
              <a:rPr lang="en-US" sz="2200" dirty="0" smtClean="0"/>
              <a:t>is being used </a:t>
            </a:r>
            <a:r>
              <a:rPr lang="en-US" sz="2200" dirty="0"/>
              <a:t>company-wide</a:t>
            </a:r>
          </a:p>
          <a:p>
            <a:pPr marL="568325" lvl="1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Don’t worry about perfect data, you have to start somewhere</a:t>
            </a:r>
          </a:p>
          <a:p>
            <a:endParaRPr lang="en-US" sz="2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751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 PSMM </a:t>
            </a:r>
            <a:r>
              <a:rPr lang="en-US" dirty="0"/>
              <a:t>Parameters</a:t>
            </a:r>
          </a:p>
        </p:txBody>
      </p:sp>
      <p:sp>
        <p:nvSpPr>
          <p:cNvPr id="5" name="Content Placeholder 1"/>
          <p:cNvSpPr>
            <a:spLocks noGrp="1"/>
          </p:cNvSpPr>
          <p:nvPr>
            <p:ph idx="4294967295"/>
          </p:nvPr>
        </p:nvSpPr>
        <p:spPr>
          <a:xfrm>
            <a:off x="456579" y="1364012"/>
            <a:ext cx="2714004" cy="4633843"/>
          </a:xfrm>
          <a:prstGeom prst="rect">
            <a:avLst/>
          </a:prstGeom>
        </p:spPr>
        <p:txBody>
          <a:bodyPr/>
          <a:lstStyle/>
          <a:p>
            <a:pPr marL="347663" indent="-347663">
              <a:spcBef>
                <a:spcPts val="600"/>
              </a:spcBef>
              <a:buFont typeface="+mj-lt"/>
              <a:buAutoNum type="arabicPeriod"/>
            </a:pPr>
            <a:r>
              <a:rPr lang="en-US" sz="1600" dirty="0">
                <a:solidFill>
                  <a:srgbClr val="0071C5"/>
                </a:solidFill>
              </a:rPr>
              <a:t>Program</a:t>
            </a:r>
          </a:p>
          <a:p>
            <a:pPr marL="347663" indent="-347663">
              <a:spcBef>
                <a:spcPts val="600"/>
              </a:spcBef>
              <a:buFont typeface="+mj-lt"/>
              <a:buAutoNum type="arabicPeriod"/>
            </a:pPr>
            <a:r>
              <a:rPr lang="en-US" sz="1600" dirty="0">
                <a:solidFill>
                  <a:srgbClr val="0071C5"/>
                </a:solidFill>
              </a:rPr>
              <a:t>Resources</a:t>
            </a:r>
          </a:p>
          <a:p>
            <a:pPr marL="347663" indent="-347663">
              <a:spcBef>
                <a:spcPts val="600"/>
              </a:spcBef>
              <a:buFont typeface="+mj-lt"/>
              <a:buAutoNum type="arabicPeriod"/>
            </a:pPr>
            <a:r>
              <a:rPr lang="en-US" sz="1600" dirty="0">
                <a:solidFill>
                  <a:srgbClr val="0071C5"/>
                </a:solidFill>
              </a:rPr>
              <a:t>SDL</a:t>
            </a:r>
          </a:p>
          <a:p>
            <a:pPr marL="347663" indent="-347663">
              <a:spcBef>
                <a:spcPts val="600"/>
              </a:spcBef>
              <a:buFont typeface="+mj-lt"/>
              <a:buAutoNum type="arabicPeriod"/>
            </a:pPr>
            <a:r>
              <a:rPr lang="en-US" sz="1600" dirty="0">
                <a:solidFill>
                  <a:srgbClr val="0071C5"/>
                </a:solidFill>
              </a:rPr>
              <a:t>PSIRT</a:t>
            </a:r>
          </a:p>
          <a:p>
            <a:pPr marL="347663" indent="-347663">
              <a:spcBef>
                <a:spcPts val="600"/>
              </a:spcBef>
              <a:buFont typeface="+mj-lt"/>
              <a:buAutoNum type="arabicPeriod"/>
            </a:pPr>
            <a:r>
              <a:rPr lang="en-US" sz="1600" dirty="0">
                <a:solidFill>
                  <a:srgbClr val="0071C5"/>
                </a:solidFill>
              </a:rPr>
              <a:t>Policy</a:t>
            </a:r>
          </a:p>
          <a:p>
            <a:pPr marL="347663" indent="-347663">
              <a:spcBef>
                <a:spcPts val="600"/>
              </a:spcBef>
              <a:buFont typeface="+mj-lt"/>
              <a:buAutoNum type="arabicPeriod"/>
            </a:pPr>
            <a:r>
              <a:rPr lang="en-US" sz="1600" dirty="0">
                <a:solidFill>
                  <a:srgbClr val="0071C5"/>
                </a:solidFill>
              </a:rPr>
              <a:t>Process</a:t>
            </a:r>
          </a:p>
          <a:p>
            <a:pPr marL="347663" indent="-347663">
              <a:spcBef>
                <a:spcPts val="600"/>
              </a:spcBef>
              <a:buFont typeface="+mj-lt"/>
              <a:buAutoNum type="arabicPeriod"/>
            </a:pPr>
            <a:r>
              <a:rPr lang="en-US" sz="1600" dirty="0">
                <a:solidFill>
                  <a:srgbClr val="0071C5"/>
                </a:solidFill>
              </a:rPr>
              <a:t>Training</a:t>
            </a:r>
          </a:p>
          <a:p>
            <a:pPr marL="347663" indent="-347663">
              <a:spcBef>
                <a:spcPts val="600"/>
              </a:spcBef>
              <a:buFont typeface="+mj-lt"/>
              <a:buAutoNum type="arabicPeriod"/>
            </a:pPr>
            <a:r>
              <a:rPr lang="en-US" sz="1600" dirty="0">
                <a:solidFill>
                  <a:srgbClr val="0071C5"/>
                </a:solidFill>
              </a:rPr>
              <a:t>Reporting &amp; Tracking </a:t>
            </a:r>
            <a:r>
              <a:rPr lang="en-US" sz="1600" dirty="0" smtClean="0">
                <a:solidFill>
                  <a:srgbClr val="0071C5"/>
                </a:solidFill>
              </a:rPr>
              <a:t>Tools</a:t>
            </a:r>
            <a:endParaRPr lang="en-US" sz="1600" dirty="0">
              <a:solidFill>
                <a:srgbClr val="0071C5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4294967295"/>
          </p:nvPr>
        </p:nvSpPr>
        <p:spPr>
          <a:xfrm>
            <a:off x="3508513" y="1364012"/>
            <a:ext cx="5327373" cy="4633843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ts val="300"/>
              </a:spcBef>
              <a:buFont typeface="+mj-lt"/>
              <a:buAutoNum type="arabicPeriod"/>
            </a:pPr>
            <a:r>
              <a:rPr lang="en-US" sz="1600" dirty="0" smtClean="0">
                <a:solidFill>
                  <a:srgbClr val="0071C5"/>
                </a:solidFill>
              </a:rPr>
              <a:t>Security Requirements Plan [Waterfall] / </a:t>
            </a:r>
            <a:r>
              <a:rPr lang="en-US" sz="1600" dirty="0" smtClean="0"/>
              <a:t>          </a:t>
            </a:r>
            <a:r>
              <a:rPr lang="en-US" sz="1600" dirty="0" smtClean="0">
                <a:solidFill>
                  <a:srgbClr val="0071C5"/>
                </a:solidFill>
              </a:rPr>
              <a:t>Definition </a:t>
            </a:r>
            <a:r>
              <a:rPr lang="en-US" sz="1600" dirty="0">
                <a:solidFill>
                  <a:srgbClr val="0071C5"/>
                </a:solidFill>
              </a:rPr>
              <a:t>of Done (DoD) [</a:t>
            </a:r>
            <a:r>
              <a:rPr lang="en-US" sz="1600" dirty="0" smtClean="0">
                <a:solidFill>
                  <a:srgbClr val="0071C5"/>
                </a:solidFill>
              </a:rPr>
              <a:t>Agile]</a:t>
            </a:r>
          </a:p>
          <a:p>
            <a:pPr marL="342900" indent="-342900">
              <a:spcBef>
                <a:spcPts val="300"/>
              </a:spcBef>
              <a:buFont typeface="+mj-lt"/>
              <a:buAutoNum type="arabicPeriod"/>
            </a:pPr>
            <a:r>
              <a:rPr lang="en-US" sz="1600" dirty="0"/>
              <a:t>Architecture and Design Reviews</a:t>
            </a:r>
          </a:p>
          <a:p>
            <a:pPr marL="342900" indent="-342900">
              <a:spcBef>
                <a:spcPts val="300"/>
              </a:spcBef>
              <a:buFont typeface="+mj-lt"/>
              <a:buAutoNum type="arabicPeriod"/>
            </a:pPr>
            <a:r>
              <a:rPr lang="en-US" sz="1600" dirty="0" smtClean="0">
                <a:solidFill>
                  <a:srgbClr val="0071C5"/>
                </a:solidFill>
              </a:rPr>
              <a:t>Threat </a:t>
            </a:r>
            <a:r>
              <a:rPr lang="en-US" sz="1600" dirty="0">
                <a:solidFill>
                  <a:srgbClr val="0071C5"/>
                </a:solidFill>
              </a:rPr>
              <a:t>Modeling</a:t>
            </a:r>
          </a:p>
          <a:p>
            <a:pPr marL="342900" indent="-342900">
              <a:spcBef>
                <a:spcPts val="300"/>
              </a:spcBef>
              <a:buFont typeface="+mj-lt"/>
              <a:buAutoNum type="arabicPeriod"/>
            </a:pPr>
            <a:r>
              <a:rPr lang="en-US" sz="1600" dirty="0">
                <a:solidFill>
                  <a:srgbClr val="0071C5"/>
                </a:solidFill>
              </a:rPr>
              <a:t>Security Testing</a:t>
            </a:r>
          </a:p>
          <a:p>
            <a:pPr marL="342900" indent="-342900">
              <a:spcBef>
                <a:spcPts val="300"/>
              </a:spcBef>
              <a:buFont typeface="+mj-lt"/>
              <a:buAutoNum type="arabicPeriod"/>
            </a:pPr>
            <a:r>
              <a:rPr lang="en-US" sz="1600" dirty="0">
                <a:solidFill>
                  <a:srgbClr val="0071C5"/>
                </a:solidFill>
              </a:rPr>
              <a:t>Static Analysis</a:t>
            </a:r>
          </a:p>
          <a:p>
            <a:pPr marL="342900" indent="-342900">
              <a:spcBef>
                <a:spcPts val="300"/>
              </a:spcBef>
              <a:buFont typeface="+mj-lt"/>
              <a:buAutoNum type="arabicPeriod"/>
            </a:pPr>
            <a:r>
              <a:rPr lang="en-US" sz="1600" dirty="0">
                <a:solidFill>
                  <a:srgbClr val="0071C5"/>
                </a:solidFill>
              </a:rPr>
              <a:t>Dynamic Analysis</a:t>
            </a:r>
          </a:p>
          <a:p>
            <a:pPr marL="342900" indent="-342900">
              <a:spcBef>
                <a:spcPts val="300"/>
              </a:spcBef>
              <a:buFont typeface="+mj-lt"/>
              <a:buAutoNum type="arabicPeriod"/>
            </a:pPr>
            <a:r>
              <a:rPr lang="en-US" sz="1600" dirty="0">
                <a:solidFill>
                  <a:srgbClr val="0071C5"/>
                </a:solidFill>
              </a:rPr>
              <a:t>Fuzz Testing</a:t>
            </a:r>
          </a:p>
          <a:p>
            <a:pPr marL="342900" indent="-342900">
              <a:spcBef>
                <a:spcPts val="300"/>
              </a:spcBef>
              <a:buFont typeface="+mj-lt"/>
              <a:buAutoNum type="arabicPeriod"/>
            </a:pPr>
            <a:r>
              <a:rPr lang="en-US" sz="1600" dirty="0">
                <a:solidFill>
                  <a:srgbClr val="0071C5"/>
                </a:solidFill>
              </a:rPr>
              <a:t>Vulnerability Scans / Penetration Testing</a:t>
            </a:r>
          </a:p>
          <a:p>
            <a:pPr marL="342900" indent="-342900">
              <a:spcBef>
                <a:spcPts val="300"/>
              </a:spcBef>
              <a:buFont typeface="+mj-lt"/>
              <a:buAutoNum type="arabicPeriod"/>
            </a:pPr>
            <a:r>
              <a:rPr lang="en-US" sz="1600" dirty="0">
                <a:solidFill>
                  <a:srgbClr val="0071C5"/>
                </a:solidFill>
              </a:rPr>
              <a:t>Manual Code Reviews</a:t>
            </a:r>
          </a:p>
          <a:p>
            <a:pPr marL="342900" indent="-342900">
              <a:spcBef>
                <a:spcPts val="300"/>
              </a:spcBef>
              <a:buFont typeface="+mj-lt"/>
              <a:buAutoNum type="arabicPeriod"/>
            </a:pPr>
            <a:r>
              <a:rPr lang="en-US" sz="1600" dirty="0">
                <a:solidFill>
                  <a:srgbClr val="0071C5"/>
                </a:solidFill>
              </a:rPr>
              <a:t>Secure Coding Standards</a:t>
            </a:r>
          </a:p>
          <a:p>
            <a:pPr marL="342900" indent="-342900">
              <a:spcBef>
                <a:spcPts val="300"/>
              </a:spcBef>
              <a:buFont typeface="+mj-lt"/>
              <a:buAutoNum type="arabicPeriod"/>
            </a:pPr>
            <a:r>
              <a:rPr lang="en-US" sz="1600" dirty="0">
                <a:solidFill>
                  <a:srgbClr val="0071C5"/>
                </a:solidFill>
              </a:rPr>
              <a:t>Open Source / 3rd Party COTS Libraries</a:t>
            </a:r>
          </a:p>
          <a:p>
            <a:pPr marL="342900" indent="-342900">
              <a:spcBef>
                <a:spcPts val="300"/>
              </a:spcBef>
              <a:buFont typeface="+mj-lt"/>
              <a:buAutoNum type="arabicPeriod"/>
            </a:pPr>
            <a:r>
              <a:rPr lang="en-US" sz="1600" dirty="0">
                <a:solidFill>
                  <a:srgbClr val="0071C5"/>
                </a:solidFill>
              </a:rPr>
              <a:t>Privacy</a:t>
            </a: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457200" y="982584"/>
            <a:ext cx="3051313" cy="5201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None/>
              <a:defRPr sz="1800" b="0" kern="1200">
                <a:solidFill>
                  <a:srgbClr val="0071C5"/>
                </a:solidFill>
                <a:latin typeface="+mn-lt"/>
                <a:ea typeface="+mn-ea"/>
                <a:cs typeface="Intel Clear" panose="020B0604020203020204" pitchFamily="34" charset="0"/>
              </a:defRPr>
            </a:lvl1pPr>
            <a:lvl2pPr marL="225425" indent="-225425" algn="l" defTabSz="457200" rtl="0" eaLnBrk="1" latinLnBrk="0" hangingPunct="1">
              <a:spcBef>
                <a:spcPts val="1200"/>
              </a:spcBef>
              <a:buFont typeface="Wingdings" charset="2"/>
              <a:buChar char="§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Intel Clear" panose="020B0604020203020204" pitchFamily="34" charset="0"/>
              </a:defRPr>
            </a:lvl2pPr>
            <a:lvl3pPr marL="571500" indent="-228600" algn="l" defTabSz="457200" rtl="0" eaLnBrk="1" latinLnBrk="0" hangingPunct="1">
              <a:spcBef>
                <a:spcPts val="800"/>
              </a:spcBef>
              <a:buFont typeface="Wingdings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Intel Clear" panose="020B0604020203020204" pitchFamily="34" charset="0"/>
              </a:defRPr>
            </a:lvl3pPr>
            <a:lvl4pPr marL="969963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Intel Clear" panose="020B0604020203020204" pitchFamily="34" charset="0"/>
              </a:defRPr>
            </a:lvl4pPr>
            <a:lvl5pPr marL="1319213" indent="-228600" algn="l" defTabSz="457200" rtl="0" eaLnBrk="1" latinLnBrk="0" hangingPunct="1">
              <a:spcBef>
                <a:spcPct val="20000"/>
              </a:spcBef>
              <a:buFont typeface="Intel Clear" panose="020B0604020203020204" pitchFamily="34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Intel Clear" panose="020B0604020203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u="sng" dirty="0" smtClean="0">
                <a:solidFill>
                  <a:srgbClr val="0033FF"/>
                </a:solidFill>
              </a:rPr>
              <a:t>Operational</a:t>
            </a:r>
            <a:endParaRPr lang="en-US" sz="2400" u="sng" dirty="0">
              <a:solidFill>
                <a:srgbClr val="C00000"/>
              </a:solidFill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3530601" y="1014181"/>
            <a:ext cx="2050473" cy="5201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None/>
              <a:defRPr sz="1800" b="0" kern="1200">
                <a:solidFill>
                  <a:srgbClr val="0071C5"/>
                </a:solidFill>
                <a:latin typeface="+mn-lt"/>
                <a:ea typeface="+mn-ea"/>
                <a:cs typeface="Intel Clear" panose="020B0604020203020204" pitchFamily="34" charset="0"/>
              </a:defRPr>
            </a:lvl1pPr>
            <a:lvl2pPr marL="225425" indent="-225425" algn="l" defTabSz="457200" rtl="0" eaLnBrk="1" latinLnBrk="0" hangingPunct="1">
              <a:spcBef>
                <a:spcPts val="1200"/>
              </a:spcBef>
              <a:buFont typeface="Wingdings" charset="2"/>
              <a:buChar char="§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Intel Clear" panose="020B0604020203020204" pitchFamily="34" charset="0"/>
              </a:defRPr>
            </a:lvl2pPr>
            <a:lvl3pPr marL="571500" indent="-228600" algn="l" defTabSz="457200" rtl="0" eaLnBrk="1" latinLnBrk="0" hangingPunct="1">
              <a:spcBef>
                <a:spcPts val="800"/>
              </a:spcBef>
              <a:buFont typeface="Wingdings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Intel Clear" panose="020B0604020203020204" pitchFamily="34" charset="0"/>
              </a:defRPr>
            </a:lvl3pPr>
            <a:lvl4pPr marL="969963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Intel Clear" panose="020B0604020203020204" pitchFamily="34" charset="0"/>
              </a:defRPr>
            </a:lvl4pPr>
            <a:lvl5pPr marL="1319213" indent="-228600" algn="l" defTabSz="457200" rtl="0" eaLnBrk="1" latinLnBrk="0" hangingPunct="1">
              <a:spcBef>
                <a:spcPct val="20000"/>
              </a:spcBef>
              <a:buFont typeface="Intel Clear" panose="020B0604020203020204" pitchFamily="34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Intel Clear" panose="020B0604020203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u="sng" dirty="0" smtClean="0">
                <a:solidFill>
                  <a:srgbClr val="C00000"/>
                </a:solidFill>
              </a:rPr>
              <a:t>Technical</a:t>
            </a:r>
            <a:endParaRPr lang="en-US" sz="2400" u="sng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861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PSMM </a:t>
            </a:r>
            <a:r>
              <a:rPr lang="en-US" dirty="0" smtClean="0"/>
              <a:t>– Overall State of the Company – </a:t>
            </a:r>
            <a:r>
              <a:rPr lang="en-US" b="1" dirty="0" smtClean="0">
                <a:solidFill>
                  <a:srgbClr val="C00000"/>
                </a:solidFill>
              </a:rPr>
              <a:t>Technical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476395" y="952503"/>
            <a:ext cx="8127276" cy="378575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>
              <a:latin typeface="Arial" charset="0"/>
              <a:ea typeface="MS PGothic" pitchFamily="34" charset="-128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888477" y="1570353"/>
            <a:ext cx="6738400" cy="2551757"/>
            <a:chOff x="1464590" y="1813302"/>
            <a:chExt cx="6447295" cy="3696345"/>
          </a:xfrm>
        </p:grpSpPr>
        <p:cxnSp>
          <p:nvCxnSpPr>
            <p:cNvPr id="27" name="Straight Connector 26"/>
            <p:cNvCxnSpPr/>
            <p:nvPr/>
          </p:nvCxnSpPr>
          <p:spPr bwMode="auto">
            <a:xfrm flipH="1">
              <a:off x="1464590" y="1813302"/>
              <a:ext cx="23247" cy="3696345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none" w="med" len="med"/>
            </a:ln>
            <a:effectLst/>
          </p:spPr>
        </p:cxnSp>
        <p:cxnSp>
          <p:nvCxnSpPr>
            <p:cNvPr id="28" name="Straight Connector 27"/>
            <p:cNvCxnSpPr/>
            <p:nvPr/>
          </p:nvCxnSpPr>
          <p:spPr bwMode="auto">
            <a:xfrm>
              <a:off x="1464590" y="5509647"/>
              <a:ext cx="6447295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</p:grpSp>
      <p:sp>
        <p:nvSpPr>
          <p:cNvPr id="8" name="TextBox 7"/>
          <p:cNvSpPr txBox="1"/>
          <p:nvPr/>
        </p:nvSpPr>
        <p:spPr>
          <a:xfrm>
            <a:off x="900625" y="4228553"/>
            <a:ext cx="723003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859631" algn="l"/>
                <a:tab pos="1714500" algn="l"/>
                <a:tab pos="2574131" algn="l"/>
                <a:tab pos="3602831" algn="l"/>
              </a:tabLst>
            </a:pPr>
            <a:r>
              <a:rPr lang="en-US" sz="1050" b="1" dirty="0"/>
              <a:t>    </a:t>
            </a:r>
            <a:r>
              <a:rPr lang="en-US" sz="1050" b="1" dirty="0" smtClean="0"/>
              <a:t>    </a:t>
            </a:r>
            <a:r>
              <a:rPr lang="en-US" sz="1050" b="1" dirty="0" smtClean="0">
                <a:solidFill>
                  <a:srgbClr val="C00000"/>
                </a:solidFill>
              </a:rPr>
              <a:t>None</a:t>
            </a:r>
            <a:r>
              <a:rPr lang="en-US" sz="1050" b="1" dirty="0"/>
              <a:t>	       </a:t>
            </a:r>
            <a:r>
              <a:rPr lang="en-US" sz="1050" b="1" dirty="0" smtClean="0"/>
              <a:t>                 </a:t>
            </a:r>
            <a:r>
              <a:rPr lang="en-US" sz="1050" b="1" dirty="0">
                <a:solidFill>
                  <a:schemeClr val="bg1">
                    <a:lumMod val="50000"/>
                  </a:schemeClr>
                </a:solidFill>
              </a:rPr>
              <a:t>Initial</a:t>
            </a:r>
            <a:r>
              <a:rPr lang="en-US" sz="1050" b="1" dirty="0"/>
              <a:t>	  </a:t>
            </a:r>
            <a:r>
              <a:rPr lang="en-US" sz="1050" b="1" dirty="0" smtClean="0"/>
              <a:t>            Basic                                </a:t>
            </a:r>
            <a:r>
              <a:rPr lang="en-US" sz="1050" b="1" dirty="0" smtClean="0">
                <a:solidFill>
                  <a:srgbClr val="FF9900"/>
                </a:solidFill>
              </a:rPr>
              <a:t>Acceptable</a:t>
            </a:r>
            <a:r>
              <a:rPr lang="en-US" sz="1050" b="1" dirty="0"/>
              <a:t>	        </a:t>
            </a:r>
            <a:r>
              <a:rPr lang="en-US" sz="1050" b="1" dirty="0" smtClean="0"/>
              <a:t>   </a:t>
            </a:r>
            <a:r>
              <a:rPr lang="en-US" sz="1050" b="1" dirty="0" smtClean="0">
                <a:solidFill>
                  <a:srgbClr val="00B050"/>
                </a:solidFill>
              </a:rPr>
              <a:t>Mature</a:t>
            </a:r>
            <a:endParaRPr lang="en-US" sz="1050" b="1" dirty="0">
              <a:solidFill>
                <a:srgbClr val="00B050"/>
              </a:solidFill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1331344" y="1400666"/>
            <a:ext cx="6688540" cy="2424223"/>
          </a:xfrm>
          <a:custGeom>
            <a:avLst/>
            <a:gdLst>
              <a:gd name="connsiteX0" fmla="*/ 0 w 5811865"/>
              <a:gd name="connsiteY0" fmla="*/ 2917688 h 2935948"/>
              <a:gd name="connsiteX1" fmla="*/ 154984 w 5811865"/>
              <a:gd name="connsiteY1" fmla="*/ 2909939 h 2935948"/>
              <a:gd name="connsiteX2" fmla="*/ 689675 w 5811865"/>
              <a:gd name="connsiteY2" fmla="*/ 2917688 h 2935948"/>
              <a:gd name="connsiteX3" fmla="*/ 1472339 w 5811865"/>
              <a:gd name="connsiteY3" fmla="*/ 2638719 h 2935948"/>
              <a:gd name="connsiteX4" fmla="*/ 2518475 w 5811865"/>
              <a:gd name="connsiteY4" fmla="*/ 1817308 h 2935948"/>
              <a:gd name="connsiteX5" fmla="*/ 3332136 w 5811865"/>
              <a:gd name="connsiteY5" fmla="*/ 972651 h 2935948"/>
              <a:gd name="connsiteX6" fmla="*/ 4161295 w 5811865"/>
              <a:gd name="connsiteY6" fmla="*/ 313973 h 2935948"/>
              <a:gd name="connsiteX7" fmla="*/ 5176434 w 5811865"/>
              <a:gd name="connsiteY7" fmla="*/ 27254 h 2935948"/>
              <a:gd name="connsiteX8" fmla="*/ 5811865 w 5811865"/>
              <a:gd name="connsiteY8" fmla="*/ 11756 h 2935948"/>
              <a:gd name="connsiteX0" fmla="*/ 0 w 5811865"/>
              <a:gd name="connsiteY0" fmla="*/ 2917688 h 2946838"/>
              <a:gd name="connsiteX1" fmla="*/ 226870 w 5811865"/>
              <a:gd name="connsiteY1" fmla="*/ 2938273 h 2946838"/>
              <a:gd name="connsiteX2" fmla="*/ 689675 w 5811865"/>
              <a:gd name="connsiteY2" fmla="*/ 2917688 h 2946838"/>
              <a:gd name="connsiteX3" fmla="*/ 1472339 w 5811865"/>
              <a:gd name="connsiteY3" fmla="*/ 2638719 h 2946838"/>
              <a:gd name="connsiteX4" fmla="*/ 2518475 w 5811865"/>
              <a:gd name="connsiteY4" fmla="*/ 1817308 h 2946838"/>
              <a:gd name="connsiteX5" fmla="*/ 3332136 w 5811865"/>
              <a:gd name="connsiteY5" fmla="*/ 972651 h 2946838"/>
              <a:gd name="connsiteX6" fmla="*/ 4161295 w 5811865"/>
              <a:gd name="connsiteY6" fmla="*/ 313973 h 2946838"/>
              <a:gd name="connsiteX7" fmla="*/ 5176434 w 5811865"/>
              <a:gd name="connsiteY7" fmla="*/ 27254 h 2946838"/>
              <a:gd name="connsiteX8" fmla="*/ 5811865 w 5811865"/>
              <a:gd name="connsiteY8" fmla="*/ 11756 h 2946838"/>
              <a:gd name="connsiteX0" fmla="*/ 0 w 5824935"/>
              <a:gd name="connsiteY0" fmla="*/ 2953105 h 2953105"/>
              <a:gd name="connsiteX1" fmla="*/ 239940 w 5824935"/>
              <a:gd name="connsiteY1" fmla="*/ 2938273 h 2953105"/>
              <a:gd name="connsiteX2" fmla="*/ 702745 w 5824935"/>
              <a:gd name="connsiteY2" fmla="*/ 2917688 h 2953105"/>
              <a:gd name="connsiteX3" fmla="*/ 1485409 w 5824935"/>
              <a:gd name="connsiteY3" fmla="*/ 2638719 h 2953105"/>
              <a:gd name="connsiteX4" fmla="*/ 2531545 w 5824935"/>
              <a:gd name="connsiteY4" fmla="*/ 1817308 h 2953105"/>
              <a:gd name="connsiteX5" fmla="*/ 3345206 w 5824935"/>
              <a:gd name="connsiteY5" fmla="*/ 972651 h 2953105"/>
              <a:gd name="connsiteX6" fmla="*/ 4174365 w 5824935"/>
              <a:gd name="connsiteY6" fmla="*/ 313973 h 2953105"/>
              <a:gd name="connsiteX7" fmla="*/ 5189504 w 5824935"/>
              <a:gd name="connsiteY7" fmla="*/ 27254 h 2953105"/>
              <a:gd name="connsiteX8" fmla="*/ 5824935 w 5824935"/>
              <a:gd name="connsiteY8" fmla="*/ 11756 h 2953105"/>
              <a:gd name="connsiteX0" fmla="*/ 0 w 5824935"/>
              <a:gd name="connsiteY0" fmla="*/ 2953105 h 2953105"/>
              <a:gd name="connsiteX1" fmla="*/ 239940 w 5824935"/>
              <a:gd name="connsiteY1" fmla="*/ 2945357 h 2953105"/>
              <a:gd name="connsiteX2" fmla="*/ 702745 w 5824935"/>
              <a:gd name="connsiteY2" fmla="*/ 2917688 h 2953105"/>
              <a:gd name="connsiteX3" fmla="*/ 1485409 w 5824935"/>
              <a:gd name="connsiteY3" fmla="*/ 2638719 h 2953105"/>
              <a:gd name="connsiteX4" fmla="*/ 2531545 w 5824935"/>
              <a:gd name="connsiteY4" fmla="*/ 1817308 h 2953105"/>
              <a:gd name="connsiteX5" fmla="*/ 3345206 w 5824935"/>
              <a:gd name="connsiteY5" fmla="*/ 972651 h 2953105"/>
              <a:gd name="connsiteX6" fmla="*/ 4174365 w 5824935"/>
              <a:gd name="connsiteY6" fmla="*/ 313973 h 2953105"/>
              <a:gd name="connsiteX7" fmla="*/ 5189504 w 5824935"/>
              <a:gd name="connsiteY7" fmla="*/ 27254 h 2953105"/>
              <a:gd name="connsiteX8" fmla="*/ 5824935 w 5824935"/>
              <a:gd name="connsiteY8" fmla="*/ 11756 h 2953105"/>
              <a:gd name="connsiteX0" fmla="*/ 0 w 5824935"/>
              <a:gd name="connsiteY0" fmla="*/ 2953105 h 2953105"/>
              <a:gd name="connsiteX1" fmla="*/ 239940 w 5824935"/>
              <a:gd name="connsiteY1" fmla="*/ 2945357 h 2953105"/>
              <a:gd name="connsiteX2" fmla="*/ 702745 w 5824935"/>
              <a:gd name="connsiteY2" fmla="*/ 2917688 h 2953105"/>
              <a:gd name="connsiteX3" fmla="*/ 1485409 w 5824935"/>
              <a:gd name="connsiteY3" fmla="*/ 2638719 h 2953105"/>
              <a:gd name="connsiteX4" fmla="*/ 2531545 w 5824935"/>
              <a:gd name="connsiteY4" fmla="*/ 1817308 h 2953105"/>
              <a:gd name="connsiteX5" fmla="*/ 3345206 w 5824935"/>
              <a:gd name="connsiteY5" fmla="*/ 972651 h 2953105"/>
              <a:gd name="connsiteX6" fmla="*/ 4174365 w 5824935"/>
              <a:gd name="connsiteY6" fmla="*/ 313973 h 2953105"/>
              <a:gd name="connsiteX7" fmla="*/ 5189504 w 5824935"/>
              <a:gd name="connsiteY7" fmla="*/ 27254 h 2953105"/>
              <a:gd name="connsiteX8" fmla="*/ 5824935 w 5824935"/>
              <a:gd name="connsiteY8" fmla="*/ 11756 h 2953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24935" h="2953105">
                <a:moveTo>
                  <a:pt x="0" y="2953105"/>
                </a:moveTo>
                <a:cubicBezTo>
                  <a:pt x="20019" y="2949230"/>
                  <a:pt x="122816" y="2944177"/>
                  <a:pt x="239940" y="2945357"/>
                </a:cubicBezTo>
                <a:cubicBezTo>
                  <a:pt x="357064" y="2946537"/>
                  <a:pt x="495167" y="2968794"/>
                  <a:pt x="702745" y="2917688"/>
                </a:cubicBezTo>
                <a:cubicBezTo>
                  <a:pt x="910323" y="2866582"/>
                  <a:pt x="1180609" y="2822116"/>
                  <a:pt x="1485409" y="2638719"/>
                </a:cubicBezTo>
                <a:cubicBezTo>
                  <a:pt x="1790209" y="2455322"/>
                  <a:pt x="2221579" y="2094986"/>
                  <a:pt x="2531545" y="1817308"/>
                </a:cubicBezTo>
                <a:cubicBezTo>
                  <a:pt x="2841511" y="1539630"/>
                  <a:pt x="3071403" y="1223207"/>
                  <a:pt x="3345206" y="972651"/>
                </a:cubicBezTo>
                <a:cubicBezTo>
                  <a:pt x="3619009" y="722095"/>
                  <a:pt x="3866982" y="471539"/>
                  <a:pt x="4174365" y="313973"/>
                </a:cubicBezTo>
                <a:cubicBezTo>
                  <a:pt x="4481748" y="156407"/>
                  <a:pt x="4914409" y="77623"/>
                  <a:pt x="5189504" y="27254"/>
                </a:cubicBezTo>
                <a:cubicBezTo>
                  <a:pt x="5464599" y="-23115"/>
                  <a:pt x="5824935" y="11756"/>
                  <a:pt x="5824935" y="11756"/>
                </a:cubicBezTo>
              </a:path>
            </a:pathLst>
          </a:cu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>
              <a:latin typeface="Arial" charset="0"/>
              <a:ea typeface="MS PGothic" pitchFamily="34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21129" y="1653944"/>
            <a:ext cx="199176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6916" indent="-86916">
              <a:buFont typeface="Arial" panose="020B0604020202020204" pitchFamily="34" charset="0"/>
              <a:buChar char="•"/>
            </a:pPr>
            <a:r>
              <a:rPr lang="en-US" sz="1050" dirty="0"/>
              <a:t>Early reviews</a:t>
            </a:r>
          </a:p>
          <a:p>
            <a:pPr marL="86916" indent="-86916">
              <a:buFont typeface="Arial" panose="020B0604020202020204" pitchFamily="34" charset="0"/>
              <a:buChar char="•"/>
            </a:pPr>
            <a:r>
              <a:rPr lang="en-US" sz="1050" dirty="0"/>
              <a:t>Preventive measures modeling</a:t>
            </a:r>
          </a:p>
          <a:p>
            <a:pPr marL="86916" indent="-86916">
              <a:buFont typeface="Arial" panose="020B0604020202020204" pitchFamily="34" charset="0"/>
              <a:buChar char="•"/>
            </a:pPr>
            <a:r>
              <a:rPr lang="en-US" sz="1050" dirty="0"/>
              <a:t>Defect rates near </a:t>
            </a:r>
            <a:r>
              <a:rPr lang="en-US" sz="1050" dirty="0"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endParaRPr lang="en-US" sz="1050" dirty="0"/>
          </a:p>
          <a:p>
            <a:pPr marL="86916" indent="-86916">
              <a:buFont typeface="Arial" panose="020B0604020202020204" pitchFamily="34" charset="0"/>
              <a:buChar char="•"/>
            </a:pPr>
            <a:r>
              <a:rPr lang="en-US" sz="1050" dirty="0"/>
              <a:t>Best-in-class tools</a:t>
            </a:r>
          </a:p>
          <a:p>
            <a:pPr marL="86916" indent="-86916">
              <a:buFont typeface="Arial" panose="020B0604020202020204" pitchFamily="34" charset="0"/>
              <a:buChar char="•"/>
            </a:pPr>
            <a:r>
              <a:rPr lang="en-US" sz="1050" dirty="0"/>
              <a:t>Continuous security testing</a:t>
            </a:r>
          </a:p>
          <a:p>
            <a:pPr marL="86916" indent="-86916">
              <a:buFont typeface="Arial" panose="020B0604020202020204" pitchFamily="34" charset="0"/>
              <a:buChar char="•"/>
            </a:pPr>
            <a:r>
              <a:rPr lang="en-US" sz="1050" dirty="0"/>
              <a:t>All products pen tested</a:t>
            </a:r>
          </a:p>
          <a:p>
            <a:pPr marL="86916" indent="-86916">
              <a:buFont typeface="Arial" panose="020B0604020202020204" pitchFamily="34" charset="0"/>
              <a:buChar char="•"/>
            </a:pPr>
            <a:r>
              <a:rPr lang="en-US" sz="1050" dirty="0"/>
              <a:t>Open source SLAs</a:t>
            </a:r>
          </a:p>
          <a:p>
            <a:pPr marL="86916" indent="-86916">
              <a:buFont typeface="Arial" panose="020B0604020202020204" pitchFamily="34" charset="0"/>
              <a:buChar char="•"/>
            </a:pPr>
            <a:r>
              <a:rPr lang="en-US" sz="1050" dirty="0"/>
              <a:t>Standards adapted to environment</a:t>
            </a:r>
          </a:p>
          <a:p>
            <a:pPr marL="86916" indent="-86916">
              <a:buFont typeface="Arial" panose="020B0604020202020204" pitchFamily="34" charset="0"/>
              <a:buChar char="•"/>
            </a:pPr>
            <a:r>
              <a:rPr lang="en-US" sz="1050" dirty="0"/>
              <a:t>Tight privacy integration</a:t>
            </a:r>
          </a:p>
          <a:p>
            <a:pPr marL="86916" indent="-86916">
              <a:buFont typeface="Arial" panose="020B0604020202020204" pitchFamily="34" charset="0"/>
              <a:buChar char="•"/>
            </a:pPr>
            <a:endParaRPr lang="en-US" sz="1050" dirty="0"/>
          </a:p>
        </p:txBody>
      </p:sp>
      <p:cxnSp>
        <p:nvCxnSpPr>
          <p:cNvPr id="11" name="Straight Connector 10"/>
          <p:cNvCxnSpPr/>
          <p:nvPr/>
        </p:nvCxnSpPr>
        <p:spPr bwMode="auto">
          <a:xfrm flipV="1">
            <a:off x="2063692" y="1033911"/>
            <a:ext cx="0" cy="337796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 flipV="1">
            <a:off x="3442890" y="1033910"/>
            <a:ext cx="15263" cy="338190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 flipV="1">
            <a:off x="4866857" y="1033911"/>
            <a:ext cx="15263" cy="338584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 flipV="1">
            <a:off x="6405800" y="1033911"/>
            <a:ext cx="15330" cy="3389793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915186" y="2851366"/>
            <a:ext cx="1119000" cy="590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6916" indent="-86916">
              <a:buFont typeface="Arial" panose="020B0604020202020204" pitchFamily="34" charset="0"/>
              <a:buChar char="•"/>
            </a:pPr>
            <a:r>
              <a:rPr lang="en-US" sz="1050" dirty="0"/>
              <a:t>Frequent attacks</a:t>
            </a:r>
          </a:p>
          <a:p>
            <a:pPr marL="86916" indent="-86916">
              <a:buFont typeface="Arial" panose="020B0604020202020204" pitchFamily="34" charset="0"/>
              <a:buChar char="•"/>
            </a:pPr>
            <a:r>
              <a:rPr lang="en-US" sz="1050" dirty="0"/>
              <a:t>No reviews</a:t>
            </a:r>
          </a:p>
          <a:p>
            <a:pPr marL="86916" indent="-86916">
              <a:buFont typeface="Arial" panose="020B0604020202020204" pitchFamily="34" charset="0"/>
              <a:buChar char="•"/>
            </a:pPr>
            <a:r>
              <a:rPr lang="en-US" sz="1050" dirty="0"/>
              <a:t>No constraints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442890" y="1749558"/>
            <a:ext cx="1439229" cy="1753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6916" indent="-86916">
              <a:buFont typeface="Arial" panose="020B0604020202020204" pitchFamily="34" charset="0"/>
              <a:buChar char="•"/>
            </a:pPr>
            <a:r>
              <a:rPr lang="en-US" sz="1050" dirty="0"/>
              <a:t>Major releases threat modeled</a:t>
            </a:r>
          </a:p>
          <a:p>
            <a:pPr marL="86916" indent="-86916">
              <a:buFont typeface="Arial" panose="020B0604020202020204" pitchFamily="34" charset="0"/>
              <a:buChar char="•"/>
            </a:pPr>
            <a:r>
              <a:rPr lang="en-US" sz="1050" dirty="0"/>
              <a:t>All primary tools used</a:t>
            </a:r>
          </a:p>
          <a:p>
            <a:pPr marL="86916" indent="-86916">
              <a:buFont typeface="Arial" panose="020B0604020202020204" pitchFamily="34" charset="0"/>
              <a:buChar char="•"/>
            </a:pPr>
            <a:r>
              <a:rPr lang="en-US" sz="1050" dirty="0" err="1"/>
              <a:t>BlackDuck</a:t>
            </a:r>
            <a:endParaRPr lang="en-US" sz="1050" dirty="0"/>
          </a:p>
          <a:p>
            <a:pPr marL="86916" indent="-86916">
              <a:buFont typeface="Arial" panose="020B0604020202020204" pitchFamily="34" charset="0"/>
              <a:buChar char="•"/>
            </a:pPr>
            <a:endParaRPr lang="en-US" sz="1050" dirty="0"/>
          </a:p>
          <a:p>
            <a:pPr marL="86916" indent="-86916">
              <a:buFont typeface="Arial" panose="020B0604020202020204" pitchFamily="34" charset="0"/>
              <a:buChar char="•"/>
            </a:pPr>
            <a:endParaRPr lang="en-US" sz="1050" dirty="0" smtClean="0"/>
          </a:p>
          <a:p>
            <a:pPr marL="86916" indent="-86916">
              <a:buFont typeface="Arial" panose="020B0604020202020204" pitchFamily="34" charset="0"/>
              <a:buChar char="•"/>
            </a:pPr>
            <a:endParaRPr lang="en-US" sz="1050" dirty="0"/>
          </a:p>
          <a:p>
            <a:pPr marL="86916" indent="-86916">
              <a:buFont typeface="Arial" panose="020B0604020202020204" pitchFamily="34" charset="0"/>
              <a:buChar char="•"/>
            </a:pPr>
            <a:endParaRPr lang="en-US" sz="1050" dirty="0"/>
          </a:p>
          <a:p>
            <a:pPr marL="86916" indent="-86916">
              <a:buFont typeface="Arial" panose="020B0604020202020204" pitchFamily="34" charset="0"/>
              <a:buChar char="•"/>
            </a:pPr>
            <a:endParaRPr lang="en-US" sz="1050" dirty="0"/>
          </a:p>
          <a:p>
            <a:pPr marL="86916" indent="-86916">
              <a:buFont typeface="Arial" panose="020B0604020202020204" pitchFamily="34" charset="0"/>
              <a:buChar char="•"/>
            </a:pPr>
            <a:endParaRPr lang="en-US" sz="1050" dirty="0"/>
          </a:p>
          <a:p>
            <a:pPr marL="86916" indent="-86916">
              <a:buFont typeface="Arial" panose="020B0604020202020204" pitchFamily="34" charset="0"/>
              <a:buChar char="•"/>
            </a:pPr>
            <a:r>
              <a:rPr lang="en-US" sz="1050" dirty="0"/>
              <a:t>Standards adopted</a:t>
            </a:r>
          </a:p>
          <a:p>
            <a:pPr marL="86916" indent="-86916">
              <a:buFont typeface="Arial" panose="020B0604020202020204" pitchFamily="34" charset="0"/>
              <a:buChar char="•"/>
            </a:pPr>
            <a:r>
              <a:rPr lang="en-US" sz="1050" dirty="0"/>
              <a:t>Privacy + security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874488" y="1406638"/>
            <a:ext cx="153131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6916" indent="-86916">
              <a:buFont typeface="Arial" panose="020B0604020202020204" pitchFamily="34" charset="0"/>
              <a:buChar char="•"/>
            </a:pPr>
            <a:r>
              <a:rPr lang="en-US" sz="1050" dirty="0"/>
              <a:t>Security reviews</a:t>
            </a:r>
          </a:p>
          <a:p>
            <a:pPr marL="86916" indent="-86916">
              <a:buFont typeface="Arial" panose="020B0604020202020204" pitchFamily="34" charset="0"/>
              <a:buChar char="•"/>
            </a:pPr>
            <a:endParaRPr lang="en-US" sz="1050" dirty="0" smtClean="0"/>
          </a:p>
          <a:p>
            <a:pPr marL="86916" indent="-86916">
              <a:buFont typeface="Arial" panose="020B0604020202020204" pitchFamily="34" charset="0"/>
              <a:buChar char="•"/>
            </a:pPr>
            <a:endParaRPr lang="en-US" sz="1050" dirty="0"/>
          </a:p>
          <a:p>
            <a:pPr marL="86916" indent="-86916">
              <a:buFont typeface="Arial" panose="020B0604020202020204" pitchFamily="34" charset="0"/>
              <a:buChar char="•"/>
            </a:pPr>
            <a:endParaRPr lang="en-US" sz="1050" dirty="0" smtClean="0"/>
          </a:p>
          <a:p>
            <a:pPr marL="86916" indent="-86916">
              <a:buFont typeface="Arial" panose="020B0604020202020204" pitchFamily="34" charset="0"/>
              <a:buChar char="•"/>
            </a:pPr>
            <a:endParaRPr lang="en-US" sz="1050" dirty="0"/>
          </a:p>
          <a:p>
            <a:pPr marL="86916" indent="-86916">
              <a:buFont typeface="Arial" panose="020B0604020202020204" pitchFamily="34" charset="0"/>
              <a:buChar char="•"/>
            </a:pPr>
            <a:endParaRPr lang="en-US" sz="1050" dirty="0"/>
          </a:p>
          <a:p>
            <a:pPr marL="86916" indent="-86916">
              <a:buFont typeface="Arial" panose="020B0604020202020204" pitchFamily="34" charset="0"/>
              <a:buChar char="•"/>
            </a:pPr>
            <a:r>
              <a:rPr lang="en-US" sz="1050" dirty="0"/>
              <a:t>All releases threat modeled </a:t>
            </a:r>
          </a:p>
          <a:p>
            <a:pPr marL="86916" indent="-86916">
              <a:buFont typeface="Arial" panose="020B0604020202020204" pitchFamily="34" charset="0"/>
              <a:buChar char="•"/>
            </a:pPr>
            <a:r>
              <a:rPr lang="en-US" sz="1050" dirty="0"/>
              <a:t>Defect rates decreasing</a:t>
            </a:r>
          </a:p>
          <a:p>
            <a:pPr marL="86916" indent="-86916">
              <a:buFont typeface="Arial" panose="020B0604020202020204" pitchFamily="34" charset="0"/>
              <a:buChar char="•"/>
            </a:pPr>
            <a:r>
              <a:rPr lang="en-US" sz="1050" dirty="0"/>
              <a:t>Fuzzing scripts written</a:t>
            </a:r>
          </a:p>
          <a:p>
            <a:pPr marL="86916" indent="-86916">
              <a:buFont typeface="Arial" panose="020B0604020202020204" pitchFamily="34" charset="0"/>
              <a:buChar char="•"/>
            </a:pPr>
            <a:r>
              <a:rPr lang="en-US" sz="1050" dirty="0"/>
              <a:t>Accept risks of 3</a:t>
            </a:r>
            <a:r>
              <a:rPr lang="en-US" sz="1050" baseline="30000" dirty="0"/>
              <a:t>rd</a:t>
            </a:r>
            <a:r>
              <a:rPr lang="en-US" sz="1050" dirty="0"/>
              <a:t> party libs</a:t>
            </a:r>
          </a:p>
          <a:p>
            <a:pPr marL="86916" indent="-86916">
              <a:buFont typeface="Arial" panose="020B0604020202020204" pitchFamily="34" charset="0"/>
              <a:buChar char="•"/>
            </a:pPr>
            <a:r>
              <a:rPr lang="en-US" sz="1050" dirty="0"/>
              <a:t>Tight privacy partnership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094217" y="2162414"/>
            <a:ext cx="1371057" cy="978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6916" indent="-86916">
              <a:buFont typeface="Arial" panose="020B0604020202020204" pitchFamily="34" charset="0"/>
              <a:buChar char="•"/>
            </a:pPr>
            <a:r>
              <a:rPr lang="en-US" sz="1050" dirty="0"/>
              <a:t>Major attack vectors addressed</a:t>
            </a:r>
          </a:p>
          <a:p>
            <a:pPr marL="86916" indent="-86916">
              <a:buFont typeface="Arial" panose="020B0604020202020204" pitchFamily="34" charset="0"/>
              <a:buChar char="•"/>
            </a:pPr>
            <a:r>
              <a:rPr lang="en-US" sz="1050" dirty="0"/>
              <a:t>Freeware tools used</a:t>
            </a:r>
          </a:p>
          <a:p>
            <a:pPr marL="86916" indent="-86916">
              <a:buFont typeface="Arial" panose="020B0604020202020204" pitchFamily="34" charset="0"/>
              <a:buChar char="•"/>
            </a:pPr>
            <a:r>
              <a:rPr lang="en-US" sz="1050" dirty="0"/>
              <a:t>Standard awareness</a:t>
            </a:r>
          </a:p>
          <a:p>
            <a:pPr marL="86916" indent="-86916">
              <a:buFont typeface="Arial" panose="020B0604020202020204" pitchFamily="34" charset="0"/>
              <a:buChar char="•"/>
            </a:pPr>
            <a:r>
              <a:rPr lang="en-US" sz="1050" dirty="0"/>
              <a:t>Privacy team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06915" y="1176438"/>
            <a:ext cx="978706" cy="295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rgbClr val="C00000"/>
                </a:solidFill>
              </a:rPr>
              <a:t>Level of Maturity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626873" y="3924349"/>
            <a:ext cx="786019" cy="295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rgbClr val="C00000"/>
                </a:solidFill>
              </a:rPr>
              <a:t>PSMM Phase</a:t>
            </a:r>
          </a:p>
        </p:txBody>
      </p:sp>
      <p:sp>
        <p:nvSpPr>
          <p:cNvPr id="21" name="Oval 20"/>
          <p:cNvSpPr/>
          <p:nvPr/>
        </p:nvSpPr>
        <p:spPr bwMode="auto">
          <a:xfrm>
            <a:off x="4460216" y="2473835"/>
            <a:ext cx="325380" cy="311890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50" dirty="0">
                <a:solidFill>
                  <a:schemeClr val="bg1"/>
                </a:solidFill>
                <a:latin typeface="Arial" charset="0"/>
                <a:ea typeface="MS PGothic" pitchFamily="34" charset="-128"/>
              </a:rPr>
              <a:t>X</a:t>
            </a:r>
          </a:p>
        </p:txBody>
      </p:sp>
      <p:pic>
        <p:nvPicPr>
          <p:cNvPr id="22" name="Picture 10" descr="File:1 white, red rounded rectangle.sv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534" y="4461906"/>
            <a:ext cx="169796" cy="219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8" descr="File:2 white, red rounded rectangle.sv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675" y="4457932"/>
            <a:ext cx="205274" cy="227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 descr="File:3 white, red rounded rectangle.sv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0489" y="4460613"/>
            <a:ext cx="200431" cy="221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File:4 white, red rounded rectangle.sv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753" y="4461001"/>
            <a:ext cx="199729" cy="22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File:5 white, red rounded rectangle.sv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4670" y="4460128"/>
            <a:ext cx="201309" cy="222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275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tel Presentation Template Overview">
  <a:themeElements>
    <a:clrScheme name="Intel Clear Jan 2014">
      <a:dk1>
        <a:sysClr val="windowText" lastClr="000000"/>
      </a:dk1>
      <a:lt1>
        <a:sysClr val="window" lastClr="FFFFFF"/>
      </a:lt1>
      <a:dk2>
        <a:srgbClr val="004280"/>
      </a:dk2>
      <a:lt2>
        <a:srgbClr val="B1BABF"/>
      </a:lt2>
      <a:accent1>
        <a:srgbClr val="0071C5"/>
      </a:accent1>
      <a:accent2>
        <a:srgbClr val="00AEEF"/>
      </a:accent2>
      <a:accent3>
        <a:srgbClr val="8DC8E8"/>
      </a:accent3>
      <a:accent4>
        <a:srgbClr val="FFDA00"/>
      </a:accent4>
      <a:accent5>
        <a:srgbClr val="FDB813"/>
      </a:accent5>
      <a:accent6>
        <a:srgbClr val="A6CE39"/>
      </a:accent6>
      <a:hlink>
        <a:srgbClr val="00AEEF"/>
      </a:hlink>
      <a:folHlink>
        <a:srgbClr val="0071C5"/>
      </a:folHlink>
    </a:clrScheme>
    <a:fontScheme name="IntelClearPPT">
      <a:majorFont>
        <a:latin typeface="Intel Clear Light"/>
        <a:ea typeface=""/>
        <a:cs typeface=""/>
      </a:majorFont>
      <a:minorFont>
        <a:latin typeface="Intel Cle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000" dirty="0" smtClean="0">
            <a:solidFill>
              <a:schemeClr val="tx2"/>
            </a:solidFill>
            <a:cs typeface="Neo Sans Intel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8F78E93E783A542A8532D1FB42BA614" ma:contentTypeVersion="3" ma:contentTypeDescription="Create a new document." ma:contentTypeScope="" ma:versionID="820471f93b3f9c7025330a570a5c1bff">
  <xsd:schema xmlns:xsd="http://www.w3.org/2001/XMLSchema" xmlns:xs="http://www.w3.org/2001/XMLSchema" xmlns:p="http://schemas.microsoft.com/office/2006/metadata/properties" xmlns:ns2="a25eb575-ca08-496c-bb5f-c13535f54cb9" xmlns:ns3="a5a376b7-29bb-40cb-bd72-71b72409fa83" targetNamespace="http://schemas.microsoft.com/office/2006/metadata/properties" ma:root="true" ma:fieldsID="3d7bc6d0f53d3179ad48753e159790f6" ns2:_="" ns3:_="">
    <xsd:import namespace="a25eb575-ca08-496c-bb5f-c13535f54cb9"/>
    <xsd:import namespace="a5a376b7-29bb-40cb-bd72-71b72409fa83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Tags" minOccurs="0"/>
                <xsd:element ref="ns3:Tags0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5eb575-ca08-496c-bb5f-c13535f54cb9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a376b7-29bb-40cb-bd72-71b72409fa83" elementFormDefault="qualified">
    <xsd:import namespace="http://schemas.microsoft.com/office/2006/documentManagement/types"/>
    <xsd:import namespace="http://schemas.microsoft.com/office/infopath/2007/PartnerControls"/>
    <xsd:element name="Tags" ma:index="11" nillable="true" ma:displayName="Tags" ma:internalName="Tags">
      <xsd:simpleType>
        <xsd:restriction base="dms:Note">
          <xsd:maxLength value="255"/>
        </xsd:restriction>
      </xsd:simpleType>
    </xsd:element>
    <xsd:element name="Tags0" ma:index="12" nillable="true" ma:displayName="Tags" ma:internalName="Tags0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gs0 xmlns="a5a376b7-29bb-40cb-bd72-71b72409fa83" xsi:nil="true"/>
    <Tags xmlns="a5a376b7-29bb-40cb-bd72-71b72409fa83" xsi:nil="true"/>
    <_dlc_DocId xmlns="a25eb575-ca08-496c-bb5f-c13535f54cb9">PSG131204-2-25715</_dlc_DocId>
    <_dlc_DocIdUrl xmlns="a25eb575-ca08-496c-bb5f-c13535f54cb9">
      <Url>http://corp.mcafee.com/sites/psg/_layouts/DocIdRedir.aspx?ID=PSG131204-2-25715</Url>
      <Description>PSG131204-2-25715</Description>
    </_dlc_DocIdUrl>
  </documentManagement>
</p:properties>
</file>

<file path=customXml/itemProps1.xml><?xml version="1.0" encoding="utf-8"?>
<ds:datastoreItem xmlns:ds="http://schemas.openxmlformats.org/officeDocument/2006/customXml" ds:itemID="{2FB72E22-82C8-4607-8D6D-0295DE60DFD1}"/>
</file>

<file path=customXml/itemProps2.xml><?xml version="1.0" encoding="utf-8"?>
<ds:datastoreItem xmlns:ds="http://schemas.openxmlformats.org/officeDocument/2006/customXml" ds:itemID="{87EBF5E1-EE9E-4492-893C-826803F10B06}"/>
</file>

<file path=customXml/itemProps3.xml><?xml version="1.0" encoding="utf-8"?>
<ds:datastoreItem xmlns:ds="http://schemas.openxmlformats.org/officeDocument/2006/customXml" ds:itemID="{82486B8C-16B2-410D-B5A3-35B53BDEC69F}"/>
</file>

<file path=customXml/itemProps4.xml><?xml version="1.0" encoding="utf-8"?>
<ds:datastoreItem xmlns:ds="http://schemas.openxmlformats.org/officeDocument/2006/customXml" ds:itemID="{508957DD-3107-4C62-B1FB-84EA4EF6E7D9}"/>
</file>

<file path=docProps/app.xml><?xml version="1.0" encoding="utf-8"?>
<Properties xmlns="http://schemas.openxmlformats.org/officeDocument/2006/extended-properties" xmlns:vt="http://schemas.openxmlformats.org/officeDocument/2006/docPropsVTypes">
  <Template>Intel Presentation Template Overview</Template>
  <TotalTime>503</TotalTime>
  <Words>3539</Words>
  <Application>Microsoft Office PowerPoint</Application>
  <PresentationFormat>On-screen Show (16:9)</PresentationFormat>
  <Paragraphs>898</Paragraphs>
  <Slides>41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3" baseType="lpstr">
      <vt:lpstr>MS PGothic</vt:lpstr>
      <vt:lpstr>Arial</vt:lpstr>
      <vt:lpstr>Calibri</vt:lpstr>
      <vt:lpstr>Consolas</vt:lpstr>
      <vt:lpstr>Intel Clear</vt:lpstr>
      <vt:lpstr>Intel Clear Light</vt:lpstr>
      <vt:lpstr>Lucida Grande</vt:lpstr>
      <vt:lpstr>Neo Sans Intel</vt:lpstr>
      <vt:lpstr>Symbol</vt:lpstr>
      <vt:lpstr>Times New Roman</vt:lpstr>
      <vt:lpstr>Wingdings</vt:lpstr>
      <vt:lpstr>Intel Presentation Template Overview</vt:lpstr>
      <vt:lpstr>Intel's Product Security Maturity Model (PSMM)</vt:lpstr>
      <vt:lpstr>Introduction</vt:lpstr>
      <vt:lpstr>Agenda </vt:lpstr>
      <vt:lpstr>Agile SDLC</vt:lpstr>
      <vt:lpstr>Problem Statement</vt:lpstr>
      <vt:lpstr>Maturity Models</vt:lpstr>
      <vt:lpstr>Solution</vt:lpstr>
      <vt:lpstr>20 PSMM Parameters</vt:lpstr>
      <vt:lpstr>PSMM – Overall State of the Company – Technical</vt:lpstr>
      <vt:lpstr>PSMM – State by Product Group / BU</vt:lpstr>
      <vt:lpstr>PSMM - Product / Product Group Spider Diagrams</vt:lpstr>
      <vt:lpstr>PSMM Design Constraints</vt:lpstr>
      <vt:lpstr>PSMM Implementation Requirements</vt:lpstr>
      <vt:lpstr>PSMM Data Collection Levels</vt:lpstr>
      <vt:lpstr>Organizational Structure – Who Collects the Data</vt:lpstr>
      <vt:lpstr>Objectively Measuring PSMM Levels</vt:lpstr>
      <vt:lpstr>Simple Scoring</vt:lpstr>
      <vt:lpstr>Detailed MS Word Doc</vt:lpstr>
      <vt:lpstr>Intel PSMM Level 4: Acceptable</vt:lpstr>
      <vt:lpstr>MS Excel Drop Down Lists</vt:lpstr>
      <vt:lpstr>MS Excel Product Scorecard</vt:lpstr>
      <vt:lpstr>MS Excel Product Spider Diagram</vt:lpstr>
      <vt:lpstr>MS Excel Product Group Scorecard</vt:lpstr>
      <vt:lpstr>MS Excel Product Group Spider Diagrams</vt:lpstr>
      <vt:lpstr>Least Accurate Metric – From PSG Estimates</vt:lpstr>
      <vt:lpstr>Somewhat Accurate Metric – From PSC Leads</vt:lpstr>
      <vt:lpstr>Most Accurate Metric – From Product Data</vt:lpstr>
      <vt:lpstr>PSMM – Operational</vt:lpstr>
      <vt:lpstr>PSMM – Technical</vt:lpstr>
      <vt:lpstr>Three Key Takeaways</vt:lpstr>
      <vt:lpstr>Q&amp;A</vt:lpstr>
      <vt:lpstr>PowerPoint Presentation</vt:lpstr>
      <vt:lpstr>Backup Slides</vt:lpstr>
      <vt:lpstr>ISO 27034</vt:lpstr>
      <vt:lpstr>Agile SDLC</vt:lpstr>
      <vt:lpstr>Agile SDL Sprint</vt:lpstr>
      <vt:lpstr>Agile SDL Activities</vt:lpstr>
      <vt:lpstr>Roles &amp; Responsibilities</vt:lpstr>
      <vt:lpstr>MS Excel All Product Groups Products Scorecard</vt:lpstr>
      <vt:lpstr>MS Excel All Product Groups</vt:lpstr>
      <vt:lpstr>PSMM – % Overhead Costs</vt:lpstr>
    </vt:vector>
  </TitlesOfParts>
  <Company>McAfee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28pt Intel Clear Light Presentation Title Title of Presentation Line Two</dc:title>
  <dc:creator>Shelly Tzoumas</dc:creator>
  <cp:lastModifiedBy>Toomey, Harold A</cp:lastModifiedBy>
  <cp:revision>167</cp:revision>
  <dcterms:created xsi:type="dcterms:W3CDTF">2015-01-22T17:14:01Z</dcterms:created>
  <dcterms:modified xsi:type="dcterms:W3CDTF">2015-11-19T07:27:15Z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c0ee5fc5-1ef1-4fa6-8692-d3b171c77a4f</vt:lpwstr>
  </property>
  <property fmtid="{D5CDD505-2E9C-101B-9397-08002B2CF9AE}" pid="3" name="ContentTypeId">
    <vt:lpwstr>0x01010098F78E93E783A542A8532D1FB42BA614</vt:lpwstr>
  </property>
</Properties>
</file>