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291" r:id="rId6"/>
    <p:sldId id="353" r:id="rId7"/>
    <p:sldId id="354" r:id="rId8"/>
    <p:sldId id="299" r:id="rId9"/>
    <p:sldId id="355" r:id="rId10"/>
    <p:sldId id="303" r:id="rId11"/>
    <p:sldId id="304" r:id="rId12"/>
    <p:sldId id="351" r:id="rId13"/>
    <p:sldId id="352" r:id="rId14"/>
    <p:sldId id="305" r:id="rId15"/>
    <p:sldId id="356" r:id="rId16"/>
    <p:sldId id="350" r:id="rId17"/>
    <p:sldId id="346" r:id="rId18"/>
    <p:sldId id="345" r:id="rId19"/>
    <p:sldId id="344" r:id="rId20"/>
    <p:sldId id="308" r:id="rId21"/>
    <p:sldId id="309" r:id="rId22"/>
    <p:sldId id="311" r:id="rId23"/>
    <p:sldId id="316" r:id="rId24"/>
    <p:sldId id="313" r:id="rId25"/>
    <p:sldId id="360" r:id="rId26"/>
    <p:sldId id="362" r:id="rId27"/>
    <p:sldId id="358" r:id="rId28"/>
    <p:sldId id="361" r:id="rId29"/>
    <p:sldId id="312" r:id="rId30"/>
    <p:sldId id="315" r:id="rId31"/>
    <p:sldId id="317" r:id="rId32"/>
    <p:sldId id="318" r:id="rId33"/>
    <p:sldId id="319" r:id="rId34"/>
    <p:sldId id="320" r:id="rId35"/>
    <p:sldId id="326" r:id="rId36"/>
    <p:sldId id="325" r:id="rId37"/>
    <p:sldId id="324" r:id="rId38"/>
    <p:sldId id="327" r:id="rId39"/>
    <p:sldId id="328" r:id="rId40"/>
    <p:sldId id="330" r:id="rId41"/>
    <p:sldId id="295" r:id="rId42"/>
    <p:sldId id="284" r:id="rId43"/>
    <p:sldId id="292" r:id="rId44"/>
    <p:sldId id="363" r:id="rId45"/>
    <p:sldId id="342" r:id="rId46"/>
    <p:sldId id="339" r:id="rId47"/>
    <p:sldId id="343" r:id="rId48"/>
    <p:sldId id="340" r:id="rId49"/>
    <p:sldId id="347" r:id="rId50"/>
    <p:sldId id="359" r:id="rId51"/>
    <p:sldId id="348" r:id="rId52"/>
    <p:sldId id="349" r:id="rId53"/>
    <p:sldId id="341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orient="horz" pos="3032">
          <p15:clr>
            <a:srgbClr val="A4A3A4"/>
          </p15:clr>
        </p15:guide>
        <p15:guide id="3" orient="horz" pos="118">
          <p15:clr>
            <a:srgbClr val="A4A3A4"/>
          </p15:clr>
        </p15:guide>
        <p15:guide id="4" orient="horz" pos="75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pos="5470">
          <p15:clr>
            <a:srgbClr val="A4A3A4"/>
          </p15:clr>
        </p15:guide>
        <p15:guide id="7" pos="287">
          <p15:clr>
            <a:srgbClr val="A4A3A4"/>
          </p15:clr>
        </p15:guide>
        <p15:guide id="8" pos="2879">
          <p15:clr>
            <a:srgbClr val="A4A3A4"/>
          </p15:clr>
        </p15:guide>
        <p15:guide id="9" pos="2811">
          <p15:clr>
            <a:srgbClr val="A4A3A4"/>
          </p15:clr>
        </p15:guide>
        <p15:guide id="10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5163" autoAdjust="0"/>
  </p:normalViewPr>
  <p:slideViewPr>
    <p:cSldViewPr snapToGrid="0">
      <p:cViewPr varScale="1">
        <p:scale>
          <a:sx n="108" d="100"/>
          <a:sy n="108" d="100"/>
        </p:scale>
        <p:origin x="754" y="72"/>
      </p:cViewPr>
      <p:guideLst>
        <p:guide orient="horz" pos="1622"/>
        <p:guide orient="horz" pos="3032"/>
        <p:guide orient="horz" pos="118"/>
        <p:guide orient="horz" pos="758"/>
        <p:guide orient="horz" pos="2916"/>
        <p:guide pos="5470"/>
        <p:guide pos="287"/>
        <p:guide pos="2879"/>
        <p:guide pos="2811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customXml" Target="../customXml/item4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30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Harold's CSC October 2-3, 2015 Presentation Abstract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Submitted 20 August 2015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Format: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Individual Speaker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Type: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Standard Session: 50 minute technical breakout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Track: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Title: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Beyond ISO 27034 - Intel's Product Security Maturity Model (PSMM)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Abstract: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happens (or doesn't happen) in product development upstream impacts IT security downstream.  How mature are your company's software security practices?  ISO 27034 covers the *what* of product security. The Intel Product Security Maturity Model (PSMM) measures *how well* the operational and technical side of product security is being done.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Three Key Takeaways: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1) PSMM: A simple yet powerful way to measure the maturity of your product security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2) SDL: Best practices in developing truly secure products / software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3) Product security metrics to drive positive change, security and efficiency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Detail: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Every software development company needs a solid product security program.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Just because they are compliant with the ISO 27034: Application Security standard doesn't mean they are doing it well.  Compliance vs.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Hiring outside vendors and consultants to measure the maturity of their program is costly.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Intel Security's Product Security Group has developed a simple yet powerful maturity model that measures how well the software security program is being run and how well engineering is implementing security.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 use it daily as we build security into each Intel product.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PSMM measures the following parameters: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Operational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Program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Resources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SDL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PSIRT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Policy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Process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Training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Reporting &amp; Tracking Tools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Technical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1. Security Requirements Plan [Waterfall] / Definition of Done (DoD) [Agile]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2. Architecture and Design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3. Threat 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4. Security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5. Static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6. Dynamic Analysis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7. Fuzz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8. Vulnerability Scans / Penetration Testing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9. Manual Code Reviews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10. Secure Coding Standards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11. Open Source / 3rd Party COTS Libraries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12. Privacy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 end result will be a CISO measuring their program's maturity using a free tool that is measured by their own security architects and product security team.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CISOs can then drive towards a more mature program and reap the rewards of highly secure software and efficient operations.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Various metrics using COTS solutions will be shared.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Level: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Beginner to Intermediate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Session Tags: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Software Security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Security Metrics and Reporting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Speakers: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======================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Harold Toomey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•Development standard for software applications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•Application project management standard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•Software Development Lifecycle (SDLC) standard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ISO/IEC 27034 does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guidelines for physical and network security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controls or measurements (metrics)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•Provide secure coding strategies for any programming language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http://commons.wikimedia.org/wiki/File:1_white,_green_rounded_rectangle.svg</a:t>
            </a:r>
          </a:p>
          <a:p>
            <a:endParaRPr lang="en-US" dirty="0" smtClean="0"/>
          </a:p>
          <a:p>
            <a:pPr marL="228571" indent="-228571">
              <a:buAutoNum type="arabicPeriod"/>
            </a:pPr>
            <a:r>
              <a:rPr lang="en-US" dirty="0" smtClean="0"/>
              <a:t>None</a:t>
            </a:r>
          </a:p>
          <a:p>
            <a:pPr marL="228571" indent="-228571">
              <a:buAutoNum type="arabicPeriod"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Good</a:t>
            </a:r>
            <a:r>
              <a:rPr lang="en-US" sz="1200" baseline="0" dirty="0" smtClean="0"/>
              <a:t> afternoon.  </a:t>
            </a:r>
          </a:p>
          <a:p>
            <a:endParaRPr lang="en-US" sz="1200" dirty="0" smtClean="0"/>
          </a:p>
          <a:p>
            <a:r>
              <a:rPr lang="en-US" sz="1200" dirty="0" smtClean="0"/>
              <a:t>My name is Harold Toomey.</a:t>
            </a:r>
          </a:p>
          <a:p>
            <a:endParaRPr lang="en-US" sz="1200" dirty="0" smtClean="0"/>
          </a:p>
          <a:p>
            <a:r>
              <a:rPr lang="en-US" sz="1200" dirty="0" smtClean="0"/>
              <a:t>I work for Intel Security.</a:t>
            </a:r>
          </a:p>
          <a:p>
            <a:endParaRPr lang="en-US" sz="1200" dirty="0" smtClean="0"/>
          </a:p>
          <a:p>
            <a:r>
              <a:rPr lang="en-US" sz="1200" dirty="0" smtClean="0"/>
              <a:t>I am here with my manager, Dr. James Ransome.</a:t>
            </a:r>
          </a:p>
          <a:p>
            <a:endParaRPr lang="en-US" sz="1200" dirty="0" smtClean="0"/>
          </a:p>
          <a:p>
            <a:r>
              <a:rPr lang="en-US" sz="1200" dirty="0" smtClean="0"/>
              <a:t>I have worked for McAfee/Intel Security for the past 9 years.</a:t>
            </a:r>
          </a:p>
          <a:p>
            <a:endParaRPr lang="en-US" sz="1200" dirty="0" smtClean="0"/>
          </a:p>
          <a:p>
            <a:r>
              <a:rPr lang="en-US" sz="1200" dirty="0" smtClean="0"/>
              <a:t>Before that I worked for Symantec for 8 years.</a:t>
            </a:r>
          </a:p>
          <a:p>
            <a:r>
              <a:rPr lang="en-US" sz="1200" dirty="0" smtClean="0"/>
              <a:t>For the past 4 years I have worked in</a:t>
            </a:r>
            <a:r>
              <a:rPr lang="en-US" sz="1200" baseline="0" dirty="0" smtClean="0"/>
              <a:t> software security.</a:t>
            </a:r>
          </a:p>
          <a:p>
            <a:r>
              <a:rPr lang="en-US" sz="1200" baseline="0" dirty="0" smtClean="0"/>
              <a:t>I manage our PSIRT team as well as other SDL programs.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ePO deployment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8.  Measuring How Well Teams Do Product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Intel Security Product Security Maturity Model (PSMM)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We have an SDL.  It is well defined for both waterfall and agile.  How well are the product teams following it?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Facts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BUs are implementing the product security program.</a:t>
            </a:r>
          </a:p>
          <a:p>
            <a:endParaRPr lang="en-US" sz="1200" dirty="0" smtClean="0"/>
          </a:p>
          <a:p>
            <a:r>
              <a:rPr lang="en-US" sz="1200" b="1" dirty="0" smtClean="0"/>
              <a:t>Lessons Learned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designed our own MM to match our SDL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Engineers asked for a spreadsheet with drop-downs so they can easily rate their product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Automation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Peer review</a:t>
            </a:r>
            <a:r>
              <a:rPr lang="en-US" sz="1200" baseline="0" dirty="0" smtClean="0"/>
              <a:t>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PSMM Parameters</a:t>
            </a:r>
          </a:p>
          <a:p>
            <a:endParaRPr lang="en-US" sz="1200" dirty="0" smtClean="0"/>
          </a:p>
          <a:p>
            <a:r>
              <a:rPr lang="en-US" sz="1200" dirty="0" smtClean="0"/>
              <a:t>Our simple maturity model categorizes 20 parameters into two</a:t>
            </a:r>
            <a:r>
              <a:rPr lang="en-US" sz="1200" baseline="0" dirty="0" smtClean="0"/>
              <a:t> categories: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Operational for the program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aseline="0" dirty="0" smtClean="0"/>
              <a:t>Technical for the engineers.</a:t>
            </a:r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0033FF"/>
                </a:solidFill>
              </a:rPr>
              <a:t>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Program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Resources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SDL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PSIRT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Reporting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C00000"/>
                </a:solidFill>
              </a:rPr>
              <a:t>Technical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Requirements Plan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Architecture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Threat Modeling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Security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Static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Dynamic Analysis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Fuzz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Vulnerability Scans / Penetration Testing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Manual Code Reviews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Secure Coding Standards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Open Source / 3rd Party Libraries</a:t>
            </a:r>
          </a:p>
          <a:p>
            <a:pPr marL="461963" indent="-461963">
              <a:spcBef>
                <a:spcPts val="200"/>
              </a:spcBef>
              <a:buFont typeface="+mj-lt"/>
              <a:buAutoNum type="arabicPeriod" startAt="9"/>
            </a:pPr>
            <a:r>
              <a:rPr lang="en-US" dirty="0" smtClean="0">
                <a:solidFill>
                  <a:srgbClr val="0071C5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 startAt="14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C00000"/>
                </a:solidFill>
              </a:rPr>
              <a:t>Technical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parameters are about how well the engineers are practicing secure principles and using their tools.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Product Security Maturity Model (PSMM) by LOB</a:t>
            </a:r>
          </a:p>
          <a:p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Again, this metric indicates </a:t>
            </a:r>
            <a:r>
              <a:rPr lang="en-US" sz="1200" u="sng" dirty="0" smtClean="0"/>
              <a:t>how well</a:t>
            </a:r>
            <a:r>
              <a:rPr lang="en-US" sz="1200" dirty="0" smtClean="0"/>
              <a:t> the LOBs are implementing the product security program.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Each Software Groups has multiple engineering team located in different development centers.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Some are more mature security-wise than others.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data above is fictitious, of course.  It was created using a stock chart in MS Excel.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We record the groups highest and lowest scores, along with the average.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Newly acquired companies tend to be lower on the scale.</a:t>
            </a:r>
          </a:p>
          <a:p>
            <a:r>
              <a:rPr lang="en-US" sz="1200" b="0" dirty="0" smtClean="0"/>
              <a:t>PSCs peer review each other for self</a:t>
            </a:r>
            <a:r>
              <a:rPr lang="en-US" sz="1200" b="0" baseline="0" dirty="0" smtClean="0"/>
              <a:t> policing.</a:t>
            </a:r>
          </a:p>
          <a:p>
            <a:endParaRPr lang="en-US" sz="1200" b="0" baseline="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b="0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Like all maturity models, you go from low to high maturity based on your activities.</a:t>
            </a:r>
          </a:p>
          <a:p>
            <a:endParaRPr lang="en-US" sz="1200" dirty="0" smtClean="0"/>
          </a:p>
          <a:p>
            <a:r>
              <a:rPr lang="en-US" sz="1200" dirty="0" smtClean="0"/>
              <a:t>We have them defined in detail for our PSCs</a:t>
            </a:r>
            <a:r>
              <a:rPr lang="en-US" sz="1200" baseline="0" dirty="0" smtClean="0"/>
              <a:t> to ascertain what level their teams are operating at.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</a:t>
            </a:r>
            <a:r>
              <a:rPr lang="en-US" sz="1200" b="1" baseline="0" dirty="0" smtClean="0">
                <a:solidFill>
                  <a:srgbClr val="0033FF"/>
                </a:solidFill>
              </a:rPr>
              <a:t>Operational</a:t>
            </a:r>
            <a:r>
              <a:rPr lang="en-US" sz="1200" baseline="0" dirty="0" smtClean="0">
                <a:solidFill>
                  <a:srgbClr val="0033FF"/>
                </a:solidFill>
              </a:rPr>
              <a:t> </a:t>
            </a:r>
            <a:r>
              <a:rPr lang="en-US" sz="1200" baseline="0" dirty="0" smtClean="0"/>
              <a:t>parameters are about the program as a whole.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221197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88723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9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4035643"/>
            <a:ext cx="1426464" cy="11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72" y="1432296"/>
            <a:ext cx="2049636" cy="5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3552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86641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57413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775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3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355675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623201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12pt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7472" y="-10995"/>
            <a:ext cx="9152065" cy="531704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1223661"/>
            <a:ext cx="122088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4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baseline="0" smtClean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44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44pt</a:t>
            </a:r>
            <a:r>
              <a:rPr lang="en-US" dirty="0" smtClean="0"/>
              <a:t> Intel Clear Light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74131"/>
            <a:ext cx="9144000" cy="256936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363" y="1"/>
            <a:ext cx="4465637" cy="51434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.psf\Home\Desktop\WideFooterA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4214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65" r:id="rId12"/>
    <p:sldLayoutId id="2147483654" r:id="rId13"/>
    <p:sldLayoutId id="2147483655" r:id="rId14"/>
    <p:sldLayoutId id="21474836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Intel's Product Security Maturity Model (PSMM)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5613" y="3332944"/>
            <a:ext cx="6330212" cy="92536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29 Feb 2016</a:t>
            </a:r>
            <a:endParaRPr lang="en-US" dirty="0" smtClean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Harold </a:t>
            </a:r>
            <a:r>
              <a:rPr lang="en-US" dirty="0"/>
              <a:t>Toomey  |  Sr. Product Security Architect &amp; PSIRT </a:t>
            </a:r>
            <a:r>
              <a:rPr lang="en-US" dirty="0" smtClean="0"/>
              <a:t>Manager, Intel </a:t>
            </a:r>
            <a:r>
              <a:rPr lang="en-US" dirty="0" smtClean="0"/>
              <a:t>Security</a:t>
            </a:r>
          </a:p>
          <a:p>
            <a:pPr>
              <a:spcBef>
                <a:spcPts val="0"/>
              </a:spcBef>
            </a:pPr>
            <a:r>
              <a:rPr lang="en-US" dirty="0"/>
              <a:t>James Ransome  |  Sr. Director Product Security, Intel Security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5" y="1474888"/>
            <a:ext cx="2416766" cy="663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67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Implementation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61729"/>
            <a:ext cx="8335096" cy="33674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a detailed </a:t>
            </a:r>
            <a:r>
              <a:rPr lang="en-US" sz="2400" dirty="0" smtClean="0"/>
              <a:t>MS Word </a:t>
            </a:r>
            <a:r>
              <a:rPr lang="en-US" sz="2400" dirty="0"/>
              <a:t>doc fully listing requirements for each parameter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simple drop-down lists in MS Excel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Allow and adjust for “0 – Not Applicable”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Map PSMM to other maturity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Allow </a:t>
            </a:r>
            <a:r>
              <a:rPr lang="en-US" sz="2400" dirty="0"/>
              <a:t>for phased roll-out, reporting at different org. </a:t>
            </a:r>
            <a:r>
              <a:rPr lang="en-US" sz="2400" dirty="0" smtClean="0"/>
              <a:t>levels</a:t>
            </a:r>
            <a:endParaRPr lang="en-US" sz="2400" dirty="0"/>
          </a:p>
        </p:txBody>
      </p:sp>
      <p:pic>
        <p:nvPicPr>
          <p:cNvPr id="2050" name="Picture 2" descr="http://icongal.com/gallery/download/277799/256/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4" y="1738485"/>
            <a:ext cx="892766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benjigarner/softdimension/256/Exc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14" y="2705292"/>
            <a:ext cx="892766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87688"/>
            <a:ext cx="8228012" cy="3441462"/>
          </a:xfrm>
        </p:spPr>
        <p:txBody>
          <a:bodyPr/>
          <a:lstStyle/>
          <a:p>
            <a:pPr lvl="0" indent="-114300"/>
            <a:r>
              <a:rPr lang="en-US" sz="2400" b="1" dirty="0" smtClean="0"/>
              <a:t>Solution: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Intel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Security Maturity Model (PSMM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2" indent="-285750">
              <a:spcBef>
                <a:spcPts val="300"/>
              </a:spcBef>
              <a:spcAft>
                <a:spcPts val="300"/>
              </a:spcAft>
            </a:pPr>
            <a:endParaRPr lang="en-US" sz="1100" dirty="0" smtClean="0">
              <a:solidFill>
                <a:schemeClr val="tx1"/>
              </a:solidFill>
              <a:sym typeface="Calibri"/>
            </a:endParaRP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Calibri"/>
              </a:rPr>
              <a:t>Measures how well </a:t>
            </a:r>
            <a:r>
              <a:rPr lang="en-US" sz="2200" dirty="0" smtClean="0">
                <a:sym typeface="Calibri"/>
              </a:rPr>
              <a:t>both the </a:t>
            </a:r>
            <a:r>
              <a:rPr lang="en-US" sz="2200" b="1" dirty="0">
                <a:solidFill>
                  <a:srgbClr val="0000FF"/>
                </a:solidFill>
                <a:sym typeface="Calibri"/>
              </a:rPr>
              <a:t>operational</a:t>
            </a:r>
            <a:r>
              <a:rPr lang="en-US" sz="2200" dirty="0">
                <a:solidFill>
                  <a:srgbClr val="0000FF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and </a:t>
            </a:r>
            <a:r>
              <a:rPr lang="en-US" sz="2200" b="1" dirty="0">
                <a:solidFill>
                  <a:srgbClr val="C00000"/>
                </a:solidFill>
                <a:sym typeface="Calibri"/>
              </a:rPr>
              <a:t>technical</a:t>
            </a:r>
            <a:r>
              <a:rPr lang="en-US" sz="2200" dirty="0">
                <a:solidFill>
                  <a:srgbClr val="FF0000"/>
                </a:solidFill>
                <a:sym typeface="Calibri"/>
              </a:rPr>
              <a:t> </a:t>
            </a:r>
            <a:r>
              <a:rPr lang="en-US" sz="2200" dirty="0">
                <a:sym typeface="Calibri"/>
              </a:rPr>
              <a:t>aspects of product security are being </a:t>
            </a:r>
            <a:r>
              <a:rPr lang="en-US" sz="2200" dirty="0" smtClean="0">
                <a:sym typeface="Calibri"/>
              </a:rPr>
              <a:t>performed</a:t>
            </a:r>
            <a:endParaRPr lang="en-US" sz="2200" dirty="0">
              <a:sym typeface="Calibri"/>
            </a:endParaRP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a simple, yet powerful, model which has been adopted and </a:t>
            </a:r>
            <a:r>
              <a:rPr lang="en-US" sz="2200" dirty="0" smtClean="0"/>
              <a:t>is being used company-wide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Data is collected at multiple levels to improve accuracy</a:t>
            </a:r>
            <a:endParaRPr lang="en-US" sz="2200" dirty="0"/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87688"/>
            <a:ext cx="8228012" cy="3441462"/>
          </a:xfrm>
        </p:spPr>
        <p:txBody>
          <a:bodyPr/>
          <a:lstStyle/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Five </a:t>
            </a:r>
            <a:r>
              <a:rPr lang="en-US" sz="2200" dirty="0" smtClean="0"/>
              <a:t>maturity </a:t>
            </a:r>
            <a:r>
              <a:rPr lang="en-US" sz="2200" dirty="0" smtClean="0"/>
              <a:t>levels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7F7F7F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endParaRPr lang="en-US" sz="2000" dirty="0">
              <a:latin typeface="Arial" panose="020B0604020202020204" pitchFamily="34" charset="0"/>
            </a:endParaRP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</a:t>
            </a:r>
          </a:p>
          <a:p>
            <a:pPr marL="1027113" lvl="2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Mature</a:t>
            </a:r>
          </a:p>
          <a:p>
            <a:pPr marL="56832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Focus on process, </a:t>
            </a:r>
            <a:r>
              <a:rPr lang="en-US" sz="2200" dirty="0"/>
              <a:t>quality of activity </a:t>
            </a:r>
            <a:r>
              <a:rPr lang="en-US" sz="2200" dirty="0"/>
              <a:t>execution, and outcomes</a:t>
            </a:r>
          </a:p>
        </p:txBody>
      </p:sp>
    </p:spTree>
    <p:extLst>
      <p:ext uri="{BB962C8B-B14F-4D97-AF65-F5344CB8AC3E}">
        <p14:creationId xmlns:p14="http://schemas.microsoft.com/office/powerpoint/2010/main" val="3252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PSMM </a:t>
            </a:r>
            <a:r>
              <a:rPr lang="en-US" dirty="0"/>
              <a:t>Parameters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56579" y="1364012"/>
            <a:ext cx="2714004" cy="4633843"/>
          </a:xfrm>
          <a:prstGeom prst="rect">
            <a:avLst/>
          </a:prstGeom>
        </p:spPr>
        <p:txBody>
          <a:bodyPr/>
          <a:lstStyle/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Program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Resources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SDL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PSIRT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Policy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Process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Training</a:t>
            </a:r>
          </a:p>
          <a:p>
            <a:pPr marL="347663" indent="-34766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71C5"/>
                </a:solidFill>
              </a:rPr>
              <a:t>Reporting &amp; Tracking </a:t>
            </a:r>
            <a:r>
              <a:rPr lang="en-US" dirty="0" smtClean="0">
                <a:solidFill>
                  <a:srgbClr val="0071C5"/>
                </a:solidFill>
              </a:rPr>
              <a:t>Tools</a:t>
            </a:r>
            <a:endParaRPr lang="en-US" dirty="0">
              <a:solidFill>
                <a:srgbClr val="0071C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08513" y="1364012"/>
            <a:ext cx="5327373" cy="463384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Security Requirements Plan [Waterfall] / </a:t>
            </a:r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rgbClr val="0071C5"/>
                </a:solidFill>
              </a:rPr>
              <a:t>Definition </a:t>
            </a:r>
            <a:r>
              <a:rPr lang="en-US" sz="1600" dirty="0">
                <a:solidFill>
                  <a:srgbClr val="0071C5"/>
                </a:solidFill>
              </a:rPr>
              <a:t>of Done (DoD) [</a:t>
            </a:r>
            <a:r>
              <a:rPr lang="en-US" sz="1600" dirty="0" smtClean="0">
                <a:solidFill>
                  <a:srgbClr val="0071C5"/>
                </a:solidFill>
              </a:rPr>
              <a:t>Agile]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/>
              <a:t>Architecture and Design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71C5"/>
                </a:solidFill>
              </a:rPr>
              <a:t>Threat </a:t>
            </a:r>
            <a:r>
              <a:rPr lang="en-US" sz="1600" dirty="0">
                <a:solidFill>
                  <a:srgbClr val="0071C5"/>
                </a:solidFill>
              </a:rPr>
              <a:t>Modeling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Security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Static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Dynamic Analysis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Fuzz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Vulnerability Scans / Penetration Testing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Manual Code Reviews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Secure Coding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Open Source / 3rd Party COTS Libraries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1C5"/>
                </a:solidFill>
              </a:rPr>
              <a:t>Privacy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982584"/>
            <a:ext cx="305131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0033FF"/>
                </a:solidFill>
              </a:rPr>
              <a:t>Operational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530601" y="1014181"/>
            <a:ext cx="2050473" cy="520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C00000"/>
                </a:solidFill>
              </a:rPr>
              <a:t>Technical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– Overall State of the Company – </a:t>
            </a:r>
            <a:r>
              <a:rPr lang="en-US" b="1" dirty="0" smtClean="0">
                <a:solidFill>
                  <a:srgbClr val="C00000"/>
                </a:solidFill>
              </a:rPr>
              <a:t>Technical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6395" y="952503"/>
            <a:ext cx="8127276" cy="37857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477" y="1570353"/>
            <a:ext cx="6738400" cy="2551757"/>
            <a:chOff x="1464590" y="1813302"/>
            <a:chExt cx="6447295" cy="3696345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1464590" y="1813302"/>
              <a:ext cx="23247" cy="36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464590" y="5509647"/>
              <a:ext cx="644729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900625" y="4228553"/>
            <a:ext cx="7230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9631" algn="l"/>
                <a:tab pos="1714500" algn="l"/>
                <a:tab pos="2574131" algn="l"/>
                <a:tab pos="3602831" algn="l"/>
              </a:tabLst>
            </a:pPr>
            <a:r>
              <a:rPr lang="en-US" sz="1050" b="1" dirty="0"/>
              <a:t>    </a:t>
            </a:r>
            <a:r>
              <a:rPr lang="en-US" sz="1050" b="1" dirty="0" smtClean="0"/>
              <a:t>    </a:t>
            </a:r>
            <a:r>
              <a:rPr lang="en-US" sz="1050" b="1" dirty="0" smtClean="0">
                <a:solidFill>
                  <a:srgbClr val="C00000"/>
                </a:solidFill>
              </a:rPr>
              <a:t>None</a:t>
            </a:r>
            <a:r>
              <a:rPr lang="en-US" sz="1050" b="1" dirty="0"/>
              <a:t>	       </a:t>
            </a:r>
            <a:r>
              <a:rPr lang="en-US" sz="1050" b="1" dirty="0" smtClean="0"/>
              <a:t>                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en-US" sz="1050" b="1" dirty="0"/>
              <a:t>	  </a:t>
            </a:r>
            <a:r>
              <a:rPr lang="en-US" sz="1050" b="1" dirty="0" smtClean="0"/>
              <a:t>            Basic                                </a:t>
            </a:r>
            <a:r>
              <a:rPr lang="en-US" sz="1050" b="1" dirty="0" smtClean="0">
                <a:solidFill>
                  <a:srgbClr val="FF9900"/>
                </a:solidFill>
              </a:rPr>
              <a:t>Acceptable</a:t>
            </a:r>
            <a:r>
              <a:rPr lang="en-US" sz="1050" b="1" dirty="0"/>
              <a:t>	        </a:t>
            </a:r>
            <a:r>
              <a:rPr lang="en-US" sz="1050" b="1" dirty="0" smtClean="0"/>
              <a:t>   </a:t>
            </a:r>
            <a:r>
              <a:rPr lang="en-US" sz="1050" b="1" dirty="0" smtClean="0">
                <a:solidFill>
                  <a:srgbClr val="00B050"/>
                </a:solidFill>
              </a:rPr>
              <a:t>Mature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331344" y="1400666"/>
            <a:ext cx="6688540" cy="2424223"/>
          </a:xfrm>
          <a:custGeom>
            <a:avLst/>
            <a:gdLst>
              <a:gd name="connsiteX0" fmla="*/ 0 w 5811865"/>
              <a:gd name="connsiteY0" fmla="*/ 2917688 h 2935948"/>
              <a:gd name="connsiteX1" fmla="*/ 154984 w 5811865"/>
              <a:gd name="connsiteY1" fmla="*/ 2909939 h 2935948"/>
              <a:gd name="connsiteX2" fmla="*/ 689675 w 5811865"/>
              <a:gd name="connsiteY2" fmla="*/ 2917688 h 2935948"/>
              <a:gd name="connsiteX3" fmla="*/ 1472339 w 5811865"/>
              <a:gd name="connsiteY3" fmla="*/ 2638719 h 2935948"/>
              <a:gd name="connsiteX4" fmla="*/ 2518475 w 5811865"/>
              <a:gd name="connsiteY4" fmla="*/ 1817308 h 2935948"/>
              <a:gd name="connsiteX5" fmla="*/ 3332136 w 5811865"/>
              <a:gd name="connsiteY5" fmla="*/ 972651 h 2935948"/>
              <a:gd name="connsiteX6" fmla="*/ 4161295 w 5811865"/>
              <a:gd name="connsiteY6" fmla="*/ 313973 h 2935948"/>
              <a:gd name="connsiteX7" fmla="*/ 5176434 w 5811865"/>
              <a:gd name="connsiteY7" fmla="*/ 27254 h 2935948"/>
              <a:gd name="connsiteX8" fmla="*/ 5811865 w 5811865"/>
              <a:gd name="connsiteY8" fmla="*/ 11756 h 2935948"/>
              <a:gd name="connsiteX0" fmla="*/ 0 w 5811865"/>
              <a:gd name="connsiteY0" fmla="*/ 2917688 h 2946838"/>
              <a:gd name="connsiteX1" fmla="*/ 226870 w 5811865"/>
              <a:gd name="connsiteY1" fmla="*/ 2938273 h 2946838"/>
              <a:gd name="connsiteX2" fmla="*/ 689675 w 5811865"/>
              <a:gd name="connsiteY2" fmla="*/ 2917688 h 2946838"/>
              <a:gd name="connsiteX3" fmla="*/ 1472339 w 5811865"/>
              <a:gd name="connsiteY3" fmla="*/ 2638719 h 2946838"/>
              <a:gd name="connsiteX4" fmla="*/ 2518475 w 5811865"/>
              <a:gd name="connsiteY4" fmla="*/ 1817308 h 2946838"/>
              <a:gd name="connsiteX5" fmla="*/ 3332136 w 5811865"/>
              <a:gd name="connsiteY5" fmla="*/ 972651 h 2946838"/>
              <a:gd name="connsiteX6" fmla="*/ 4161295 w 5811865"/>
              <a:gd name="connsiteY6" fmla="*/ 313973 h 2946838"/>
              <a:gd name="connsiteX7" fmla="*/ 5176434 w 5811865"/>
              <a:gd name="connsiteY7" fmla="*/ 27254 h 2946838"/>
              <a:gd name="connsiteX8" fmla="*/ 5811865 w 5811865"/>
              <a:gd name="connsiteY8" fmla="*/ 11756 h 2946838"/>
              <a:gd name="connsiteX0" fmla="*/ 0 w 5824935"/>
              <a:gd name="connsiteY0" fmla="*/ 2953105 h 2953105"/>
              <a:gd name="connsiteX1" fmla="*/ 239940 w 5824935"/>
              <a:gd name="connsiteY1" fmla="*/ 2938273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  <a:gd name="connsiteX0" fmla="*/ 0 w 5824935"/>
              <a:gd name="connsiteY0" fmla="*/ 2953105 h 2953105"/>
              <a:gd name="connsiteX1" fmla="*/ 239940 w 5824935"/>
              <a:gd name="connsiteY1" fmla="*/ 2945357 h 2953105"/>
              <a:gd name="connsiteX2" fmla="*/ 702745 w 5824935"/>
              <a:gd name="connsiteY2" fmla="*/ 2917688 h 2953105"/>
              <a:gd name="connsiteX3" fmla="*/ 1485409 w 5824935"/>
              <a:gd name="connsiteY3" fmla="*/ 2638719 h 2953105"/>
              <a:gd name="connsiteX4" fmla="*/ 2531545 w 5824935"/>
              <a:gd name="connsiteY4" fmla="*/ 1817308 h 2953105"/>
              <a:gd name="connsiteX5" fmla="*/ 3345206 w 5824935"/>
              <a:gd name="connsiteY5" fmla="*/ 972651 h 2953105"/>
              <a:gd name="connsiteX6" fmla="*/ 4174365 w 5824935"/>
              <a:gd name="connsiteY6" fmla="*/ 313973 h 2953105"/>
              <a:gd name="connsiteX7" fmla="*/ 5189504 w 5824935"/>
              <a:gd name="connsiteY7" fmla="*/ 27254 h 2953105"/>
              <a:gd name="connsiteX8" fmla="*/ 5824935 w 5824935"/>
              <a:gd name="connsiteY8" fmla="*/ 11756 h 2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4935" h="2953105">
                <a:moveTo>
                  <a:pt x="0" y="2953105"/>
                </a:moveTo>
                <a:cubicBezTo>
                  <a:pt x="20019" y="2949230"/>
                  <a:pt x="122816" y="2944177"/>
                  <a:pt x="239940" y="2945357"/>
                </a:cubicBezTo>
                <a:cubicBezTo>
                  <a:pt x="357064" y="2946537"/>
                  <a:pt x="495167" y="2968794"/>
                  <a:pt x="702745" y="2917688"/>
                </a:cubicBezTo>
                <a:cubicBezTo>
                  <a:pt x="910323" y="2866582"/>
                  <a:pt x="1180609" y="2822116"/>
                  <a:pt x="1485409" y="2638719"/>
                </a:cubicBezTo>
                <a:cubicBezTo>
                  <a:pt x="1790209" y="2455322"/>
                  <a:pt x="2221579" y="2094986"/>
                  <a:pt x="2531545" y="1817308"/>
                </a:cubicBezTo>
                <a:cubicBezTo>
                  <a:pt x="2841511" y="1539630"/>
                  <a:pt x="3071403" y="1223207"/>
                  <a:pt x="3345206" y="972651"/>
                </a:cubicBezTo>
                <a:cubicBezTo>
                  <a:pt x="3619009" y="722095"/>
                  <a:pt x="3866982" y="471539"/>
                  <a:pt x="4174365" y="313973"/>
                </a:cubicBezTo>
                <a:cubicBezTo>
                  <a:pt x="4481748" y="156407"/>
                  <a:pt x="4914409" y="77623"/>
                  <a:pt x="5189504" y="27254"/>
                </a:cubicBezTo>
                <a:cubicBezTo>
                  <a:pt x="5464599" y="-23115"/>
                  <a:pt x="5824935" y="11756"/>
                  <a:pt x="5824935" y="1175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129" y="1653944"/>
            <a:ext cx="1991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Early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Preventive measures modeling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near 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Best-in-class tools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Continuous security testing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products pen tested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Open source SLAs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adapted to environment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integration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63692" y="1033911"/>
            <a:ext cx="0" cy="3377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442890" y="1033910"/>
            <a:ext cx="15263" cy="3381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866857" y="1033911"/>
            <a:ext cx="15263" cy="33858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405800" y="1033911"/>
            <a:ext cx="15330" cy="33897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15186" y="2851366"/>
            <a:ext cx="1119000" cy="59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Frequent attacks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No constraints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2890" y="1749558"/>
            <a:ext cx="1439229" cy="1753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releases threat modeled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primary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 err="1"/>
              <a:t>BlackDuck</a:t>
            </a: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Standards adopted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+ 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4488" y="1406638"/>
            <a:ext cx="1531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Security reviews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All releases threat modeled 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Defect rates decreasing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Fuzzing scripts written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Accept risks of 3</a:t>
            </a:r>
            <a:r>
              <a:rPr lang="en-US" sz="1050" baseline="30000" dirty="0"/>
              <a:t>rd</a:t>
            </a:r>
            <a:r>
              <a:rPr lang="en-US" sz="1050" dirty="0"/>
              <a:t> party libs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Tight privacy partnership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4217" y="2162414"/>
            <a:ext cx="1371057" cy="97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Major attack vectors addressed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Freeware tools used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Standard awareness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1050" dirty="0"/>
              <a:t>Privacy 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15" y="1176438"/>
            <a:ext cx="978706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Level of Maturity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6873" y="3924349"/>
            <a:ext cx="786019" cy="29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PSMM Phase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60216" y="2473835"/>
            <a:ext cx="325380" cy="31189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X</a:t>
            </a:r>
          </a:p>
        </p:txBody>
      </p:sp>
      <p:pic>
        <p:nvPicPr>
          <p:cNvPr id="22" name="Picture 10" descr="File:1 white, red rounded rectangle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34" y="4461906"/>
            <a:ext cx="169796" cy="2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File:2 white, red rounded rectangle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5" y="4457932"/>
            <a:ext cx="205274" cy="2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ile:3 white, red rounded rectangle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89" y="4460613"/>
            <a:ext cx="200431" cy="2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ile:4 white, red rounded rectangle.sv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53" y="4461001"/>
            <a:ext cx="199729" cy="2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5 white, red rounded rectangle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70" y="4460128"/>
            <a:ext cx="201309" cy="2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– State by Product Group / BU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PSMM - Product / Product Group </a:t>
            </a:r>
            <a:r>
              <a:rPr lang="en-US" dirty="0"/>
              <a:t>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Data Collection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PSMM Data Levels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Entire Corp.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Corp. </a:t>
            </a:r>
            <a:r>
              <a:rPr lang="en-US" sz="1800" dirty="0" smtClean="0"/>
              <a:t>BUs side-by-side</a:t>
            </a:r>
            <a:endParaRPr lang="en-US" sz="1800" dirty="0"/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All Product Groups in a </a:t>
            </a:r>
            <a:r>
              <a:rPr lang="en-US" sz="1800" dirty="0" smtClean="0"/>
              <a:t>Single </a:t>
            </a:r>
            <a:r>
              <a:rPr lang="en-US" sz="1800" dirty="0"/>
              <a:t>Corp. BU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Group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Single Product Line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Agile Team (optional)</a:t>
            </a:r>
          </a:p>
          <a:p>
            <a:pPr marL="568325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800" dirty="0"/>
              <a:t>Individual (training only)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can be collected at any </a:t>
            </a:r>
            <a:r>
              <a:rPr lang="en-US" sz="2000" dirty="0" smtClean="0"/>
              <a:t>and all levels; </a:t>
            </a:r>
            <a:r>
              <a:rPr lang="en-US" sz="2000" dirty="0"/>
              <a:t>the lower the better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should be refreshed </a:t>
            </a:r>
            <a:r>
              <a:rPr lang="en-US" sz="2000" dirty="0" smtClean="0"/>
              <a:t>every </a:t>
            </a:r>
            <a:r>
              <a:rPr lang="en-US" sz="2000" dirty="0"/>
              <a:t>6 </a:t>
            </a:r>
            <a:r>
              <a:rPr lang="en-US" sz="2000" dirty="0" smtClean="0"/>
              <a:t>months</a:t>
            </a:r>
            <a:endParaRPr lang="en-US" sz="2000" dirty="0"/>
          </a:p>
        </p:txBody>
      </p:sp>
      <p:pic>
        <p:nvPicPr>
          <p:cNvPr id="5" name="Picture 2" descr="http://www.infonetworkmarketing.org/wp-content/uploads/2013/05/network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22" y="990332"/>
            <a:ext cx="2734783" cy="27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06326" y="3105969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</a:t>
            </a:r>
            <a:r>
              <a:rPr lang="en-US" dirty="0" smtClean="0"/>
              <a:t>Structure – Who Collects the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4275" y="914393"/>
            <a:ext cx="2165102" cy="3908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Single Corp. BU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54275" y="1915699"/>
            <a:ext cx="2165103" cy="39783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</a:t>
            </a:r>
            <a:r>
              <a:rPr lang="en-US" sz="1400" dirty="0"/>
              <a:t>Security </a:t>
            </a:r>
            <a:r>
              <a:rPr lang="en-US" sz="1400" dirty="0" smtClean="0"/>
              <a:t>Group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148313" y="370144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Lead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148313" y="4283169"/>
            <a:ext cx="2165103" cy="230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148313" y="4723501"/>
            <a:ext cx="2165103" cy="2442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148313" y="2431325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Principle Product Security Architect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16256" y="2431325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Sr. Product Security Architect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3527" y="2365090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8313" y="349523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#1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716256" y="3491242"/>
            <a:ext cx="2165103" cy="20931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 </a:t>
            </a:r>
            <a:r>
              <a:rPr lang="en-US" sz="1400" dirty="0" smtClean="0"/>
              <a:t>Group #n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1308" y="3347339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6256" y="3701200"/>
            <a:ext cx="2165103" cy="3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 Lead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20422" y="3640103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19" name="Straight Arrow Connector 18"/>
          <p:cNvCxnSpPr>
            <a:stCxn id="13" idx="2"/>
            <a:endCxn id="32" idx="0"/>
          </p:cNvCxnSpPr>
          <p:nvPr/>
        </p:nvCxnSpPr>
        <p:spPr>
          <a:xfrm flipH="1">
            <a:off x="3512894" y="2765200"/>
            <a:ext cx="11275" cy="193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30864" y="4093022"/>
            <a:ext cx="0" cy="1922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0864" y="4515633"/>
            <a:ext cx="0" cy="2096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16256" y="4283169"/>
            <a:ext cx="2165103" cy="2303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PSC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716256" y="4723501"/>
            <a:ext cx="2165103" cy="24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</a:t>
            </a:r>
            <a:endParaRPr lang="en-US" sz="1400" dirty="0"/>
          </a:p>
        </p:txBody>
      </p:sp>
      <p:cxnSp>
        <p:nvCxnSpPr>
          <p:cNvPr id="24" name="Elbow Connector 23"/>
          <p:cNvCxnSpPr>
            <a:stCxn id="8" idx="2"/>
            <a:endCxn id="22" idx="0"/>
          </p:cNvCxnSpPr>
          <p:nvPr/>
        </p:nvCxnSpPr>
        <p:spPr>
          <a:xfrm rot="16200000" flipH="1">
            <a:off x="3422888" y="2907250"/>
            <a:ext cx="183896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3" idx="0"/>
          </p:cNvCxnSpPr>
          <p:nvPr/>
        </p:nvCxnSpPr>
        <p:spPr>
          <a:xfrm rot="16200000" flipH="1">
            <a:off x="3409865" y="3334558"/>
            <a:ext cx="209944" cy="256794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8205" y="4146725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29310" y="3377761"/>
            <a:ext cx="1554" cy="1174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2236855" y="3377761"/>
            <a:ext cx="2541717" cy="12730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1995" y="918186"/>
            <a:ext cx="2261321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EVP &amp; GM</a:t>
            </a:r>
          </a:p>
          <a:p>
            <a:endParaRPr lang="en-US" dirty="0" smtClean="0"/>
          </a:p>
          <a:p>
            <a:r>
              <a:rPr lang="en-US" sz="1600" dirty="0" smtClean="0"/>
              <a:t>VP</a:t>
            </a:r>
          </a:p>
          <a:p>
            <a:endParaRPr lang="en-US" sz="1600" dirty="0"/>
          </a:p>
          <a:p>
            <a:r>
              <a:rPr lang="en-US" sz="1600" dirty="0" smtClean="0"/>
              <a:t>Sr. Director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1600" dirty="0" smtClean="0"/>
              <a:t>Sr. Architect</a:t>
            </a:r>
          </a:p>
          <a:p>
            <a:endParaRPr lang="en-US" sz="1050" dirty="0" smtClean="0"/>
          </a:p>
          <a:p>
            <a:endParaRPr lang="en-US" sz="800" dirty="0"/>
          </a:p>
          <a:p>
            <a:r>
              <a:rPr lang="en-US" sz="1600" dirty="0" smtClean="0"/>
              <a:t>SVP Engineering</a:t>
            </a:r>
            <a:endParaRPr lang="en-US" sz="1600" dirty="0"/>
          </a:p>
          <a:p>
            <a:endParaRPr lang="en-US" sz="1400" dirty="0" smtClean="0"/>
          </a:p>
          <a:p>
            <a:r>
              <a:rPr lang="en-US" sz="1600" dirty="0" smtClean="0"/>
              <a:t>VP Engineering</a:t>
            </a:r>
            <a:endParaRPr lang="en-US" sz="1600" dirty="0"/>
          </a:p>
          <a:p>
            <a:endParaRPr lang="en-US" sz="600" dirty="0" smtClean="0"/>
          </a:p>
          <a:p>
            <a:r>
              <a:rPr lang="en-US" sz="1600" dirty="0" smtClean="0"/>
              <a:t>Architect</a:t>
            </a:r>
          </a:p>
          <a:p>
            <a:endParaRPr lang="en-US" sz="1600" dirty="0" smtClean="0"/>
          </a:p>
          <a:p>
            <a:r>
              <a:rPr lang="en-US" sz="1600" dirty="0" smtClean="0"/>
              <a:t>Sr. Engineer</a:t>
            </a:r>
          </a:p>
          <a:p>
            <a:endParaRPr lang="en-US" sz="1200" dirty="0"/>
          </a:p>
          <a:p>
            <a:r>
              <a:rPr lang="en-US" sz="1600" dirty="0" smtClean="0"/>
              <a:t>QA Engineer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7" idx="2"/>
          </p:cNvCxnSpPr>
          <p:nvPr/>
        </p:nvCxnSpPr>
        <p:spPr>
          <a:xfrm flipH="1">
            <a:off x="3536825" y="2313529"/>
            <a:ext cx="1" cy="17582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29443" y="3256248"/>
            <a:ext cx="3110" cy="1304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48313" y="2958463"/>
            <a:ext cx="4729161" cy="33307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Engineering Product Development Group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454275" y="1414473"/>
            <a:ext cx="2165103" cy="3978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 Quality Group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33" idx="2"/>
            <a:endCxn id="7" idx="0"/>
          </p:cNvCxnSpPr>
          <p:nvPr/>
        </p:nvCxnSpPr>
        <p:spPr>
          <a:xfrm>
            <a:off x="3536826" y="1812303"/>
            <a:ext cx="0" cy="1033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33" idx="0"/>
          </p:cNvCxnSpPr>
          <p:nvPr/>
        </p:nvCxnSpPr>
        <p:spPr>
          <a:xfrm>
            <a:off x="3536826" y="1305210"/>
            <a:ext cx="1" cy="1092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38845" y="4603924"/>
            <a:ext cx="4012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Neo Sans Intel"/>
              </a:rPr>
              <a:t>…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692552" y="1995733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62589" y="3747449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62589" y="4278766"/>
            <a:ext cx="489097" cy="26227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Objectively Measuring PSMM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79676"/>
            <a:ext cx="8228012" cy="34258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Validation: How </a:t>
            </a:r>
            <a:r>
              <a:rPr lang="en-US" sz="2400" dirty="0"/>
              <a:t>do we keep it honest?  </a:t>
            </a:r>
            <a:r>
              <a:rPr lang="en-US" sz="2400" dirty="0" smtClean="0"/>
              <a:t>Peer Review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Individual </a:t>
            </a:r>
            <a:r>
              <a:rPr lang="en-US" u="sng" dirty="0"/>
              <a:t>PSCs</a:t>
            </a:r>
            <a:r>
              <a:rPr lang="en-US" dirty="0"/>
              <a:t> score their own products</a:t>
            </a:r>
          </a:p>
          <a:p>
            <a:pPr marL="51117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do not know the answers then they should engage their product teams to get accurate answers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PSCs</a:t>
            </a:r>
            <a:r>
              <a:rPr lang="en-US" dirty="0"/>
              <a:t> from one product group are assigned to review metrics from their peers in a different product group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 Leads</a:t>
            </a:r>
            <a:r>
              <a:rPr lang="en-US" dirty="0"/>
              <a:t> score their </a:t>
            </a:r>
            <a:r>
              <a:rPr lang="en-US" dirty="0" smtClean="0"/>
              <a:t>entire product </a:t>
            </a:r>
            <a:r>
              <a:rPr lang="en-US" dirty="0"/>
              <a:t>group from their perspective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PSC Leads</a:t>
            </a:r>
            <a:r>
              <a:rPr lang="en-US" dirty="0"/>
              <a:t> review the scores of </a:t>
            </a:r>
            <a:r>
              <a:rPr lang="en-US" dirty="0" smtClean="0"/>
              <a:t>their product group’s PSCs and other </a:t>
            </a:r>
            <a:r>
              <a:rPr lang="en-US" dirty="0"/>
              <a:t>product group leads to identify and correct gross inaccuracies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Product Security and Privacy Governance Team </a:t>
            </a:r>
            <a:r>
              <a:rPr lang="en-US" dirty="0" smtClean="0"/>
              <a:t>(</a:t>
            </a:r>
            <a:r>
              <a:rPr lang="en-US" u="sng" dirty="0" smtClean="0"/>
              <a:t>SDLGov</a:t>
            </a:r>
            <a:r>
              <a:rPr lang="en-US" dirty="0" smtClean="0"/>
              <a:t>) performs </a:t>
            </a:r>
            <a:r>
              <a:rPr lang="en-US" dirty="0"/>
              <a:t>rolling audits to ensure compliance, </a:t>
            </a:r>
            <a:r>
              <a:rPr lang="en-US" dirty="0" smtClean="0"/>
              <a:t>accuracy </a:t>
            </a:r>
            <a:r>
              <a:rPr lang="en-US" dirty="0"/>
              <a:t>and </a:t>
            </a:r>
            <a:r>
              <a:rPr lang="en-US" dirty="0" smtClean="0"/>
              <a:t>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927841"/>
            <a:ext cx="5709863" cy="36138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kern="0" dirty="0"/>
              <a:t>Responsibilities</a:t>
            </a:r>
            <a:endParaRPr lang="en-US" sz="2200" kern="0" dirty="0"/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PSIRT Manager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a team of </a:t>
            </a:r>
            <a:r>
              <a:rPr lang="en-US" kern="0" dirty="0" smtClean="0"/>
              <a:t>72 </a:t>
            </a:r>
            <a:r>
              <a:rPr lang="en-US" kern="0" dirty="0"/>
              <a:t>Sr. Security Architects (PSCs)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the PSG program, </a:t>
            </a:r>
            <a:r>
              <a:rPr lang="en-US" kern="0" dirty="0" smtClean="0"/>
              <a:t>Agile SDL and </a:t>
            </a:r>
            <a:r>
              <a:rPr lang="en-US" kern="0" dirty="0"/>
              <a:t>policies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Training program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 smtClean="0"/>
              <a:t>Metrics / Reporting</a:t>
            </a:r>
            <a:endParaRPr lang="en-US" kern="0" dirty="0"/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Experience</a:t>
            </a:r>
            <a:endParaRPr lang="en-US" sz="2200" kern="0" dirty="0"/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4 Years:	</a:t>
            </a:r>
            <a:r>
              <a:rPr lang="en-US" kern="0" dirty="0" smtClean="0"/>
              <a:t>Software / Application </a:t>
            </a:r>
            <a:r>
              <a:rPr lang="en-US" kern="0" dirty="0"/>
              <a:t>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2 Years:	IT Operational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11 Years:	Product Management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10 Years:	Software Development (C++)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CVSS Special Interest Group (SIG)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ISSA North Texas Chapter, Past President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CISSP, CISA, CISM, CRISC, CGEIT, </a:t>
            </a:r>
            <a:r>
              <a:rPr lang="en-US" kern="0" dirty="0" smtClean="0"/>
              <a:t>…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6085"/>
            <a:ext cx="2398713" cy="658847"/>
          </a:xfrm>
          <a:prstGeom prst="rect">
            <a:avLst/>
          </a:prstGeom>
        </p:spPr>
      </p:pic>
      <p:pic>
        <p:nvPicPr>
          <p:cNvPr id="6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60" y="1227314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97383" y="4037730"/>
            <a:ext cx="29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</a:rPr>
              <a:t>Sr. Product Security Architect</a:t>
            </a:r>
          </a:p>
        </p:txBody>
      </p:sp>
    </p:spTree>
    <p:extLst>
      <p:ext uri="{BB962C8B-B14F-4D97-AF65-F5344CB8AC3E}">
        <p14:creationId xmlns:p14="http://schemas.microsoft.com/office/powerpoint/2010/main" val="23291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Scoring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3615150"/>
            <a:ext cx="8228012" cy="111267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Simple addition to compute </a:t>
            </a:r>
            <a:r>
              <a:rPr lang="en-US" sz="2000" dirty="0" smtClean="0"/>
              <a:t>scores (20 x 5 = 100)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Non-weighted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Operational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Technical</a:t>
            </a:r>
            <a:r>
              <a:rPr lang="en-US" sz="2000" dirty="0"/>
              <a:t>, and Combined </a:t>
            </a:r>
            <a:r>
              <a:rPr lang="en-US" sz="2000" dirty="0" smtClean="0"/>
              <a:t>scores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3893"/>
              </p:ext>
            </p:extLst>
          </p:nvPr>
        </p:nvGraphicFramePr>
        <p:xfrm>
          <a:off x="455613" y="997712"/>
          <a:ext cx="7917873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932709"/>
                <a:gridCol w="1558637"/>
                <a:gridCol w="1600200"/>
                <a:gridCol w="2826327"/>
              </a:tblGrid>
              <a:tr h="34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PSMM Level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Considered “In” Score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0-NA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2-Basic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3-Initial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4-Acceptable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70-84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5-Mature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Intel Clear" panose="020B06040202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85-100</a:t>
                      </a:r>
                      <a:endParaRPr lang="en-US" sz="2000" dirty="0">
                        <a:effectLst/>
                        <a:latin typeface="Intel Clear" panose="020B06040202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This parameter measures how well the company’s brand and customers are protected from externally reported product vulnerabilities.  PSIRT = Product Security Incident Response </a:t>
            </a:r>
            <a:r>
              <a:rPr lang="en-US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Team.</a:t>
            </a:r>
            <a:endParaRPr lang="en-US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endParaRPr lang="en-US" b="1" kern="0" dirty="0" smtClean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</a:t>
            </a:r>
            <a:r>
              <a:rPr lang="en-US" b="1" kern="0" dirty="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1 None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incident response team</a:t>
            </a:r>
            <a:endParaRPr lang="en-US" sz="1800" b="1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incident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procedures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b="1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2 Initial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Setup and establish a partnership with the Computer Security Incident Response Team (CSIRT)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Architects become PSCs and form an early warning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system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BSIMM-CMVM1.1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: Create or interface with incident response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PSIRT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</a:t>
            </a:r>
            <a:r>
              <a:rPr lang="en-US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3 Basic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Crisis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management procedures defined and used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PSCs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trained on Security Bulletin creation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Must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be able to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achieve PSIRT SLA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response times</a:t>
            </a: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BSIMM-CMVM1.2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: Identify software defects found in operations monitoring and feed them back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112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</a:t>
            </a:r>
            <a:r>
              <a:rPr lang="en-US" dirty="0"/>
              <a:t>Doc </a:t>
            </a:r>
            <a:r>
              <a:rPr lang="en-US" dirty="0" smtClean="0"/>
              <a:t>– </a:t>
            </a:r>
            <a:r>
              <a:rPr lang="en-US" dirty="0"/>
              <a:t>PSIRT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  <a:r>
              <a:rPr lang="en-US" b="1" kern="0" dirty="0" smtClean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.4  PSIRT</a:t>
            </a:r>
            <a:endParaRPr lang="en-US" b="1" kern="0" dirty="0">
              <a:solidFill>
                <a:srgbClr val="0033FF"/>
              </a:solidFill>
              <a:latin typeface="Intel Clear" panose="020B0604020203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Level </a:t>
            </a:r>
            <a:r>
              <a:rPr lang="en-US" b="1" kern="0" dirty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4 Acceptable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Dedicated PSG-managed team with well-defined procedures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PSCs create quality Security Bulletins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Must be able to consistently achieve all PSIRT SLA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times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BSIMM-CMVM2.1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Have emergency codebase response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BSIMM-CMVM2.2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Track software bugs found in operations through the fix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process</a:t>
            </a: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358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</a:t>
            </a:r>
            <a:r>
              <a:rPr lang="en-US" dirty="0"/>
              <a:t>Doc </a:t>
            </a:r>
            <a:r>
              <a:rPr lang="en-US" dirty="0" smtClean="0"/>
              <a:t>– </a:t>
            </a:r>
            <a:r>
              <a:rPr lang="en-US" dirty="0"/>
              <a:t>PSIRT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1018309"/>
            <a:ext cx="8617503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4.4  PSIRT</a:t>
            </a:r>
          </a:p>
          <a:p>
            <a:pPr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b="1" kern="0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Level </a:t>
            </a:r>
            <a:r>
              <a:rPr lang="en-US" b="1" kern="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5 Mature</a:t>
            </a:r>
            <a:endParaRPr lang="en-US" b="1" kern="0" dirty="0">
              <a:solidFill>
                <a:srgbClr val="00B05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24x7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coverage integrated with entire company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PSCs are fast, accurate, and follow process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Consistently 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achieve all PSIRT SLA response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times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BSIMM-CMVM3.1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Fix all occurrences of software bugs found in operations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BSIMM-CMVM3.2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Enhance the SSDL to prevent software bugs found in </a:t>
            </a:r>
            <a:r>
              <a:rPr lang="en-US" sz="1800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operations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BSIMM-CMVM3.3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Simulate software crisis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800" b="1" kern="0" dirty="0" smtClean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BSIMM-CMVM3.4</a:t>
            </a:r>
            <a:r>
              <a:rPr lang="en-US" sz="18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rtl val="0"/>
              </a:rPr>
              <a:t>: Operate a bug bounty program (optional)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US" sz="18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44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PSMM Level 4: </a:t>
            </a:r>
            <a:r>
              <a:rPr lang="en-US" dirty="0" smtClean="0"/>
              <a:t>Acceptable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3657" y="945575"/>
            <a:ext cx="8550339" cy="389139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Requirements Plan/DoD</a:t>
            </a:r>
            <a:r>
              <a:rPr lang="en-US" sz="1400" dirty="0"/>
              <a:t>: Product teams conduct and report on required security tasks as defined in their security plan for their project milestones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Architecture and Design Reviews</a:t>
            </a:r>
            <a:r>
              <a:rPr lang="en-US" sz="1400" dirty="0"/>
              <a:t>: Frequent architecture reviews are conducted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Threat Modeling</a:t>
            </a:r>
            <a:r>
              <a:rPr lang="en-US" sz="1400" dirty="0"/>
              <a:t>: Trained security architects oversee frequent reviews accounting for all known attack vectors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Security Testing</a:t>
            </a:r>
            <a:r>
              <a:rPr lang="en-US" sz="1400" dirty="0"/>
              <a:t>: Security testing performed completely several times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Static Analysis</a:t>
            </a:r>
            <a:r>
              <a:rPr lang="en-US" sz="1400" dirty="0"/>
              <a:t>: Majority of products analyzed frequently, defect rate decreasing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Dynamic Analysis</a:t>
            </a:r>
            <a:r>
              <a:rPr lang="en-US" sz="1400" dirty="0"/>
              <a:t>: Applicable products analyzed frequently, high and medium severity issues fixed.  Defect rate near zero (0) in finished product.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Fuzz </a:t>
            </a:r>
            <a:r>
              <a:rPr lang="en-US" sz="1400" b="1" dirty="0" smtClean="0"/>
              <a:t>Testing</a:t>
            </a:r>
            <a:r>
              <a:rPr lang="en-US" sz="1400" dirty="0" smtClean="0"/>
              <a:t>: </a:t>
            </a:r>
            <a:r>
              <a:rPr lang="en-US" sz="1400" dirty="0"/>
              <a:t>Scans run frequently, high and medium severity issues fixed, new custom scripts created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Penetration Testing</a:t>
            </a:r>
            <a:r>
              <a:rPr lang="en-US" sz="1400" dirty="0"/>
              <a:t>: Resident pen testing expert available, defects in Bugzilla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Manual Code Reviews</a:t>
            </a:r>
            <a:r>
              <a:rPr lang="en-US" sz="1400" dirty="0"/>
              <a:t>: Conducted on all potentially risky code using a shared tool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Secure Coding Standards</a:t>
            </a:r>
            <a:r>
              <a:rPr lang="en-US" sz="1400" dirty="0"/>
              <a:t>: Following adopted standards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Open Source/3rd Party COTS Libraries</a:t>
            </a:r>
            <a:r>
              <a:rPr lang="en-US" sz="1400" dirty="0"/>
              <a:t>: Fully maintaining all documented 3rd party libraries and versions shipped across all supported releases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b="1" dirty="0"/>
              <a:t>Privacy</a:t>
            </a:r>
            <a:r>
              <a:rPr lang="en-US" sz="1400" dirty="0"/>
              <a:t>: Privacy is integrated with product security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5" name="Picture 4" descr="File:4 white, red rounded rectangle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52" y="281751"/>
            <a:ext cx="496943" cy="7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6606" y="42741"/>
            <a:ext cx="1060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19685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Excel </a:t>
            </a:r>
            <a:r>
              <a:rPr lang="en-US" dirty="0"/>
              <a:t>Drop Down 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7" y="997718"/>
            <a:ext cx="7445928" cy="375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3" y="2346046"/>
            <a:ext cx="8276877" cy="15713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5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4" y="970125"/>
            <a:ext cx="7524605" cy="39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</a:t>
            </a:r>
            <a:r>
              <a:rPr lang="en-US" dirty="0" smtClean="0"/>
              <a:t> </a:t>
            </a:r>
            <a:r>
              <a:rPr lang="en-US" dirty="0"/>
              <a:t>Spider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034166"/>
            <a:ext cx="5697091" cy="38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SDLCs / SDLs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Waterfall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methodology for </a:t>
            </a:r>
            <a:r>
              <a:rPr lang="en-US" u="sng" dirty="0" smtClean="0"/>
              <a:t>Hardware</a:t>
            </a:r>
            <a:r>
              <a:rPr lang="en-US" dirty="0" smtClean="0"/>
              <a:t> side of Intel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Was used by McAfee 5 years ago</a:t>
            </a:r>
          </a:p>
          <a:p>
            <a:r>
              <a:rPr lang="en-US" dirty="0" smtClean="0"/>
              <a:t>Agile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methodology for </a:t>
            </a:r>
            <a:r>
              <a:rPr lang="en-US" u="sng" dirty="0" smtClean="0"/>
              <a:t>Software</a:t>
            </a:r>
            <a:r>
              <a:rPr lang="en-US" dirty="0" smtClean="0"/>
              <a:t> side of Intel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95% of Intel Security (McAfee) uses</a:t>
            </a:r>
          </a:p>
          <a:p>
            <a:r>
              <a:rPr lang="en-US" dirty="0" smtClean="0"/>
              <a:t>Continuous Delivery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Fastest growing methodology for </a:t>
            </a:r>
            <a:r>
              <a:rPr lang="en-US" u="sng" dirty="0" smtClean="0"/>
              <a:t>Cloud</a:t>
            </a:r>
            <a:r>
              <a:rPr lang="en-US" dirty="0" smtClean="0"/>
              <a:t> technology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24" y="1338594"/>
            <a:ext cx="3718027" cy="2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04" y="940849"/>
            <a:ext cx="6973886" cy="3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</a:t>
            </a:r>
            <a:r>
              <a:rPr lang="en-US" u="sng" dirty="0" smtClean="0"/>
              <a:t>Product </a:t>
            </a:r>
            <a:r>
              <a:rPr lang="en-US" u="sng" dirty="0"/>
              <a:t>Group</a:t>
            </a:r>
            <a:r>
              <a:rPr lang="en-US" dirty="0"/>
              <a:t> Spider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1193473"/>
            <a:ext cx="4262698" cy="326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68" y="1193473"/>
            <a:ext cx="3661745" cy="3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Accurate Metric – From PSG Estimates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47" y="966677"/>
            <a:ext cx="6340553" cy="39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Accurate Metric – From PSC Leads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88" y="840196"/>
            <a:ext cx="6357050" cy="40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Accurate Metric </a:t>
            </a:r>
            <a:r>
              <a:rPr lang="en-US" dirty="0"/>
              <a:t>– From Product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877393"/>
            <a:ext cx="6473537" cy="4070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450" y="2814572"/>
            <a:ext cx="4937685" cy="1017136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2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00FF"/>
                </a:solidFill>
              </a:rPr>
              <a:t>Operational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327" y="904010"/>
            <a:ext cx="8032174" cy="3824442"/>
            <a:chOff x="467518" y="1407388"/>
            <a:chExt cx="8236333" cy="4679371"/>
          </a:xfrm>
        </p:grpSpPr>
        <p:sp>
          <p:nvSpPr>
            <p:cNvPr id="6" name="Rectangle 5"/>
            <p:cNvSpPr/>
            <p:nvPr/>
          </p:nvSpPr>
          <p:spPr bwMode="auto">
            <a:xfrm>
              <a:off x="467518" y="1407388"/>
              <a:ext cx="8236333" cy="467937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5129" y="2208030"/>
              <a:ext cx="6828820" cy="3154094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897440" y="5493693"/>
              <a:ext cx="7327053" cy="31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</a:t>
              </a:r>
              <a:r>
                <a:rPr lang="en-US" sz="1050" b="1" dirty="0" smtClean="0"/>
                <a:t> 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          </a:t>
              </a:r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</a:rPr>
                <a:t>Initial	           </a:t>
              </a:r>
              <a:r>
                <a:rPr lang="en-US" sz="1050" b="1" dirty="0" smtClean="0"/>
                <a:t>Basic                             </a:t>
              </a:r>
              <a:r>
                <a:rPr lang="en-US" sz="1050" b="1" dirty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349148" y="1998289"/>
              <a:ext cx="6763082" cy="2995460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0073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5652"/>
                <a:gd name="connsiteX1" fmla="*/ 200730 w 5811865"/>
                <a:gd name="connsiteY1" fmla="*/ 2938273 h 2945652"/>
                <a:gd name="connsiteX2" fmla="*/ 689675 w 5811865"/>
                <a:gd name="connsiteY2" fmla="*/ 2917688 h 2945652"/>
                <a:gd name="connsiteX3" fmla="*/ 1472339 w 5811865"/>
                <a:gd name="connsiteY3" fmla="*/ 2638719 h 2945652"/>
                <a:gd name="connsiteX4" fmla="*/ 2518475 w 5811865"/>
                <a:gd name="connsiteY4" fmla="*/ 1817308 h 2945652"/>
                <a:gd name="connsiteX5" fmla="*/ 3332136 w 5811865"/>
                <a:gd name="connsiteY5" fmla="*/ 972651 h 2945652"/>
                <a:gd name="connsiteX6" fmla="*/ 4161295 w 5811865"/>
                <a:gd name="connsiteY6" fmla="*/ 313973 h 2945652"/>
                <a:gd name="connsiteX7" fmla="*/ 5176434 w 5811865"/>
                <a:gd name="connsiteY7" fmla="*/ 27254 h 2945652"/>
                <a:gd name="connsiteX8" fmla="*/ 5811865 w 5811865"/>
                <a:gd name="connsiteY8" fmla="*/ 11756 h 2945652"/>
                <a:gd name="connsiteX0" fmla="*/ 0 w 5811865"/>
                <a:gd name="connsiteY0" fmla="*/ 2938938 h 2949359"/>
                <a:gd name="connsiteX1" fmla="*/ 194195 w 5811865"/>
                <a:gd name="connsiteY1" fmla="*/ 2945356 h 2949359"/>
                <a:gd name="connsiteX2" fmla="*/ 689675 w 5811865"/>
                <a:gd name="connsiteY2" fmla="*/ 2917688 h 2949359"/>
                <a:gd name="connsiteX3" fmla="*/ 1472339 w 5811865"/>
                <a:gd name="connsiteY3" fmla="*/ 2638719 h 2949359"/>
                <a:gd name="connsiteX4" fmla="*/ 2518475 w 5811865"/>
                <a:gd name="connsiteY4" fmla="*/ 1817308 h 2949359"/>
                <a:gd name="connsiteX5" fmla="*/ 3332136 w 5811865"/>
                <a:gd name="connsiteY5" fmla="*/ 972651 h 2949359"/>
                <a:gd name="connsiteX6" fmla="*/ 4161295 w 5811865"/>
                <a:gd name="connsiteY6" fmla="*/ 313973 h 2949359"/>
                <a:gd name="connsiteX7" fmla="*/ 5176434 w 5811865"/>
                <a:gd name="connsiteY7" fmla="*/ 27254 h 2949359"/>
                <a:gd name="connsiteX8" fmla="*/ 5811865 w 5811865"/>
                <a:gd name="connsiteY8" fmla="*/ 11756 h 2949359"/>
                <a:gd name="connsiteX0" fmla="*/ 0 w 5811865"/>
                <a:gd name="connsiteY0" fmla="*/ 2938938 h 2952122"/>
                <a:gd name="connsiteX1" fmla="*/ 194195 w 5811865"/>
                <a:gd name="connsiteY1" fmla="*/ 2945356 h 2952122"/>
                <a:gd name="connsiteX2" fmla="*/ 689675 w 5811865"/>
                <a:gd name="connsiteY2" fmla="*/ 2917688 h 2952122"/>
                <a:gd name="connsiteX3" fmla="*/ 1472339 w 5811865"/>
                <a:gd name="connsiteY3" fmla="*/ 2638719 h 2952122"/>
                <a:gd name="connsiteX4" fmla="*/ 2518475 w 5811865"/>
                <a:gd name="connsiteY4" fmla="*/ 1817308 h 2952122"/>
                <a:gd name="connsiteX5" fmla="*/ 3332136 w 5811865"/>
                <a:gd name="connsiteY5" fmla="*/ 972651 h 2952122"/>
                <a:gd name="connsiteX6" fmla="*/ 4161295 w 5811865"/>
                <a:gd name="connsiteY6" fmla="*/ 313973 h 2952122"/>
                <a:gd name="connsiteX7" fmla="*/ 5176434 w 5811865"/>
                <a:gd name="connsiteY7" fmla="*/ 27254 h 2952122"/>
                <a:gd name="connsiteX8" fmla="*/ 5811865 w 5811865"/>
                <a:gd name="connsiteY8" fmla="*/ 11756 h 295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865" h="2952122">
                  <a:moveTo>
                    <a:pt x="0" y="2938938"/>
                  </a:moveTo>
                  <a:cubicBezTo>
                    <a:pt x="20019" y="2935063"/>
                    <a:pt x="79249" y="2941814"/>
                    <a:pt x="194195" y="2945356"/>
                  </a:cubicBezTo>
                  <a:cubicBezTo>
                    <a:pt x="309141" y="2948898"/>
                    <a:pt x="476651" y="2968794"/>
                    <a:pt x="689675" y="2917688"/>
                  </a:cubicBezTo>
                  <a:cubicBezTo>
                    <a:pt x="902699" y="2866582"/>
                    <a:pt x="1167539" y="2822116"/>
                    <a:pt x="1472339" y="2638719"/>
                  </a:cubicBezTo>
                  <a:cubicBezTo>
                    <a:pt x="1777139" y="2455322"/>
                    <a:pt x="2208509" y="2094986"/>
                    <a:pt x="2518475" y="1817308"/>
                  </a:cubicBezTo>
                  <a:cubicBezTo>
                    <a:pt x="2828441" y="1539630"/>
                    <a:pt x="3058333" y="1223207"/>
                    <a:pt x="3332136" y="972651"/>
                  </a:cubicBezTo>
                  <a:cubicBezTo>
                    <a:pt x="3605939" y="722095"/>
                    <a:pt x="3853912" y="471539"/>
                    <a:pt x="4161295" y="313973"/>
                  </a:cubicBezTo>
                  <a:cubicBezTo>
                    <a:pt x="4468678" y="156407"/>
                    <a:pt x="4901339" y="77623"/>
                    <a:pt x="5176434" y="27254"/>
                  </a:cubicBezTo>
                  <a:cubicBezTo>
                    <a:pt x="5451529" y="-23115"/>
                    <a:pt x="5811865" y="11756"/>
                    <a:pt x="5811865" y="11756"/>
                  </a:cubicBezTo>
                </a:path>
              </a:pathLst>
            </a:custGeom>
            <a:noFill/>
            <a:ln w="28575" cap="flat" cmpd="sng" algn="ctr">
              <a:solidFill>
                <a:srgbClr val="00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5993" y="1545433"/>
              <a:ext cx="2055633" cy="368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Developer-centric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Self-sustaining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Scalable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Tier-3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Corp. SME </a:t>
              </a:r>
              <a:r>
                <a:rPr lang="en-US" sz="1050" dirty="0"/>
                <a:t>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Tools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Proactive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Multiple crises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Agile + </a:t>
              </a:r>
              <a:r>
                <a:rPr lang="en-US" sz="1050" dirty="0" smtClean="0"/>
                <a:t>waterfall / HW </a:t>
              </a:r>
              <a:r>
                <a:rPr lang="en-US" sz="1050" dirty="0"/>
                <a:t>+ SW SDL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c</a:t>
              </a:r>
              <a:r>
                <a:rPr lang="en-US" sz="1050" dirty="0" smtClean="0"/>
                <a:t>orp. integration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Policy executive support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Metrics integrated into risk mgt. tools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76115" y="1528811"/>
              <a:ext cx="15468" cy="41914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73822" y="1528812"/>
              <a:ext cx="15208" cy="41963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16893" y="1528812"/>
              <a:ext cx="15468" cy="4201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476486" y="1528812"/>
              <a:ext cx="19508" cy="42060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933319" y="3030804"/>
              <a:ext cx="1113425" cy="189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budget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Few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Tribal knowledge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Email tracking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0369" y="2403624"/>
              <a:ext cx="1456524" cy="28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SVP commitment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Tier-1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Mandatory training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3+ tools integrated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PgM</a:t>
              </a:r>
              <a:r>
                <a:rPr lang="en-US" sz="1050" dirty="0"/>
                <a:t> milestones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defined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Extended team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XLS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4629" y="1615292"/>
              <a:ext cx="1607423" cy="38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Continued improvement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2+ PSAs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Tier-2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Extensive training library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Tool experts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Dedicated PSIRT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Single crisis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ISO 27034 compliance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Tracking DB w/dashboard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2802" y="3470112"/>
              <a:ext cx="1569933" cy="110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Plan created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BU PSCs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1+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PSIRT is CSIRT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SDL adopted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447" y="1721131"/>
              <a:ext cx="991839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3945" y="5117682"/>
              <a:ext cx="796566" cy="45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33FF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219966" y="2112169"/>
              <a:ext cx="256520" cy="30127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2" descr="White, Blue, Rounded, Rectangle,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00" y="5765140"/>
              <a:ext cx="250192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easyvectors.com/assets/images/vectors/afbig/e4fc7bcc30b4ad2462f1f8ef90d2e9b8-white-blue-rounded-rectangle-clip-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047" y="5766545"/>
              <a:ext cx="174134" cy="27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clker.com/cliparts/7/8/5/3/124223524211732842342_white,_blue_rounded_rectangle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872" y="5747288"/>
              <a:ext cx="258489" cy="29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clker.com/cliparts/e/3/2/2/12422360324178341083_white,_blue_rounded_rectangle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972" y="5765140"/>
              <a:ext cx="251870" cy="29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clker.com/cliparts/f/8/a/e/12422361536571262314_white,_blue_rounded_rectangle.svg.m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611" y="5769926"/>
              <a:ext cx="198146" cy="26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C00000"/>
                </a:solidFill>
              </a:rPr>
              <a:t>Technical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395" y="952503"/>
            <a:ext cx="8127276" cy="3785752"/>
            <a:chOff x="356683" y="1388921"/>
            <a:chExt cx="8482518" cy="4734788"/>
          </a:xfrm>
        </p:grpSpPr>
        <p:sp>
          <p:nvSpPr>
            <p:cNvPr id="6" name="Rectangle 5"/>
            <p:cNvSpPr/>
            <p:nvPr/>
          </p:nvSpPr>
          <p:spPr bwMode="auto">
            <a:xfrm>
              <a:off x="356683" y="1388921"/>
              <a:ext cx="8482518" cy="47347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86777" y="2161657"/>
              <a:ext cx="7032934" cy="3191447"/>
              <a:chOff x="1464590" y="1813302"/>
              <a:chExt cx="6447295" cy="369634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799456" y="5486232"/>
              <a:ext cx="7546060" cy="31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 </a:t>
              </a:r>
              <a:r>
                <a:rPr lang="en-US" sz="1050" b="1" dirty="0" smtClean="0"/>
                <a:t>    </a:t>
              </a:r>
              <a:r>
                <a:rPr lang="en-US" sz="1050" b="1" dirty="0" smtClean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          Basic     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     </a:t>
              </a:r>
              <a:r>
                <a:rPr lang="en-US" sz="1050" b="1" dirty="0" smtClean="0"/>
                <a:t>   </a:t>
              </a:r>
              <a:r>
                <a:rPr lang="en-US" sz="1050" b="1" dirty="0" smtClean="0">
                  <a:solidFill>
                    <a:srgbClr val="00B050"/>
                  </a:solidFill>
                </a:rPr>
                <a:t>Mature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249002" y="1949432"/>
              <a:ext cx="6980895" cy="3031943"/>
            </a:xfrm>
            <a:custGeom>
              <a:avLst/>
              <a:gdLst>
                <a:gd name="connsiteX0" fmla="*/ 0 w 5811865"/>
                <a:gd name="connsiteY0" fmla="*/ 2917688 h 2935948"/>
                <a:gd name="connsiteX1" fmla="*/ 154984 w 5811865"/>
                <a:gd name="connsiteY1" fmla="*/ 2909939 h 2935948"/>
                <a:gd name="connsiteX2" fmla="*/ 689675 w 5811865"/>
                <a:gd name="connsiteY2" fmla="*/ 2917688 h 2935948"/>
                <a:gd name="connsiteX3" fmla="*/ 1472339 w 5811865"/>
                <a:gd name="connsiteY3" fmla="*/ 2638719 h 2935948"/>
                <a:gd name="connsiteX4" fmla="*/ 2518475 w 5811865"/>
                <a:gd name="connsiteY4" fmla="*/ 1817308 h 2935948"/>
                <a:gd name="connsiteX5" fmla="*/ 3332136 w 5811865"/>
                <a:gd name="connsiteY5" fmla="*/ 972651 h 2935948"/>
                <a:gd name="connsiteX6" fmla="*/ 4161295 w 5811865"/>
                <a:gd name="connsiteY6" fmla="*/ 313973 h 2935948"/>
                <a:gd name="connsiteX7" fmla="*/ 5176434 w 5811865"/>
                <a:gd name="connsiteY7" fmla="*/ 27254 h 2935948"/>
                <a:gd name="connsiteX8" fmla="*/ 5811865 w 5811865"/>
                <a:gd name="connsiteY8" fmla="*/ 11756 h 2935948"/>
                <a:gd name="connsiteX0" fmla="*/ 0 w 5811865"/>
                <a:gd name="connsiteY0" fmla="*/ 2917688 h 2946838"/>
                <a:gd name="connsiteX1" fmla="*/ 226870 w 5811865"/>
                <a:gd name="connsiteY1" fmla="*/ 2938273 h 2946838"/>
                <a:gd name="connsiteX2" fmla="*/ 689675 w 5811865"/>
                <a:gd name="connsiteY2" fmla="*/ 2917688 h 2946838"/>
                <a:gd name="connsiteX3" fmla="*/ 1472339 w 5811865"/>
                <a:gd name="connsiteY3" fmla="*/ 2638719 h 2946838"/>
                <a:gd name="connsiteX4" fmla="*/ 2518475 w 5811865"/>
                <a:gd name="connsiteY4" fmla="*/ 1817308 h 2946838"/>
                <a:gd name="connsiteX5" fmla="*/ 3332136 w 5811865"/>
                <a:gd name="connsiteY5" fmla="*/ 972651 h 2946838"/>
                <a:gd name="connsiteX6" fmla="*/ 4161295 w 5811865"/>
                <a:gd name="connsiteY6" fmla="*/ 313973 h 2946838"/>
                <a:gd name="connsiteX7" fmla="*/ 5176434 w 5811865"/>
                <a:gd name="connsiteY7" fmla="*/ 27254 h 2946838"/>
                <a:gd name="connsiteX8" fmla="*/ 5811865 w 5811865"/>
                <a:gd name="connsiteY8" fmla="*/ 11756 h 2946838"/>
                <a:gd name="connsiteX0" fmla="*/ 0 w 5824935"/>
                <a:gd name="connsiteY0" fmla="*/ 2953105 h 2953105"/>
                <a:gd name="connsiteX1" fmla="*/ 239940 w 5824935"/>
                <a:gd name="connsiteY1" fmla="*/ 2938273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  <a:gd name="connsiteX0" fmla="*/ 0 w 5824935"/>
                <a:gd name="connsiteY0" fmla="*/ 2953105 h 2953105"/>
                <a:gd name="connsiteX1" fmla="*/ 239940 w 5824935"/>
                <a:gd name="connsiteY1" fmla="*/ 2945357 h 2953105"/>
                <a:gd name="connsiteX2" fmla="*/ 702745 w 5824935"/>
                <a:gd name="connsiteY2" fmla="*/ 2917688 h 2953105"/>
                <a:gd name="connsiteX3" fmla="*/ 1485409 w 5824935"/>
                <a:gd name="connsiteY3" fmla="*/ 2638719 h 2953105"/>
                <a:gd name="connsiteX4" fmla="*/ 2531545 w 5824935"/>
                <a:gd name="connsiteY4" fmla="*/ 1817308 h 2953105"/>
                <a:gd name="connsiteX5" fmla="*/ 3345206 w 5824935"/>
                <a:gd name="connsiteY5" fmla="*/ 972651 h 2953105"/>
                <a:gd name="connsiteX6" fmla="*/ 4174365 w 5824935"/>
                <a:gd name="connsiteY6" fmla="*/ 313973 h 2953105"/>
                <a:gd name="connsiteX7" fmla="*/ 5189504 w 5824935"/>
                <a:gd name="connsiteY7" fmla="*/ 27254 h 2953105"/>
                <a:gd name="connsiteX8" fmla="*/ 5824935 w 5824935"/>
                <a:gd name="connsiteY8" fmla="*/ 11756 h 295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4935" h="2953105">
                  <a:moveTo>
                    <a:pt x="0" y="2953105"/>
                  </a:moveTo>
                  <a:cubicBezTo>
                    <a:pt x="20019" y="2949230"/>
                    <a:pt x="122816" y="2944177"/>
                    <a:pt x="239940" y="2945357"/>
                  </a:cubicBezTo>
                  <a:cubicBezTo>
                    <a:pt x="357064" y="2946537"/>
                    <a:pt x="495167" y="2968794"/>
                    <a:pt x="702745" y="2917688"/>
                  </a:cubicBezTo>
                  <a:cubicBezTo>
                    <a:pt x="910323" y="2866582"/>
                    <a:pt x="1180609" y="2822116"/>
                    <a:pt x="1485409" y="2638719"/>
                  </a:cubicBezTo>
                  <a:cubicBezTo>
                    <a:pt x="1790209" y="2455322"/>
                    <a:pt x="2221579" y="2094986"/>
                    <a:pt x="2531545" y="1817308"/>
                  </a:cubicBezTo>
                  <a:cubicBezTo>
                    <a:pt x="2841511" y="1539630"/>
                    <a:pt x="3071403" y="1223207"/>
                    <a:pt x="3345206" y="972651"/>
                  </a:cubicBezTo>
                  <a:cubicBezTo>
                    <a:pt x="3619009" y="722095"/>
                    <a:pt x="3866982" y="471539"/>
                    <a:pt x="4174365" y="313973"/>
                  </a:cubicBezTo>
                  <a:cubicBezTo>
                    <a:pt x="4481748" y="156407"/>
                    <a:pt x="4914409" y="77623"/>
                    <a:pt x="5189504" y="27254"/>
                  </a:cubicBezTo>
                  <a:cubicBezTo>
                    <a:pt x="5464599" y="-23115"/>
                    <a:pt x="5824935" y="11756"/>
                    <a:pt x="5824935" y="11756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1260" y="2266204"/>
              <a:ext cx="2078823" cy="2540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Early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Preventive measures modeling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near </a:t>
              </a:r>
              <a:r>
                <a:rPr lang="en-US" sz="105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Best-in-class tools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Continuous security testing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products pen tested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Open source SLAs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adapted to environment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integration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013361" y="1490737"/>
              <a:ext cx="0" cy="42247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452843" y="1490735"/>
              <a:ext cx="15930" cy="42297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939051" y="1490737"/>
              <a:ext cx="15930" cy="42346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545261" y="1490737"/>
              <a:ext cx="16000" cy="42395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814654" y="3763803"/>
              <a:ext cx="1167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Frequent attacks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No constraints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2843" y="2385787"/>
              <a:ext cx="1502138" cy="21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releases threat modeled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primary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 err="1"/>
                <a:t>BlackDuck</a:t>
              </a: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Standards adopted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+ security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7016" y="1956901"/>
              <a:ext cx="1598245" cy="33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Security reviews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All releases threat modeled 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Defect rates decreasing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Fuzzing scripts written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Accept risks of 3</a:t>
              </a:r>
              <a:r>
                <a:rPr lang="en-US" sz="1050" baseline="30000" dirty="0"/>
                <a:t>rd</a:t>
              </a:r>
              <a:r>
                <a:rPr lang="en-US" sz="1050" dirty="0"/>
                <a:t> party libs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Tight privacy partnership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5220" y="2902140"/>
              <a:ext cx="1430986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 attack vectors addressed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Freeware tools used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Standard awareness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Privacy team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537" y="1668993"/>
              <a:ext cx="1021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Level of Maturity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9707" y="5105768"/>
              <a:ext cx="82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PSMM Phase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79163" y="3260839"/>
              <a:ext cx="274784" cy="30484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  <p:pic>
          <p:nvPicPr>
            <p:cNvPr id="22" name="Picture 10" descr="File:1 white, red rounded rectangle.sv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55" y="5778083"/>
              <a:ext cx="177218" cy="27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ile:2 white, red rounded rectangle.sv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399" y="5773113"/>
              <a:ext cx="214247" cy="28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File:3 white, red rounded rectangle.sv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186" y="5776466"/>
              <a:ext cx="209192" cy="27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File:4 white, red rounded rectangle.sv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802" y="5776951"/>
              <a:ext cx="208459" cy="27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File:5 white, red rounded rectangle.sv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59" y="5775860"/>
              <a:ext cx="210108" cy="27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308538"/>
            <a:ext cx="8229600" cy="33206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1)  </a:t>
            </a:r>
            <a:r>
              <a:rPr lang="en-US" sz="2000" b="1" dirty="0"/>
              <a:t>PSMM</a:t>
            </a:r>
            <a:r>
              <a:rPr lang="en-US" sz="2000" dirty="0"/>
              <a:t>: A simple </a:t>
            </a:r>
            <a:r>
              <a:rPr lang="en-US" sz="2000" dirty="0" smtClean="0"/>
              <a:t>yet </a:t>
            </a:r>
            <a:r>
              <a:rPr lang="en-US" sz="2000" dirty="0"/>
              <a:t>powerful way to measure the security maturity of your product security </a:t>
            </a:r>
            <a:r>
              <a:rPr lang="en-US" sz="2000" dirty="0" smtClean="0"/>
              <a:t>program, deliverables and outcomes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dirty="0"/>
              <a:t>2)  </a:t>
            </a:r>
            <a:r>
              <a:rPr lang="en-US" sz="2000" b="1" dirty="0" smtClean="0"/>
              <a:t>Cost</a:t>
            </a:r>
            <a:r>
              <a:rPr lang="en-US" sz="2000" dirty="0" smtClean="0"/>
              <a:t>: Minimal budget, typically no additional </a:t>
            </a:r>
            <a:r>
              <a:rPr lang="en-US" sz="2000" dirty="0"/>
              <a:t>resources </a:t>
            </a:r>
            <a:r>
              <a:rPr lang="en-US" sz="2000" dirty="0" smtClean="0"/>
              <a:t>needed, uses existing tools, minimal engineering overhead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3)  </a:t>
            </a:r>
            <a:r>
              <a:rPr lang="en-US" sz="2000" b="1" dirty="0" smtClean="0"/>
              <a:t>Metrics</a:t>
            </a:r>
            <a:r>
              <a:rPr lang="en-US" sz="2000" dirty="0"/>
              <a:t>: Product security metrics to drive </a:t>
            </a:r>
            <a:r>
              <a:rPr lang="en-US" sz="2000" dirty="0" smtClean="0"/>
              <a:t>towards </a:t>
            </a:r>
            <a:r>
              <a:rPr lang="en-US" sz="2000" dirty="0" smtClean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4-Acceptable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5-Mature </a:t>
            </a:r>
            <a:r>
              <a:rPr lang="en-US" sz="2000" dirty="0" smtClean="0"/>
              <a:t>PSMM levels; focus on what matters per product </a:t>
            </a:r>
            <a:r>
              <a:rPr lang="en-US" sz="2000" dirty="0" smtClean="0"/>
              <a:t>line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4)  </a:t>
            </a:r>
            <a:r>
              <a:rPr lang="en-US" sz="2000" b="1" dirty="0"/>
              <a:t>Effort</a:t>
            </a:r>
            <a:r>
              <a:rPr lang="en-US" sz="2000" dirty="0"/>
              <a:t>: 20% effort to reach </a:t>
            </a:r>
            <a:r>
              <a:rPr lang="en-US" sz="2000" dirty="0">
                <a:solidFill>
                  <a:srgbClr val="FFC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4-Acceptable</a:t>
            </a:r>
            <a:r>
              <a:rPr lang="en-US" sz="2000" dirty="0"/>
              <a:t>, +80% to reach </a:t>
            </a:r>
            <a:r>
              <a:rPr lang="en-US" sz="2000" dirty="0" smtClean="0">
                <a:solidFill>
                  <a:srgbClr val="00B05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5-Mature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7416" y="2481792"/>
            <a:ext cx="296336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Sr. Product </a:t>
            </a:r>
            <a:r>
              <a:rPr lang="en-US" sz="1600" dirty="0"/>
              <a:t>Security Architect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Product Security Group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33FF"/>
                </a:solidFill>
              </a:rPr>
              <a:t>Intel Security</a:t>
            </a:r>
          </a:p>
          <a:p>
            <a:pPr>
              <a:spcBef>
                <a:spcPts val="300"/>
              </a:spcBef>
            </a:pPr>
            <a:r>
              <a:rPr lang="en-US" sz="1600" u="sng" dirty="0" smtClean="0">
                <a:solidFill>
                  <a:srgbClr val="0033FF"/>
                </a:solidFill>
              </a:rPr>
              <a:t>Harold.A.Toomey@Intel.com</a:t>
            </a:r>
            <a:endParaRPr lang="en-US" sz="1600" u="sng" dirty="0">
              <a:solidFill>
                <a:srgbClr val="0033FF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M: (801</a:t>
            </a:r>
            <a:r>
              <a:rPr lang="en-US" sz="1600" dirty="0"/>
              <a:t>) 830-9987</a:t>
            </a:r>
          </a:p>
        </p:txBody>
      </p:sp>
      <p:pic>
        <p:nvPicPr>
          <p:cNvPr id="1026" name="Picture 2" descr="http://betanews.com/wp-content/uploads/2015/06/Head-on-laptop-frustration-600x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900872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5" y="900872"/>
            <a:ext cx="3512705" cy="11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926" y="228957"/>
            <a:ext cx="8550339" cy="868680"/>
          </a:xfrm>
        </p:spPr>
        <p:txBody>
          <a:bodyPr/>
          <a:lstStyle/>
          <a:p>
            <a:r>
              <a:rPr lang="en-US" dirty="0" smtClean="0"/>
              <a:t>McAfee Waterfall SDL </a:t>
            </a:r>
            <a:r>
              <a:rPr lang="en-US" dirty="0"/>
              <a:t>(SDLC)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25352"/>
              </p:ext>
            </p:extLst>
          </p:nvPr>
        </p:nvGraphicFramePr>
        <p:xfrm>
          <a:off x="322507" y="2105906"/>
          <a:ext cx="8538073" cy="3027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1652597"/>
                <a:gridCol w="1399032"/>
                <a:gridCol w="1307046"/>
                <a:gridCol w="1338618"/>
                <a:gridCol w="1310268"/>
                <a:gridCol w="1530512"/>
              </a:tblGrid>
              <a:tr h="4313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Security Assessment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Architecture</a:t>
                      </a:r>
                      <a:endParaRPr lang="en-US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Design &amp; Development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Ship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Post-Release, Legacy &amp; M&amp;A</a:t>
                      </a:r>
                      <a:endParaRPr lang="en-US" sz="1100" dirty="0"/>
                    </a:p>
                  </a:txBody>
                  <a:tcPr anchor="ctr"/>
                </a:tc>
              </a:tr>
              <a:tr h="17332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S1</a:t>
                      </a:r>
                      <a:endParaRPr lang="en-US" sz="11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S2</a:t>
                      </a:r>
                      <a:endParaRPr lang="en-US" sz="6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b="1" dirty="0" smtClean="0"/>
                        <a:t>S5</a:t>
                      </a:r>
                    </a:p>
                  </a:txBody>
                  <a:tcPr marT="0" marB="0"/>
                </a:tc>
              </a:tr>
              <a:tr h="2182393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 security team is looped in early 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(Product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Security Group &amp; Product Security Champions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security team hosts a discovery meeting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security team creates an </a:t>
                      </a: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SDL </a:t>
                      </a: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project plan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(states what further work will be done)</a:t>
                      </a:r>
                    </a:p>
                    <a:p>
                      <a:pPr marL="115888" lvl="1" indent="0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lvl="1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Product team initiates a Privacy Impact Assessment (PIA)</a:t>
                      </a:r>
                      <a:endParaRPr lang="en-US" sz="8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S1 Security Plan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SDL 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policy assessment &amp; scoping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Threat modeling / architecture security analysis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information gathering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S2 Security Plan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Security test plan composition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Static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Threat model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updating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Design security analysis &amp;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implementation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S3 Security Plan</a:t>
                      </a: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Security test case execution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Static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Dynamic analysis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Fuzz testing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Manual code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Privacy validation and remediation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S4 Security Plan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Final security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Vulnerability scan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Penetration test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Open source licensing review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Final privacy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dirty="0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 vulnerability disclosure response (PSIRT)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Reviews by service contractors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Post-release certifications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Internal review for new product combinations or cloud deployment</a:t>
                      </a:r>
                    </a:p>
                    <a:p>
                      <a:pPr marL="117475" indent="-117475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8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 defTabSz="914400" rtl="0" eaLnBrk="1" latinLnBrk="0" hangingPunct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850" baseline="0" dirty="0" smtClean="0">
                          <a:solidFill>
                            <a:schemeClr val="tx1"/>
                          </a:solidFill>
                        </a:rPr>
                        <a:t>Security architectural </a:t>
                      </a:r>
                      <a:r>
                        <a:rPr lang="en-US" sz="850" kern="1200" dirty="0" smtClean="0">
                          <a:solidFill>
                            <a:schemeClr val="tx1"/>
                          </a:solidFill>
                        </a:rPr>
                        <a:t>reviews &amp; tool-based assessments of legacy and M&amp;A products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13000" y="1059998"/>
          <a:ext cx="8543833" cy="7522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1662104"/>
                <a:gridCol w="1389888"/>
                <a:gridCol w="1302542"/>
                <a:gridCol w="1337481"/>
                <a:gridCol w="1310185"/>
                <a:gridCol w="1541633"/>
              </a:tblGrid>
              <a:tr h="295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B="0"/>
                </a:tc>
              </a:tr>
              <a:tr h="4425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Concept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Planning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Design &amp; Development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Readiness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Release &amp;</a:t>
                      </a:r>
                    </a:p>
                    <a:p>
                      <a:pPr algn="ctr"/>
                      <a:r>
                        <a:rPr lang="en-US" sz="1200" dirty="0" smtClean="0"/>
                        <a:t> Launch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Support &amp; Sustain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4090" y="747080"/>
            <a:ext cx="161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5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SDLC Phases</a:t>
            </a:r>
            <a:endParaRPr lang="en-US" b="1" dirty="0">
              <a:solidFill>
                <a:srgbClr val="1657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8849" y="1822163"/>
            <a:ext cx="7408446" cy="261537"/>
            <a:chOff x="938849" y="2125183"/>
            <a:chExt cx="7408446" cy="261537"/>
          </a:xfrm>
          <a:solidFill>
            <a:srgbClr val="0070C0"/>
          </a:solidFill>
        </p:grpSpPr>
        <p:sp>
          <p:nvSpPr>
            <p:cNvPr id="13" name="Up Arrow 12"/>
            <p:cNvSpPr/>
            <p:nvPr/>
          </p:nvSpPr>
          <p:spPr bwMode="auto">
            <a:xfrm>
              <a:off x="938849" y="2132601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" name="Up Arrow 13"/>
            <p:cNvSpPr/>
            <p:nvPr/>
          </p:nvSpPr>
          <p:spPr bwMode="auto">
            <a:xfrm>
              <a:off x="2479548" y="2136199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>
              <a:off x="5111198" y="2134690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6450613" y="2125183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7" name="Up Arrow 16"/>
            <p:cNvSpPr/>
            <p:nvPr/>
          </p:nvSpPr>
          <p:spPr bwMode="auto">
            <a:xfrm>
              <a:off x="7908884" y="2131672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3783314" y="2133181"/>
              <a:ext cx="438411" cy="250521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cxnSp>
        <p:nvCxnSpPr>
          <p:cNvPr id="19" name="Straight Arrow Connector 18"/>
          <p:cNvCxnSpPr>
            <a:stCxn id="11" idx="3"/>
          </p:cNvCxnSpPr>
          <p:nvPr/>
        </p:nvCxnSpPr>
        <p:spPr bwMode="auto">
          <a:xfrm flipV="1">
            <a:off x="4754072" y="928052"/>
            <a:ext cx="2552168" cy="3694"/>
          </a:xfrm>
          <a:prstGeom prst="straightConnector1">
            <a:avLst/>
          </a:prstGeom>
          <a:ln w="28575">
            <a:solidFill>
              <a:srgbClr val="165788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 bwMode="auto">
          <a:xfrm flipH="1">
            <a:off x="322730" y="931746"/>
            <a:ext cx="2811360" cy="9978"/>
          </a:xfrm>
          <a:prstGeom prst="straightConnector1">
            <a:avLst/>
          </a:prstGeom>
          <a:ln w="28575">
            <a:solidFill>
              <a:srgbClr val="165788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7306240" y="776002"/>
            <a:ext cx="0" cy="304099"/>
          </a:xfrm>
          <a:prstGeom prst="line">
            <a:avLst/>
          </a:prstGeom>
          <a:ln w="28575">
            <a:solidFill>
              <a:srgbClr val="16578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22730" y="752370"/>
            <a:ext cx="0" cy="295585"/>
          </a:xfrm>
          <a:prstGeom prst="line">
            <a:avLst/>
          </a:prstGeom>
          <a:ln w="28575">
            <a:solidFill>
              <a:srgbClr val="16578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29879" y="4765507"/>
            <a:ext cx="6996542" cy="369332"/>
            <a:chOff x="332048" y="6245994"/>
            <a:chExt cx="6996542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028631" y="6245994"/>
              <a:ext cx="1872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657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SDL Phases</a:t>
              </a:r>
              <a:endParaRPr lang="en-US" b="1" dirty="0">
                <a:solidFill>
                  <a:srgbClr val="165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 bwMode="auto">
            <a:xfrm>
              <a:off x="4901184" y="6430660"/>
              <a:ext cx="2427406" cy="0"/>
            </a:xfrm>
            <a:prstGeom prst="straightConnector1">
              <a:avLst/>
            </a:prstGeom>
            <a:ln w="28575">
              <a:solidFill>
                <a:srgbClr val="165788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1"/>
            </p:cNvCxnSpPr>
            <p:nvPr/>
          </p:nvCxnSpPr>
          <p:spPr bwMode="auto">
            <a:xfrm flipH="1">
              <a:off x="332049" y="6430660"/>
              <a:ext cx="2696582" cy="5810"/>
            </a:xfrm>
            <a:prstGeom prst="straightConnector1">
              <a:avLst/>
            </a:prstGeom>
            <a:ln w="28575">
              <a:solidFill>
                <a:srgbClr val="165788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7328590" y="6283700"/>
              <a:ext cx="0" cy="331626"/>
            </a:xfrm>
            <a:prstGeom prst="line">
              <a:avLst/>
            </a:prstGeom>
            <a:ln w="28575">
              <a:solidFill>
                <a:srgbClr val="16578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32048" y="6283700"/>
              <a:ext cx="0" cy="331626"/>
            </a:xfrm>
            <a:prstGeom prst="line">
              <a:avLst/>
            </a:prstGeom>
            <a:ln w="28575">
              <a:solidFill>
                <a:srgbClr val="16578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4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4" y="1307252"/>
            <a:ext cx="3974321" cy="26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5613" y="914401"/>
            <a:ext cx="7618043" cy="3587158"/>
          </a:xfrm>
        </p:spPr>
        <p:txBody>
          <a:bodyPr/>
          <a:lstStyle/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SDLC / SDL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Maturity Models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Criteria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Org. Structure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PSMM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 / Word</a:t>
            </a:r>
          </a:p>
          <a:p>
            <a:pPr marL="1200150" lvl="1" indent="-571500">
              <a:spcBef>
                <a:spcPts val="6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27034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27001/2: IT Security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27034:     Application Security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Overview &amp; concepts (Nov. 2011)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Organization normative framework (Aug. 2015)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Application security management process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Application security validation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5: Protocols and application security controls data structure</a:t>
            </a:r>
          </a:p>
          <a:p>
            <a:pPr marL="1200150" lvl="1" indent="-571500"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6: Security guidance for specific applications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to be done</a:t>
            </a:r>
          </a:p>
          <a:p>
            <a:pPr marL="800100" indent="-571500">
              <a:spcBef>
                <a:spcPts val="3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focused</a:t>
            </a: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5510"/>
            <a:ext cx="2819401" cy="196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SDLC</a:t>
            </a:r>
          </a:p>
        </p:txBody>
      </p:sp>
      <p:pic>
        <p:nvPicPr>
          <p:cNvPr id="5" name="Picture 12" descr="http://us.123rf.com/400wm/400/400/higyou/higyou0904/higyou090400006/4657691-wooden-crates-conveyor-belt-symbolizing-goods-manufacture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15" flipH="1">
            <a:off x="780058" y="1914456"/>
            <a:ext cx="2083900" cy="12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170" y="2833984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214" y="1694409"/>
            <a:ext cx="170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970" y="3443869"/>
            <a:ext cx="147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Sprints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79069" y="3069331"/>
            <a:ext cx="83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Backlog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89942" y="3088683"/>
            <a:ext cx="48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PSI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855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925686" y="2280312"/>
            <a:ext cx="884314" cy="756844"/>
            <a:chOff x="2802211" y="2793301"/>
            <a:chExt cx="1004395" cy="1004395"/>
          </a:xfrm>
        </p:grpSpPr>
        <p:pic>
          <p:nvPicPr>
            <p:cNvPr id="13" name="Picture 18" descr="http://www.hallowell-list.com/images/workbenches/components/shelving_m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211" y="2793301"/>
              <a:ext cx="1004395" cy="100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075" y="28956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1212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349835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://www.officialpsds.com/images/thumbs/Wooden-Crate-psd4279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971" y="3505200"/>
              <a:ext cx="234496" cy="23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2" descr="http://cdnroot.filtersfast.com/ProdImages/merv8b-3pack_300-pl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39" y="2068519"/>
            <a:ext cx="1107861" cy="11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87022" y="3120569"/>
            <a:ext cx="1475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Attack &amp; Penetration Testing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1240" y="2070352"/>
            <a:ext cx="268359" cy="293307"/>
            <a:chOff x="457200" y="2514600"/>
            <a:chExt cx="488023" cy="3892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57200" y="2895600"/>
              <a:ext cx="4880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7200" y="2514600"/>
              <a:ext cx="0" cy="3892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76745" y="1153394"/>
            <a:ext cx="136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Design</a:t>
            </a:r>
            <a:endParaRPr lang="en-US" sz="2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20" y="2201999"/>
            <a:ext cx="724856" cy="6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805545" y="1187688"/>
            <a:ext cx="13855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86601" y="1187688"/>
            <a:ext cx="62344" cy="34709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89162" y="1153394"/>
            <a:ext cx="107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Build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21202" y="1153394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Verify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561923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93340" y="2679294"/>
            <a:ext cx="621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RTW</a:t>
            </a:r>
            <a:endParaRPr lang="en-US" sz="1400" dirty="0"/>
          </a:p>
        </p:txBody>
      </p:sp>
      <p:pic>
        <p:nvPicPr>
          <p:cNvPr id="31" name="Picture 2" descr="http://www.tiwahetech.com/wp-content/uploads/2011/10/spock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4808" y="1560691"/>
            <a:ext cx="1402136" cy="21116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36686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02294" y="2516059"/>
            <a:ext cx="42967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798847" y="4136746"/>
          <a:ext cx="2529170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06"/>
                <a:gridCol w="722620"/>
                <a:gridCol w="867144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Sprint 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Freeform 34"/>
          <p:cNvSpPr/>
          <p:nvPr/>
        </p:nvSpPr>
        <p:spPr>
          <a:xfrm>
            <a:off x="3691822" y="3493682"/>
            <a:ext cx="2894957" cy="402908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31479" y="3532216"/>
            <a:ext cx="4263049" cy="516773"/>
          </a:xfrm>
          <a:custGeom>
            <a:avLst/>
            <a:gdLst>
              <a:gd name="connsiteX0" fmla="*/ 3394129 w 3394129"/>
              <a:gd name="connsiteY0" fmla="*/ 0 h 771345"/>
              <a:gd name="connsiteX1" fmla="*/ 2874935 w 3394129"/>
              <a:gd name="connsiteY1" fmla="*/ 674177 h 771345"/>
              <a:gd name="connsiteX2" fmla="*/ 666427 w 3394129"/>
              <a:gd name="connsiteY2" fmla="*/ 705173 h 771345"/>
              <a:gd name="connsiteX3" fmla="*/ 0 w 3394129"/>
              <a:gd name="connsiteY3" fmla="*/ 85241 h 771345"/>
              <a:gd name="connsiteX4" fmla="*/ 0 w 3394129"/>
              <a:gd name="connsiteY4" fmla="*/ 85241 h 77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4129" h="771345">
                <a:moveTo>
                  <a:pt x="3394129" y="0"/>
                </a:moveTo>
                <a:cubicBezTo>
                  <a:pt x="3361840" y="278324"/>
                  <a:pt x="3329552" y="556648"/>
                  <a:pt x="2874935" y="674177"/>
                </a:cubicBezTo>
                <a:cubicBezTo>
                  <a:pt x="2420318" y="791706"/>
                  <a:pt x="1145583" y="803329"/>
                  <a:pt x="666427" y="705173"/>
                </a:cubicBezTo>
                <a:cubicBezTo>
                  <a:pt x="187271" y="607017"/>
                  <a:pt x="0" y="85241"/>
                  <a:pt x="0" y="85241"/>
                </a:cubicBezTo>
                <a:lnTo>
                  <a:pt x="0" y="85241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00764" y="3884616"/>
          <a:ext cx="1142797" cy="94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797"/>
              </a:tblGrid>
              <a:tr h="943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Hardening,</a:t>
                      </a:r>
                    </a:p>
                    <a:p>
                      <a:pPr algn="ctr"/>
                      <a:r>
                        <a:rPr lang="en-US" sz="1400" dirty="0" smtClean="0"/>
                        <a:t>Innovation,</a:t>
                      </a:r>
                    </a:p>
                    <a:p>
                      <a:pPr algn="ctr"/>
                      <a:r>
                        <a:rPr lang="en-US" sz="1400" dirty="0" smtClean="0"/>
                        <a:t>Planning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17878" y="4136746"/>
          <a:ext cx="1945605" cy="6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605"/>
              </a:tblGrid>
              <a:tr h="651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Evolving Architecture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Sprint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39763" y="1080655"/>
            <a:ext cx="7283357" cy="3858731"/>
            <a:chOff x="811161" y="1388177"/>
            <a:chExt cx="7886287" cy="4694490"/>
          </a:xfrm>
        </p:grpSpPr>
        <p:pic>
          <p:nvPicPr>
            <p:cNvPr id="23" name="Picture 22" descr="the sprint gears more 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36" y="1388177"/>
              <a:ext cx="6090582" cy="40704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61724" y="5446123"/>
              <a:ext cx="30480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Sprint</a:t>
              </a:r>
              <a:r>
                <a:rPr lang="en-US" sz="2800" b="1" baseline="-25000" dirty="0" err="1" smtClean="0"/>
                <a:t>n</a:t>
              </a:r>
              <a:endParaRPr lang="en-US" sz="1200" b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6746" y="1398673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Iterative</a:t>
              </a:r>
            </a:p>
            <a:p>
              <a:pPr algn="ctr"/>
              <a:r>
                <a:rPr lang="en-US" sz="1400" b="1" dirty="0" smtClean="0"/>
                <a:t>Design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2499227"/>
              <a:ext cx="1219200" cy="44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Build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97512" y="1496960"/>
              <a:ext cx="1293688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Functional Testing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2411359"/>
              <a:ext cx="1219200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Dynamic Testing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0976" y="4094891"/>
              <a:ext cx="1002007" cy="56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Static Analysis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11161" y="2359704"/>
              <a:ext cx="103838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107346" y="3389629"/>
              <a:ext cx="89365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15578" y="4497304"/>
              <a:ext cx="1219200" cy="37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Fuzzing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94175" y="3657568"/>
              <a:ext cx="1826342" cy="6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Web</a:t>
              </a:r>
            </a:p>
            <a:p>
              <a:pPr algn="ctr"/>
              <a:r>
                <a:rPr lang="en-US" sz="1400" b="1" dirty="0" smtClean="0"/>
                <a:t>Vuln.</a:t>
              </a:r>
              <a:endParaRPr lang="en-US" sz="1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88916" y="4898371"/>
              <a:ext cx="1175418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Code Review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58952" y="4622576"/>
              <a:ext cx="1314274" cy="336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/>
                <a:t>Secure Coding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192316" y="4242343"/>
              <a:ext cx="1" cy="11720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701932" y="5433961"/>
              <a:ext cx="995516" cy="52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Sprint Checkpoint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2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SDL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67980" y="893619"/>
            <a:ext cx="2521023" cy="38675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Plan of Intent: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activity mapping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Answer 7 key security questions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initiated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Release 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creation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modeling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architecture review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whitelist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Initial privacy review </a:t>
            </a:r>
            <a:r>
              <a:rPr lang="en-US" sz="1400" dirty="0" smtClean="0"/>
              <a:t>completed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Post Release Sustainment: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PSIRT program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metrics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Content Placeholder 6"/>
          <p:cNvSpPr>
            <a:spLocks noGrp="1"/>
          </p:cNvSpPr>
          <p:nvPr>
            <p:ph idx="4294967295"/>
          </p:nvPr>
        </p:nvSpPr>
        <p:spPr>
          <a:xfrm>
            <a:off x="6033406" y="893617"/>
            <a:ext cx="3059794" cy="424988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Sprint Review &amp; Retrospective: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security plan completed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defects at “zero”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exceptions tracked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approved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PSI security metrics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tools (tunes &amp; optimized)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Release </a:t>
            </a:r>
            <a:r>
              <a:rPr lang="en-US" sz="1400" b="1" dirty="0"/>
              <a:t>Launch Checkpoint: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archived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activities completed &amp; reported 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 achieved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Threat model fully implemented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exceptions documented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source &amp; 3</a:t>
            </a:r>
            <a:r>
              <a:rPr lang="en-US" sz="1400" baseline="30000" dirty="0"/>
              <a:t>rd</a:t>
            </a:r>
            <a:r>
              <a:rPr lang="en-US" sz="1400" dirty="0"/>
              <a:t> party COTS exceptions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Final privacy </a:t>
            </a:r>
            <a:r>
              <a:rPr lang="en-US" sz="1400" dirty="0" smtClean="0"/>
              <a:t>review</a:t>
            </a:r>
            <a:endParaRPr 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018972" y="893616"/>
            <a:ext cx="2811393" cy="40409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Sprint </a:t>
            </a:r>
            <a:r>
              <a:rPr lang="en-US" sz="1400" b="1" dirty="0"/>
              <a:t>Planning: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Iterative threat model updates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security activities mapped in backlog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prioritization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activities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Definition of Done (DoD)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Black Duck </a:t>
            </a:r>
            <a:r>
              <a:rPr lang="en-US" sz="1400" dirty="0" err="1"/>
              <a:t>Protex</a:t>
            </a:r>
            <a:r>
              <a:rPr lang="en-US" sz="1400" dirty="0"/>
              <a:t>, license compliance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/>
              <a:t>Development &amp; Test: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plan executed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Security backlog verified</a:t>
            </a:r>
          </a:p>
          <a:p>
            <a:pPr marL="117475" indent="-1174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Static, dynamic &amp; fuzzing </a:t>
            </a:r>
            <a:r>
              <a:rPr lang="en-US" sz="1400" dirty="0" smtClean="0"/>
              <a:t>executed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457197" y="1100486"/>
          <a:ext cx="8226427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06"/>
                <a:gridCol w="4844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Responsibilities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Sr.</a:t>
                      </a:r>
                      <a:r>
                        <a:rPr lang="en-US" sz="1400" baseline="0" dirty="0" smtClean="0"/>
                        <a:t> Director Product Security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Owns all product security within BU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Architect (</a:t>
                      </a:r>
                      <a:r>
                        <a:rPr lang="en-US" sz="1400" b="1" dirty="0" smtClean="0"/>
                        <a:t>PSA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Mentor PSCs for threat modeling, security architecture reviews, security reviews, tools, PSIRT, training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PSC Product Group Lead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 all</a:t>
                      </a:r>
                      <a:r>
                        <a:rPr lang="en-US" sz="1400" baseline="0" dirty="0" smtClean="0"/>
                        <a:t> Product Group PSCs and products w/out PSCs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Champion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="1" baseline="0" dirty="0" smtClean="0"/>
                        <a:t>PSC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engineer / architect</a:t>
                      </a:r>
                      <a:r>
                        <a:rPr lang="en-US" sz="1400" dirty="0" smtClean="0"/>
                        <a:t> POC</a:t>
                      </a:r>
                      <a:r>
                        <a:rPr lang="en-US" sz="1400" baseline="0" dirty="0" smtClean="0"/>
                        <a:t>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/ Security Architect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Security Evangelist (</a:t>
                      </a:r>
                      <a:r>
                        <a:rPr lang="en-US" sz="1400" b="1" dirty="0" smtClean="0"/>
                        <a:t>PSE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Collocated security </a:t>
                      </a:r>
                      <a:r>
                        <a:rPr lang="en-US" sz="1400" u="sng" dirty="0" smtClean="0"/>
                        <a:t>QA</a:t>
                      </a:r>
                      <a:r>
                        <a:rPr lang="en-US" sz="1400" baseline="0" dirty="0" smtClean="0"/>
                        <a:t> POC for a product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 Engineering Operations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SEO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Tech Support champion for a product 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Privacy Champion </a:t>
                      </a:r>
                      <a:r>
                        <a:rPr lang="en-US" sz="1400" b="1" dirty="0" smtClean="0"/>
                        <a:t>(PPC)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(See PSC)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MS Word Doc – </a:t>
            </a:r>
            <a:r>
              <a:rPr lang="en-US" dirty="0" smtClean="0">
                <a:solidFill>
                  <a:srgbClr val="C00000"/>
                </a:solidFill>
              </a:rPr>
              <a:t>Technical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18309"/>
            <a:ext cx="8228012" cy="3610841"/>
          </a:xfrm>
        </p:spPr>
        <p:txBody>
          <a:bodyPr/>
          <a:lstStyle/>
          <a:p>
            <a:pPr lvl="0" algn="just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tabLst>
                <a:tab pos="365760" algn="l"/>
                <a:tab pos="685800" algn="l"/>
              </a:tabLst>
            </a:pPr>
            <a:r>
              <a:rPr lang="en-US" sz="1200" b="1" kern="0" dirty="0">
                <a:solidFill>
                  <a:srgbClr val="0033FF"/>
                </a:solidFill>
                <a:latin typeface="Intel Clear" panose="020B06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5.4  Security Testing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This parameter measures how well software security requirements are being performed and verified by both engineering and QA.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1 None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No security plan.  No security plan testing or validation performed.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2 Initial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created.  Security plan testing and validation performed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occasionally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3 Basic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at least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once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Functional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you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verify 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4 Acceptable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completely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several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times before release</a:t>
            </a: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Negative Space Testing (what </a:t>
            </a:r>
            <a:r>
              <a:rPr lang="en-US" sz="1200" u="sng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hackers</a:t>
            </a: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 know) performed to identify non-intended behavior</a:t>
            </a:r>
          </a:p>
          <a:p>
            <a:pPr lvl="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Level 5 Mature</a:t>
            </a:r>
            <a:endParaRPr lang="en-US" sz="105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742950" lvl="1" indent="-342900" defTabSz="9144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1200" kern="0" dirty="0">
                <a:solidFill>
                  <a:srgbClr val="000000"/>
                </a:solidFill>
                <a:latin typeface="Intel Clear" panose="020B0604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  <a:rtl val="0"/>
              </a:rPr>
              <a:t>Security plan testing and validation performed continuously and completely both before and after release</a:t>
            </a:r>
            <a:endParaRPr lang="en-US" sz="1200" kern="0" dirty="0">
              <a:solidFill>
                <a:srgbClr val="000000"/>
              </a:solidFill>
              <a:latin typeface="Intel Clear" panose="020B0604020203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  <a:rtl val="0"/>
            </a:endParaRPr>
          </a:p>
          <a:p>
            <a:pPr>
              <a:spcBef>
                <a:spcPts val="3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9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</a:t>
            </a:r>
            <a:r>
              <a:rPr lang="en-US" dirty="0" smtClean="0"/>
              <a:t>Product Groups </a:t>
            </a:r>
            <a:r>
              <a:rPr lang="en-US" dirty="0"/>
              <a:t>Products Scorecard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94" y="882498"/>
            <a:ext cx="6682941" cy="41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 All Product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16041"/>
            <a:ext cx="3700751" cy="386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72" y="916041"/>
            <a:ext cx="3357464" cy="38389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2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Security Agile </a:t>
            </a:r>
            <a:r>
              <a:rPr lang="en-US" dirty="0"/>
              <a:t>SDLC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516" y="893619"/>
            <a:ext cx="8375109" cy="3636819"/>
            <a:chOff x="312234" y="1105465"/>
            <a:chExt cx="8526965" cy="529424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420946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2980659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858628" y="4490829"/>
              <a:ext cx="19140" cy="1364167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Freeform 8"/>
            <p:cNvSpPr/>
            <p:nvPr/>
          </p:nvSpPr>
          <p:spPr>
            <a:xfrm>
              <a:off x="3202132" y="3935771"/>
              <a:ext cx="3961254" cy="949735"/>
            </a:xfrm>
            <a:custGeom>
              <a:avLst/>
              <a:gdLst>
                <a:gd name="connsiteX0" fmla="*/ 3228724 w 3380854"/>
                <a:gd name="connsiteY0" fmla="*/ 0 h 686872"/>
                <a:gd name="connsiteX1" fmla="*/ 3234522 w 3380854"/>
                <a:gd name="connsiteY1" fmla="*/ 584 h 686872"/>
                <a:gd name="connsiteX2" fmla="*/ 3380854 w 3380854"/>
                <a:gd name="connsiteY2" fmla="*/ 180128 h 686872"/>
                <a:gd name="connsiteX3" fmla="*/ 3380854 w 3380854"/>
                <a:gd name="connsiteY3" fmla="*/ 503605 h 686872"/>
                <a:gd name="connsiteX4" fmla="*/ 3197587 w 3380854"/>
                <a:gd name="connsiteY4" fmla="*/ 686872 h 686872"/>
                <a:gd name="connsiteX5" fmla="*/ 221748 w 3380854"/>
                <a:gd name="connsiteY5" fmla="*/ 686872 h 686872"/>
                <a:gd name="connsiteX6" fmla="*/ 52883 w 3380854"/>
                <a:gd name="connsiteY6" fmla="*/ 574941 h 686872"/>
                <a:gd name="connsiteX7" fmla="*/ 43380 w 3380854"/>
                <a:gd name="connsiteY7" fmla="*/ 527872 h 686872"/>
                <a:gd name="connsiteX8" fmla="*/ 0 w 3380854"/>
                <a:gd name="connsiteY8" fmla="*/ 527872 h 686872"/>
                <a:gd name="connsiteX9" fmla="*/ 100239 w 3380854"/>
                <a:gd name="connsiteY9" fmla="*/ 355046 h 686872"/>
                <a:gd name="connsiteX10" fmla="*/ 200478 w 3380854"/>
                <a:gd name="connsiteY10" fmla="*/ 527872 h 686872"/>
                <a:gd name="connsiteX11" fmla="*/ 175197 w 3380854"/>
                <a:gd name="connsiteY11" fmla="*/ 527872 h 686872"/>
                <a:gd name="connsiteX12" fmla="*/ 181153 w 3380854"/>
                <a:gd name="connsiteY12" fmla="*/ 537688 h 686872"/>
                <a:gd name="connsiteX13" fmla="*/ 280654 w 3380854"/>
                <a:gd name="connsiteY13" fmla="*/ 584613 h 686872"/>
                <a:gd name="connsiteX14" fmla="*/ 3138680 w 3380854"/>
                <a:gd name="connsiteY14" fmla="*/ 584613 h 686872"/>
                <a:gd name="connsiteX15" fmla="*/ 3267627 w 3380854"/>
                <a:gd name="connsiteY15" fmla="*/ 455666 h 686872"/>
                <a:gd name="connsiteX16" fmla="*/ 3267627 w 3380854"/>
                <a:gd name="connsiteY16" fmla="*/ 228066 h 686872"/>
                <a:gd name="connsiteX17" fmla="*/ 3229859 w 3380854"/>
                <a:gd name="connsiteY17" fmla="*/ 136887 h 686872"/>
                <a:gd name="connsiteX18" fmla="*/ 3228724 w 3380854"/>
                <a:gd name="connsiteY18" fmla="*/ 136122 h 68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0854" h="686872">
                  <a:moveTo>
                    <a:pt x="3228724" y="0"/>
                  </a:moveTo>
                  <a:lnTo>
                    <a:pt x="3234522" y="584"/>
                  </a:lnTo>
                  <a:cubicBezTo>
                    <a:pt x="3318034" y="17673"/>
                    <a:pt x="3380854" y="91564"/>
                    <a:pt x="3380854" y="180128"/>
                  </a:cubicBezTo>
                  <a:lnTo>
                    <a:pt x="3380854" y="503605"/>
                  </a:lnTo>
                  <a:cubicBezTo>
                    <a:pt x="3380854" y="604821"/>
                    <a:pt x="3298803" y="686872"/>
                    <a:pt x="3197587" y="686872"/>
                  </a:cubicBezTo>
                  <a:lnTo>
                    <a:pt x="221748" y="686872"/>
                  </a:lnTo>
                  <a:cubicBezTo>
                    <a:pt x="145836" y="686872"/>
                    <a:pt x="80704" y="640718"/>
                    <a:pt x="52883" y="574941"/>
                  </a:cubicBezTo>
                  <a:lnTo>
                    <a:pt x="43380" y="527872"/>
                  </a:lnTo>
                  <a:lnTo>
                    <a:pt x="0" y="527872"/>
                  </a:lnTo>
                  <a:lnTo>
                    <a:pt x="100239" y="355046"/>
                  </a:lnTo>
                  <a:lnTo>
                    <a:pt x="200478" y="527872"/>
                  </a:lnTo>
                  <a:lnTo>
                    <a:pt x="175197" y="527872"/>
                  </a:lnTo>
                  <a:lnTo>
                    <a:pt x="181153" y="537688"/>
                  </a:lnTo>
                  <a:cubicBezTo>
                    <a:pt x="204804" y="566347"/>
                    <a:pt x="240596" y="584613"/>
                    <a:pt x="280654" y="584613"/>
                  </a:cubicBezTo>
                  <a:lnTo>
                    <a:pt x="3138680" y="584613"/>
                  </a:lnTo>
                  <a:cubicBezTo>
                    <a:pt x="3209895" y="584613"/>
                    <a:pt x="3267627" y="526881"/>
                    <a:pt x="3267627" y="455666"/>
                  </a:cubicBezTo>
                  <a:lnTo>
                    <a:pt x="3267627" y="228066"/>
                  </a:lnTo>
                  <a:cubicBezTo>
                    <a:pt x="3267627" y="192459"/>
                    <a:pt x="3253194" y="160222"/>
                    <a:pt x="3229859" y="136887"/>
                  </a:cubicBezTo>
                  <a:lnTo>
                    <a:pt x="3228724" y="136122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2629" y="3935775"/>
              <a:ext cx="6436814" cy="1460677"/>
            </a:xfrm>
            <a:custGeom>
              <a:avLst/>
              <a:gdLst>
                <a:gd name="connsiteX0" fmla="*/ 7304427 w 7560111"/>
                <a:gd name="connsiteY0" fmla="*/ 0 h 1108169"/>
                <a:gd name="connsiteX1" fmla="*/ 7438777 w 7560111"/>
                <a:gd name="connsiteY1" fmla="*/ 0 h 1108169"/>
                <a:gd name="connsiteX2" fmla="*/ 7468716 w 7560111"/>
                <a:gd name="connsiteY2" fmla="*/ 24702 h 1108169"/>
                <a:gd name="connsiteX3" fmla="*/ 7560111 w 7560111"/>
                <a:gd name="connsiteY3" fmla="*/ 245350 h 1108169"/>
                <a:gd name="connsiteX4" fmla="*/ 7560111 w 7560111"/>
                <a:gd name="connsiteY4" fmla="*/ 796126 h 1108169"/>
                <a:gd name="connsiteX5" fmla="*/ 7248068 w 7560111"/>
                <a:gd name="connsiteY5" fmla="*/ 1108169 h 1108169"/>
                <a:gd name="connsiteX6" fmla="*/ 376284 w 7560111"/>
                <a:gd name="connsiteY6" fmla="*/ 1108169 h 1108169"/>
                <a:gd name="connsiteX7" fmla="*/ 64241 w 7560111"/>
                <a:gd name="connsiteY7" fmla="*/ 796126 h 1108169"/>
                <a:gd name="connsiteX8" fmla="*/ 64241 w 7560111"/>
                <a:gd name="connsiteY8" fmla="*/ 789063 h 1108169"/>
                <a:gd name="connsiteX9" fmla="*/ 0 w 7560111"/>
                <a:gd name="connsiteY9" fmla="*/ 789063 h 1108169"/>
                <a:gd name="connsiteX10" fmla="*/ 135053 w 7560111"/>
                <a:gd name="connsiteY10" fmla="*/ 542842 h 1108169"/>
                <a:gd name="connsiteX11" fmla="*/ 270106 w 7560111"/>
                <a:gd name="connsiteY11" fmla="*/ 789063 h 1108169"/>
                <a:gd name="connsiteX12" fmla="*/ 210562 w 7560111"/>
                <a:gd name="connsiteY12" fmla="*/ 789063 h 1108169"/>
                <a:gd name="connsiteX13" fmla="*/ 218398 w 7560111"/>
                <a:gd name="connsiteY13" fmla="*/ 827877 h 1108169"/>
                <a:gd name="connsiteX14" fmla="*/ 445099 w 7560111"/>
                <a:gd name="connsiteY14" fmla="*/ 978145 h 1108169"/>
                <a:gd name="connsiteX15" fmla="*/ 7179254 w 7560111"/>
                <a:gd name="connsiteY15" fmla="*/ 978145 h 1108169"/>
                <a:gd name="connsiteX16" fmla="*/ 7425290 w 7560111"/>
                <a:gd name="connsiteY16" fmla="*/ 732109 h 1108169"/>
                <a:gd name="connsiteX17" fmla="*/ 7425290 w 7560111"/>
                <a:gd name="connsiteY17" fmla="*/ 297840 h 1108169"/>
                <a:gd name="connsiteX18" fmla="*/ 7316815 w 7560111"/>
                <a:gd name="connsiteY18" fmla="*/ 93823 h 1108169"/>
                <a:gd name="connsiteX19" fmla="*/ 7304427 w 7560111"/>
                <a:gd name="connsiteY19" fmla="*/ 87099 h 11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0111" h="1108169">
                  <a:moveTo>
                    <a:pt x="7304427" y="0"/>
                  </a:moveTo>
                  <a:lnTo>
                    <a:pt x="7438777" y="0"/>
                  </a:lnTo>
                  <a:lnTo>
                    <a:pt x="7468716" y="24702"/>
                  </a:lnTo>
                  <a:cubicBezTo>
                    <a:pt x="7525185" y="81171"/>
                    <a:pt x="7560111" y="159182"/>
                    <a:pt x="7560111" y="245350"/>
                  </a:cubicBezTo>
                  <a:lnTo>
                    <a:pt x="7560111" y="796126"/>
                  </a:lnTo>
                  <a:cubicBezTo>
                    <a:pt x="7560111" y="968463"/>
                    <a:pt x="7420405" y="1108169"/>
                    <a:pt x="7248068" y="1108169"/>
                  </a:cubicBezTo>
                  <a:lnTo>
                    <a:pt x="376284" y="1108169"/>
                  </a:lnTo>
                  <a:cubicBezTo>
                    <a:pt x="203947" y="1108169"/>
                    <a:pt x="64241" y="968463"/>
                    <a:pt x="64241" y="796126"/>
                  </a:cubicBezTo>
                  <a:lnTo>
                    <a:pt x="64241" y="789063"/>
                  </a:lnTo>
                  <a:lnTo>
                    <a:pt x="0" y="789063"/>
                  </a:lnTo>
                  <a:lnTo>
                    <a:pt x="135053" y="542842"/>
                  </a:lnTo>
                  <a:lnTo>
                    <a:pt x="270106" y="789063"/>
                  </a:lnTo>
                  <a:lnTo>
                    <a:pt x="210562" y="789063"/>
                  </a:lnTo>
                  <a:lnTo>
                    <a:pt x="218398" y="827877"/>
                  </a:lnTo>
                  <a:cubicBezTo>
                    <a:pt x="255748" y="916183"/>
                    <a:pt x="343188" y="978145"/>
                    <a:pt x="445099" y="978145"/>
                  </a:cubicBezTo>
                  <a:lnTo>
                    <a:pt x="7179254" y="978145"/>
                  </a:lnTo>
                  <a:cubicBezTo>
                    <a:pt x="7315136" y="978145"/>
                    <a:pt x="7425290" y="867991"/>
                    <a:pt x="7425290" y="732109"/>
                  </a:cubicBezTo>
                  <a:lnTo>
                    <a:pt x="7425290" y="297840"/>
                  </a:lnTo>
                  <a:cubicBezTo>
                    <a:pt x="7425290" y="212914"/>
                    <a:pt x="7382261" y="138038"/>
                    <a:pt x="7316815" y="93823"/>
                  </a:cubicBezTo>
                  <a:lnTo>
                    <a:pt x="7304427" y="87099"/>
                  </a:lnTo>
                  <a:close/>
                </a:path>
              </a:pathLst>
            </a:custGeom>
            <a:solidFill>
              <a:srgbClr val="0070C0">
                <a:alpha val="4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9934" y="1664184"/>
              <a:ext cx="300738" cy="1847049"/>
              <a:chOff x="1382339" y="1314148"/>
              <a:chExt cx="256674" cy="1401297"/>
            </a:xfrm>
            <a:solidFill>
              <a:srgbClr val="B71234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1382339" y="1314148"/>
                <a:ext cx="256674" cy="8021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82339" y="1434296"/>
                <a:ext cx="256674" cy="9688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382339" y="1554446"/>
                <a:ext cx="256674" cy="4571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382339" y="1628340"/>
                <a:ext cx="256674" cy="15040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382339" y="1804966"/>
                <a:ext cx="256674" cy="809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82339" y="191213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382339" y="200122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382339" y="2090319"/>
                <a:ext cx="256674" cy="6286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382339" y="2179409"/>
                <a:ext cx="256674" cy="9890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382339" y="2296923"/>
                <a:ext cx="256674" cy="16204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382339" y="2483045"/>
                <a:ext cx="256674" cy="606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382339" y="2558404"/>
                <a:ext cx="256674" cy="15704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27482" y="1105465"/>
              <a:ext cx="7056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Plan of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Intent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82339" y="2057017"/>
              <a:ext cx="300738" cy="1460447"/>
              <a:chOff x="1814732" y="1514537"/>
              <a:chExt cx="256674" cy="917233"/>
            </a:xfrm>
            <a:solidFill>
              <a:srgbClr val="B71234"/>
            </a:solidFill>
          </p:grpSpPr>
          <p:grpSp>
            <p:nvGrpSpPr>
              <p:cNvPr id="87" name="Group 86"/>
              <p:cNvGrpSpPr/>
              <p:nvPr/>
            </p:nvGrpSpPr>
            <p:grpSpPr>
              <a:xfrm>
                <a:off x="1814732" y="1514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814732" y="1982537"/>
                <a:ext cx="256674" cy="449233"/>
                <a:chOff x="1814732" y="1903999"/>
                <a:chExt cx="256674" cy="449233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814732" y="1903999"/>
                  <a:ext cx="256674" cy="4804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814732" y="1975970"/>
                  <a:ext cx="256674" cy="5803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814732" y="2047942"/>
                  <a:ext cx="256674" cy="2738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814732" y="2092206"/>
                  <a:ext cx="256674" cy="900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814732" y="2198008"/>
                  <a:ext cx="256674" cy="4849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814732" y="2262207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814732" y="2315574"/>
                  <a:ext cx="256674" cy="3765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424587" y="1511065"/>
              <a:ext cx="81624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6958" y="2424124"/>
              <a:ext cx="72968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Team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Backlog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60918" y="2621034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Stories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09876" y="2525149"/>
              <a:ext cx="1180325" cy="990922"/>
              <a:chOff x="4239018" y="1206720"/>
              <a:chExt cx="1946693" cy="1452756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4531358" y="1206720"/>
                <a:ext cx="1157200" cy="1438922"/>
              </a:xfrm>
              <a:prstGeom prst="arc">
                <a:avLst>
                  <a:gd name="adj1" fmla="val 9430133"/>
                  <a:gd name="adj2" fmla="val 5153535"/>
                </a:avLst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headEnd type="triangl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3565A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239018" y="2642766"/>
                <a:ext cx="1946693" cy="167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71234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713983" y="2754414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Daily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Scrum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18790" y="3015133"/>
              <a:ext cx="757326" cy="540246"/>
              <a:chOff x="5794422" y="2351981"/>
              <a:chExt cx="752197" cy="476977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81" name="Rectangle 80"/>
              <p:cNvSpPr/>
              <p:nvPr/>
            </p:nvSpPr>
            <p:spPr>
              <a:xfrm>
                <a:off x="606741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36895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36895" y="2351981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94422" y="2619234"/>
                <a:ext cx="209724" cy="209724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549380" y="2728512"/>
              <a:ext cx="761475" cy="841532"/>
              <a:chOff x="7862360" y="2167929"/>
              <a:chExt cx="649904" cy="638443"/>
            </a:xfrm>
            <a:solidFill>
              <a:srgbClr val="B71234">
                <a:lumMod val="20000"/>
                <a:lumOff val="80000"/>
              </a:srgbClr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8100484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332048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332048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100484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865901" y="2626156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63093" y="240257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32048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100484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862360" y="2167929"/>
                <a:ext cx="180216" cy="180216"/>
              </a:xfrm>
              <a:prstGeom prst="rect">
                <a:avLst/>
              </a:prstGeom>
              <a:grpFill/>
              <a:ln w="9525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147649" y="2145003"/>
              <a:ext cx="899606" cy="683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Release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Quality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Increment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(PSI)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5074" y="2145003"/>
              <a:ext cx="813043" cy="393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Finished </a:t>
              </a:r>
              <a:b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</a:b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Product</a:t>
              </a:r>
            </a:p>
          </p:txBody>
        </p:sp>
        <p:cxnSp>
          <p:nvCxnSpPr>
            <p:cNvPr id="23" name="Curved Connector 22"/>
            <p:cNvCxnSpPr>
              <a:stCxn id="41" idx="1"/>
              <a:endCxn id="30" idx="1"/>
            </p:cNvCxnSpPr>
            <p:nvPr/>
          </p:nvCxnSpPr>
          <p:spPr>
            <a:xfrm rot="10800000" flipH="1" flipV="1">
              <a:off x="3145256" y="2363340"/>
              <a:ext cx="193068" cy="891773"/>
            </a:xfrm>
            <a:prstGeom prst="curvedConnector3">
              <a:avLst>
                <a:gd name="adj1" fmla="val 56736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378409" y="2988887"/>
              <a:ext cx="273398" cy="63331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8409" y="3083752"/>
              <a:ext cx="273398" cy="76500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78409" y="3178618"/>
              <a:ext cx="273398" cy="36099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8409" y="3236963"/>
              <a:ext cx="273398" cy="118753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78409" y="3376420"/>
              <a:ext cx="273398" cy="63915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8409" y="3461041"/>
              <a:ext cx="273398" cy="49637"/>
            </a:xfrm>
            <a:prstGeom prst="rect">
              <a:avLst/>
            </a:prstGeom>
            <a:solidFill>
              <a:srgbClr val="B712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38324" y="2998994"/>
              <a:ext cx="353567" cy="512239"/>
            </a:xfrm>
            <a:prstGeom prst="rect">
              <a:avLst/>
            </a:prstGeom>
            <a:noFill/>
            <a:ln w="19050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46425" y="3018522"/>
              <a:ext cx="271048" cy="492712"/>
              <a:chOff x="3946425" y="3018522"/>
              <a:chExt cx="271048" cy="49271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946425" y="3018522"/>
                <a:ext cx="271048" cy="492712"/>
              </a:xfrm>
              <a:prstGeom prst="rect">
                <a:avLst/>
              </a:prstGeom>
              <a:noFill/>
              <a:ln w="19050" cap="flat" cmpd="sng" algn="ctr">
                <a:solidFill>
                  <a:srgbClr val="B7123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963330" y="3056463"/>
                <a:ext cx="10845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81949" y="3056463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30714" y="3056463"/>
                <a:ext cx="6142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6333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2277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66619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110460" y="3147298"/>
                <a:ext cx="37994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57013" y="3147297"/>
                <a:ext cx="37332" cy="57965"/>
              </a:xfrm>
              <a:prstGeom prst="rect">
                <a:avLst/>
              </a:prstGeom>
              <a:solidFill>
                <a:srgbClr val="B7123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963330" y="3285328"/>
                <a:ext cx="10328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22779" y="3348344"/>
                <a:ext cx="1773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968770" y="3431529"/>
                <a:ext cx="22557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1234"/>
                </a:solidFill>
                <a:prstDash val="solid"/>
              </a:ln>
              <a:effectLst/>
            </p:spPr>
          </p:cxnSp>
        </p:grpSp>
        <p:cxnSp>
          <p:nvCxnSpPr>
            <p:cNvPr id="32" name="Straight Arrow Connector 31"/>
            <p:cNvCxnSpPr>
              <a:stCxn id="30" idx="3"/>
              <a:endCxn id="60" idx="1"/>
            </p:cNvCxnSpPr>
            <p:nvPr/>
          </p:nvCxnSpPr>
          <p:spPr>
            <a:xfrm>
              <a:off x="3691891" y="3255114"/>
              <a:ext cx="254534" cy="9764"/>
            </a:xfrm>
            <a:prstGeom prst="straightConnector1">
              <a:avLst/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312234" y="3636148"/>
              <a:ext cx="8526965" cy="773298"/>
              <a:chOff x="825843" y="2160863"/>
              <a:chExt cx="7277601" cy="586676"/>
            </a:xfrm>
            <a:solidFill>
              <a:srgbClr val="B1BABF">
                <a:lumMod val="60000"/>
                <a:lumOff val="40000"/>
              </a:srgbClr>
            </a:solidFill>
          </p:grpSpPr>
          <p:sp>
            <p:nvSpPr>
              <p:cNvPr id="48" name="Right Arrow 47"/>
              <p:cNvSpPr/>
              <p:nvPr/>
            </p:nvSpPr>
            <p:spPr>
              <a:xfrm>
                <a:off x="7557633" y="2310766"/>
                <a:ext cx="545811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755717" y="2160863"/>
                <a:ext cx="901621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to </a:t>
                </a:r>
                <a:b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Customer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6524655" y="2310766"/>
                <a:ext cx="34165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574661" y="2160863"/>
                <a:ext cx="946378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Review 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Retrospective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5390036" y="2310766"/>
                <a:ext cx="337323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343831" y="2160863"/>
                <a:ext cx="1040219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Development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&amp; Test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4154371" y="2310766"/>
                <a:ext cx="332590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70025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Sprint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3129638" y="2310766"/>
                <a:ext cx="343887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336841" y="2160863"/>
                <a:ext cx="783195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Release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Planning</a:t>
                </a: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2146230" y="2310766"/>
                <a:ext cx="350708" cy="286870"/>
              </a:xfrm>
              <a:prstGeom prst="rightArrow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25843" y="2160863"/>
                <a:ext cx="1320387" cy="586676"/>
              </a:xfrm>
              <a:prstGeom prst="rect">
                <a:avLst/>
              </a:prstGeom>
              <a:solidFill>
                <a:srgbClr val="53565A"/>
              </a:solidFill>
              <a:ln w="28575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vert="horz"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Investment Themes,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Epics (Viability,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rPr>
                  <a:t>Feasibility, Desirability)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84629" y="5923965"/>
              <a:ext cx="6770358" cy="474621"/>
              <a:chOff x="1595476" y="4419048"/>
              <a:chExt cx="5778365" cy="36007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595476" y="4419048"/>
                <a:ext cx="1011323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Plan-Of-Intent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55063" y="4419048"/>
                <a:ext cx="1217912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Planning 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3273" y="4419048"/>
                <a:ext cx="1044159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Sprint Planning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272220" y="4428877"/>
                <a:ext cx="1101621" cy="35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Release Launch</a:t>
                </a:r>
                <a:b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</a:br>
                <a:r>
                  <a:rPr lang="en-US" sz="1200" kern="1200" dirty="0" smtClean="0">
                    <a:solidFill>
                      <a:srgbClr val="53565A">
                        <a:lumMod val="65000"/>
                        <a:lumOff val="35000"/>
                      </a:srgbClr>
                    </a:solidFill>
                    <a:latin typeface="Intel Clear"/>
                    <a:ea typeface="+mn-ea"/>
                    <a:cs typeface="+mn-cs"/>
                  </a:rPr>
                  <a:t>Checkpoint</a:t>
                </a:r>
                <a:endParaRPr lang="en-US" sz="1200" kern="1200" dirty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393827" y="5118411"/>
              <a:ext cx="4389690" cy="4056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Develop on a Cadence, Release on Demand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7515074" y="4511486"/>
              <a:ext cx="935" cy="1343510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962005" y="4676211"/>
              <a:ext cx="9160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kern="1200" dirty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1</a:t>
              </a:r>
              <a:r>
                <a:rPr lang="en-US" sz="1200" kern="1200" dirty="0" smtClean="0">
                  <a:solidFill>
                    <a:srgbClr val="53565A"/>
                  </a:solidFill>
                  <a:latin typeface="Intel Clear"/>
                  <a:ea typeface="+mn-ea"/>
                  <a:cs typeface="+mn-cs"/>
                </a:rPr>
                <a:t>-4 Weeks</a:t>
              </a:r>
              <a:endParaRPr lang="en-US" sz="1200" kern="1200" dirty="0">
                <a:solidFill>
                  <a:srgbClr val="53565A"/>
                </a:solidFill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2130677" y="1717046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sp>
          <p:nvSpPr>
            <p:cNvPr id="39" name="Left Brace 38"/>
            <p:cNvSpPr/>
            <p:nvPr/>
          </p:nvSpPr>
          <p:spPr>
            <a:xfrm>
              <a:off x="2541453" y="2051443"/>
              <a:ext cx="100802" cy="1388892"/>
            </a:xfrm>
            <a:prstGeom prst="lef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0" name="Curved Connector 39"/>
            <p:cNvCxnSpPr>
              <a:stCxn id="38" idx="1"/>
              <a:endCxn id="39" idx="1"/>
            </p:cNvCxnSpPr>
            <p:nvPr/>
          </p:nvCxnSpPr>
          <p:spPr>
            <a:xfrm rot="10800000" flipH="1" flipV="1">
              <a:off x="2270209" y="2012529"/>
              <a:ext cx="271243" cy="733360"/>
            </a:xfrm>
            <a:prstGeom prst="curvedConnector3">
              <a:avLst>
                <a:gd name="adj1" fmla="val 42899"/>
              </a:avLst>
            </a:prstGeom>
            <a:noFill/>
            <a:ln w="9525" cap="flat" cmpd="sng" algn="ctr">
              <a:solidFill>
                <a:srgbClr val="727478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Right Brace 40"/>
            <p:cNvSpPr/>
            <p:nvPr/>
          </p:nvSpPr>
          <p:spPr>
            <a:xfrm>
              <a:off x="3005723" y="2067858"/>
              <a:ext cx="139533" cy="590965"/>
            </a:xfrm>
            <a:prstGeom prst="rightBrace">
              <a:avLst/>
            </a:prstGeom>
            <a:noFill/>
            <a:ln w="9525" cap="flat" cmpd="sng" algn="ctr">
              <a:solidFill>
                <a:srgbClr val="B712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Intel Clear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5652960" y="4478315"/>
              <a:ext cx="2637" cy="1376681"/>
            </a:xfrm>
            <a:prstGeom prst="straightConnector1">
              <a:avLst/>
            </a:prstGeom>
            <a:solidFill>
              <a:srgbClr val="727478"/>
            </a:solidFill>
            <a:ln w="9525" cap="flat" cmpd="sng" algn="ctr">
              <a:solidFill>
                <a:srgbClr val="53565A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998964" y="5928026"/>
              <a:ext cx="1819925" cy="47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1200" dirty="0" smtClean="0">
                  <a:solidFill>
                    <a:srgbClr val="53565A">
                      <a:lumMod val="65000"/>
                      <a:lumOff val="35000"/>
                    </a:srgbClr>
                  </a:solidFill>
                  <a:latin typeface="Intel Clear"/>
                  <a:ea typeface="+mn-ea"/>
                  <a:cs typeface="+mn-cs"/>
                </a:rPr>
                <a:t>Sprint / Release Readiness Checkpoint</a:t>
              </a:r>
              <a:endParaRPr lang="en-US" sz="1200" kern="1200" dirty="0">
                <a:solidFill>
                  <a:srgbClr val="53565A">
                    <a:lumMod val="65000"/>
                    <a:lumOff val="35000"/>
                  </a:srgbClr>
                </a:solidFill>
                <a:latin typeface="Intel Clear"/>
                <a:ea typeface="+mn-ea"/>
                <a:cs typeface="+mn-cs"/>
              </a:endParaRPr>
            </a:p>
          </p:txBody>
        </p:sp>
      </p:grpSp>
      <p:cxnSp>
        <p:nvCxnSpPr>
          <p:cNvPr id="115" name="Straight Arrow Connector 114"/>
          <p:cNvCxnSpPr/>
          <p:nvPr/>
        </p:nvCxnSpPr>
        <p:spPr bwMode="auto">
          <a:xfrm flipH="1">
            <a:off x="8586366" y="3039640"/>
            <a:ext cx="4335" cy="1153358"/>
          </a:xfrm>
          <a:prstGeom prst="straightConnector1">
            <a:avLst/>
          </a:prstGeom>
          <a:solidFill>
            <a:srgbClr val="727478"/>
          </a:solidFill>
          <a:ln w="9525" cap="flat" cmpd="sng" algn="ctr">
            <a:solidFill>
              <a:srgbClr val="53565A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7969497" y="4227990"/>
            <a:ext cx="1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Post Release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>
                    <a:lumMod val="65000"/>
                    <a:lumOff val="35000"/>
                  </a:srgbClr>
                </a:solidFill>
                <a:ea typeface="MS PGothic" pitchFamily="34" charset="-128"/>
              </a:rPr>
              <a:t>Sustainment</a:t>
            </a:r>
            <a:endParaRPr lang="en-US" sz="1200" dirty="0">
              <a:solidFill>
                <a:srgbClr val="53565A">
                  <a:lumMod val="65000"/>
                  <a:lumOff val="35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– </a:t>
            </a:r>
            <a:r>
              <a:rPr lang="en-US" b="1" dirty="0">
                <a:solidFill>
                  <a:srgbClr val="00B050"/>
                </a:solidFill>
              </a:rPr>
              <a:t>% Overhead Costs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776946"/>
            <a:ext cx="8228012" cy="3449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NOTE: High overhead % is </a:t>
            </a:r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62445" y="1121866"/>
            <a:ext cx="7574973" cy="3547817"/>
            <a:chOff x="457200" y="1648993"/>
            <a:chExt cx="8229600" cy="4379107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1" y="1648993"/>
              <a:ext cx="8139291" cy="43791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29982" y="2382235"/>
              <a:ext cx="6677862" cy="2951703"/>
              <a:chOff x="1464590" y="1813302"/>
              <a:chExt cx="6447295" cy="3696345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1464590" y="1813302"/>
                <a:ext cx="23247" cy="3696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464590" y="5509647"/>
                <a:ext cx="644729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1242022" y="5457066"/>
              <a:ext cx="7165083" cy="3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859631" algn="l"/>
                  <a:tab pos="1714500" algn="l"/>
                  <a:tab pos="2574131" algn="l"/>
                  <a:tab pos="3602831" algn="l"/>
                </a:tabLst>
              </a:pPr>
              <a:r>
                <a:rPr lang="en-US" sz="1050" b="1" dirty="0"/>
                <a:t>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C00000"/>
                  </a:solidFill>
                </a:rPr>
                <a:t>None</a:t>
              </a:r>
              <a:r>
                <a:rPr lang="en-US" sz="1050" b="1" dirty="0"/>
                <a:t>	       </a:t>
              </a:r>
              <a:r>
                <a:rPr lang="en-US" sz="1050" b="1" dirty="0" smtClean="0"/>
                <a:t>          </a:t>
              </a:r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</a:rPr>
                <a:t>Initial</a:t>
              </a:r>
              <a:r>
                <a:rPr lang="en-US" sz="1050" b="1" dirty="0"/>
                <a:t>	  </a:t>
              </a:r>
              <a:r>
                <a:rPr lang="en-US" sz="1050" b="1" dirty="0" smtClean="0"/>
                <a:t>  Basic                           </a:t>
              </a:r>
              <a:r>
                <a:rPr lang="en-US" sz="1050" b="1" dirty="0" smtClean="0">
                  <a:solidFill>
                    <a:srgbClr val="FF9900"/>
                  </a:solidFill>
                </a:rPr>
                <a:t>Acceptable</a:t>
              </a:r>
              <a:r>
                <a:rPr lang="en-US" sz="1050" b="1" dirty="0"/>
                <a:t>	   </a:t>
              </a:r>
              <a:r>
                <a:rPr lang="en-US" sz="1050" b="1" dirty="0" smtClean="0"/>
                <a:t>     </a:t>
              </a:r>
              <a:r>
                <a:rPr lang="en-US" sz="1050" b="1" dirty="0">
                  <a:solidFill>
                    <a:srgbClr val="00B050"/>
                  </a:solidFill>
                </a:rPr>
                <a:t>Mature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394641" y="1761715"/>
              <a:ext cx="0" cy="3907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761446" y="1761713"/>
              <a:ext cx="15126" cy="39119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172622" y="1761715"/>
              <a:ext cx="15126" cy="39165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6697738" y="1761715"/>
              <a:ext cx="15192" cy="39210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31781" y="1917344"/>
              <a:ext cx="1161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Overhead Costs $$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7843" y="5105182"/>
              <a:ext cx="77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</a:rPr>
                <a:t>PSMM Phase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933" y="3627440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50%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666" y="5079722"/>
              <a:ext cx="709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2337799"/>
              <a:ext cx="8579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100%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3643" y="3214420"/>
              <a:ext cx="820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~50%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37279" y="4789187"/>
              <a:ext cx="709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~5%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9438" y="4593039"/>
              <a:ext cx="807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~10%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9868" y="4149920"/>
              <a:ext cx="812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~25%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919" y="3543608"/>
              <a:ext cx="813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~40%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8577" y="2511985"/>
              <a:ext cx="11960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Fire stomping mode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endParaRPr lang="en-US" sz="1050" dirty="0"/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Hidden costs due to inefficiencies, disruptions, ad hoc responses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2257" y="2493885"/>
              <a:ext cx="1293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Refactoring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Program building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1704" y="2981327"/>
              <a:ext cx="129208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Balance of proactive &amp;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automation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01771" y="3631156"/>
              <a:ext cx="13820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Mostly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Some reactive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Efficient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44431" y="3804857"/>
              <a:ext cx="15232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Majority proactive</a:t>
              </a:r>
            </a:p>
            <a:p>
              <a:pPr marL="86916" indent="-86916">
                <a:buFont typeface="Arial" panose="020B0604020202020204" pitchFamily="34" charset="0"/>
                <a:buChar char="•"/>
              </a:pPr>
              <a:r>
                <a:rPr lang="en-US" sz="1050" dirty="0"/>
                <a:t>High automation efficiencies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36260" y="3463466"/>
              <a:ext cx="6678110" cy="1762288"/>
            </a:xfrm>
            <a:custGeom>
              <a:avLst/>
              <a:gdLst>
                <a:gd name="connsiteX0" fmla="*/ 0 w 6858000"/>
                <a:gd name="connsiteY0" fmla="*/ 0 h 1877635"/>
                <a:gd name="connsiteX1" fmla="*/ 594360 w 6858000"/>
                <a:gd name="connsiteY1" fmla="*/ 121920 h 1877635"/>
                <a:gd name="connsiteX2" fmla="*/ 1249680 w 6858000"/>
                <a:gd name="connsiteY2" fmla="*/ 297180 h 1877635"/>
                <a:gd name="connsiteX3" fmla="*/ 2217420 w 6858000"/>
                <a:gd name="connsiteY3" fmla="*/ 701040 h 1877635"/>
                <a:gd name="connsiteX4" fmla="*/ 2880360 w 6858000"/>
                <a:gd name="connsiteY4" fmla="*/ 1158240 h 1877635"/>
                <a:gd name="connsiteX5" fmla="*/ 3909060 w 6858000"/>
                <a:gd name="connsiteY5" fmla="*/ 1546860 h 1877635"/>
                <a:gd name="connsiteX6" fmla="*/ 4945380 w 6858000"/>
                <a:gd name="connsiteY6" fmla="*/ 1684020 h 1877635"/>
                <a:gd name="connsiteX7" fmla="*/ 6225540 w 6858000"/>
                <a:gd name="connsiteY7" fmla="*/ 1851660 h 1877635"/>
                <a:gd name="connsiteX8" fmla="*/ 6858000 w 6858000"/>
                <a:gd name="connsiteY8" fmla="*/ 1874520 h 1877635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49680 w 6858000"/>
                <a:gd name="connsiteY2" fmla="*/ 29718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880360 w 6858000"/>
                <a:gd name="connsiteY4" fmla="*/ 115824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909060 w 6858000"/>
                <a:gd name="connsiteY5" fmla="*/ 154686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6599"/>
                <a:gd name="connsiteX1" fmla="*/ 594360 w 6858000"/>
                <a:gd name="connsiteY1" fmla="*/ 121920 h 1876599"/>
                <a:gd name="connsiteX2" fmla="*/ 1272540 w 6858000"/>
                <a:gd name="connsiteY2" fmla="*/ 274320 h 1876599"/>
                <a:gd name="connsiteX3" fmla="*/ 2217420 w 6858000"/>
                <a:gd name="connsiteY3" fmla="*/ 701040 h 1876599"/>
                <a:gd name="connsiteX4" fmla="*/ 2910840 w 6858000"/>
                <a:gd name="connsiteY4" fmla="*/ 1135380 h 1876599"/>
                <a:gd name="connsiteX5" fmla="*/ 3893820 w 6858000"/>
                <a:gd name="connsiteY5" fmla="*/ 1600200 h 1876599"/>
                <a:gd name="connsiteX6" fmla="*/ 4945380 w 6858000"/>
                <a:gd name="connsiteY6" fmla="*/ 1714500 h 1876599"/>
                <a:gd name="connsiteX7" fmla="*/ 6225540 w 6858000"/>
                <a:gd name="connsiteY7" fmla="*/ 1851660 h 1876599"/>
                <a:gd name="connsiteX8" fmla="*/ 6858000 w 6858000"/>
                <a:gd name="connsiteY8" fmla="*/ 1874520 h 1876599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893820 w 6858000"/>
                <a:gd name="connsiteY5" fmla="*/ 160020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697"/>
                <a:gd name="connsiteX1" fmla="*/ 594360 w 6858000"/>
                <a:gd name="connsiteY1" fmla="*/ 121920 h 1875697"/>
                <a:gd name="connsiteX2" fmla="*/ 1272540 w 6858000"/>
                <a:gd name="connsiteY2" fmla="*/ 274320 h 1875697"/>
                <a:gd name="connsiteX3" fmla="*/ 2217420 w 6858000"/>
                <a:gd name="connsiteY3" fmla="*/ 701040 h 1875697"/>
                <a:gd name="connsiteX4" fmla="*/ 2910840 w 6858000"/>
                <a:gd name="connsiteY4" fmla="*/ 1135380 h 1875697"/>
                <a:gd name="connsiteX5" fmla="*/ 3901440 w 6858000"/>
                <a:gd name="connsiteY5" fmla="*/ 1569720 h 1875697"/>
                <a:gd name="connsiteX6" fmla="*/ 4968240 w 6858000"/>
                <a:gd name="connsiteY6" fmla="*/ 1760220 h 1875697"/>
                <a:gd name="connsiteX7" fmla="*/ 6225540 w 6858000"/>
                <a:gd name="connsiteY7" fmla="*/ 1851660 h 1875697"/>
                <a:gd name="connsiteX8" fmla="*/ 6858000 w 6858000"/>
                <a:gd name="connsiteY8" fmla="*/ 1874520 h 1875697"/>
                <a:gd name="connsiteX0" fmla="*/ 0 w 6858000"/>
                <a:gd name="connsiteY0" fmla="*/ 0 h 1875524"/>
                <a:gd name="connsiteX1" fmla="*/ 594360 w 6858000"/>
                <a:gd name="connsiteY1" fmla="*/ 121920 h 1875524"/>
                <a:gd name="connsiteX2" fmla="*/ 1272540 w 6858000"/>
                <a:gd name="connsiteY2" fmla="*/ 274320 h 1875524"/>
                <a:gd name="connsiteX3" fmla="*/ 2217420 w 6858000"/>
                <a:gd name="connsiteY3" fmla="*/ 701040 h 1875524"/>
                <a:gd name="connsiteX4" fmla="*/ 2910840 w 6858000"/>
                <a:gd name="connsiteY4" fmla="*/ 1135380 h 1875524"/>
                <a:gd name="connsiteX5" fmla="*/ 3901440 w 6858000"/>
                <a:gd name="connsiteY5" fmla="*/ 1569720 h 1875524"/>
                <a:gd name="connsiteX6" fmla="*/ 4968240 w 6858000"/>
                <a:gd name="connsiteY6" fmla="*/ 1775460 h 1875524"/>
                <a:gd name="connsiteX7" fmla="*/ 6225540 w 6858000"/>
                <a:gd name="connsiteY7" fmla="*/ 1851660 h 1875524"/>
                <a:gd name="connsiteX8" fmla="*/ 6858000 w 6858000"/>
                <a:gd name="connsiteY8" fmla="*/ 1874520 h 1875524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6972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27432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901440 w 6858000"/>
                <a:gd name="connsiteY5" fmla="*/ 151638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3893820 w 6858000"/>
                <a:gd name="connsiteY5" fmla="*/ 157734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6219"/>
                <a:gd name="connsiteX1" fmla="*/ 594360 w 6858000"/>
                <a:gd name="connsiteY1" fmla="*/ 121920 h 1876219"/>
                <a:gd name="connsiteX2" fmla="*/ 1272540 w 6858000"/>
                <a:gd name="connsiteY2" fmla="*/ 304800 h 1876219"/>
                <a:gd name="connsiteX3" fmla="*/ 2217420 w 6858000"/>
                <a:gd name="connsiteY3" fmla="*/ 701040 h 1876219"/>
                <a:gd name="connsiteX4" fmla="*/ 2910840 w 6858000"/>
                <a:gd name="connsiteY4" fmla="*/ 1135380 h 1876219"/>
                <a:gd name="connsiteX5" fmla="*/ 4046220 w 6858000"/>
                <a:gd name="connsiteY5" fmla="*/ 1524000 h 1876219"/>
                <a:gd name="connsiteX6" fmla="*/ 4968240 w 6858000"/>
                <a:gd name="connsiteY6" fmla="*/ 1729740 h 1876219"/>
                <a:gd name="connsiteX7" fmla="*/ 6225540 w 6858000"/>
                <a:gd name="connsiteY7" fmla="*/ 1851660 h 1876219"/>
                <a:gd name="connsiteX8" fmla="*/ 6858000 w 6858000"/>
                <a:gd name="connsiteY8" fmla="*/ 1874520 h 1876219"/>
                <a:gd name="connsiteX0" fmla="*/ 0 w 6858000"/>
                <a:gd name="connsiteY0" fmla="*/ 0 h 1875923"/>
                <a:gd name="connsiteX1" fmla="*/ 594360 w 6858000"/>
                <a:gd name="connsiteY1" fmla="*/ 121920 h 1875923"/>
                <a:gd name="connsiteX2" fmla="*/ 1272540 w 6858000"/>
                <a:gd name="connsiteY2" fmla="*/ 304800 h 1875923"/>
                <a:gd name="connsiteX3" fmla="*/ 2217420 w 6858000"/>
                <a:gd name="connsiteY3" fmla="*/ 701040 h 1875923"/>
                <a:gd name="connsiteX4" fmla="*/ 2910840 w 6858000"/>
                <a:gd name="connsiteY4" fmla="*/ 1135380 h 1875923"/>
                <a:gd name="connsiteX5" fmla="*/ 4046220 w 6858000"/>
                <a:gd name="connsiteY5" fmla="*/ 1524000 h 1875923"/>
                <a:gd name="connsiteX6" fmla="*/ 4815840 w 6858000"/>
                <a:gd name="connsiteY6" fmla="*/ 1744980 h 1875923"/>
                <a:gd name="connsiteX7" fmla="*/ 6225540 w 6858000"/>
                <a:gd name="connsiteY7" fmla="*/ 1851660 h 1875923"/>
                <a:gd name="connsiteX8" fmla="*/ 6858000 w 6858000"/>
                <a:gd name="connsiteY8" fmla="*/ 1874520 h 1875923"/>
                <a:gd name="connsiteX0" fmla="*/ 0 w 6858000"/>
                <a:gd name="connsiteY0" fmla="*/ 0 h 1910587"/>
                <a:gd name="connsiteX1" fmla="*/ 594360 w 6858000"/>
                <a:gd name="connsiteY1" fmla="*/ 121920 h 1910587"/>
                <a:gd name="connsiteX2" fmla="*/ 1272540 w 6858000"/>
                <a:gd name="connsiteY2" fmla="*/ 304800 h 1910587"/>
                <a:gd name="connsiteX3" fmla="*/ 2217420 w 6858000"/>
                <a:gd name="connsiteY3" fmla="*/ 701040 h 1910587"/>
                <a:gd name="connsiteX4" fmla="*/ 2910840 w 6858000"/>
                <a:gd name="connsiteY4" fmla="*/ 1135380 h 1910587"/>
                <a:gd name="connsiteX5" fmla="*/ 4046220 w 6858000"/>
                <a:gd name="connsiteY5" fmla="*/ 1524000 h 1910587"/>
                <a:gd name="connsiteX6" fmla="*/ 4815840 w 6858000"/>
                <a:gd name="connsiteY6" fmla="*/ 1744980 h 1910587"/>
                <a:gd name="connsiteX7" fmla="*/ 6225540 w 6858000"/>
                <a:gd name="connsiteY7" fmla="*/ 1905000 h 1910587"/>
                <a:gd name="connsiteX8" fmla="*/ 6858000 w 6858000"/>
                <a:gd name="connsiteY8" fmla="*/ 1874520 h 1910587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13538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2400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46220 w 6858000"/>
                <a:gd name="connsiteY5" fmla="*/ 155448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37084"/>
                <a:gd name="connsiteX1" fmla="*/ 594360 w 6858000"/>
                <a:gd name="connsiteY1" fmla="*/ 121920 h 1937084"/>
                <a:gd name="connsiteX2" fmla="*/ 1272540 w 6858000"/>
                <a:gd name="connsiteY2" fmla="*/ 304800 h 1937084"/>
                <a:gd name="connsiteX3" fmla="*/ 2217420 w 6858000"/>
                <a:gd name="connsiteY3" fmla="*/ 701040 h 1937084"/>
                <a:gd name="connsiteX4" fmla="*/ 2910840 w 6858000"/>
                <a:gd name="connsiteY4" fmla="*/ 1089660 h 1937084"/>
                <a:gd name="connsiteX5" fmla="*/ 4008120 w 6858000"/>
                <a:gd name="connsiteY5" fmla="*/ 1569720 h 1937084"/>
                <a:gd name="connsiteX6" fmla="*/ 4815840 w 6858000"/>
                <a:gd name="connsiteY6" fmla="*/ 1744980 h 1937084"/>
                <a:gd name="connsiteX7" fmla="*/ 6225540 w 6858000"/>
                <a:gd name="connsiteY7" fmla="*/ 1905000 h 1937084"/>
                <a:gd name="connsiteX8" fmla="*/ 6858000 w 6858000"/>
                <a:gd name="connsiteY8" fmla="*/ 1935480 h 1937084"/>
                <a:gd name="connsiteX0" fmla="*/ 0 w 6858000"/>
                <a:gd name="connsiteY0" fmla="*/ 0 h 1956300"/>
                <a:gd name="connsiteX1" fmla="*/ 594360 w 6858000"/>
                <a:gd name="connsiteY1" fmla="*/ 121920 h 1956300"/>
                <a:gd name="connsiteX2" fmla="*/ 1272540 w 6858000"/>
                <a:gd name="connsiteY2" fmla="*/ 304800 h 1956300"/>
                <a:gd name="connsiteX3" fmla="*/ 2217420 w 6858000"/>
                <a:gd name="connsiteY3" fmla="*/ 701040 h 1956300"/>
                <a:gd name="connsiteX4" fmla="*/ 2910840 w 6858000"/>
                <a:gd name="connsiteY4" fmla="*/ 1089660 h 1956300"/>
                <a:gd name="connsiteX5" fmla="*/ 4008120 w 6858000"/>
                <a:gd name="connsiteY5" fmla="*/ 1569720 h 1956300"/>
                <a:gd name="connsiteX6" fmla="*/ 4815840 w 6858000"/>
                <a:gd name="connsiteY6" fmla="*/ 1744980 h 1956300"/>
                <a:gd name="connsiteX7" fmla="*/ 6225540 w 6858000"/>
                <a:gd name="connsiteY7" fmla="*/ 1943100 h 1956300"/>
                <a:gd name="connsiteX8" fmla="*/ 6858000 w 6858000"/>
                <a:gd name="connsiteY8" fmla="*/ 1935480 h 1956300"/>
                <a:gd name="connsiteX0" fmla="*/ 0 w 6835140"/>
                <a:gd name="connsiteY0" fmla="*/ 0 h 1997161"/>
                <a:gd name="connsiteX1" fmla="*/ 594360 w 6835140"/>
                <a:gd name="connsiteY1" fmla="*/ 121920 h 1997161"/>
                <a:gd name="connsiteX2" fmla="*/ 1272540 w 6835140"/>
                <a:gd name="connsiteY2" fmla="*/ 304800 h 1997161"/>
                <a:gd name="connsiteX3" fmla="*/ 2217420 w 6835140"/>
                <a:gd name="connsiteY3" fmla="*/ 701040 h 1997161"/>
                <a:gd name="connsiteX4" fmla="*/ 2910840 w 6835140"/>
                <a:gd name="connsiteY4" fmla="*/ 1089660 h 1997161"/>
                <a:gd name="connsiteX5" fmla="*/ 4008120 w 6835140"/>
                <a:gd name="connsiteY5" fmla="*/ 1569720 h 1997161"/>
                <a:gd name="connsiteX6" fmla="*/ 4815840 w 6835140"/>
                <a:gd name="connsiteY6" fmla="*/ 1744980 h 1997161"/>
                <a:gd name="connsiteX7" fmla="*/ 6225540 w 6835140"/>
                <a:gd name="connsiteY7" fmla="*/ 1943100 h 1997161"/>
                <a:gd name="connsiteX8" fmla="*/ 6835140 w 6835140"/>
                <a:gd name="connsiteY8" fmla="*/ 1996440 h 1997161"/>
                <a:gd name="connsiteX0" fmla="*/ 0 w 6842760"/>
                <a:gd name="connsiteY0" fmla="*/ 0 h 1997161"/>
                <a:gd name="connsiteX1" fmla="*/ 594360 w 6842760"/>
                <a:gd name="connsiteY1" fmla="*/ 121920 h 1997161"/>
                <a:gd name="connsiteX2" fmla="*/ 1272540 w 6842760"/>
                <a:gd name="connsiteY2" fmla="*/ 304800 h 1997161"/>
                <a:gd name="connsiteX3" fmla="*/ 2217420 w 6842760"/>
                <a:gd name="connsiteY3" fmla="*/ 701040 h 1997161"/>
                <a:gd name="connsiteX4" fmla="*/ 2910840 w 6842760"/>
                <a:gd name="connsiteY4" fmla="*/ 1089660 h 1997161"/>
                <a:gd name="connsiteX5" fmla="*/ 4008120 w 6842760"/>
                <a:gd name="connsiteY5" fmla="*/ 1569720 h 1997161"/>
                <a:gd name="connsiteX6" fmla="*/ 4815840 w 6842760"/>
                <a:gd name="connsiteY6" fmla="*/ 1744980 h 1997161"/>
                <a:gd name="connsiteX7" fmla="*/ 6225540 w 6842760"/>
                <a:gd name="connsiteY7" fmla="*/ 1943100 h 1997161"/>
                <a:gd name="connsiteX8" fmla="*/ 6842760 w 6842760"/>
                <a:gd name="connsiteY8" fmla="*/ 1996440 h 1997161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  <a:gd name="connsiteX0" fmla="*/ 0 w 6842760"/>
                <a:gd name="connsiteY0" fmla="*/ 0 h 1996440"/>
                <a:gd name="connsiteX1" fmla="*/ 594360 w 6842760"/>
                <a:gd name="connsiteY1" fmla="*/ 121920 h 1996440"/>
                <a:gd name="connsiteX2" fmla="*/ 1272540 w 6842760"/>
                <a:gd name="connsiteY2" fmla="*/ 304800 h 1996440"/>
                <a:gd name="connsiteX3" fmla="*/ 2217420 w 6842760"/>
                <a:gd name="connsiteY3" fmla="*/ 701040 h 1996440"/>
                <a:gd name="connsiteX4" fmla="*/ 2910840 w 6842760"/>
                <a:gd name="connsiteY4" fmla="*/ 1089660 h 1996440"/>
                <a:gd name="connsiteX5" fmla="*/ 4008120 w 6842760"/>
                <a:gd name="connsiteY5" fmla="*/ 1569720 h 1996440"/>
                <a:gd name="connsiteX6" fmla="*/ 4815840 w 6842760"/>
                <a:gd name="connsiteY6" fmla="*/ 1744980 h 1996440"/>
                <a:gd name="connsiteX7" fmla="*/ 6225540 w 6842760"/>
                <a:gd name="connsiteY7" fmla="*/ 1943100 h 1996440"/>
                <a:gd name="connsiteX8" fmla="*/ 6842760 w 6842760"/>
                <a:gd name="connsiteY8" fmla="*/ 1996440 h 199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2760" h="1996440">
                  <a:moveTo>
                    <a:pt x="0" y="0"/>
                  </a:moveTo>
                  <a:cubicBezTo>
                    <a:pt x="193040" y="36195"/>
                    <a:pt x="382270" y="71120"/>
                    <a:pt x="594360" y="121920"/>
                  </a:cubicBezTo>
                  <a:cubicBezTo>
                    <a:pt x="806450" y="172720"/>
                    <a:pt x="1002030" y="208280"/>
                    <a:pt x="1272540" y="304800"/>
                  </a:cubicBezTo>
                  <a:cubicBezTo>
                    <a:pt x="1543050" y="401320"/>
                    <a:pt x="1944370" y="570230"/>
                    <a:pt x="2217420" y="701040"/>
                  </a:cubicBezTo>
                  <a:cubicBezTo>
                    <a:pt x="2490470" y="831850"/>
                    <a:pt x="2612390" y="944880"/>
                    <a:pt x="2910840" y="1089660"/>
                  </a:cubicBezTo>
                  <a:cubicBezTo>
                    <a:pt x="3209290" y="1234440"/>
                    <a:pt x="3690620" y="1460500"/>
                    <a:pt x="4008120" y="1569720"/>
                  </a:cubicBezTo>
                  <a:cubicBezTo>
                    <a:pt x="4325620" y="1678940"/>
                    <a:pt x="4446270" y="1682750"/>
                    <a:pt x="4815840" y="1744980"/>
                  </a:cubicBezTo>
                  <a:cubicBezTo>
                    <a:pt x="5185410" y="1807210"/>
                    <a:pt x="5887720" y="1901190"/>
                    <a:pt x="6225540" y="1943100"/>
                  </a:cubicBezTo>
                  <a:cubicBezTo>
                    <a:pt x="6563360" y="1985010"/>
                    <a:pt x="6685915" y="1985645"/>
                    <a:pt x="6842760" y="199644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490500" y="4457324"/>
              <a:ext cx="357773" cy="38440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120"/>
          <p:cNvSpPr>
            <a:spLocks noGrp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z="700" smtClean="0"/>
              <a:pPr/>
              <a:t>6</a:t>
            </a:fld>
            <a:endParaRPr lang="en-US" sz="700" dirty="0"/>
          </a:p>
        </p:txBody>
      </p:sp>
      <p:pic>
        <p:nvPicPr>
          <p:cNvPr id="5122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59" y="393700"/>
            <a:ext cx="6506867" cy="43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308848"/>
            <a:ext cx="8341058" cy="58650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Intel Security Agile SDL Adapted to the Cloud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44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8325780" cy="511175"/>
          </a:xfrm>
        </p:spPr>
        <p:txBody>
          <a:bodyPr/>
          <a:lstStyle/>
          <a:p>
            <a:r>
              <a:rPr lang="en-US" sz="2000" b="1" dirty="0"/>
              <a:t>Problem:</a:t>
            </a:r>
            <a:r>
              <a:rPr lang="en-US" sz="2000" dirty="0"/>
              <a:t> We have an SDL.  </a:t>
            </a:r>
            <a:r>
              <a:rPr lang="en-US" sz="2000" u="sng" dirty="0"/>
              <a:t>How well</a:t>
            </a:r>
            <a:r>
              <a:rPr lang="en-US" sz="2000" dirty="0"/>
              <a:t> are the product teams following it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1" y="1730137"/>
            <a:ext cx="6659995" cy="2828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458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log.richmond.edu/heroes/files/2015/04/Life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94" y="2539636"/>
            <a:ext cx="3724315" cy="2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Common SDL Maturity Models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BSIMM</a:t>
            </a:r>
            <a:r>
              <a:rPr lang="en-US" sz="2200" dirty="0"/>
              <a:t>: Build Security In Maturity Model – Cigital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SAMM</a:t>
            </a:r>
            <a:r>
              <a:rPr lang="en-US" sz="2200" dirty="0"/>
              <a:t>: Software Assurance Maturity Model – OWASP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/>
              <a:t>DFS</a:t>
            </a:r>
            <a:r>
              <a:rPr lang="en-US" sz="2200" dirty="0"/>
              <a:t>: Design For Security – </a:t>
            </a:r>
            <a:r>
              <a:rPr lang="en-US" sz="2200" dirty="0" smtClean="0"/>
              <a:t>Intel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Microsoft SDL</a:t>
            </a:r>
            <a:r>
              <a:rPr lang="en-US" sz="2200" dirty="0" smtClean="0"/>
              <a:t>: </a:t>
            </a:r>
            <a:r>
              <a:rPr lang="en-US" sz="2200" dirty="0"/>
              <a:t>Optimized </a:t>
            </a:r>
            <a:r>
              <a:rPr lang="en-US" sz="2200" dirty="0" smtClean="0"/>
              <a:t>Model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071C5"/>
                </a:solidFill>
              </a:rPr>
              <a:t>Other SDL Frameworks</a:t>
            </a:r>
          </a:p>
          <a:p>
            <a:pPr marL="573088" lvl="2" indent="-241300">
              <a:spcAft>
                <a:spcPts val="600"/>
              </a:spcAft>
            </a:pPr>
            <a:r>
              <a:rPr lang="en-US" sz="2200" b="1" dirty="0" smtClean="0"/>
              <a:t>ISO 27034</a:t>
            </a:r>
            <a:r>
              <a:rPr lang="en-US" sz="2200" dirty="0" smtClean="0"/>
              <a:t>: </a:t>
            </a:r>
            <a:r>
              <a:rPr lang="en-US" sz="2200" dirty="0"/>
              <a:t>Application Security Controls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13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PSMM </a:t>
            </a:r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00974"/>
            <a:ext cx="8228012" cy="377056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cool applications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Use COTS tools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No budget for additional auditors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Peer review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Be simple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Automated, not weighted, minimal </a:t>
            </a:r>
            <a:r>
              <a:rPr lang="en-US" sz="2000" dirty="0" smtClean="0"/>
              <a:t>training and effort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Low overhead</a:t>
            </a:r>
          </a:p>
          <a:p>
            <a:pPr marL="682625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Minimal burden </a:t>
            </a:r>
            <a:r>
              <a:rPr lang="en-US" sz="2000" dirty="0"/>
              <a:t>on engineering teams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Produce insightful </a:t>
            </a:r>
            <a:r>
              <a:rPr lang="en-US" sz="2400" dirty="0" smtClean="0"/>
              <a:t>metrics</a:t>
            </a:r>
            <a:endParaRPr lang="en-US" sz="2400" dirty="0"/>
          </a:p>
        </p:txBody>
      </p:sp>
      <p:pic>
        <p:nvPicPr>
          <p:cNvPr id="5" name="Picture 2" descr="http://cliparts.co/cliparts/di4/j96/di4j964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52" y="963287"/>
            <a:ext cx="1320463" cy="2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 Presentation Template Overview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PSG131204-2-27773</_dlc_DocId>
    <_dlc_DocIdUrl xmlns="a25eb575-ca08-496c-bb5f-c13535f54cb9">
      <Url>http://corp.mcafee.com/sites/psg/_layouts/DocIdRedir.aspx?ID=PSG131204-2-27773</Url>
      <Description>PSG131204-2-27773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450CA-ED2D-49E1-A1F1-702D5A96EC76}"/>
</file>

<file path=customXml/itemProps2.xml><?xml version="1.0" encoding="utf-8"?>
<ds:datastoreItem xmlns:ds="http://schemas.openxmlformats.org/officeDocument/2006/customXml" ds:itemID="{508957DD-3107-4C62-B1FB-84EA4EF6E7D9}"/>
</file>

<file path=customXml/itemProps3.xml><?xml version="1.0" encoding="utf-8"?>
<ds:datastoreItem xmlns:ds="http://schemas.openxmlformats.org/officeDocument/2006/customXml" ds:itemID="{D3C58A62-9D73-4D91-85E7-DDEDD61678F5}"/>
</file>

<file path=customXml/itemProps4.xml><?xml version="1.0" encoding="utf-8"?>
<ds:datastoreItem xmlns:ds="http://schemas.openxmlformats.org/officeDocument/2006/customXml" ds:itemID="{87EBF5E1-EE9E-4492-893C-826803F10B06}"/>
</file>

<file path=docProps/app.xml><?xml version="1.0" encoding="utf-8"?>
<Properties xmlns="http://schemas.openxmlformats.org/officeDocument/2006/extended-properties" xmlns:vt="http://schemas.openxmlformats.org/officeDocument/2006/docPropsVTypes">
  <Template>Intel Presentation Template Overview</Template>
  <TotalTime>667</TotalTime>
  <Words>4109</Words>
  <Application>Microsoft Office PowerPoint</Application>
  <PresentationFormat>On-screen Show (16:9)</PresentationFormat>
  <Paragraphs>1054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MS PGothic</vt:lpstr>
      <vt:lpstr>Arial</vt:lpstr>
      <vt:lpstr>Calibri</vt:lpstr>
      <vt:lpstr>Consolas</vt:lpstr>
      <vt:lpstr>Intel Clear</vt:lpstr>
      <vt:lpstr>Intel Clear Light</vt:lpstr>
      <vt:lpstr>Lucida Grande</vt:lpstr>
      <vt:lpstr>Neo Sans Intel</vt:lpstr>
      <vt:lpstr>Symbol</vt:lpstr>
      <vt:lpstr>Times New Roman</vt:lpstr>
      <vt:lpstr>Wingdings</vt:lpstr>
      <vt:lpstr>Intel Presentation Template Overview</vt:lpstr>
      <vt:lpstr>Intel's Product Security Maturity Model (PSMM)</vt:lpstr>
      <vt:lpstr>Introduction</vt:lpstr>
      <vt:lpstr>SDLCs / SDLs</vt:lpstr>
      <vt:lpstr>McAfee Waterfall SDL (SDLC)</vt:lpstr>
      <vt:lpstr>Intel Security Agile SDLC</vt:lpstr>
      <vt:lpstr>Intel Security Agile SDL Adapted to the Cloud</vt:lpstr>
      <vt:lpstr>Problem Statement</vt:lpstr>
      <vt:lpstr>Maturity Models</vt:lpstr>
      <vt:lpstr>PSMM Design Constraints</vt:lpstr>
      <vt:lpstr>PSMM Implementation Requirements</vt:lpstr>
      <vt:lpstr>Solution</vt:lpstr>
      <vt:lpstr>Solution (cont.)</vt:lpstr>
      <vt:lpstr>20 PSMM Parameters</vt:lpstr>
      <vt:lpstr>PSMM – Overall State of the Company – Technical</vt:lpstr>
      <vt:lpstr>PSMM – State by Product Group / BU</vt:lpstr>
      <vt:lpstr>PSMM - Product / Product Group Spider Diagrams</vt:lpstr>
      <vt:lpstr>PSMM Data Collection Levels</vt:lpstr>
      <vt:lpstr>Organizational Structure – Who Collects the Data</vt:lpstr>
      <vt:lpstr>Objectively Measuring PSMM Levels</vt:lpstr>
      <vt:lpstr>Simple Scoring</vt:lpstr>
      <vt:lpstr>Detailed MS Word Doc – PSIRT</vt:lpstr>
      <vt:lpstr>Detailed MS Word Doc – PSIRT</vt:lpstr>
      <vt:lpstr>Detailed MS Word Doc – PSIRT</vt:lpstr>
      <vt:lpstr>Detailed MS Word Doc – PSIRT (cont.)</vt:lpstr>
      <vt:lpstr>Detailed MS Word Doc – PSIRT (cont.)</vt:lpstr>
      <vt:lpstr>Intel PSMM Level 4: Acceptable</vt:lpstr>
      <vt:lpstr>MS Excel Drop Down Lists</vt:lpstr>
      <vt:lpstr>MS Excel Product Scorecard</vt:lpstr>
      <vt:lpstr>MS Excel Product Spider Diagram</vt:lpstr>
      <vt:lpstr>MS Excel Product Group Scorecard</vt:lpstr>
      <vt:lpstr>MS Excel Product Group Spider Diagrams</vt:lpstr>
      <vt:lpstr>Least Accurate Metric – From PSG Estimates</vt:lpstr>
      <vt:lpstr>Somewhat Accurate Metric – From PSC Leads</vt:lpstr>
      <vt:lpstr>Most Accurate Metric – From Product Data</vt:lpstr>
      <vt:lpstr>PSMM – Operational</vt:lpstr>
      <vt:lpstr>PSMM – Technical</vt:lpstr>
      <vt:lpstr>Key Takeaways</vt:lpstr>
      <vt:lpstr>Q&amp;A</vt:lpstr>
      <vt:lpstr>PowerPoint Presentation</vt:lpstr>
      <vt:lpstr>Backup Slides</vt:lpstr>
      <vt:lpstr>Agenda </vt:lpstr>
      <vt:lpstr>ISO 27034</vt:lpstr>
      <vt:lpstr>Agile SDLC</vt:lpstr>
      <vt:lpstr>Agile SDL Sprint</vt:lpstr>
      <vt:lpstr>Agile SDL Activities</vt:lpstr>
      <vt:lpstr>Roles &amp; Responsibilities</vt:lpstr>
      <vt:lpstr>Detailed MS Word Doc – Technical</vt:lpstr>
      <vt:lpstr>MS Excel All Product Groups Products Scorecard</vt:lpstr>
      <vt:lpstr>MS Excel All Product Groups</vt:lpstr>
      <vt:lpstr>PSMM – % Overhead Costs</vt:lpstr>
    </vt:vector>
  </TitlesOfParts>
  <Company>McAfee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28pt Intel Clear Light Presentation Title Title of Presentation Line Two</dc:title>
  <dc:creator>Shelly Tzoumas</dc:creator>
  <cp:lastModifiedBy>Toomey, Harold A</cp:lastModifiedBy>
  <cp:revision>266</cp:revision>
  <dcterms:created xsi:type="dcterms:W3CDTF">2015-01-22T17:14:01Z</dcterms:created>
  <dcterms:modified xsi:type="dcterms:W3CDTF">2016-02-29T08:03:49Z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c0ee5fc5-1ef1-4fa6-8692-d3b171c77a4f</vt:lpwstr>
  </property>
  <property fmtid="{D5CDD505-2E9C-101B-9397-08002B2CF9AE}" pid="3" name="ContentTypeId">
    <vt:lpwstr>0x01010098F78E93E783A542A8532D1FB42BA614</vt:lpwstr>
  </property>
</Properties>
</file>