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</p:sldMasterIdLst>
  <p:notesMasterIdLst>
    <p:notesMasterId r:id="rId24"/>
  </p:notesMasterIdLst>
  <p:handoutMasterIdLst>
    <p:handoutMasterId r:id="rId25"/>
  </p:handoutMasterIdLst>
  <p:sldIdLst>
    <p:sldId id="256" r:id="rId6"/>
    <p:sldId id="314" r:id="rId7"/>
    <p:sldId id="318" r:id="rId8"/>
    <p:sldId id="315" r:id="rId9"/>
    <p:sldId id="307" r:id="rId10"/>
    <p:sldId id="317" r:id="rId11"/>
    <p:sldId id="316" r:id="rId12"/>
    <p:sldId id="291" r:id="rId13"/>
    <p:sldId id="296" r:id="rId14"/>
    <p:sldId id="297" r:id="rId15"/>
    <p:sldId id="302" r:id="rId16"/>
    <p:sldId id="303" r:id="rId17"/>
    <p:sldId id="304" r:id="rId18"/>
    <p:sldId id="301" r:id="rId19"/>
    <p:sldId id="319" r:id="rId20"/>
    <p:sldId id="320" r:id="rId21"/>
    <p:sldId id="321" r:id="rId22"/>
    <p:sldId id="284" r:id="rId2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orient="horz" pos="3032">
          <p15:clr>
            <a:srgbClr val="A4A3A4"/>
          </p15:clr>
        </p15:guide>
        <p15:guide id="3" orient="horz" pos="118">
          <p15:clr>
            <a:srgbClr val="A4A3A4"/>
          </p15:clr>
        </p15:guide>
        <p15:guide id="4" orient="horz" pos="758">
          <p15:clr>
            <a:srgbClr val="A4A3A4"/>
          </p15:clr>
        </p15:guide>
        <p15:guide id="5" orient="horz" pos="2916">
          <p15:clr>
            <a:srgbClr val="A4A3A4"/>
          </p15:clr>
        </p15:guide>
        <p15:guide id="6" pos="5470">
          <p15:clr>
            <a:srgbClr val="A4A3A4"/>
          </p15:clr>
        </p15:guide>
        <p15:guide id="7" pos="287">
          <p15:clr>
            <a:srgbClr val="A4A3A4"/>
          </p15:clr>
        </p15:guide>
        <p15:guide id="8" pos="2879">
          <p15:clr>
            <a:srgbClr val="A4A3A4"/>
          </p15:clr>
        </p15:guide>
        <p15:guide id="9" pos="2811">
          <p15:clr>
            <a:srgbClr val="A4A3A4"/>
          </p15:clr>
        </p15:guide>
        <p15:guide id="10" pos="29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09" autoAdjust="0"/>
    <p:restoredTop sz="94660"/>
  </p:normalViewPr>
  <p:slideViewPr>
    <p:cSldViewPr snapToGrid="0">
      <p:cViewPr varScale="1">
        <p:scale>
          <a:sx n="148" d="100"/>
          <a:sy n="148" d="100"/>
        </p:scale>
        <p:origin x="468" y="120"/>
      </p:cViewPr>
      <p:guideLst>
        <p:guide orient="horz" pos="1622"/>
        <p:guide orient="horz" pos="3032"/>
        <p:guide orient="horz" pos="118"/>
        <p:guide orient="horz" pos="758"/>
        <p:guide orient="horz" pos="2916"/>
        <p:guide pos="5470"/>
        <p:guide pos="287"/>
        <p:guide pos="2879"/>
        <p:guide pos="2811"/>
        <p:guide pos="294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3" d="100"/>
        <a:sy n="163" d="100"/>
      </p:scale>
      <p:origin x="0" y="-4286"/>
    </p:cViewPr>
  </p:sorterViewPr>
  <p:notesViewPr>
    <p:cSldViewPr snapToGrid="0" showGuides="1">
      <p:cViewPr varScale="1">
        <p:scale>
          <a:sx n="74" d="100"/>
          <a:sy n="74" d="100"/>
        </p:scale>
        <p:origin x="-74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C25-4223-A487-8F9DBC6D3C93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0C25-4223-A487-8F9DBC6D3C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0</c:v>
                </c:pt>
                <c:pt idx="1">
                  <c:v>18</c:v>
                </c:pt>
                <c:pt idx="2">
                  <c:v>34</c:v>
                </c:pt>
                <c:pt idx="3">
                  <c:v>158</c:v>
                </c:pt>
                <c:pt idx="4">
                  <c:v>119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C25-4223-A487-8F9DBC6D3C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-27"/>
        <c:axId val="292730792"/>
        <c:axId val="292731184"/>
      </c:barChart>
      <c:catAx>
        <c:axId val="292730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2731184"/>
        <c:crosses val="autoZero"/>
        <c:auto val="1"/>
        <c:lblAlgn val="ctr"/>
        <c:lblOffset val="100"/>
        <c:noMultiLvlLbl val="0"/>
      </c:catAx>
      <c:valAx>
        <c:axId val="2927311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92730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C03E-423E-82A8-6534A2D0ED19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C03E-423E-82A8-6534A2D0ED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4</c:v>
                </c:pt>
                <c:pt idx="1">
                  <c:v>36</c:v>
                </c:pt>
                <c:pt idx="2">
                  <c:v>50</c:v>
                </c:pt>
                <c:pt idx="3">
                  <c:v>96</c:v>
                </c:pt>
                <c:pt idx="4">
                  <c:v>58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3E-423E-82A8-6534A2D0ED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-27"/>
        <c:axId val="374580896"/>
        <c:axId val="374581288"/>
      </c:barChart>
      <c:catAx>
        <c:axId val="374580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4581288"/>
        <c:crosses val="autoZero"/>
        <c:auto val="1"/>
        <c:lblAlgn val="ctr"/>
        <c:lblOffset val="100"/>
        <c:noMultiLvlLbl val="0"/>
      </c:catAx>
      <c:valAx>
        <c:axId val="3745812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74580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FD7B2-88A6-E34E-8EF8-CB0C7BA47ADD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CFA4E-18EB-6D49-8DE2-7A74038C2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941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FC5FE-6F0D-D34A-8EE6-C95B4F5F4DC8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C8689-8455-3546-ADF9-3B7273760F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4292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Good</a:t>
            </a:r>
            <a:r>
              <a:rPr lang="en-US" sz="1200" baseline="0" dirty="0"/>
              <a:t> afternoon.  </a:t>
            </a:r>
          </a:p>
          <a:p>
            <a:endParaRPr lang="en-US" sz="1200" dirty="0"/>
          </a:p>
          <a:p>
            <a:r>
              <a:rPr lang="en-US" sz="1200" dirty="0"/>
              <a:t>My name is Harold Toomey.</a:t>
            </a:r>
          </a:p>
          <a:p>
            <a:endParaRPr lang="en-US" sz="1200" dirty="0"/>
          </a:p>
          <a:p>
            <a:r>
              <a:rPr lang="en-US" sz="1200" dirty="0"/>
              <a:t>I work for Intel Security.</a:t>
            </a:r>
          </a:p>
          <a:p>
            <a:endParaRPr lang="en-US" sz="1200" dirty="0"/>
          </a:p>
          <a:p>
            <a:r>
              <a:rPr lang="en-US" sz="1200" dirty="0"/>
              <a:t>I am here with my manager, Dr. James Ransome.</a:t>
            </a:r>
          </a:p>
          <a:p>
            <a:endParaRPr lang="en-US" sz="1200" dirty="0"/>
          </a:p>
          <a:p>
            <a:r>
              <a:rPr lang="en-US" sz="1200" dirty="0"/>
              <a:t>I have worked for McAfee/Intel Security for the past 9 years.</a:t>
            </a:r>
          </a:p>
          <a:p>
            <a:endParaRPr lang="en-US" sz="1200" dirty="0"/>
          </a:p>
          <a:p>
            <a:r>
              <a:rPr lang="en-US" sz="1200" dirty="0"/>
              <a:t>Before that I worked for Symantec for 8 years.</a:t>
            </a:r>
          </a:p>
          <a:p>
            <a:r>
              <a:rPr lang="en-US" sz="1200" dirty="0"/>
              <a:t>For the past 4 years I have worked in</a:t>
            </a:r>
            <a:r>
              <a:rPr lang="en-US" sz="1200" baseline="0" dirty="0"/>
              <a:t> software security.</a:t>
            </a:r>
          </a:p>
          <a:p>
            <a:r>
              <a:rPr lang="en-US" sz="1200" baseline="0" dirty="0"/>
              <a:t>I manage our PSIRT team as well as other SDL programs.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┘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60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800" b="1" dirty="0"/>
              <a:t>ISecG</a:t>
            </a:r>
          </a:p>
          <a:p>
            <a:pPr marL="228600" indent="-2286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Metrics show all open PSIRT cases, not just those resulting in published security bulletins</a:t>
            </a:r>
          </a:p>
          <a:p>
            <a:pPr marL="228600" indent="-2286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ISecG tracks PSIRT cases more granularly than mother Intel, e.g. 1 </a:t>
            </a:r>
            <a:r>
              <a:rPr lang="en-US" sz="1800" dirty="0" err="1"/>
              <a:t>vuln</a:t>
            </a:r>
            <a:r>
              <a:rPr lang="en-US" sz="1800" dirty="0"/>
              <a:t>. per product vs. 1 </a:t>
            </a:r>
            <a:r>
              <a:rPr lang="en-US" sz="1800" dirty="0" err="1"/>
              <a:t>vuln</a:t>
            </a:r>
            <a:r>
              <a:rPr lang="en-US" sz="1800" dirty="0"/>
              <a:t>. per BU</a:t>
            </a:r>
          </a:p>
          <a:p>
            <a:pPr marL="228600" indent="-2286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~2% of </a:t>
            </a:r>
            <a:r>
              <a:rPr lang="en-US" sz="1800" dirty="0" err="1"/>
              <a:t>vulns</a:t>
            </a:r>
            <a:r>
              <a:rPr lang="en-US" sz="1800" dirty="0"/>
              <a:t>. are double counted in both PSIRT databases</a:t>
            </a:r>
          </a:p>
          <a:p>
            <a:pPr marL="228600" indent="-2286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58% of the vulnerabilities are from 3</a:t>
            </a:r>
            <a:r>
              <a:rPr lang="en-US" sz="1800" baseline="30000" dirty="0"/>
              <a:t>rd</a:t>
            </a:r>
            <a:r>
              <a:rPr lang="en-US" sz="1800" dirty="0"/>
              <a:t> party and open source libraries</a:t>
            </a:r>
          </a:p>
          <a:p>
            <a:pPr marL="453827" lvl="1" indent="-2286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Spike in 2015 due to OpenSSL vulnerabilities [Heartbleed /POODLE] - 137 total</a:t>
            </a:r>
          </a:p>
          <a:p>
            <a:pPr marL="228600" indent="-2286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Only 14% are internally found </a:t>
            </a:r>
            <a:r>
              <a:rPr lang="en-US" sz="1800" dirty="0" err="1"/>
              <a:t>vulns</a:t>
            </a:r>
            <a:r>
              <a:rPr lang="en-US" sz="1800" dirty="0"/>
              <a:t>. since most are only tracked in Bugzilla</a:t>
            </a:r>
          </a:p>
          <a:p>
            <a:pPr marL="228600" indent="-2286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In 2015 ISecG shipped more products than all other Intel BUs combined</a:t>
            </a:r>
          </a:p>
          <a:p>
            <a:pPr marL="453827" lvl="1" indent="-2286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Current portfolio contains 136 product lines</a:t>
            </a:r>
          </a:p>
          <a:p>
            <a:pPr marL="228600" indent="-2286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2015 PSIRT incidents declined significantly, likely due to the PSG’s proactive activities including: training, mentoring, security reviews, and tool usage.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840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861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728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0739" y="2221197"/>
            <a:ext cx="8212886" cy="1102519"/>
          </a:xfrm>
        </p:spPr>
        <p:txBody>
          <a:bodyPr lIns="0" rIns="0" anchor="b" anchorCtr="0">
            <a:noAutofit/>
          </a:bodyPr>
          <a:lstStyle>
            <a:lvl1pPr>
              <a:defRPr sz="2800" baseline="0">
                <a:solidFill>
                  <a:schemeClr val="bg1"/>
                </a:solidFill>
                <a:latin typeface="+mj-lt"/>
                <a:cs typeface="Intel Clear Light" panose="020B0404020203020204" pitchFamily="34" charset="0"/>
              </a:defRPr>
            </a:lvl1pPr>
          </a:lstStyle>
          <a:p>
            <a:r>
              <a:rPr lang="en-US" dirty="0" err="1"/>
              <a:t>28pt</a:t>
            </a:r>
            <a:r>
              <a:rPr lang="en-US" dirty="0"/>
              <a:t> Intel Clear Light Presentation Title</a:t>
            </a:r>
            <a:br>
              <a:rPr lang="en-US" dirty="0"/>
            </a:br>
            <a:r>
              <a:rPr lang="en-US" dirty="0"/>
              <a:t>Title of Presentation Line Two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5613" y="3488723"/>
            <a:ext cx="6330212" cy="925360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200" b="1" baseline="0">
                <a:solidFill>
                  <a:schemeClr val="bg1"/>
                </a:solidFill>
                <a:latin typeface="+mn-lt"/>
                <a:cs typeface="Intel Clear" panose="020B0604020203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12pt</a:t>
            </a:r>
            <a:r>
              <a:rPr lang="en-US" dirty="0"/>
              <a:t> Intel Clear Bolded Subhead, Date, Etc.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55613" y="4813300"/>
            <a:ext cx="520976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rtl="0"/>
            <a:r>
              <a:rPr lang="en-US" sz="800" b="0" i="0" u="none" strike="noStrike" kern="1200" baseline="0" dirty="0">
                <a:solidFill>
                  <a:schemeClr val="accent3"/>
                </a:solidFill>
                <a:latin typeface="+mn-lt"/>
                <a:ea typeface="+mn-ea"/>
                <a:cs typeface="Neo Sans Intel"/>
              </a:rPr>
              <a:t>Intel Public</a:t>
            </a:r>
          </a:p>
        </p:txBody>
      </p:sp>
      <p:pic>
        <p:nvPicPr>
          <p:cNvPr id="9" name="Picture 3" descr="W:\Clients\Intel\PRODUCTION\2012_13_Production\ASSETS_LOGOS_2012-13\Assets_Complete_2012-13\ PEEL AWAY\Intel_Peels\Intel_Peels_RGB\Peel_rgb_png\peel_rt_btm_drkBlue_rgb_216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535" y="4035643"/>
            <a:ext cx="1426464" cy="110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572" y="1432296"/>
            <a:ext cx="2049636" cy="57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7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Whit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1619587"/>
            <a:ext cx="7772400" cy="1021556"/>
          </a:xfrm>
        </p:spPr>
        <p:txBody>
          <a:bodyPr anchor="b" anchorCtr="0">
            <a:noAutofit/>
          </a:bodyPr>
          <a:lstStyle>
            <a:lvl1pPr algn="l">
              <a:defRPr sz="2800" b="0" cap="none">
                <a:solidFill>
                  <a:schemeClr val="accent1"/>
                </a:solidFill>
                <a:latin typeface="+mj-lt"/>
                <a:cs typeface="Intel Clear Light" panose="020B0404020203020204" pitchFamily="34" charset="0"/>
              </a:defRPr>
            </a:lvl1pPr>
          </a:lstStyle>
          <a:p>
            <a:r>
              <a:rPr lang="en-US" dirty="0" err="1"/>
              <a:t>28pt</a:t>
            </a:r>
            <a:r>
              <a:rPr lang="en-US" dirty="0"/>
              <a:t> Intel Clear Light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613" y="2752675"/>
            <a:ext cx="7772400" cy="1125140"/>
          </a:xfrm>
        </p:spPr>
        <p:txBody>
          <a:bodyPr anchor="t" anchorCtr="0">
            <a:noAutofit/>
          </a:bodyPr>
          <a:lstStyle>
            <a:lvl1pPr marL="0" indent="0">
              <a:buNone/>
              <a:defRPr sz="1200" b="1" baseline="0">
                <a:solidFill>
                  <a:schemeClr val="accent2"/>
                </a:solidFill>
                <a:latin typeface="+mn-lt"/>
                <a:cs typeface="Intel Clear" panose="020B06040202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12pt</a:t>
            </a:r>
            <a:r>
              <a:rPr lang="en-US" dirty="0"/>
              <a:t> Intel Clear Bolded Subhead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2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lue Section Brea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.psf\Home\Desktop\WideFooterAIRev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" y="4806834"/>
            <a:ext cx="9144000" cy="33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5613" y="1619587"/>
            <a:ext cx="7772400" cy="1021556"/>
          </a:xfrm>
        </p:spPr>
        <p:txBody>
          <a:bodyPr anchor="b" anchorCtr="0">
            <a:noAutofit/>
          </a:bodyPr>
          <a:lstStyle>
            <a:lvl1pPr algn="l">
              <a:defRPr sz="2800" b="0" cap="none">
                <a:solidFill>
                  <a:schemeClr val="bg1"/>
                </a:solidFill>
                <a:latin typeface="+mj-lt"/>
                <a:cs typeface="Intel Clear Light" panose="020B0404020203020204" pitchFamily="34" charset="0"/>
              </a:defRPr>
            </a:lvl1pPr>
          </a:lstStyle>
          <a:p>
            <a:r>
              <a:rPr lang="en-US" dirty="0" err="1"/>
              <a:t>28pt</a:t>
            </a:r>
            <a:r>
              <a:rPr lang="en-US" dirty="0"/>
              <a:t> Intel Clear Light Text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 hasCustomPrompt="1"/>
          </p:nvPr>
        </p:nvSpPr>
        <p:spPr>
          <a:xfrm>
            <a:off x="455613" y="2752675"/>
            <a:ext cx="7772400" cy="1125140"/>
          </a:xfrm>
        </p:spPr>
        <p:txBody>
          <a:bodyPr anchor="t" anchorCtr="0">
            <a:noAutofit/>
          </a:bodyPr>
          <a:lstStyle>
            <a:lvl1pPr marL="0" indent="0">
              <a:buNone/>
              <a:defRPr sz="1200" b="1" baseline="0">
                <a:solidFill>
                  <a:schemeClr val="accent3"/>
                </a:solidFill>
                <a:latin typeface="+mn-lt"/>
                <a:cs typeface="Intel Clear" panose="020B06040202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12pt</a:t>
            </a:r>
            <a:r>
              <a:rPr lang="en-US" dirty="0"/>
              <a:t> Intel Clear Bolded Subhead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55613" y="4813300"/>
            <a:ext cx="520976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rtl="0"/>
            <a:r>
              <a:rPr lang="en-US" sz="800" b="0" i="0" u="none" strike="noStrike" kern="1200" baseline="0" dirty="0">
                <a:solidFill>
                  <a:schemeClr val="accent3"/>
                </a:solidFill>
                <a:latin typeface="+mn-lt"/>
                <a:ea typeface="+mn-ea"/>
                <a:cs typeface="Neo Sans Intel"/>
              </a:rPr>
              <a:t>Intel Public</a:t>
            </a:r>
          </a:p>
        </p:txBody>
      </p:sp>
    </p:spTree>
    <p:extLst>
      <p:ext uri="{BB962C8B-B14F-4D97-AF65-F5344CB8AC3E}">
        <p14:creationId xmlns:p14="http://schemas.microsoft.com/office/powerpoint/2010/main" val="1110112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Section Break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\\.psf\Home\Desktop\WideFooterAIRev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" y="4806834"/>
            <a:ext cx="9144000" cy="33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2153552"/>
            <a:ext cx="7772400" cy="1021556"/>
          </a:xfrm>
        </p:spPr>
        <p:txBody>
          <a:bodyPr anchor="b" anchorCtr="0">
            <a:noAutofit/>
          </a:bodyPr>
          <a:lstStyle>
            <a:lvl1pPr algn="l">
              <a:defRPr sz="2800" b="0" cap="none">
                <a:solidFill>
                  <a:schemeClr val="bg1"/>
                </a:solidFill>
                <a:latin typeface="+mj-lt"/>
                <a:cs typeface="Intel Clear Light" panose="020B0404020203020204" pitchFamily="34" charset="0"/>
              </a:defRPr>
            </a:lvl1pPr>
          </a:lstStyle>
          <a:p>
            <a:r>
              <a:rPr lang="en-US" dirty="0" err="1"/>
              <a:t>28pt</a:t>
            </a:r>
            <a:r>
              <a:rPr lang="en-US" dirty="0"/>
              <a:t> Intel Clear Light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613" y="3286641"/>
            <a:ext cx="7772400" cy="1125140"/>
          </a:xfrm>
        </p:spPr>
        <p:txBody>
          <a:bodyPr anchor="t" anchorCtr="0">
            <a:noAutofit/>
          </a:bodyPr>
          <a:lstStyle>
            <a:lvl1pPr marL="0" indent="0">
              <a:buNone/>
              <a:defRPr sz="1200" b="1">
                <a:solidFill>
                  <a:schemeClr val="accent3"/>
                </a:solidFill>
                <a:latin typeface="+mn-lt"/>
                <a:cs typeface="Intel Clear" panose="020B06040202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12pt</a:t>
            </a:r>
            <a:r>
              <a:rPr lang="en-US" dirty="0"/>
              <a:t> Intel Clear Bolded Subhead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2574131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55613" y="4813300"/>
            <a:ext cx="520976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rtl="0"/>
            <a:r>
              <a:rPr lang="en-US" sz="800" b="0" i="0" u="none" strike="noStrike" kern="1200" baseline="0" dirty="0">
                <a:solidFill>
                  <a:schemeClr val="accent3"/>
                </a:solidFill>
                <a:latin typeface="+mn-lt"/>
                <a:ea typeface="+mn-ea"/>
                <a:cs typeface="Neo Sans Intel"/>
              </a:rPr>
              <a:t>Intel Public</a:t>
            </a:r>
          </a:p>
        </p:txBody>
      </p:sp>
    </p:spTree>
    <p:extLst>
      <p:ext uri="{BB962C8B-B14F-4D97-AF65-F5344CB8AC3E}">
        <p14:creationId xmlns:p14="http://schemas.microsoft.com/office/powerpoint/2010/main" val="3843762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8012" cy="8686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28pt</a:t>
            </a:r>
            <a:r>
              <a:rPr lang="en-US" dirty="0"/>
              <a:t> Intel Clear Light Headline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71775"/>
            <a:ext cx="2133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6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961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ck Cov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55613" y="4813300"/>
            <a:ext cx="520976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rtl="0"/>
            <a:r>
              <a:rPr lang="en-US" sz="800" b="0" i="0" u="none" strike="noStrike" kern="1200" baseline="0" dirty="0">
                <a:solidFill>
                  <a:schemeClr val="accent3"/>
                </a:solidFill>
                <a:latin typeface="+mn-lt"/>
                <a:ea typeface="+mn-ea"/>
                <a:cs typeface="Neo Sans Intel"/>
              </a:rPr>
              <a:t>Intel Public</a:t>
            </a:r>
          </a:p>
        </p:txBody>
      </p:sp>
      <p:pic>
        <p:nvPicPr>
          <p:cNvPr id="4" name="Picture 2" descr="\\.psf\Home\Desktop\Inte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432" y="1875130"/>
            <a:ext cx="2108795" cy="138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636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0739" y="2355675"/>
            <a:ext cx="8212886" cy="1102519"/>
          </a:xfrm>
        </p:spPr>
        <p:txBody>
          <a:bodyPr lIns="0" rIns="0" anchor="b" anchorCtr="0">
            <a:noAutofit/>
          </a:bodyPr>
          <a:lstStyle>
            <a:lvl1pPr>
              <a:defRPr sz="2800" baseline="0">
                <a:solidFill>
                  <a:schemeClr val="bg1"/>
                </a:solidFill>
                <a:latin typeface="+mj-lt"/>
                <a:cs typeface="Intel Clear Light" panose="020B0404020203020204" pitchFamily="34" charset="0"/>
              </a:defRPr>
            </a:lvl1pPr>
          </a:lstStyle>
          <a:p>
            <a:r>
              <a:rPr lang="en-US" dirty="0" err="1"/>
              <a:t>28pt</a:t>
            </a:r>
            <a:r>
              <a:rPr lang="en-US" dirty="0"/>
              <a:t> Intel Clear Light Presentation Title</a:t>
            </a:r>
            <a:br>
              <a:rPr lang="en-US" dirty="0"/>
            </a:br>
            <a:r>
              <a:rPr lang="en-US" dirty="0"/>
              <a:t>Title of Presentation Line Two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5613" y="3623201"/>
            <a:ext cx="6330212" cy="925360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200" b="1" baseline="0">
                <a:solidFill>
                  <a:srgbClr val="FFDA00"/>
                </a:solidFill>
                <a:latin typeface="+mn-lt"/>
                <a:cs typeface="Intel Clear" panose="020B0604020203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12pt</a:t>
            </a:r>
            <a:r>
              <a:rPr lang="en-US" dirty="0"/>
              <a:t> Intel Clear Bolded Subhead, Date, Etc.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55613" y="4813300"/>
            <a:ext cx="520976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rtl="0"/>
            <a:r>
              <a:rPr lang="en-US" sz="800" b="0" i="0" u="none" strike="noStrike" kern="1200" baseline="0" dirty="0">
                <a:solidFill>
                  <a:schemeClr val="accent3"/>
                </a:solidFill>
                <a:latin typeface="+mn-lt"/>
                <a:ea typeface="+mn-ea"/>
                <a:cs typeface="Neo Sans Intel"/>
              </a:rPr>
              <a:t>Intel Public</a:t>
            </a:r>
          </a:p>
        </p:txBody>
      </p:sp>
      <p:sp>
        <p:nvSpPr>
          <p:cNvPr id="8" name="Freeform 7"/>
          <p:cNvSpPr/>
          <p:nvPr userDrawn="1"/>
        </p:nvSpPr>
        <p:spPr>
          <a:xfrm>
            <a:off x="-7472" y="-10995"/>
            <a:ext cx="9152065" cy="531704"/>
          </a:xfrm>
          <a:custGeom>
            <a:avLst/>
            <a:gdLst>
              <a:gd name="connsiteX0" fmla="*/ 7471 w 9158942"/>
              <a:gd name="connsiteY0" fmla="*/ 0 h 911412"/>
              <a:gd name="connsiteX1" fmla="*/ 0 w 9158942"/>
              <a:gd name="connsiteY1" fmla="*/ 903941 h 911412"/>
              <a:gd name="connsiteX2" fmla="*/ 5393765 w 9158942"/>
              <a:gd name="connsiteY2" fmla="*/ 911412 h 911412"/>
              <a:gd name="connsiteX3" fmla="*/ 5909236 w 9158942"/>
              <a:gd name="connsiteY3" fmla="*/ 597647 h 911412"/>
              <a:gd name="connsiteX4" fmla="*/ 9151471 w 9158942"/>
              <a:gd name="connsiteY4" fmla="*/ 605118 h 911412"/>
              <a:gd name="connsiteX5" fmla="*/ 9158942 w 9158942"/>
              <a:gd name="connsiteY5" fmla="*/ 0 h 911412"/>
              <a:gd name="connsiteX6" fmla="*/ 7471 w 9158942"/>
              <a:gd name="connsiteY6" fmla="*/ 0 h 911412"/>
              <a:gd name="connsiteX0" fmla="*/ 7471 w 9158942"/>
              <a:gd name="connsiteY0" fmla="*/ 0 h 911412"/>
              <a:gd name="connsiteX1" fmla="*/ 0 w 9158942"/>
              <a:gd name="connsiteY1" fmla="*/ 903941 h 911412"/>
              <a:gd name="connsiteX2" fmla="*/ 5393765 w 9158942"/>
              <a:gd name="connsiteY2" fmla="*/ 911412 h 911412"/>
              <a:gd name="connsiteX3" fmla="*/ 5909236 w 9158942"/>
              <a:gd name="connsiteY3" fmla="*/ 597647 h 911412"/>
              <a:gd name="connsiteX4" fmla="*/ 9151471 w 9158942"/>
              <a:gd name="connsiteY4" fmla="*/ 591991 h 911412"/>
              <a:gd name="connsiteX5" fmla="*/ 9158942 w 9158942"/>
              <a:gd name="connsiteY5" fmla="*/ 0 h 911412"/>
              <a:gd name="connsiteX6" fmla="*/ 7471 w 9158942"/>
              <a:gd name="connsiteY6" fmla="*/ 0 h 911412"/>
              <a:gd name="connsiteX0" fmla="*/ 7471 w 9158942"/>
              <a:gd name="connsiteY0" fmla="*/ 0 h 911412"/>
              <a:gd name="connsiteX1" fmla="*/ 0 w 9158942"/>
              <a:gd name="connsiteY1" fmla="*/ 903941 h 911412"/>
              <a:gd name="connsiteX2" fmla="*/ 5393765 w 9158942"/>
              <a:gd name="connsiteY2" fmla="*/ 911412 h 911412"/>
              <a:gd name="connsiteX3" fmla="*/ 5909236 w 9158942"/>
              <a:gd name="connsiteY3" fmla="*/ 597647 h 911412"/>
              <a:gd name="connsiteX4" fmla="*/ 9148189 w 9158942"/>
              <a:gd name="connsiteY4" fmla="*/ 601837 h 911412"/>
              <a:gd name="connsiteX5" fmla="*/ 9158942 w 9158942"/>
              <a:gd name="connsiteY5" fmla="*/ 0 h 911412"/>
              <a:gd name="connsiteX6" fmla="*/ 7471 w 9158942"/>
              <a:gd name="connsiteY6" fmla="*/ 0 h 911412"/>
              <a:gd name="connsiteX0" fmla="*/ 7471 w 9148711"/>
              <a:gd name="connsiteY0" fmla="*/ 0 h 911412"/>
              <a:gd name="connsiteX1" fmla="*/ 0 w 9148711"/>
              <a:gd name="connsiteY1" fmla="*/ 903941 h 911412"/>
              <a:gd name="connsiteX2" fmla="*/ 5393765 w 9148711"/>
              <a:gd name="connsiteY2" fmla="*/ 911412 h 911412"/>
              <a:gd name="connsiteX3" fmla="*/ 5909236 w 9148711"/>
              <a:gd name="connsiteY3" fmla="*/ 597647 h 911412"/>
              <a:gd name="connsiteX4" fmla="*/ 9148189 w 9148711"/>
              <a:gd name="connsiteY4" fmla="*/ 601837 h 911412"/>
              <a:gd name="connsiteX5" fmla="*/ 9145816 w 9148711"/>
              <a:gd name="connsiteY5" fmla="*/ 0 h 911412"/>
              <a:gd name="connsiteX6" fmla="*/ 7471 w 9148711"/>
              <a:gd name="connsiteY6" fmla="*/ 0 h 911412"/>
              <a:gd name="connsiteX0" fmla="*/ 7471 w 9155661"/>
              <a:gd name="connsiteY0" fmla="*/ 0 h 911412"/>
              <a:gd name="connsiteX1" fmla="*/ 0 w 9155661"/>
              <a:gd name="connsiteY1" fmla="*/ 903941 h 911412"/>
              <a:gd name="connsiteX2" fmla="*/ 5393765 w 9155661"/>
              <a:gd name="connsiteY2" fmla="*/ 911412 h 911412"/>
              <a:gd name="connsiteX3" fmla="*/ 5909236 w 9155661"/>
              <a:gd name="connsiteY3" fmla="*/ 597647 h 911412"/>
              <a:gd name="connsiteX4" fmla="*/ 9148189 w 9155661"/>
              <a:gd name="connsiteY4" fmla="*/ 601837 h 911412"/>
              <a:gd name="connsiteX5" fmla="*/ 9155661 w 9155661"/>
              <a:gd name="connsiteY5" fmla="*/ 0 h 911412"/>
              <a:gd name="connsiteX6" fmla="*/ 7471 w 9155661"/>
              <a:gd name="connsiteY6" fmla="*/ 0 h 911412"/>
              <a:gd name="connsiteX0" fmla="*/ 7471 w 9158556"/>
              <a:gd name="connsiteY0" fmla="*/ 0 h 911412"/>
              <a:gd name="connsiteX1" fmla="*/ 0 w 9158556"/>
              <a:gd name="connsiteY1" fmla="*/ 903941 h 911412"/>
              <a:gd name="connsiteX2" fmla="*/ 5393765 w 9158556"/>
              <a:gd name="connsiteY2" fmla="*/ 911412 h 911412"/>
              <a:gd name="connsiteX3" fmla="*/ 5909236 w 9158556"/>
              <a:gd name="connsiteY3" fmla="*/ 597647 h 911412"/>
              <a:gd name="connsiteX4" fmla="*/ 9158034 w 9158556"/>
              <a:gd name="connsiteY4" fmla="*/ 598555 h 911412"/>
              <a:gd name="connsiteX5" fmla="*/ 9155661 w 9158556"/>
              <a:gd name="connsiteY5" fmla="*/ 0 h 911412"/>
              <a:gd name="connsiteX6" fmla="*/ 7471 w 9158556"/>
              <a:gd name="connsiteY6" fmla="*/ 0 h 911412"/>
              <a:gd name="connsiteX0" fmla="*/ 7471 w 9155661"/>
              <a:gd name="connsiteY0" fmla="*/ 0 h 911412"/>
              <a:gd name="connsiteX1" fmla="*/ 0 w 9155661"/>
              <a:gd name="connsiteY1" fmla="*/ 903941 h 911412"/>
              <a:gd name="connsiteX2" fmla="*/ 5393765 w 9155661"/>
              <a:gd name="connsiteY2" fmla="*/ 911412 h 911412"/>
              <a:gd name="connsiteX3" fmla="*/ 5909236 w 9155661"/>
              <a:gd name="connsiteY3" fmla="*/ 597647 h 911412"/>
              <a:gd name="connsiteX4" fmla="*/ 9151470 w 9155661"/>
              <a:gd name="connsiteY4" fmla="*/ 595274 h 911412"/>
              <a:gd name="connsiteX5" fmla="*/ 9155661 w 9155661"/>
              <a:gd name="connsiteY5" fmla="*/ 0 h 911412"/>
              <a:gd name="connsiteX6" fmla="*/ 7471 w 9155661"/>
              <a:gd name="connsiteY6" fmla="*/ 0 h 911412"/>
              <a:gd name="connsiteX0" fmla="*/ 522 w 9158557"/>
              <a:gd name="connsiteY0" fmla="*/ 0 h 911412"/>
              <a:gd name="connsiteX1" fmla="*/ 2896 w 9158557"/>
              <a:gd name="connsiteY1" fmla="*/ 903941 h 911412"/>
              <a:gd name="connsiteX2" fmla="*/ 5396661 w 9158557"/>
              <a:gd name="connsiteY2" fmla="*/ 911412 h 911412"/>
              <a:gd name="connsiteX3" fmla="*/ 5912132 w 9158557"/>
              <a:gd name="connsiteY3" fmla="*/ 597647 h 911412"/>
              <a:gd name="connsiteX4" fmla="*/ 9154366 w 9158557"/>
              <a:gd name="connsiteY4" fmla="*/ 595274 h 911412"/>
              <a:gd name="connsiteX5" fmla="*/ 9158557 w 9158557"/>
              <a:gd name="connsiteY5" fmla="*/ 0 h 911412"/>
              <a:gd name="connsiteX6" fmla="*/ 522 w 9158557"/>
              <a:gd name="connsiteY6" fmla="*/ 0 h 911412"/>
              <a:gd name="connsiteX0" fmla="*/ 522 w 9158557"/>
              <a:gd name="connsiteY0" fmla="*/ 0 h 917068"/>
              <a:gd name="connsiteX1" fmla="*/ 2896 w 9158557"/>
              <a:gd name="connsiteY1" fmla="*/ 917068 h 917068"/>
              <a:gd name="connsiteX2" fmla="*/ 5396661 w 9158557"/>
              <a:gd name="connsiteY2" fmla="*/ 911412 h 917068"/>
              <a:gd name="connsiteX3" fmla="*/ 5912132 w 9158557"/>
              <a:gd name="connsiteY3" fmla="*/ 597647 h 917068"/>
              <a:gd name="connsiteX4" fmla="*/ 9154366 w 9158557"/>
              <a:gd name="connsiteY4" fmla="*/ 595274 h 917068"/>
              <a:gd name="connsiteX5" fmla="*/ 9158557 w 9158557"/>
              <a:gd name="connsiteY5" fmla="*/ 0 h 917068"/>
              <a:gd name="connsiteX6" fmla="*/ 522 w 9158557"/>
              <a:gd name="connsiteY6" fmla="*/ 0 h 917068"/>
              <a:gd name="connsiteX0" fmla="*/ 522 w 9158557"/>
              <a:gd name="connsiteY0" fmla="*/ 0 h 911412"/>
              <a:gd name="connsiteX1" fmla="*/ 2896 w 9158557"/>
              <a:gd name="connsiteY1" fmla="*/ 910555 h 911412"/>
              <a:gd name="connsiteX2" fmla="*/ 5396661 w 9158557"/>
              <a:gd name="connsiteY2" fmla="*/ 911412 h 911412"/>
              <a:gd name="connsiteX3" fmla="*/ 5912132 w 9158557"/>
              <a:gd name="connsiteY3" fmla="*/ 597647 h 911412"/>
              <a:gd name="connsiteX4" fmla="*/ 9154366 w 9158557"/>
              <a:gd name="connsiteY4" fmla="*/ 595274 h 911412"/>
              <a:gd name="connsiteX5" fmla="*/ 9158557 w 9158557"/>
              <a:gd name="connsiteY5" fmla="*/ 0 h 911412"/>
              <a:gd name="connsiteX6" fmla="*/ 522 w 9158557"/>
              <a:gd name="connsiteY6" fmla="*/ 0 h 911412"/>
              <a:gd name="connsiteX0" fmla="*/ 80091 w 9155661"/>
              <a:gd name="connsiteY0" fmla="*/ 241917 h 911412"/>
              <a:gd name="connsiteX1" fmla="*/ 0 w 9155661"/>
              <a:gd name="connsiteY1" fmla="*/ 910555 h 911412"/>
              <a:gd name="connsiteX2" fmla="*/ 5393765 w 9155661"/>
              <a:gd name="connsiteY2" fmla="*/ 911412 h 911412"/>
              <a:gd name="connsiteX3" fmla="*/ 5909236 w 9155661"/>
              <a:gd name="connsiteY3" fmla="*/ 597647 h 911412"/>
              <a:gd name="connsiteX4" fmla="*/ 9151470 w 9155661"/>
              <a:gd name="connsiteY4" fmla="*/ 595274 h 911412"/>
              <a:gd name="connsiteX5" fmla="*/ 9155661 w 9155661"/>
              <a:gd name="connsiteY5" fmla="*/ 0 h 911412"/>
              <a:gd name="connsiteX6" fmla="*/ 80091 w 9155661"/>
              <a:gd name="connsiteY6" fmla="*/ 241917 h 911412"/>
              <a:gd name="connsiteX0" fmla="*/ 3124 w 9155661"/>
              <a:gd name="connsiteY0" fmla="*/ 175940 h 911412"/>
              <a:gd name="connsiteX1" fmla="*/ 0 w 9155661"/>
              <a:gd name="connsiteY1" fmla="*/ 910555 h 911412"/>
              <a:gd name="connsiteX2" fmla="*/ 5393765 w 9155661"/>
              <a:gd name="connsiteY2" fmla="*/ 911412 h 911412"/>
              <a:gd name="connsiteX3" fmla="*/ 5909236 w 9155661"/>
              <a:gd name="connsiteY3" fmla="*/ 597647 h 911412"/>
              <a:gd name="connsiteX4" fmla="*/ 9151470 w 9155661"/>
              <a:gd name="connsiteY4" fmla="*/ 595274 h 911412"/>
              <a:gd name="connsiteX5" fmla="*/ 9155661 w 9155661"/>
              <a:gd name="connsiteY5" fmla="*/ 0 h 911412"/>
              <a:gd name="connsiteX6" fmla="*/ 3124 w 9155661"/>
              <a:gd name="connsiteY6" fmla="*/ 175940 h 911412"/>
              <a:gd name="connsiteX0" fmla="*/ 3124 w 9155661"/>
              <a:gd name="connsiteY0" fmla="*/ 146617 h 911412"/>
              <a:gd name="connsiteX1" fmla="*/ 0 w 9155661"/>
              <a:gd name="connsiteY1" fmla="*/ 910555 h 911412"/>
              <a:gd name="connsiteX2" fmla="*/ 5393765 w 9155661"/>
              <a:gd name="connsiteY2" fmla="*/ 911412 h 911412"/>
              <a:gd name="connsiteX3" fmla="*/ 5909236 w 9155661"/>
              <a:gd name="connsiteY3" fmla="*/ 597647 h 911412"/>
              <a:gd name="connsiteX4" fmla="*/ 9151470 w 9155661"/>
              <a:gd name="connsiteY4" fmla="*/ 595274 h 911412"/>
              <a:gd name="connsiteX5" fmla="*/ 9155661 w 9155661"/>
              <a:gd name="connsiteY5" fmla="*/ 0 h 911412"/>
              <a:gd name="connsiteX6" fmla="*/ 3124 w 9155661"/>
              <a:gd name="connsiteY6" fmla="*/ 146617 h 911412"/>
              <a:gd name="connsiteX0" fmla="*/ 3124 w 9151521"/>
              <a:gd name="connsiteY0" fmla="*/ 0 h 764795"/>
              <a:gd name="connsiteX1" fmla="*/ 0 w 9151521"/>
              <a:gd name="connsiteY1" fmla="*/ 763938 h 764795"/>
              <a:gd name="connsiteX2" fmla="*/ 5393765 w 9151521"/>
              <a:gd name="connsiteY2" fmla="*/ 764795 h 764795"/>
              <a:gd name="connsiteX3" fmla="*/ 5909236 w 9151521"/>
              <a:gd name="connsiteY3" fmla="*/ 451030 h 764795"/>
              <a:gd name="connsiteX4" fmla="*/ 9151470 w 9151521"/>
              <a:gd name="connsiteY4" fmla="*/ 448657 h 764795"/>
              <a:gd name="connsiteX5" fmla="*/ 9067698 w 9151521"/>
              <a:gd name="connsiteY5" fmla="*/ 21992 h 764795"/>
              <a:gd name="connsiteX6" fmla="*/ 3124 w 9151521"/>
              <a:gd name="connsiteY6" fmla="*/ 0 h 764795"/>
              <a:gd name="connsiteX0" fmla="*/ 3124 w 9152065"/>
              <a:gd name="connsiteY0" fmla="*/ 0 h 764795"/>
              <a:gd name="connsiteX1" fmla="*/ 0 w 9152065"/>
              <a:gd name="connsiteY1" fmla="*/ 763938 h 764795"/>
              <a:gd name="connsiteX2" fmla="*/ 5393765 w 9152065"/>
              <a:gd name="connsiteY2" fmla="*/ 764795 h 764795"/>
              <a:gd name="connsiteX3" fmla="*/ 5909236 w 9152065"/>
              <a:gd name="connsiteY3" fmla="*/ 451030 h 764795"/>
              <a:gd name="connsiteX4" fmla="*/ 9151470 w 9152065"/>
              <a:gd name="connsiteY4" fmla="*/ 448657 h 764795"/>
              <a:gd name="connsiteX5" fmla="*/ 9150163 w 9152065"/>
              <a:gd name="connsiteY5" fmla="*/ 14661 h 764795"/>
              <a:gd name="connsiteX6" fmla="*/ 3124 w 9152065"/>
              <a:gd name="connsiteY6" fmla="*/ 0 h 764795"/>
              <a:gd name="connsiteX0" fmla="*/ 3124 w 9152065"/>
              <a:gd name="connsiteY0" fmla="*/ 0 h 764795"/>
              <a:gd name="connsiteX1" fmla="*/ 0 w 9152065"/>
              <a:gd name="connsiteY1" fmla="*/ 697960 h 764795"/>
              <a:gd name="connsiteX2" fmla="*/ 5393765 w 9152065"/>
              <a:gd name="connsiteY2" fmla="*/ 764795 h 764795"/>
              <a:gd name="connsiteX3" fmla="*/ 5909236 w 9152065"/>
              <a:gd name="connsiteY3" fmla="*/ 451030 h 764795"/>
              <a:gd name="connsiteX4" fmla="*/ 9151470 w 9152065"/>
              <a:gd name="connsiteY4" fmla="*/ 448657 h 764795"/>
              <a:gd name="connsiteX5" fmla="*/ 9150163 w 9152065"/>
              <a:gd name="connsiteY5" fmla="*/ 14661 h 764795"/>
              <a:gd name="connsiteX6" fmla="*/ 3124 w 9152065"/>
              <a:gd name="connsiteY6" fmla="*/ 0 h 764795"/>
              <a:gd name="connsiteX0" fmla="*/ 3124 w 9152065"/>
              <a:gd name="connsiteY0" fmla="*/ 0 h 706148"/>
              <a:gd name="connsiteX1" fmla="*/ 0 w 9152065"/>
              <a:gd name="connsiteY1" fmla="*/ 697960 h 706148"/>
              <a:gd name="connsiteX2" fmla="*/ 5476230 w 9152065"/>
              <a:gd name="connsiteY2" fmla="*/ 706148 h 706148"/>
              <a:gd name="connsiteX3" fmla="*/ 5909236 w 9152065"/>
              <a:gd name="connsiteY3" fmla="*/ 451030 h 706148"/>
              <a:gd name="connsiteX4" fmla="*/ 9151470 w 9152065"/>
              <a:gd name="connsiteY4" fmla="*/ 448657 h 706148"/>
              <a:gd name="connsiteX5" fmla="*/ 9150163 w 9152065"/>
              <a:gd name="connsiteY5" fmla="*/ 14661 h 706148"/>
              <a:gd name="connsiteX6" fmla="*/ 3124 w 9152065"/>
              <a:gd name="connsiteY6" fmla="*/ 0 h 706148"/>
              <a:gd name="connsiteX0" fmla="*/ 3124 w 9152065"/>
              <a:gd name="connsiteY0" fmla="*/ 7331 h 713479"/>
              <a:gd name="connsiteX1" fmla="*/ 0 w 9152065"/>
              <a:gd name="connsiteY1" fmla="*/ 705291 h 713479"/>
              <a:gd name="connsiteX2" fmla="*/ 5476230 w 9152065"/>
              <a:gd name="connsiteY2" fmla="*/ 713479 h 713479"/>
              <a:gd name="connsiteX3" fmla="*/ 5909236 w 9152065"/>
              <a:gd name="connsiteY3" fmla="*/ 458361 h 713479"/>
              <a:gd name="connsiteX4" fmla="*/ 9151470 w 9152065"/>
              <a:gd name="connsiteY4" fmla="*/ 455988 h 713479"/>
              <a:gd name="connsiteX5" fmla="*/ 9150163 w 9152065"/>
              <a:gd name="connsiteY5" fmla="*/ 0 h 713479"/>
              <a:gd name="connsiteX6" fmla="*/ 3124 w 9152065"/>
              <a:gd name="connsiteY6" fmla="*/ 7331 h 713479"/>
              <a:gd name="connsiteX0" fmla="*/ 3124 w 9152065"/>
              <a:gd name="connsiteY0" fmla="*/ 7331 h 705291"/>
              <a:gd name="connsiteX1" fmla="*/ 0 w 9152065"/>
              <a:gd name="connsiteY1" fmla="*/ 705291 h 705291"/>
              <a:gd name="connsiteX2" fmla="*/ 5487226 w 9152065"/>
              <a:gd name="connsiteY2" fmla="*/ 691487 h 705291"/>
              <a:gd name="connsiteX3" fmla="*/ 5909236 w 9152065"/>
              <a:gd name="connsiteY3" fmla="*/ 458361 h 705291"/>
              <a:gd name="connsiteX4" fmla="*/ 9151470 w 9152065"/>
              <a:gd name="connsiteY4" fmla="*/ 455988 h 705291"/>
              <a:gd name="connsiteX5" fmla="*/ 9150163 w 9152065"/>
              <a:gd name="connsiteY5" fmla="*/ 0 h 705291"/>
              <a:gd name="connsiteX6" fmla="*/ 3124 w 9152065"/>
              <a:gd name="connsiteY6" fmla="*/ 7331 h 705291"/>
              <a:gd name="connsiteX0" fmla="*/ 3124 w 9152065"/>
              <a:gd name="connsiteY0" fmla="*/ 7331 h 713479"/>
              <a:gd name="connsiteX1" fmla="*/ 0 w 9152065"/>
              <a:gd name="connsiteY1" fmla="*/ 705291 h 713479"/>
              <a:gd name="connsiteX2" fmla="*/ 5470733 w 9152065"/>
              <a:gd name="connsiteY2" fmla="*/ 713479 h 713479"/>
              <a:gd name="connsiteX3" fmla="*/ 5909236 w 9152065"/>
              <a:gd name="connsiteY3" fmla="*/ 458361 h 713479"/>
              <a:gd name="connsiteX4" fmla="*/ 9151470 w 9152065"/>
              <a:gd name="connsiteY4" fmla="*/ 455988 h 713479"/>
              <a:gd name="connsiteX5" fmla="*/ 9150163 w 9152065"/>
              <a:gd name="connsiteY5" fmla="*/ 0 h 713479"/>
              <a:gd name="connsiteX6" fmla="*/ 3124 w 9152065"/>
              <a:gd name="connsiteY6" fmla="*/ 7331 h 713479"/>
              <a:gd name="connsiteX0" fmla="*/ 3124 w 9152065"/>
              <a:gd name="connsiteY0" fmla="*/ 7331 h 705291"/>
              <a:gd name="connsiteX1" fmla="*/ 0 w 9152065"/>
              <a:gd name="connsiteY1" fmla="*/ 705291 h 705291"/>
              <a:gd name="connsiteX2" fmla="*/ 5470733 w 9152065"/>
              <a:gd name="connsiteY2" fmla="*/ 695319 h 705291"/>
              <a:gd name="connsiteX3" fmla="*/ 5909236 w 9152065"/>
              <a:gd name="connsiteY3" fmla="*/ 458361 h 705291"/>
              <a:gd name="connsiteX4" fmla="*/ 9151470 w 9152065"/>
              <a:gd name="connsiteY4" fmla="*/ 455988 h 705291"/>
              <a:gd name="connsiteX5" fmla="*/ 9150163 w 9152065"/>
              <a:gd name="connsiteY5" fmla="*/ 0 h 705291"/>
              <a:gd name="connsiteX6" fmla="*/ 3124 w 9152065"/>
              <a:gd name="connsiteY6" fmla="*/ 7331 h 705291"/>
              <a:gd name="connsiteX0" fmla="*/ 3124 w 9152065"/>
              <a:gd name="connsiteY0" fmla="*/ 7331 h 708939"/>
              <a:gd name="connsiteX1" fmla="*/ 0 w 9152065"/>
              <a:gd name="connsiteY1" fmla="*/ 705291 h 708939"/>
              <a:gd name="connsiteX2" fmla="*/ 5467329 w 9152065"/>
              <a:gd name="connsiteY2" fmla="*/ 708939 h 708939"/>
              <a:gd name="connsiteX3" fmla="*/ 5909236 w 9152065"/>
              <a:gd name="connsiteY3" fmla="*/ 458361 h 708939"/>
              <a:gd name="connsiteX4" fmla="*/ 9151470 w 9152065"/>
              <a:gd name="connsiteY4" fmla="*/ 455988 h 708939"/>
              <a:gd name="connsiteX5" fmla="*/ 9150163 w 9152065"/>
              <a:gd name="connsiteY5" fmla="*/ 0 h 708939"/>
              <a:gd name="connsiteX6" fmla="*/ 3124 w 9152065"/>
              <a:gd name="connsiteY6" fmla="*/ 7331 h 70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2065" h="708939">
                <a:moveTo>
                  <a:pt x="3124" y="7331"/>
                </a:moveTo>
                <a:cubicBezTo>
                  <a:pt x="634" y="308645"/>
                  <a:pt x="2490" y="403977"/>
                  <a:pt x="0" y="705291"/>
                </a:cubicBezTo>
                <a:lnTo>
                  <a:pt x="5467329" y="708939"/>
                </a:lnTo>
                <a:lnTo>
                  <a:pt x="5909236" y="458361"/>
                </a:lnTo>
                <a:lnTo>
                  <a:pt x="9151470" y="455988"/>
                </a:lnTo>
                <a:cubicBezTo>
                  <a:pt x="9153960" y="254282"/>
                  <a:pt x="9147673" y="201706"/>
                  <a:pt x="9150163" y="0"/>
                </a:cubicBezTo>
                <a:lnTo>
                  <a:pt x="3124" y="73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\\.psf\Home\Desktop\Inte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8" y="1223661"/>
            <a:ext cx="1220881" cy="80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813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28pt</a:t>
            </a:r>
            <a:r>
              <a:rPr lang="en-US" dirty="0"/>
              <a:t> Intel Clear Light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5613" y="1203325"/>
            <a:ext cx="8228012" cy="3425825"/>
          </a:xfrm>
        </p:spPr>
        <p:txBody>
          <a:bodyPr/>
          <a:lstStyle>
            <a:lvl2pPr>
              <a:defRPr sz="18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 dirty="0"/>
              <a:t>18pt Intel Clear body text</a:t>
            </a:r>
          </a:p>
          <a:p>
            <a:pPr lvl="1"/>
            <a:r>
              <a:rPr lang="en-US" dirty="0"/>
              <a:t>18pt Intel Clear bullet one</a:t>
            </a:r>
          </a:p>
          <a:p>
            <a:pPr lvl="2"/>
            <a:r>
              <a:rPr lang="en-US" dirty="0"/>
              <a:t>18pt Intel Clear sub-bullet</a:t>
            </a:r>
          </a:p>
          <a:p>
            <a:pPr lvl="3"/>
            <a:r>
              <a:rPr lang="en-US" dirty="0"/>
              <a:t>16pt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</p:spTree>
    <p:extLst>
      <p:ext uri="{BB962C8B-B14F-4D97-AF65-F5344CB8AC3E}">
        <p14:creationId xmlns:p14="http://schemas.microsoft.com/office/powerpoint/2010/main" val="1358511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28pt</a:t>
            </a:r>
            <a:r>
              <a:rPr lang="en-US" dirty="0"/>
              <a:t> Intel Clear Light Headline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455613" y="1203325"/>
            <a:ext cx="8228012" cy="3425825"/>
          </a:xfrm>
        </p:spPr>
        <p:txBody>
          <a:bodyPr/>
          <a:lstStyle/>
          <a:p>
            <a:pPr lvl="0"/>
            <a:r>
              <a:rPr lang="en-US" dirty="0"/>
              <a:t>18pt Intel Clear body text</a:t>
            </a:r>
          </a:p>
          <a:p>
            <a:pPr lvl="1"/>
            <a:r>
              <a:rPr lang="en-US" dirty="0"/>
              <a:t>16pt Intel Clear bullet one</a:t>
            </a:r>
          </a:p>
          <a:p>
            <a:pPr lvl="2"/>
            <a:r>
              <a:rPr lang="en-US" dirty="0"/>
              <a:t>16pt Intel Clear sub-bullet</a:t>
            </a:r>
          </a:p>
          <a:p>
            <a:pPr lvl="3"/>
            <a:r>
              <a:rPr lang="en-US" dirty="0" err="1"/>
              <a:t>14pt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</p:spTree>
    <p:extLst>
      <p:ext uri="{BB962C8B-B14F-4D97-AF65-F5344CB8AC3E}">
        <p14:creationId xmlns:p14="http://schemas.microsoft.com/office/powerpoint/2010/main" val="3494045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8012" cy="8686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28pt</a:t>
            </a:r>
            <a:r>
              <a:rPr lang="en-US" dirty="0"/>
              <a:t> Intel Clear Light Headline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3" y="1203324"/>
            <a:ext cx="4006851" cy="3425825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678363" y="1203324"/>
            <a:ext cx="4005264" cy="3425825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</p:spTree>
    <p:extLst>
      <p:ext uri="{BB962C8B-B14F-4D97-AF65-F5344CB8AC3E}">
        <p14:creationId xmlns:p14="http://schemas.microsoft.com/office/powerpoint/2010/main" val="4062063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e and Attribu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8012" cy="86868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800" b="0" i="0" u="none" strike="noStrike" baseline="0" smtClean="0"/>
            </a:lvl1pPr>
          </a:lstStyle>
          <a:p>
            <a:r>
              <a:rPr lang="en-US" dirty="0" err="1"/>
              <a:t>28pt</a:t>
            </a:r>
            <a:r>
              <a:rPr lang="en-US" dirty="0"/>
              <a:t> Intel Clear Light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5613" y="1203325"/>
            <a:ext cx="8228013" cy="3425825"/>
          </a:xfrm>
        </p:spPr>
        <p:txBody>
          <a:bodyPr anchor="ctr" anchorCtr="0"/>
          <a:lstStyle>
            <a:lvl1pPr marL="190500" indent="-190500">
              <a:defRPr sz="4400" baseline="0">
                <a:solidFill>
                  <a:schemeClr val="accent2"/>
                </a:solidFill>
                <a:latin typeface="+mj-lt"/>
                <a:cs typeface="Intel Clear Light" panose="020B0404020203020204" pitchFamily="34" charset="0"/>
              </a:defRPr>
            </a:lvl1pPr>
            <a:lvl2pPr marL="417513" indent="-225425">
              <a:buFont typeface="Lucida Grande"/>
              <a:buChar char="−"/>
              <a:defRPr sz="1200" baseline="0">
                <a:latin typeface="+mn-lt"/>
                <a:cs typeface="Intel Clear" panose="020B0604020203020204" pitchFamily="34" charset="0"/>
              </a:defRPr>
            </a:lvl2pPr>
            <a:lvl3pPr marL="685800" indent="-228600">
              <a:defRPr sz="1200">
                <a:latin typeface="+mn-lt"/>
              </a:defRPr>
            </a:lvl3pPr>
            <a:lvl4pPr>
              <a:defRPr sz="110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 dirty="0"/>
              <a:t>“</a:t>
            </a:r>
            <a:r>
              <a:rPr lang="en-US" dirty="0" err="1"/>
              <a:t>44pt</a:t>
            </a:r>
            <a:r>
              <a:rPr lang="en-US" dirty="0"/>
              <a:t> Intel Clear Light Text”</a:t>
            </a:r>
          </a:p>
          <a:p>
            <a:pPr lvl="1"/>
            <a:r>
              <a:rPr lang="en-US" dirty="0" err="1"/>
              <a:t>12pt</a:t>
            </a:r>
            <a:r>
              <a:rPr lang="en-US" dirty="0"/>
              <a:t> Attribution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46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10"/>
          <p:cNvSpPr>
            <a:spLocks noGrp="1" noChangeAspect="1"/>
          </p:cNvSpPr>
          <p:nvPr>
            <p:ph type="pic" sz="quarter" idx="14"/>
          </p:nvPr>
        </p:nvSpPr>
        <p:spPr>
          <a:xfrm>
            <a:off x="0" y="4805172"/>
            <a:ext cx="9144000" cy="338328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8012" cy="868680"/>
          </a:xfrm>
        </p:spPr>
        <p:txBody>
          <a:bodyPr>
            <a:normAutofit/>
          </a:bodyPr>
          <a:lstStyle>
            <a:lvl1pPr>
              <a:defRPr sz="2800" baseline="0"/>
            </a:lvl1pPr>
          </a:lstStyle>
          <a:p>
            <a:r>
              <a:rPr lang="en-US" dirty="0" err="1"/>
              <a:t>28pt</a:t>
            </a:r>
            <a:r>
              <a:rPr lang="en-US" dirty="0"/>
              <a:t> Intel Clear Light Headline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07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ttom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2574131"/>
            <a:ext cx="9144000" cy="2569369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Picture Placeholder 10"/>
          <p:cNvSpPr>
            <a:spLocks noGrp="1" noChangeAspect="1"/>
          </p:cNvSpPr>
          <p:nvPr>
            <p:ph type="pic" sz="quarter" idx="14"/>
          </p:nvPr>
        </p:nvSpPr>
        <p:spPr>
          <a:xfrm>
            <a:off x="0" y="4805172"/>
            <a:ext cx="9144000" cy="338328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8012" cy="868680"/>
          </a:xfrm>
        </p:spPr>
        <p:txBody>
          <a:bodyPr>
            <a:noAutofit/>
          </a:bodyPr>
          <a:lstStyle>
            <a:lvl1pPr>
              <a:defRPr sz="2800" baseline="0"/>
            </a:lvl1pPr>
          </a:lstStyle>
          <a:p>
            <a:r>
              <a:rPr lang="en-US" dirty="0" err="1"/>
              <a:t>28pt</a:t>
            </a:r>
            <a:r>
              <a:rPr lang="en-US" dirty="0"/>
              <a:t> Intel Clear Light Headline</a:t>
            </a:r>
          </a:p>
        </p:txBody>
      </p:sp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3" y="1203325"/>
            <a:ext cx="4006851" cy="130929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4678363" y="1203325"/>
            <a:ext cx="4005264" cy="130929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</p:spTree>
    <p:extLst>
      <p:ext uri="{BB962C8B-B14F-4D97-AF65-F5344CB8AC3E}">
        <p14:creationId xmlns:p14="http://schemas.microsoft.com/office/powerpoint/2010/main" val="2392689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ight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78363" y="1"/>
            <a:ext cx="4465637" cy="5143499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Picture Placeholder 10"/>
          <p:cNvSpPr>
            <a:spLocks noGrp="1" noChangeAspect="1"/>
          </p:cNvSpPr>
          <p:nvPr>
            <p:ph type="pic" sz="quarter" idx="14"/>
          </p:nvPr>
        </p:nvSpPr>
        <p:spPr>
          <a:xfrm>
            <a:off x="0" y="4805172"/>
            <a:ext cx="9144000" cy="338328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4006850" cy="868680"/>
          </a:xfrm>
        </p:spPr>
        <p:txBody>
          <a:bodyPr>
            <a:noAutofit/>
          </a:bodyPr>
          <a:lstStyle>
            <a:lvl1pPr>
              <a:defRPr sz="2800" baseline="0"/>
            </a:lvl1pPr>
          </a:lstStyle>
          <a:p>
            <a:r>
              <a:rPr lang="en-US" dirty="0" err="1"/>
              <a:t>28pt</a:t>
            </a:r>
            <a:r>
              <a:rPr lang="en-US" dirty="0"/>
              <a:t> Intel Clear Light Headline</a:t>
            </a:r>
          </a:p>
        </p:txBody>
      </p:sp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4" y="1325244"/>
            <a:ext cx="4006850" cy="3425825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</p:spTree>
    <p:extLst>
      <p:ext uri="{BB962C8B-B14F-4D97-AF65-F5344CB8AC3E}">
        <p14:creationId xmlns:p14="http://schemas.microsoft.com/office/powerpoint/2010/main" val="2900421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\\.psf\Home\Desktop\WideFooterAI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" y="4806834"/>
            <a:ext cx="9144000" cy="33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5613" y="319008"/>
            <a:ext cx="8229600" cy="8686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28pt Intel Clear Light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613" y="1203325"/>
            <a:ext cx="8228012" cy="34258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18pt Intel Clear body text</a:t>
            </a:r>
          </a:p>
          <a:p>
            <a:pPr lvl="1"/>
            <a:r>
              <a:rPr lang="en-US" dirty="0"/>
              <a:t>16pt Intel Clear bullet one</a:t>
            </a:r>
          </a:p>
          <a:p>
            <a:pPr lvl="2"/>
            <a:r>
              <a:rPr lang="en-US" dirty="0"/>
              <a:t>16pt Intel Clear sub-bullet</a:t>
            </a:r>
          </a:p>
          <a:p>
            <a:pPr lvl="3"/>
            <a:r>
              <a:rPr lang="en-US" dirty="0" err="1"/>
              <a:t>14pt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3063" y="459577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2352" y="4842143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/>
                </a:solidFill>
                <a:latin typeface="+mn-lt"/>
                <a:cs typeface="Intel Clear Light" panose="020B0404020203020204" pitchFamily="34" charset="0"/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5613" y="4813300"/>
            <a:ext cx="520976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rtl="0"/>
            <a:r>
              <a:rPr lang="en-US" sz="800" b="0" i="0" u="none" strike="noStrike" kern="1200" baseline="0" dirty="0">
                <a:solidFill>
                  <a:schemeClr val="accent1"/>
                </a:solidFill>
                <a:latin typeface="+mn-lt"/>
                <a:ea typeface="+mn-ea"/>
                <a:cs typeface="Neo Sans Intel"/>
              </a:rPr>
              <a:t>Intel Public</a:t>
            </a:r>
          </a:p>
        </p:txBody>
      </p:sp>
    </p:spTree>
    <p:extLst>
      <p:ext uri="{BB962C8B-B14F-4D97-AF65-F5344CB8AC3E}">
        <p14:creationId xmlns:p14="http://schemas.microsoft.com/office/powerpoint/2010/main" val="378622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71" r:id="rId4"/>
    <p:sldLayoutId id="2147483652" r:id="rId5"/>
    <p:sldLayoutId id="2147483660" r:id="rId6"/>
    <p:sldLayoutId id="2147483668" r:id="rId7"/>
    <p:sldLayoutId id="2147483669" r:id="rId8"/>
    <p:sldLayoutId id="2147483670" r:id="rId9"/>
    <p:sldLayoutId id="2147483672" r:id="rId10"/>
    <p:sldLayoutId id="2147483651" r:id="rId11"/>
    <p:sldLayoutId id="2147483665" r:id="rId12"/>
    <p:sldLayoutId id="2147483654" r:id="rId13"/>
    <p:sldLayoutId id="2147483655" r:id="rId14"/>
    <p:sldLayoutId id="2147483666" r:id="rId1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1200"/>
        </a:spcBef>
        <a:spcAft>
          <a:spcPts val="0"/>
        </a:spcAft>
        <a:buFont typeface="Wingdings" panose="05000000000000000000" pitchFamily="2" charset="2"/>
        <a:buNone/>
        <a:defRPr sz="1800" b="0" kern="1200">
          <a:solidFill>
            <a:srgbClr val="0071C5"/>
          </a:solidFill>
          <a:latin typeface="+mn-lt"/>
          <a:ea typeface="+mn-ea"/>
          <a:cs typeface="Intel Clear" panose="020B0604020203020204" pitchFamily="34" charset="0"/>
        </a:defRPr>
      </a:lvl1pPr>
      <a:lvl2pPr marL="225425" indent="-225425" algn="l" defTabSz="457200" rtl="0" eaLnBrk="1" latinLnBrk="0" hangingPunct="1">
        <a:spcBef>
          <a:spcPts val="1200"/>
        </a:spcBef>
        <a:buFont typeface="Wingdings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2pPr>
      <a:lvl3pPr marL="571500" indent="-228600" algn="l" defTabSz="457200" rtl="0" eaLnBrk="1" latinLnBrk="0" hangingPunct="1">
        <a:spcBef>
          <a:spcPts val="800"/>
        </a:spcBef>
        <a:buFont typeface="Wingdings" charset="2"/>
        <a:buChar char="§"/>
        <a:defRPr sz="1600" kern="120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3pPr>
      <a:lvl4pPr marL="969963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4pPr>
      <a:lvl5pPr marL="1319213" indent="-228600" algn="l" defTabSz="457200" rtl="0" eaLnBrk="1" latinLnBrk="0" hangingPunct="1">
        <a:spcBef>
          <a:spcPct val="20000"/>
        </a:spcBef>
        <a:buFont typeface="Intel Clear" panose="020B0604020203020204" pitchFamily="34" charset="0"/>
        <a:buChar char="–"/>
        <a:defRPr sz="1400" kern="120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cid:image001.png@01CFDBB6.21436730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Open Source Technical Debt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5613" y="3332944"/>
            <a:ext cx="6330212" cy="92536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29 Feb 2016</a:t>
            </a:r>
          </a:p>
          <a:p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Harold Toomey  |  Sr. Product Security Architect &amp; PSIRT Manager, ISecG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365" y="1474888"/>
            <a:ext cx="2416766" cy="66380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066755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Linux/UNIX Vulnerabilities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212769"/>
              </p:ext>
            </p:extLst>
          </p:nvPr>
        </p:nvGraphicFramePr>
        <p:xfrm>
          <a:off x="455613" y="1381790"/>
          <a:ext cx="4513149" cy="1348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2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4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2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lang="en-US" sz="1100" dirty="0"/>
                        <a:t>Date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Description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# </a:t>
                      </a:r>
                      <a:r>
                        <a:rPr lang="en-US" sz="1100" dirty="0" err="1"/>
                        <a:t>Vuln</a:t>
                      </a:r>
                      <a:r>
                        <a:rPr lang="en-US" sz="1100" dirty="0"/>
                        <a:t>.</a:t>
                      </a:r>
                      <a:r>
                        <a:rPr lang="en-US" sz="1100" baseline="0" dirty="0"/>
                        <a:t> </a:t>
                      </a:r>
                      <a:r>
                        <a:rPr lang="en-US" sz="1100" dirty="0"/>
                        <a:t>Products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SB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24 Sep 2014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Shellshock / BASH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SB10085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27 Jan 2015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GHOST (</a:t>
                      </a:r>
                      <a:r>
                        <a:rPr lang="en-US" sz="1100" dirty="0" err="1">
                          <a:solidFill>
                            <a:srgbClr val="FF0000"/>
                          </a:solidFill>
                        </a:rPr>
                        <a:t>glibc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SB10100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19 Jan 2016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Linux Kernel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</a:rPr>
                        <a:t> Flaw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KB86557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16 Feb 2016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GNU C Library (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glibc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SB10150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Picture 6" descr="R:\PSIRT\SBs\SB10081 - SB10100\SB10100 - SBC1501271 - GHOST glibc vuln\Ghost_Vuln_Ico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822" y="3259668"/>
            <a:ext cx="907256" cy="920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://i.nextmedia.com.au/Utils/ImageResizer.ashx?n=http%3a%2f%2fi.nextmedia.com.au%2fNews%2fshellshock-bug.png&amp;h=600&amp;w=800&amp;c=0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573" y="3061071"/>
            <a:ext cx="1048226" cy="111918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5082537" y="2477849"/>
            <a:ext cx="1049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cs typeface="Neo Sans Intel"/>
              </a:rPr>
              <a:t>Total: 73</a:t>
            </a:r>
          </a:p>
        </p:txBody>
      </p:sp>
    </p:spTree>
    <p:extLst>
      <p:ext uri="{BB962C8B-B14F-4D97-AF65-F5344CB8AC3E}">
        <p14:creationId xmlns:p14="http://schemas.microsoft.com/office/powerpoint/2010/main" val="3822875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/ BIND Vulnerabilities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838771"/>
              </p:ext>
            </p:extLst>
          </p:nvPr>
        </p:nvGraphicFramePr>
        <p:xfrm>
          <a:off x="455613" y="979816"/>
          <a:ext cx="5471054" cy="296418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275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1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5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8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lang="en-US" sz="1100" dirty="0"/>
                        <a:t>Date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Description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# </a:t>
                      </a:r>
                      <a:r>
                        <a:rPr lang="en-US" sz="1100" dirty="0" err="1"/>
                        <a:t>Vuln</a:t>
                      </a:r>
                      <a:r>
                        <a:rPr lang="en-US" sz="1100" dirty="0"/>
                        <a:t>.</a:t>
                      </a:r>
                      <a:r>
                        <a:rPr lang="en-US" sz="1100" baseline="0" dirty="0"/>
                        <a:t> </a:t>
                      </a:r>
                      <a:r>
                        <a:rPr lang="en-US" sz="1100" dirty="0"/>
                        <a:t>Products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SB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 Aug 2012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 ISC BIND CVE-2012-1667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SB10030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SB10033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SB10034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2 Aug 2012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ISC BIND CVE-2012-3817</a:t>
                      </a:r>
                    </a:p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ISC BIND CVE-2012-1033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SB10032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27 Sep 2012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Bind CVE-2012-4244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SB10035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23 Jul 2013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BIND CVE-2013-4854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SB10052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12 Feb 2015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BIND CVE-2015-1349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SB10116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8 Jul 2015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BIND CVE-2015-4620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SB10124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28 Jul 2015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BIND CVE-2015-5477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SB10126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3 Sep 2015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BIND DNS CVE-2015-5722</a:t>
                      </a:r>
                    </a:p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BIND DNS CVE-2015-5896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SB10134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691467" y="4047289"/>
            <a:ext cx="1049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cs typeface="Neo Sans Intel"/>
              </a:rPr>
              <a:t>Total: 16</a:t>
            </a:r>
          </a:p>
        </p:txBody>
      </p:sp>
      <p:pic>
        <p:nvPicPr>
          <p:cNvPr id="2052" name="Picture 4" descr="QNAP NAS Community For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299" y="904182"/>
            <a:ext cx="1651398" cy="165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475307" y="2759698"/>
            <a:ext cx="2257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cs typeface="Neo Sans Intel"/>
              </a:rPr>
              <a:t>Most BIND vulnerabilities are for the McAfee Firewall Enterprise (MFE)</a:t>
            </a:r>
          </a:p>
        </p:txBody>
      </p:sp>
    </p:spTree>
    <p:extLst>
      <p:ext uri="{BB962C8B-B14F-4D97-AF65-F5344CB8AC3E}">
        <p14:creationId xmlns:p14="http://schemas.microsoft.com/office/powerpoint/2010/main" val="1364795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NTP Vulnerabilities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174198"/>
              </p:ext>
            </p:extLst>
          </p:nvPr>
        </p:nvGraphicFramePr>
        <p:xfrm>
          <a:off x="455613" y="979816"/>
          <a:ext cx="6243214" cy="208788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455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9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26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4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lang="en-US" sz="1100" dirty="0"/>
                        <a:t>Date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Description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# </a:t>
                      </a:r>
                      <a:r>
                        <a:rPr lang="en-US" sz="1100" dirty="0" err="1"/>
                        <a:t>Vuln</a:t>
                      </a:r>
                      <a:r>
                        <a:rPr lang="en-US" sz="1100" dirty="0"/>
                        <a:t>.</a:t>
                      </a:r>
                      <a:r>
                        <a:rPr lang="en-US" sz="1100" baseline="0" dirty="0"/>
                        <a:t> </a:t>
                      </a:r>
                      <a:r>
                        <a:rPr lang="en-US" sz="1100" dirty="0"/>
                        <a:t>Products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SB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14 Jan 2014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Ntpd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DoS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 Attack CVE-2013-5211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SBC1401141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SBC1401144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19 Dec 2014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NTP &amp; 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FREAK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 (8 CVEs)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SB10108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24 Mar 2015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CVE-2015-1798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CVE-2015-1799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SB10114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30 Jun 2015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CVE-2015-5146</a:t>
                      </a:r>
                    </a:p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CVE-2014-9298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SBC1506301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22 Oct 2015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NTP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</a:rPr>
                        <a:t> – CERT Announcement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SBC1510222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307841" y="3220943"/>
            <a:ext cx="1049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cs typeface="Neo Sans Intel"/>
              </a:rPr>
              <a:t>Total</a:t>
            </a:r>
            <a:r>
              <a:rPr lang="en-US" sz="1400" b="1">
                <a:solidFill>
                  <a:schemeClr val="tx2"/>
                </a:solidFill>
                <a:cs typeface="Neo Sans Intel"/>
              </a:rPr>
              <a:t>: 17</a:t>
            </a:r>
            <a:endParaRPr lang="en-US" sz="1400" b="1" dirty="0">
              <a:solidFill>
                <a:schemeClr val="tx2"/>
              </a:solidFill>
              <a:cs typeface="Neo Sans Inte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23947" y="2378086"/>
            <a:ext cx="1932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cs typeface="Neo Sans Intel"/>
              </a:rPr>
              <a:t>Most NTP vulnerabilities are for MFE &amp; MWG</a:t>
            </a:r>
          </a:p>
        </p:txBody>
      </p:sp>
      <p:pic>
        <p:nvPicPr>
          <p:cNvPr id="3074" name="Picture 2" descr="http://beeldbank.leidenuniv.nl/ImageDisplay.php?uid=FT126329&amp;thumbed=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687" y="979816"/>
            <a:ext cx="1188007" cy="118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239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RSA BSAFE Vulnerabilities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901423"/>
              </p:ext>
            </p:extLst>
          </p:nvPr>
        </p:nvGraphicFramePr>
        <p:xfrm>
          <a:off x="455613" y="979816"/>
          <a:ext cx="5761937" cy="265938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343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0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7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74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lang="en-US" sz="1100" dirty="0"/>
                        <a:t>Date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Description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# </a:t>
                      </a:r>
                      <a:r>
                        <a:rPr lang="en-US" sz="1100" dirty="0" err="1"/>
                        <a:t>Vuln</a:t>
                      </a:r>
                      <a:r>
                        <a:rPr lang="en-US" sz="1100" dirty="0"/>
                        <a:t>.</a:t>
                      </a:r>
                      <a:r>
                        <a:rPr lang="en-US" sz="1100" baseline="0" dirty="0"/>
                        <a:t> </a:t>
                      </a:r>
                      <a:r>
                        <a:rPr lang="en-US" sz="1100" dirty="0"/>
                        <a:t>Products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SB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29 Aug 2012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MS Critical Update KB 2661254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SS792316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19 Sep 2013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RSA Security Advisory: ESA-2013-068: RSA BSAFE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SB10067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19 Feb 2014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RSA Security Advisory: ESA-2014-009: RSA BSAFE SSL-J 4 CVEs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SBC1402191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SBC1402192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30 Dec 2014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RSA BSAFE® Micro Edition Suite and SSL-J Triple Handshake Vulnerability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SBC1412301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17 Apr 2015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CryptoCME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 BSAFE Libs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SBC1507171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12 May 2015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Crypto-J/SSL-J 6.1.x. Libs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SBC1505124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921760" y="3728339"/>
            <a:ext cx="1049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cs typeface="Neo Sans Intel"/>
              </a:rPr>
              <a:t>Total: 16</a:t>
            </a:r>
          </a:p>
        </p:txBody>
      </p:sp>
      <p:pic>
        <p:nvPicPr>
          <p:cNvPr id="4098" name="Picture 2" descr="http://ictk.ch/sites/default/files/rsa-security-logo-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478" y="979816"/>
            <a:ext cx="1646978" cy="114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334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Oracle Java Vulnerabilities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889232"/>
              </p:ext>
            </p:extLst>
          </p:nvPr>
        </p:nvGraphicFramePr>
        <p:xfrm>
          <a:off x="455613" y="938130"/>
          <a:ext cx="5484601" cy="387858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279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6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7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1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lang="en-US" sz="1100" dirty="0"/>
                        <a:t>Date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Description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# </a:t>
                      </a:r>
                      <a:r>
                        <a:rPr lang="en-US" sz="1100" dirty="0" err="1"/>
                        <a:t>Vuln</a:t>
                      </a:r>
                      <a:r>
                        <a:rPr lang="en-US" sz="1100" dirty="0"/>
                        <a:t>.</a:t>
                      </a:r>
                      <a:r>
                        <a:rPr lang="en-US" sz="1100" baseline="0" dirty="0"/>
                        <a:t> </a:t>
                      </a:r>
                      <a:r>
                        <a:rPr lang="en-US" sz="1100" dirty="0"/>
                        <a:t>Products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SB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9 Apr 2013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CVE-2013-1493/0809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SS871943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10 Sep 2013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4 CVEs: CVE-2013-2461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KB1309101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5 Mar 2013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App. exposes sensitive data in Java stack traces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SB10053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15 Oct 2013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Oct 15th Oracle Java Bulletin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SB10058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15 Jan 2014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Java Update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</a:rPr>
                        <a:t> 51 for Jan 2014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SBC1401151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15 Apr 2014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Apr 15th Oracle Java Bulletin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SB10072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15 Jul 2014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Jul 15th Oracle Java Bulletin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SB10083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10 Oct 2014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Oct 14 Oracle Java Update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SB10092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20 Jan 2015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TLS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</a:rPr>
                        <a:t> Padding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SB10104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14 Apr 2015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Apr 14 Oracle Java Bulletin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SBC1504142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14 Jul 2015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July 2015 update for Java 8.0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SB10139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14 Oct 2015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Oct 2015 update for Java 8.0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SBC1510141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20 Oct 2015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Java 8.0 Quarterly Update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SB10141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15 Jan 2016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Java 8.0 Quarterly Update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SB10148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022096" y="4550619"/>
            <a:ext cx="1049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cs typeface="Neo Sans Intel"/>
              </a:rPr>
              <a:t>Total: 14</a:t>
            </a:r>
          </a:p>
        </p:txBody>
      </p:sp>
      <p:pic>
        <p:nvPicPr>
          <p:cNvPr id="1026" name="Picture 2" descr="http://2.bp.blogspot.com/-0g37IcljoGw/UuegvNH8rCI/AAAAAAAAROI/9cMSc3YtFEI/s1600/java-orac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307" y="979816"/>
            <a:ext cx="2257320" cy="114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475307" y="2407485"/>
            <a:ext cx="2257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cs typeface="Neo Sans Intel"/>
              </a:rPr>
              <a:t>The only product directly affected is ePO / MFS</a:t>
            </a:r>
          </a:p>
        </p:txBody>
      </p:sp>
    </p:spTree>
    <p:extLst>
      <p:ext uri="{BB962C8B-B14F-4D97-AF65-F5344CB8AC3E}">
        <p14:creationId xmlns:p14="http://schemas.microsoft.com/office/powerpoint/2010/main" val="2147498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Intel’s Response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Change Example</a:t>
            </a:r>
          </a:p>
          <a:p>
            <a:pPr marL="568325" lvl="1" indent="-342900">
              <a:buFont typeface="Arial" panose="020B0604020202020204" pitchFamily="34" charset="0"/>
              <a:buChar char="•"/>
            </a:pPr>
            <a:r>
              <a:rPr lang="en-US" dirty="0"/>
              <a:t>Oracle Java </a:t>
            </a:r>
            <a:r>
              <a:rPr lang="en-US" dirty="0">
                <a:sym typeface="Wingdings" panose="05000000000000000000" pitchFamily="2" charset="2"/>
              </a:rPr>
              <a:t> Open Source Java  Oracle Java</a:t>
            </a:r>
            <a:endParaRPr lang="en-US" dirty="0"/>
          </a:p>
          <a:p>
            <a:r>
              <a:rPr lang="en-US" dirty="0"/>
              <a:t>Whitelist/Blacklist</a:t>
            </a:r>
          </a:p>
          <a:p>
            <a:pPr marL="511175" lvl="1" indent="-285750">
              <a:buFont typeface="Arial" panose="020B0604020202020204" pitchFamily="34" charset="0"/>
              <a:buChar char="•"/>
            </a:pPr>
            <a:r>
              <a:rPr lang="en-US" dirty="0"/>
              <a:t>Send them our way, we can handle it, really!</a:t>
            </a:r>
          </a:p>
          <a:p>
            <a:pPr marL="511175" lvl="1" indent="-285750">
              <a:buFont typeface="Arial" panose="020B0604020202020204" pitchFamily="34" charset="0"/>
              <a:buChar char="•"/>
            </a:pPr>
            <a:r>
              <a:rPr lang="en-US" dirty="0"/>
              <a:t>Grandfather clause</a:t>
            </a:r>
          </a:p>
          <a:p>
            <a:r>
              <a:rPr lang="en-US" dirty="0"/>
              <a:t>Product Managers</a:t>
            </a:r>
          </a:p>
          <a:p>
            <a:pPr marL="511175" lvl="1" indent="-285750">
              <a:buFont typeface="Arial" panose="020B0604020202020204" pitchFamily="34" charset="0"/>
              <a:buChar char="•"/>
            </a:pPr>
            <a:r>
              <a:rPr lang="en-US" dirty="0"/>
              <a:t>Meeting with PMs since they own feature list</a:t>
            </a:r>
          </a:p>
          <a:p>
            <a:pPr marL="511175" lvl="1" indent="-285750">
              <a:buFont typeface="Arial" panose="020B0604020202020204" pitchFamily="34" charset="0"/>
              <a:buChar char="•"/>
            </a:pPr>
            <a:r>
              <a:rPr lang="en-US" dirty="0"/>
              <a:t>Make clearing the product security issue backlog a priority “feature”</a:t>
            </a:r>
          </a:p>
        </p:txBody>
      </p:sp>
      <p:pic>
        <p:nvPicPr>
          <p:cNvPr id="1026" name="Picture 2" descr="http://blog.port80software.com/wp-content/uploads/2012/12/update-all-the-blacklis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49" y="1496848"/>
            <a:ext cx="2878932" cy="215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973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Intel’s Response (cont.)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Sustaining Statements</a:t>
            </a:r>
          </a:p>
          <a:p>
            <a:pPr marL="511175" lvl="1" indent="-285750">
              <a:buFont typeface="Arial" panose="020B0604020202020204" pitchFamily="34" charset="0"/>
              <a:buChar char="•"/>
            </a:pPr>
            <a:r>
              <a:rPr lang="en-US" dirty="0"/>
              <a:t>Low severity vulnerabilities (CVSS score of [0-3.9])</a:t>
            </a:r>
          </a:p>
          <a:p>
            <a:pPr marL="511175" lvl="1" indent="-285750">
              <a:buFont typeface="Arial" panose="020B0604020202020204" pitchFamily="34" charset="0"/>
              <a:buChar char="•"/>
            </a:pPr>
            <a:r>
              <a:rPr lang="en-US" dirty="0"/>
              <a:t>Formal letter send to inquiring customer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KB if 3+ inquiries</a:t>
            </a:r>
          </a:p>
          <a:p>
            <a:r>
              <a:rPr lang="en-US" dirty="0"/>
              <a:t>Survivability Plan</a:t>
            </a:r>
          </a:p>
          <a:p>
            <a:pPr marL="568325" lvl="1" indent="-342900">
              <a:buFont typeface="Arial" panose="020B0604020202020204" pitchFamily="34" charset="0"/>
              <a:buChar char="•"/>
            </a:pPr>
            <a:r>
              <a:rPr lang="en-US" dirty="0"/>
              <a:t>Required SDL deliverable</a:t>
            </a:r>
          </a:p>
          <a:p>
            <a:pPr marL="568325" lvl="1" indent="-342900">
              <a:buFont typeface="Arial" panose="020B0604020202020204" pitchFamily="34" charset="0"/>
              <a:buChar char="•"/>
            </a:pPr>
            <a:r>
              <a:rPr lang="en-US" dirty="0"/>
              <a:t>Lists all open source and 3</a:t>
            </a:r>
            <a:r>
              <a:rPr lang="en-US" baseline="30000" dirty="0"/>
              <a:t>rd</a:t>
            </a:r>
            <a:r>
              <a:rPr lang="en-US" dirty="0"/>
              <a:t> party components used</a:t>
            </a:r>
          </a:p>
          <a:p>
            <a:pPr marL="568325" lvl="1" indent="-342900">
              <a:buFont typeface="Arial" panose="020B0604020202020204" pitchFamily="34" charset="0"/>
              <a:buChar char="•"/>
            </a:pPr>
            <a:r>
              <a:rPr lang="en-US" dirty="0"/>
              <a:t>List when 3</a:t>
            </a:r>
            <a:r>
              <a:rPr lang="en-US" baseline="30000" dirty="0"/>
              <a:t>rd</a:t>
            </a:r>
            <a:r>
              <a:rPr lang="en-US" dirty="0"/>
              <a:t> party components go EOL</a:t>
            </a:r>
          </a:p>
          <a:p>
            <a:r>
              <a:rPr lang="en-US" dirty="0"/>
              <a:t>Technology Inventory</a:t>
            </a:r>
          </a:p>
          <a:p>
            <a:pPr marL="511175" lvl="1" indent="-285750">
              <a:buFont typeface="Arial" panose="020B0604020202020204" pitchFamily="34" charset="0"/>
              <a:buChar char="•"/>
            </a:pPr>
            <a:r>
              <a:rPr lang="en-US" dirty="0"/>
              <a:t>Matrix of technologies vs. products</a:t>
            </a:r>
          </a:p>
        </p:txBody>
      </p:sp>
      <p:pic>
        <p:nvPicPr>
          <p:cNvPr id="2050" name="Picture 2" descr="http://smplsolutions.com/wp-content/uploads/sites/360/2013/07/Survivability-Business-Continuity-and-Disaster-Recover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843" y="2496144"/>
            <a:ext cx="2567782" cy="192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137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24" y="251619"/>
            <a:ext cx="8927046" cy="446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708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2651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5612" y="927841"/>
            <a:ext cx="5709863" cy="3613897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kern="0" dirty="0"/>
              <a:t>Responsibilities</a:t>
            </a:r>
            <a:endParaRPr lang="en-US" sz="2200" kern="0" dirty="0"/>
          </a:p>
          <a:p>
            <a:pPr lvl="2">
              <a:spcBef>
                <a:spcPts val="0"/>
              </a:spcBef>
              <a:defRPr/>
            </a:pPr>
            <a:r>
              <a:rPr lang="en-US" kern="0" dirty="0"/>
              <a:t>PSIRT Manager</a:t>
            </a:r>
          </a:p>
          <a:p>
            <a:pPr lvl="2">
              <a:spcBef>
                <a:spcPts val="0"/>
              </a:spcBef>
              <a:defRPr/>
            </a:pPr>
            <a:r>
              <a:rPr lang="en-US" kern="0" dirty="0"/>
              <a:t>Manage a team of 72 Sr. Security Architects (PSCs)</a:t>
            </a:r>
          </a:p>
          <a:p>
            <a:pPr lvl="2">
              <a:spcBef>
                <a:spcPts val="0"/>
              </a:spcBef>
              <a:defRPr/>
            </a:pPr>
            <a:r>
              <a:rPr lang="en-US" kern="0" dirty="0"/>
              <a:t>Manage the PSG program, Agile SDL and policies</a:t>
            </a:r>
          </a:p>
          <a:p>
            <a:pPr lvl="2">
              <a:spcBef>
                <a:spcPts val="0"/>
              </a:spcBef>
              <a:defRPr/>
            </a:pPr>
            <a:r>
              <a:rPr lang="en-US" kern="0" dirty="0"/>
              <a:t>Training program</a:t>
            </a:r>
          </a:p>
          <a:p>
            <a:pPr lvl="2">
              <a:spcBef>
                <a:spcPts val="0"/>
              </a:spcBef>
              <a:defRPr/>
            </a:pPr>
            <a:r>
              <a:rPr lang="en-US" kern="0" dirty="0"/>
              <a:t>Metrics / Reporting</a:t>
            </a:r>
          </a:p>
          <a:p>
            <a:pPr>
              <a:spcBef>
                <a:spcPts val="600"/>
              </a:spcBef>
              <a:defRPr/>
            </a:pPr>
            <a:r>
              <a:rPr lang="en-US" kern="0" dirty="0"/>
              <a:t>Experience</a:t>
            </a:r>
            <a:endParaRPr lang="en-US" sz="2200" kern="0" dirty="0"/>
          </a:p>
          <a:p>
            <a:pPr lvl="2">
              <a:spcBef>
                <a:spcPts val="0"/>
              </a:spcBef>
              <a:tabLst>
                <a:tab pos="230188" algn="l"/>
                <a:tab pos="1487488" algn="l"/>
                <a:tab pos="3541713" algn="l"/>
              </a:tabLst>
              <a:defRPr/>
            </a:pPr>
            <a:r>
              <a:rPr lang="en-US" kern="0" dirty="0"/>
              <a:t>4 Years:	Software / Application Security</a:t>
            </a:r>
          </a:p>
          <a:p>
            <a:pPr lvl="2">
              <a:spcBef>
                <a:spcPts val="0"/>
              </a:spcBef>
              <a:tabLst>
                <a:tab pos="230188" algn="l"/>
                <a:tab pos="1487488" algn="l"/>
                <a:tab pos="3541713" algn="l"/>
              </a:tabLst>
              <a:defRPr/>
            </a:pPr>
            <a:r>
              <a:rPr lang="en-US" kern="0" dirty="0"/>
              <a:t>2 Years:	IT Operational Security</a:t>
            </a:r>
          </a:p>
          <a:p>
            <a:pPr lvl="2">
              <a:spcBef>
                <a:spcPts val="0"/>
              </a:spcBef>
              <a:tabLst>
                <a:tab pos="230188" algn="l"/>
                <a:tab pos="1487488" algn="l"/>
                <a:tab pos="3541713" algn="l"/>
              </a:tabLst>
              <a:defRPr/>
            </a:pPr>
            <a:r>
              <a:rPr lang="en-US" kern="0" dirty="0"/>
              <a:t>11 Years:	Product Management</a:t>
            </a:r>
          </a:p>
          <a:p>
            <a:pPr lvl="2">
              <a:spcBef>
                <a:spcPts val="0"/>
              </a:spcBef>
              <a:tabLst>
                <a:tab pos="230188" algn="l"/>
                <a:tab pos="1487488" algn="l"/>
                <a:tab pos="3541713" algn="l"/>
              </a:tabLst>
              <a:defRPr/>
            </a:pPr>
            <a:r>
              <a:rPr lang="en-US" kern="0" dirty="0"/>
              <a:t>10 Years:	Software Development (C++)</a:t>
            </a:r>
          </a:p>
          <a:p>
            <a:pPr>
              <a:spcBef>
                <a:spcPts val="600"/>
              </a:spcBef>
              <a:defRPr/>
            </a:pPr>
            <a:r>
              <a:rPr lang="en-US" kern="0" dirty="0"/>
              <a:t>CVSS Special Interest Group (SIG)</a:t>
            </a:r>
          </a:p>
          <a:p>
            <a:pPr>
              <a:spcBef>
                <a:spcPts val="600"/>
              </a:spcBef>
              <a:defRPr/>
            </a:pPr>
            <a:r>
              <a:rPr lang="en-US" kern="0" dirty="0"/>
              <a:t>ISSA North Texas Chapter, Past President</a:t>
            </a:r>
          </a:p>
          <a:p>
            <a:pPr>
              <a:spcBef>
                <a:spcPts val="600"/>
              </a:spcBef>
              <a:defRPr/>
            </a:pPr>
            <a:r>
              <a:rPr lang="en-US" kern="0" dirty="0"/>
              <a:t>CISSP, CISA, CISM, CRISC, CGEIT, 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226085"/>
            <a:ext cx="2398713" cy="658847"/>
          </a:xfrm>
          <a:prstGeom prst="rect">
            <a:avLst/>
          </a:prstGeom>
        </p:spPr>
      </p:pic>
      <p:pic>
        <p:nvPicPr>
          <p:cNvPr id="6" name="Picture 2" descr="C:\Users\htoomey\Pictures\My Photos\111123 Harold's Professional Portraits\Harold Toomey 801-830-9987 11-23-2011 #2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860" y="1227314"/>
            <a:ext cx="2077913" cy="271749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997383" y="4037730"/>
            <a:ext cx="29384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000" b="1" dirty="0">
                <a:solidFill>
                  <a:srgbClr val="0000CC"/>
                </a:solidFill>
                <a:latin typeface="Arial" pitchFamily="34" charset="0"/>
              </a:rPr>
              <a:t>Harold Toomey </a:t>
            </a:r>
          </a:p>
          <a:p>
            <a:pPr algn="ctr" eaLnBrk="1" hangingPunct="1">
              <a:defRPr/>
            </a:pPr>
            <a:r>
              <a:rPr lang="en-US" sz="1600" dirty="0">
                <a:solidFill>
                  <a:srgbClr val="0000CC"/>
                </a:solidFill>
                <a:latin typeface="Arial" pitchFamily="34" charset="0"/>
              </a:rPr>
              <a:t>Sr. Product Security Architect</a:t>
            </a:r>
          </a:p>
        </p:txBody>
      </p:sp>
    </p:spTree>
    <p:extLst>
      <p:ext uri="{BB962C8B-B14F-4D97-AF65-F5344CB8AC3E}">
        <p14:creationId xmlns:p14="http://schemas.microsoft.com/office/powerpoint/2010/main" val="517324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5612" y="319008"/>
            <a:ext cx="8550339" cy="868680"/>
          </a:xfrm>
        </p:spPr>
        <p:txBody>
          <a:bodyPr/>
          <a:lstStyle/>
          <a:p>
            <a:r>
              <a:rPr lang="en-US" dirty="0"/>
              <a:t>Intel Security PSIRT Website </a:t>
            </a:r>
            <a:r>
              <a:rPr lang="en-US" dirty="0">
                <a:solidFill>
                  <a:schemeClr val="tx1"/>
                </a:solidFill>
              </a:rPr>
              <a:t>(Google “McAfee PSIRT”)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043" y="734674"/>
            <a:ext cx="7548863" cy="429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533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6036318" y="1200149"/>
            <a:ext cx="2969634" cy="36434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6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Data is by vulnerability set, not by vulnerable products</a:t>
            </a:r>
          </a:p>
          <a:p>
            <a:pPr marL="228600" indent="-2286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# of externally reported vulnerabilities is increasing linearly, doubling every 3 years</a:t>
            </a:r>
          </a:p>
          <a:p>
            <a:pPr marL="228600" indent="-2286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Average of 1 critical severity vulnerability every 2 months</a:t>
            </a:r>
          </a:p>
          <a:p>
            <a:pPr marL="228600" indent="-2286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58% of the vulnerabilities are from 3</a:t>
            </a:r>
            <a:r>
              <a:rPr lang="en-US" sz="1400" baseline="30000" dirty="0"/>
              <a:t>rd</a:t>
            </a:r>
            <a:r>
              <a:rPr lang="en-US" sz="1400" dirty="0"/>
              <a:t> party libraries</a:t>
            </a:r>
          </a:p>
          <a:p>
            <a:pPr marL="228600" indent="-2286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13767" y="4703643"/>
            <a:ext cx="3126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24 Feb 2016</a:t>
            </a:r>
            <a:endParaRPr lang="en-US" sz="1200" b="1" dirty="0"/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455613" y="319008"/>
            <a:ext cx="8229600" cy="868680"/>
          </a:xfrm>
        </p:spPr>
        <p:txBody>
          <a:bodyPr/>
          <a:lstStyle/>
          <a:p>
            <a:r>
              <a:rPr lang="en-US" dirty="0"/>
              <a:t>PSIRT – Vulnerabilities by Year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13" y="1187688"/>
            <a:ext cx="5352841" cy="333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826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Source Security Impact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72352" y="4842143"/>
            <a:ext cx="2133600" cy="273844"/>
          </a:xfrm>
        </p:spPr>
        <p:txBody>
          <a:bodyPr/>
          <a:lstStyle/>
          <a:p>
            <a:fld id="{6A75657F-75F2-40CF-A7D8-671A3F70F55D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991" y="1066613"/>
            <a:ext cx="3942097" cy="377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651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PSIRT – 3</a:t>
            </a:r>
            <a:r>
              <a:rPr lang="en-US" baseline="30000" dirty="0"/>
              <a:t>rd</a:t>
            </a:r>
            <a:r>
              <a:rPr lang="en-US" dirty="0"/>
              <a:t> Party Code Only</a:t>
            </a:r>
          </a:p>
        </p:txBody>
      </p:sp>
      <p:sp>
        <p:nvSpPr>
          <p:cNvPr id="5" name="Freeform 4"/>
          <p:cNvSpPr/>
          <p:nvPr/>
        </p:nvSpPr>
        <p:spPr bwMode="auto">
          <a:xfrm>
            <a:off x="455613" y="1201753"/>
            <a:ext cx="4460212" cy="2959122"/>
          </a:xfrm>
          <a:custGeom>
            <a:avLst/>
            <a:gdLst>
              <a:gd name="connsiteX0" fmla="*/ 188134 w 5584874"/>
              <a:gd name="connsiteY0" fmla="*/ 0 h 3793834"/>
              <a:gd name="connsiteX1" fmla="*/ 5396741 w 5584874"/>
              <a:gd name="connsiteY1" fmla="*/ 0 h 3793834"/>
              <a:gd name="connsiteX2" fmla="*/ 5459332 w 5584874"/>
              <a:gd name="connsiteY2" fmla="*/ 171012 h 3793834"/>
              <a:gd name="connsiteX3" fmla="*/ 5584874 w 5584874"/>
              <a:gd name="connsiteY3" fmla="*/ 1001397 h 3793834"/>
              <a:gd name="connsiteX4" fmla="*/ 2792437 w 5584874"/>
              <a:gd name="connsiteY4" fmla="*/ 3793834 h 3793834"/>
              <a:gd name="connsiteX5" fmla="*/ 0 w 5584874"/>
              <a:gd name="connsiteY5" fmla="*/ 1001397 h 3793834"/>
              <a:gd name="connsiteX6" fmla="*/ 125543 w 5584874"/>
              <a:gd name="connsiteY6" fmla="*/ 171012 h 3793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4874" h="3793834">
                <a:moveTo>
                  <a:pt x="188134" y="0"/>
                </a:moveTo>
                <a:lnTo>
                  <a:pt x="5396741" y="0"/>
                </a:lnTo>
                <a:lnTo>
                  <a:pt x="5459332" y="171012"/>
                </a:lnTo>
                <a:cubicBezTo>
                  <a:pt x="5540921" y="433330"/>
                  <a:pt x="5584874" y="712231"/>
                  <a:pt x="5584874" y="1001397"/>
                </a:cubicBezTo>
                <a:cubicBezTo>
                  <a:pt x="5584874" y="2543617"/>
                  <a:pt x="4334657" y="3793834"/>
                  <a:pt x="2792437" y="3793834"/>
                </a:cubicBezTo>
                <a:cubicBezTo>
                  <a:pt x="1250217" y="3793834"/>
                  <a:pt x="0" y="2543617"/>
                  <a:pt x="0" y="1001397"/>
                </a:cubicBezTo>
                <a:cubicBezTo>
                  <a:pt x="0" y="712231"/>
                  <a:pt x="43953" y="433330"/>
                  <a:pt x="125543" y="171012"/>
                </a:cubicBezTo>
                <a:close/>
              </a:path>
            </a:pathLst>
          </a:custGeom>
          <a:solidFill>
            <a:srgbClr val="C9D8E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3"/>
          </p:nvPr>
        </p:nvSpPr>
        <p:spPr>
          <a:xfrm>
            <a:off x="928419" y="1302185"/>
            <a:ext cx="3785348" cy="1993908"/>
          </a:xfrm>
        </p:spPr>
        <p:txBody>
          <a:bodyPr/>
          <a:lstStyle/>
          <a:p>
            <a:pPr marL="181292" lvl="2" indent="0" algn="ctr">
              <a:buNone/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Externally reported vulnerable products from 3</a:t>
            </a:r>
            <a:r>
              <a:rPr lang="en-US" sz="1800" b="1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party libraries</a:t>
            </a:r>
          </a:p>
          <a:p>
            <a:pPr marL="181292" lvl="2" indent="0" algn="ctr">
              <a:buNone/>
            </a:pP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(includes open source)</a:t>
            </a:r>
          </a:p>
        </p:txBody>
      </p:sp>
      <p:graphicFrame>
        <p:nvGraphicFramePr>
          <p:cNvPr id="9" name="Chart 8"/>
          <p:cNvGraphicFramePr/>
          <p:nvPr>
            <p:extLst/>
          </p:nvPr>
        </p:nvGraphicFramePr>
        <p:xfrm>
          <a:off x="392933" y="1829149"/>
          <a:ext cx="4759706" cy="2764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713767" y="4703643"/>
            <a:ext cx="3126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11 Feb 2016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480489" y="325733"/>
            <a:ext cx="1569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cs typeface="Neo Sans Intel"/>
              </a:rPr>
              <a:t>External Code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5897524" y="1201753"/>
            <a:ext cx="2367885" cy="2375491"/>
          </a:xfrm>
          <a:prstGeom prst="ellipse">
            <a:avLst/>
          </a:prstGeom>
          <a:solidFill>
            <a:srgbClr val="C9D8E3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tx2"/>
                </a:solidFill>
              </a:rPr>
              <a:t>Goal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/>
              <a:t>Downward trend YoY</a:t>
            </a:r>
          </a:p>
        </p:txBody>
      </p:sp>
      <p:sp>
        <p:nvSpPr>
          <p:cNvPr id="14" name="Down Arrow 13"/>
          <p:cNvSpPr/>
          <p:nvPr/>
        </p:nvSpPr>
        <p:spPr bwMode="auto">
          <a:xfrm rot="10800000" flipV="1">
            <a:off x="582557" y="937996"/>
            <a:ext cx="579936" cy="1266485"/>
          </a:xfrm>
          <a:prstGeom prst="downArrow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73530" y="3750680"/>
            <a:ext cx="3015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136</a:t>
            </a:r>
            <a:r>
              <a:rPr lang="en-US" dirty="0"/>
              <a:t> Supported Products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7732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PSIRT – Our Code Only (No 3</a:t>
            </a:r>
            <a:r>
              <a:rPr lang="en-US" baseline="30000" dirty="0"/>
              <a:t>rd</a:t>
            </a:r>
            <a:r>
              <a:rPr lang="en-US" dirty="0"/>
              <a:t> Party Code)</a:t>
            </a:r>
          </a:p>
        </p:txBody>
      </p:sp>
      <p:sp>
        <p:nvSpPr>
          <p:cNvPr id="5" name="Freeform 4"/>
          <p:cNvSpPr/>
          <p:nvPr/>
        </p:nvSpPr>
        <p:spPr bwMode="auto">
          <a:xfrm>
            <a:off x="455613" y="1201753"/>
            <a:ext cx="4460212" cy="2959122"/>
          </a:xfrm>
          <a:custGeom>
            <a:avLst/>
            <a:gdLst>
              <a:gd name="connsiteX0" fmla="*/ 188134 w 5584874"/>
              <a:gd name="connsiteY0" fmla="*/ 0 h 3793834"/>
              <a:gd name="connsiteX1" fmla="*/ 5396741 w 5584874"/>
              <a:gd name="connsiteY1" fmla="*/ 0 h 3793834"/>
              <a:gd name="connsiteX2" fmla="*/ 5459332 w 5584874"/>
              <a:gd name="connsiteY2" fmla="*/ 171012 h 3793834"/>
              <a:gd name="connsiteX3" fmla="*/ 5584874 w 5584874"/>
              <a:gd name="connsiteY3" fmla="*/ 1001397 h 3793834"/>
              <a:gd name="connsiteX4" fmla="*/ 2792437 w 5584874"/>
              <a:gd name="connsiteY4" fmla="*/ 3793834 h 3793834"/>
              <a:gd name="connsiteX5" fmla="*/ 0 w 5584874"/>
              <a:gd name="connsiteY5" fmla="*/ 1001397 h 3793834"/>
              <a:gd name="connsiteX6" fmla="*/ 125543 w 5584874"/>
              <a:gd name="connsiteY6" fmla="*/ 171012 h 3793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4874" h="3793834">
                <a:moveTo>
                  <a:pt x="188134" y="0"/>
                </a:moveTo>
                <a:lnTo>
                  <a:pt x="5396741" y="0"/>
                </a:lnTo>
                <a:lnTo>
                  <a:pt x="5459332" y="171012"/>
                </a:lnTo>
                <a:cubicBezTo>
                  <a:pt x="5540921" y="433330"/>
                  <a:pt x="5584874" y="712231"/>
                  <a:pt x="5584874" y="1001397"/>
                </a:cubicBezTo>
                <a:cubicBezTo>
                  <a:pt x="5584874" y="2543617"/>
                  <a:pt x="4334657" y="3793834"/>
                  <a:pt x="2792437" y="3793834"/>
                </a:cubicBezTo>
                <a:cubicBezTo>
                  <a:pt x="1250217" y="3793834"/>
                  <a:pt x="0" y="2543617"/>
                  <a:pt x="0" y="1001397"/>
                </a:cubicBezTo>
                <a:cubicBezTo>
                  <a:pt x="0" y="712231"/>
                  <a:pt x="43953" y="433330"/>
                  <a:pt x="125543" y="171012"/>
                </a:cubicBezTo>
                <a:close/>
              </a:path>
            </a:pathLst>
          </a:custGeom>
          <a:solidFill>
            <a:srgbClr val="C9D8E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3"/>
          </p:nvPr>
        </p:nvSpPr>
        <p:spPr>
          <a:xfrm>
            <a:off x="1036800" y="1302185"/>
            <a:ext cx="3676968" cy="1993908"/>
          </a:xfrm>
        </p:spPr>
        <p:txBody>
          <a:bodyPr/>
          <a:lstStyle/>
          <a:p>
            <a:pPr marL="181292" lvl="2" indent="0" algn="ctr">
              <a:buNone/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Externally reported vulnerable products from our code</a:t>
            </a:r>
          </a:p>
          <a:p>
            <a:pPr marL="181292" lvl="2" indent="0" algn="ctr">
              <a:buNone/>
            </a:pP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(excludes 3</a:t>
            </a:r>
            <a:r>
              <a:rPr lang="en-US" sz="1400" b="1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party and open source)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5897524" y="1201753"/>
            <a:ext cx="2367885" cy="2375491"/>
          </a:xfrm>
          <a:prstGeom prst="ellipse">
            <a:avLst/>
          </a:prstGeom>
          <a:solidFill>
            <a:srgbClr val="C9D8E3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tx2"/>
                </a:solidFill>
              </a:rPr>
              <a:t>Goal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/>
              <a:t>Downward trend YoY</a:t>
            </a:r>
          </a:p>
        </p:txBody>
      </p:sp>
      <p:graphicFrame>
        <p:nvGraphicFramePr>
          <p:cNvPr id="9" name="Chart 8"/>
          <p:cNvGraphicFramePr/>
          <p:nvPr>
            <p:extLst/>
          </p:nvPr>
        </p:nvGraphicFramePr>
        <p:xfrm>
          <a:off x="392933" y="1829149"/>
          <a:ext cx="4759706" cy="2764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713767" y="4703643"/>
            <a:ext cx="3126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11 Feb 2016</a:t>
            </a:r>
            <a:endParaRPr lang="en-US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573530" y="3750680"/>
            <a:ext cx="3015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136</a:t>
            </a:r>
            <a:r>
              <a:rPr lang="en-US" dirty="0"/>
              <a:t> Supported Products</a:t>
            </a:r>
            <a:endParaRPr lang="en-US" b="1" dirty="0"/>
          </a:p>
        </p:txBody>
      </p:sp>
      <p:sp>
        <p:nvSpPr>
          <p:cNvPr id="12" name="Down Arrow 11"/>
          <p:cNvSpPr/>
          <p:nvPr/>
        </p:nvSpPr>
        <p:spPr bwMode="auto">
          <a:xfrm rot="10800000" flipV="1">
            <a:off x="582557" y="937996"/>
            <a:ext cx="579936" cy="1266485"/>
          </a:xfrm>
          <a:prstGeom prst="downArrow">
            <a:avLst/>
          </a:prstGeom>
          <a:solidFill>
            <a:srgbClr val="3399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80489" y="325733"/>
            <a:ext cx="1569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cs typeface="Neo Sans Intel"/>
              </a:rPr>
              <a:t>Internal Code</a:t>
            </a:r>
          </a:p>
        </p:txBody>
      </p:sp>
    </p:spTree>
    <p:extLst>
      <p:ext uri="{BB962C8B-B14F-4D97-AF65-F5344CB8AC3E}">
        <p14:creationId xmlns:p14="http://schemas.microsoft.com/office/powerpoint/2010/main" val="2339676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Party Library / Open Source Vulnerabilities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>
              <a:buFont typeface="Wingdings" charset="2"/>
              <a:buChar char="§"/>
            </a:pPr>
            <a:r>
              <a:rPr lang="en-US" dirty="0"/>
              <a:t>2016</a:t>
            </a:r>
          </a:p>
          <a:p>
            <a:pPr marL="511175" lvl="1" indent="-285750">
              <a:spcBef>
                <a:spcPts val="0"/>
              </a:spcBef>
            </a:pPr>
            <a:r>
              <a:rPr lang="en-US" dirty="0"/>
              <a:t>Linux / </a:t>
            </a:r>
            <a:r>
              <a:rPr lang="en-US" dirty="0" err="1"/>
              <a:t>glibc</a:t>
            </a:r>
            <a:endParaRPr lang="en-US" dirty="0"/>
          </a:p>
          <a:p>
            <a:pPr marL="285750" indent="-285750">
              <a:buFont typeface="Wingdings" charset="2"/>
              <a:buChar char="§"/>
            </a:pPr>
            <a:r>
              <a:rPr lang="en-US" dirty="0"/>
              <a:t>2015</a:t>
            </a:r>
          </a:p>
          <a:p>
            <a:pPr marL="511175" lvl="1" indent="-285750">
              <a:spcBef>
                <a:spcPts val="0"/>
              </a:spcBef>
            </a:pPr>
            <a:r>
              <a:rPr lang="en-US" dirty="0"/>
              <a:t>OpenSSL</a:t>
            </a:r>
          </a:p>
          <a:p>
            <a:pPr marL="511175" lvl="1" indent="-285750">
              <a:spcBef>
                <a:spcPts val="0"/>
              </a:spcBef>
            </a:pPr>
            <a:r>
              <a:rPr lang="en-US" dirty="0"/>
              <a:t>ILO Appliance Firmware</a:t>
            </a:r>
          </a:p>
          <a:p>
            <a:pPr marL="511175" lvl="1" indent="-285750">
              <a:spcBef>
                <a:spcPts val="0"/>
              </a:spcBef>
            </a:pPr>
            <a:r>
              <a:rPr lang="en-US" dirty="0"/>
              <a:t>Linux / GNU</a:t>
            </a:r>
          </a:p>
          <a:p>
            <a:pPr marL="511175" lvl="1" indent="-285750">
              <a:spcBef>
                <a:spcPts val="0"/>
              </a:spcBef>
            </a:pPr>
            <a:r>
              <a:rPr lang="en-US" dirty="0"/>
              <a:t>NTP</a:t>
            </a:r>
          </a:p>
          <a:p>
            <a:pPr marL="511175" lvl="1" indent="-285750">
              <a:spcBef>
                <a:spcPts val="0"/>
              </a:spcBef>
            </a:pPr>
            <a:r>
              <a:rPr lang="en-US" dirty="0"/>
              <a:t>DNS / BIND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285750" indent="-285750">
              <a:buFont typeface="Wingdings" charset="2"/>
              <a:buChar char="§"/>
            </a:pPr>
            <a:r>
              <a:rPr lang="en-US" dirty="0"/>
              <a:t>2014</a:t>
            </a:r>
          </a:p>
          <a:p>
            <a:pPr marL="511175" lvl="1" indent="-285750">
              <a:spcBef>
                <a:spcPts val="0"/>
              </a:spcBef>
            </a:pPr>
            <a:r>
              <a:rPr lang="en-US" dirty="0"/>
              <a:t>OpenSSL</a:t>
            </a:r>
          </a:p>
          <a:p>
            <a:pPr marL="511175" lvl="1" indent="-285750">
              <a:spcBef>
                <a:spcPts val="0"/>
              </a:spcBef>
            </a:pPr>
            <a:r>
              <a:rPr lang="en-US" dirty="0"/>
              <a:t>XSS</a:t>
            </a:r>
          </a:p>
          <a:p>
            <a:pPr marL="511175" lvl="1" indent="-285750">
              <a:spcBef>
                <a:spcPts val="0"/>
              </a:spcBef>
            </a:pPr>
            <a:r>
              <a:rPr lang="en-US" dirty="0"/>
              <a:t>NTP</a:t>
            </a:r>
          </a:p>
          <a:p>
            <a:pPr lvl="1"/>
            <a:r>
              <a:rPr lang="en-US" sz="1800" dirty="0">
                <a:solidFill>
                  <a:srgbClr val="0071C5"/>
                </a:solidFill>
              </a:rPr>
              <a:t>2013</a:t>
            </a:r>
          </a:p>
          <a:p>
            <a:pPr marL="511175" lvl="1" indent="-285750">
              <a:spcBef>
                <a:spcPts val="0"/>
              </a:spcBef>
            </a:pPr>
            <a:r>
              <a:rPr lang="en-US" dirty="0"/>
              <a:t>Oracle Java / Outside-In</a:t>
            </a:r>
          </a:p>
          <a:p>
            <a:pPr marL="511175" lvl="1" indent="-285750">
              <a:spcBef>
                <a:spcPts val="0"/>
              </a:spcBef>
            </a:pPr>
            <a:r>
              <a:rPr lang="en-US" dirty="0"/>
              <a:t>Apache / Tomcat</a:t>
            </a:r>
          </a:p>
          <a:p>
            <a:pPr marL="511175" lvl="1" indent="-285750">
              <a:spcBef>
                <a:spcPts val="0"/>
              </a:spcBef>
            </a:pPr>
            <a:r>
              <a:rPr lang="en-US" dirty="0"/>
              <a:t>RSA BSAFE Crypto Library</a:t>
            </a:r>
          </a:p>
          <a:p>
            <a:pPr marL="511175" lvl="1" indent="-285750">
              <a:spcBef>
                <a:spcPts val="0"/>
              </a:spcBef>
            </a:pPr>
            <a:r>
              <a:rPr lang="en-US" dirty="0"/>
              <a:t>IPMI Appliance Firmware</a:t>
            </a:r>
          </a:p>
          <a:p>
            <a:pPr lvl="1"/>
            <a:r>
              <a:rPr lang="en-US" sz="1800" dirty="0">
                <a:solidFill>
                  <a:srgbClr val="0071C5"/>
                </a:solidFill>
              </a:rPr>
              <a:t>2012</a:t>
            </a:r>
          </a:p>
          <a:p>
            <a:pPr marL="511175" lvl="1" indent="-285750">
              <a:spcBef>
                <a:spcPts val="0"/>
              </a:spcBef>
            </a:pPr>
            <a:r>
              <a:rPr lang="en-US" dirty="0"/>
              <a:t>BIND</a:t>
            </a:r>
          </a:p>
          <a:p>
            <a:pPr marL="511175" lvl="1" indent="-285750">
              <a:spcBef>
                <a:spcPts val="0"/>
              </a:spcBef>
            </a:pPr>
            <a:r>
              <a:rPr lang="en-US" dirty="0"/>
              <a:t>Microsoft</a:t>
            </a:r>
          </a:p>
        </p:txBody>
      </p:sp>
      <p:pic>
        <p:nvPicPr>
          <p:cNvPr id="7" name="Picture 2" descr="https://encrypted-tbn0.gstatic.com/images?q=tbn:ANd9GcSPGT5U541wNY7MyQ_Ed6iciaHOI4WvCNsbGf3M1s6v8YQ4hS8sh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608" y="3407570"/>
            <a:ext cx="1779828" cy="122158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kz-cert.kz/site/repository/bind(1)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950" y="3842677"/>
            <a:ext cx="1428750" cy="89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144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OpenSSL Vulnerabilities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964502"/>
              </p:ext>
            </p:extLst>
          </p:nvPr>
        </p:nvGraphicFramePr>
        <p:xfrm>
          <a:off x="18329" y="1066224"/>
          <a:ext cx="4513149" cy="252984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052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4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2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lang="en-US" sz="1100" dirty="0"/>
                        <a:t>Date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Description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# </a:t>
                      </a:r>
                      <a:r>
                        <a:rPr lang="en-US" sz="1100" dirty="0" err="1"/>
                        <a:t>Vuln</a:t>
                      </a:r>
                      <a:r>
                        <a:rPr lang="en-US" sz="1100" dirty="0"/>
                        <a:t>.</a:t>
                      </a:r>
                      <a:r>
                        <a:rPr lang="en-US" sz="1100" baseline="0" dirty="0"/>
                        <a:t> </a:t>
                      </a:r>
                      <a:r>
                        <a:rPr lang="en-US" sz="1100" dirty="0"/>
                        <a:t>Products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SB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11 May 2012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CVE-2012-2110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KB75482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28 Jan 2013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CVE-2013-6450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SBC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8 Apr 2014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Heartbleed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SB10071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2 Jun 2014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Heartbleed II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SB10075 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9 Jun 2014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GnuTLS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 Buffer Overflow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SB10078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16 Apr 2014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CVE-2014-3511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SB10084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22 Aug 2014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CVE-2014-3507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SB10105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14 Oct 2014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POODLE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SB10090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14 Oct 2014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3 SSLv3 CVEs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SB10091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6" name="Picture 2" descr="http://heartbleed.com/heartble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625" y="3721210"/>
            <a:ext cx="925516" cy="112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2.bp.blogspot.com/-v-uvuZ7wqYI/VPayosu9d8I/AAAAAAAAiFY/jQN6HCHNbaQ/s1600/freak-ssl-tls-vulnerabilit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583" y="3931128"/>
            <a:ext cx="1134218" cy="70109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s://www.trustasia.com/u/cms/www/201412/16164215epm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519" y="3566148"/>
            <a:ext cx="1134218" cy="127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89285" y="3442175"/>
            <a:ext cx="1049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cs typeface="Neo Sans Intel"/>
              </a:rPr>
              <a:t>Total: 144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449055"/>
              </p:ext>
            </p:extLst>
          </p:nvPr>
        </p:nvGraphicFramePr>
        <p:xfrm>
          <a:off x="4615777" y="1066224"/>
          <a:ext cx="4513150" cy="229362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095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8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1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5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lang="en-US" sz="1100" dirty="0"/>
                        <a:t>Date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Description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# </a:t>
                      </a:r>
                      <a:r>
                        <a:rPr lang="en-US" sz="1100" dirty="0" err="1"/>
                        <a:t>Vuln</a:t>
                      </a:r>
                      <a:r>
                        <a:rPr lang="en-US" sz="1100" dirty="0"/>
                        <a:t>.</a:t>
                      </a:r>
                      <a:r>
                        <a:rPr lang="en-US" sz="1100" baseline="0" dirty="0"/>
                        <a:t> </a:t>
                      </a:r>
                      <a:r>
                        <a:rPr lang="en-US" sz="1100" dirty="0"/>
                        <a:t>Products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SB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9 Jan 2015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8 OpenSSL CVEs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SB10102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4 Mar 2015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FREAK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SB10108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18 Mar 2015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CVE-2014-3507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SB10109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19 Mar 2015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14 OpenSSL CVEs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SB10110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 Jun 2015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 OpenSSL CVEs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SB10122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 Jul 2015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CVE-2015-1793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SB10125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Dec 2015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 OpenSSL CVEs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KB86280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 Jan 2016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CVE-2015-3197 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SBC1601281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3635424"/>
      </p:ext>
    </p:extLst>
  </p:cSld>
  <p:clrMapOvr>
    <a:masterClrMapping/>
  </p:clrMapOvr>
</p:sld>
</file>

<file path=ppt/theme/theme1.xml><?xml version="1.0" encoding="utf-8"?>
<a:theme xmlns:a="http://schemas.openxmlformats.org/drawingml/2006/main" name="Intel Presentation Template Overview">
  <a:themeElements>
    <a:clrScheme name="Intel Clear Jan 2014">
      <a:dk1>
        <a:sysClr val="windowText" lastClr="000000"/>
      </a:dk1>
      <a:lt1>
        <a:sysClr val="window" lastClr="FFFFFF"/>
      </a:lt1>
      <a:dk2>
        <a:srgbClr val="004280"/>
      </a:dk2>
      <a:lt2>
        <a:srgbClr val="B1BABF"/>
      </a:lt2>
      <a:accent1>
        <a:srgbClr val="0071C5"/>
      </a:accent1>
      <a:accent2>
        <a:srgbClr val="00AEEF"/>
      </a:accent2>
      <a:accent3>
        <a:srgbClr val="8DC8E8"/>
      </a:accent3>
      <a:accent4>
        <a:srgbClr val="FFDA00"/>
      </a:accent4>
      <a:accent5>
        <a:srgbClr val="FDB813"/>
      </a:accent5>
      <a:accent6>
        <a:srgbClr val="A6CE39"/>
      </a:accent6>
      <a:hlink>
        <a:srgbClr val="00AEEF"/>
      </a:hlink>
      <a:folHlink>
        <a:srgbClr val="0071C5"/>
      </a:folHlink>
    </a:clrScheme>
    <a:fontScheme name="IntelClearPPT">
      <a:majorFont>
        <a:latin typeface="Intel Clear Light"/>
        <a:ea typeface=""/>
        <a:cs typeface=""/>
      </a:majorFont>
      <a:minorFont>
        <a:latin typeface="Intel Cle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000" dirty="0" smtClean="0">
            <a:solidFill>
              <a:schemeClr val="tx2"/>
            </a:solidFill>
            <a:cs typeface="Neo Sans Inte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gs0 xmlns="a5a376b7-29bb-40cb-bd72-71b72409fa83" xsi:nil="true"/>
    <Tags xmlns="a5a376b7-29bb-40cb-bd72-71b72409fa83" xsi:nil="true"/>
    <_dlc_DocId xmlns="a25eb575-ca08-496c-bb5f-c13535f54cb9">PSG131204-2-27842</_dlc_DocId>
    <_dlc_DocIdUrl xmlns="a25eb575-ca08-496c-bb5f-c13535f54cb9">
      <Url>http://corp.mcafee.com/sites/psg/_layouts/DocIdRedir.aspx?ID=PSG131204-2-27842</Url>
      <Description>PSG131204-2-27842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F78E93E783A542A8532D1FB42BA614" ma:contentTypeVersion="3" ma:contentTypeDescription="Create a new document." ma:contentTypeScope="" ma:versionID="820471f93b3f9c7025330a570a5c1bff">
  <xsd:schema xmlns:xsd="http://www.w3.org/2001/XMLSchema" xmlns:xs="http://www.w3.org/2001/XMLSchema" xmlns:p="http://schemas.microsoft.com/office/2006/metadata/properties" xmlns:ns2="a25eb575-ca08-496c-bb5f-c13535f54cb9" xmlns:ns3="a5a376b7-29bb-40cb-bd72-71b72409fa83" targetNamespace="http://schemas.microsoft.com/office/2006/metadata/properties" ma:root="true" ma:fieldsID="3d7bc6d0f53d3179ad48753e159790f6" ns2:_="" ns3:_="">
    <xsd:import namespace="a25eb575-ca08-496c-bb5f-c13535f54cb9"/>
    <xsd:import namespace="a5a376b7-29bb-40cb-bd72-71b72409fa8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Tags" minOccurs="0"/>
                <xsd:element ref="ns3:Tags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5eb575-ca08-496c-bb5f-c13535f54cb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a376b7-29bb-40cb-bd72-71b72409fa83" elementFormDefault="qualified">
    <xsd:import namespace="http://schemas.microsoft.com/office/2006/documentManagement/types"/>
    <xsd:import namespace="http://schemas.microsoft.com/office/infopath/2007/PartnerControls"/>
    <xsd:element name="Tags" ma:index="11" nillable="true" ma:displayName="Tags" ma:internalName="Tags">
      <xsd:simpleType>
        <xsd:restriction base="dms:Note">
          <xsd:maxLength value="255"/>
        </xsd:restriction>
      </xsd:simpleType>
    </xsd:element>
    <xsd:element name="Tags0" ma:index="12" nillable="true" ma:displayName="Tags" ma:internalName="Tags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87EBF5E1-EE9E-4492-893C-826803F10B0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8957DD-3107-4C62-B1FB-84EA4EF6E7D9}">
  <ds:schemaRefs>
    <ds:schemaRef ds:uri="http://schemas.microsoft.com/office/2006/metadata/properties"/>
    <ds:schemaRef ds:uri="http://schemas.microsoft.com/office/infopath/2007/PartnerControls"/>
    <ds:schemaRef ds:uri="a5a376b7-29bb-40cb-bd72-71b72409fa83"/>
    <ds:schemaRef ds:uri="a25eb575-ca08-496c-bb5f-c13535f54cb9"/>
  </ds:schemaRefs>
</ds:datastoreItem>
</file>

<file path=customXml/itemProps3.xml><?xml version="1.0" encoding="utf-8"?>
<ds:datastoreItem xmlns:ds="http://schemas.openxmlformats.org/officeDocument/2006/customXml" ds:itemID="{A2E62681-52E8-466D-8767-B6566441E4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5eb575-ca08-496c-bb5f-c13535f54cb9"/>
    <ds:schemaRef ds:uri="a5a376b7-29bb-40cb-bd72-71b72409fa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125F5FE4-282A-4059-AE36-DDC4B18993C9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Intel Presentation Template Overview</Template>
  <TotalTime>674</TotalTime>
  <Words>1173</Words>
  <Application>Microsoft Office PowerPoint</Application>
  <PresentationFormat>On-screen Show (16:9)</PresentationFormat>
  <Paragraphs>395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Intel Clear</vt:lpstr>
      <vt:lpstr>Intel Clear Light</vt:lpstr>
      <vt:lpstr>Lucida Grande</vt:lpstr>
      <vt:lpstr>MS PGothic</vt:lpstr>
      <vt:lpstr>Neo Sans Intel</vt:lpstr>
      <vt:lpstr>Arial</vt:lpstr>
      <vt:lpstr>Calibri</vt:lpstr>
      <vt:lpstr>Wingdings</vt:lpstr>
      <vt:lpstr>Intel Presentation Template Overview</vt:lpstr>
      <vt:lpstr>Open Source Technical Debt</vt:lpstr>
      <vt:lpstr>Introduction</vt:lpstr>
      <vt:lpstr>Intel Security PSIRT Website (Google “McAfee PSIRT”)</vt:lpstr>
      <vt:lpstr>PSIRT – Vulnerabilities by Year</vt:lpstr>
      <vt:lpstr>Open Source Security Impact</vt:lpstr>
      <vt:lpstr>PSIRT – 3rd Party Code Only</vt:lpstr>
      <vt:lpstr>PSIRT – Our Code Only (No 3rd Party Code)</vt:lpstr>
      <vt:lpstr>3rd Party Library / Open Source Vulnerabilities</vt:lpstr>
      <vt:lpstr>OpenSSL Vulnerabilities</vt:lpstr>
      <vt:lpstr>Linux/UNIX Vulnerabilities</vt:lpstr>
      <vt:lpstr>DNS / BIND Vulnerabilities</vt:lpstr>
      <vt:lpstr>NTP Vulnerabilities</vt:lpstr>
      <vt:lpstr>RSA BSAFE Vulnerabilities</vt:lpstr>
      <vt:lpstr>Oracle Java Vulnerabilities</vt:lpstr>
      <vt:lpstr>Intel’s Response</vt:lpstr>
      <vt:lpstr>Intel’s Response (cont.)</vt:lpstr>
      <vt:lpstr>PowerPoint Presentation</vt:lpstr>
      <vt:lpstr>PowerPoint Presentation</vt:lpstr>
    </vt:vector>
  </TitlesOfParts>
  <Company>McAfee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28pt Intel Clear Light Presentation Title Title of Presentation Line Two</dc:title>
  <dc:creator>Shelly Tzoumas</dc:creator>
  <cp:lastModifiedBy>Toomey, Harold</cp:lastModifiedBy>
  <cp:revision>194</cp:revision>
  <dcterms:created xsi:type="dcterms:W3CDTF">2015-01-22T17:14:01Z</dcterms:created>
  <dcterms:modified xsi:type="dcterms:W3CDTF">2018-10-10T04:58:33Z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c0ee5fc5-1ef1-4fa6-8692-d3b171c77a4f</vt:lpwstr>
  </property>
  <property fmtid="{D5CDD505-2E9C-101B-9397-08002B2CF9AE}" pid="3" name="ContentTypeId">
    <vt:lpwstr>0x01010098F78E93E783A542A8532D1FB42BA614</vt:lpwstr>
  </property>
</Properties>
</file>