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92" r:id="rId5"/>
    <p:sldId id="391" r:id="rId6"/>
    <p:sldId id="325" r:id="rId7"/>
    <p:sldId id="393" r:id="rId8"/>
    <p:sldId id="394" r:id="rId9"/>
    <p:sldId id="395" r:id="rId10"/>
    <p:sldId id="396" r:id="rId11"/>
    <p:sldId id="412" r:id="rId12"/>
    <p:sldId id="397" r:id="rId13"/>
    <p:sldId id="398" r:id="rId14"/>
    <p:sldId id="399" r:id="rId15"/>
    <p:sldId id="401" r:id="rId16"/>
    <p:sldId id="400" r:id="rId17"/>
    <p:sldId id="402" r:id="rId18"/>
    <p:sldId id="405" r:id="rId19"/>
    <p:sldId id="406" r:id="rId20"/>
    <p:sldId id="407" r:id="rId21"/>
    <p:sldId id="408" r:id="rId22"/>
    <p:sldId id="415" r:id="rId23"/>
    <p:sldId id="419" r:id="rId24"/>
    <p:sldId id="409" r:id="rId25"/>
    <p:sldId id="404" r:id="rId26"/>
    <p:sldId id="410" r:id="rId27"/>
    <p:sldId id="411" r:id="rId28"/>
    <p:sldId id="413" r:id="rId29"/>
    <p:sldId id="414" r:id="rId30"/>
    <p:sldId id="416" r:id="rId31"/>
    <p:sldId id="417" r:id="rId32"/>
    <p:sldId id="418" r:id="rId33"/>
    <p:sldId id="358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620" userDrawn="1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1C5"/>
    <a:srgbClr val="0000FF"/>
    <a:srgbClr val="F83308"/>
    <a:srgbClr val="FD9208"/>
    <a:srgbClr val="009FDF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91" y="86"/>
      </p:cViewPr>
      <p:guideLst>
        <p:guide orient="horz" pos="1620"/>
        <p:guide pos="5470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9084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4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10/10/2016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79" y="1874822"/>
            <a:ext cx="3646443" cy="15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3894" y="4869757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4/21/2014</a:t>
            </a:r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097925" y="4869757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2" y="180975"/>
            <a:ext cx="8226425" cy="7302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379539"/>
            <a:ext cx="8221980" cy="3254375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4" y="4869758"/>
            <a:ext cx="230989" cy="1545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600">
                <a:solidFill>
                  <a:schemeClr val="accent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2" y="4857750"/>
            <a:ext cx="6804025" cy="152400"/>
          </a:xfrm>
        </p:spPr>
        <p:txBody>
          <a:bodyPr anchor="t"/>
          <a:lstStyle>
            <a:lvl1pPr>
              <a:defRPr sz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2" y="4667254"/>
            <a:ext cx="6804025" cy="152400"/>
          </a:xfrm>
        </p:spPr>
        <p:txBody>
          <a:bodyPr bIns="0" anchor="b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0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2413" cy="94389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3886" y="4806460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Intel Cle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ISSA Cyber Security Conference 4 2016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488119" y="481373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Intel Cle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Intel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  <p:sldLayoutId id="214748369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cid:image001.png@01CFDBB6.21436730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3993" y="225429"/>
            <a:ext cx="8228012" cy="613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How </a:t>
            </a:r>
            <a:r>
              <a:rPr lang="en-US" sz="4000" u="sng" dirty="0" smtClean="0">
                <a:solidFill>
                  <a:srgbClr val="002060"/>
                </a:solidFill>
              </a:rPr>
              <a:t>Not</a:t>
            </a:r>
            <a:r>
              <a:rPr lang="en-US" sz="4000" dirty="0" smtClean="0">
                <a:solidFill>
                  <a:srgbClr val="002060"/>
                </a:solidFill>
              </a:rPr>
              <a:t> To Build A Trojan Horse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Image result for trojan horse 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58" y="1606028"/>
            <a:ext cx="2118922" cy="23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44104" y="2438498"/>
            <a:ext cx="2722664" cy="92536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Harold Toomey, Intel</a:t>
            </a:r>
          </a:p>
          <a:p>
            <a:r>
              <a:rPr lang="en-US" altLang="en-US" dirty="0" smtClean="0"/>
              <a:t>8 October 2016</a:t>
            </a:r>
            <a:endParaRPr lang="en-US" dirty="0"/>
          </a:p>
        </p:txBody>
      </p:sp>
      <p:pic>
        <p:nvPicPr>
          <p:cNvPr id="7" name="Picture 2" descr="Image result for issa north tex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74" y="2132934"/>
            <a:ext cx="2501913" cy="9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            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3638715" cy="3425825"/>
          </a:xfrm>
        </p:spPr>
        <p:txBody>
          <a:bodyPr/>
          <a:lstStyle/>
          <a:p>
            <a:r>
              <a:rPr lang="en-US" dirty="0" smtClean="0"/>
              <a:t>9 Operational SDL Activities</a:t>
            </a:r>
          </a:p>
          <a:p>
            <a:r>
              <a:rPr lang="en-US" dirty="0" smtClean="0"/>
              <a:t>Manage satellite team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60720" y="1079929"/>
            <a:ext cx="3802999" cy="3589361"/>
            <a:chOff x="4317417" y="1178697"/>
            <a:chExt cx="2596539" cy="3284121"/>
          </a:xfrm>
        </p:grpSpPr>
        <p:sp>
          <p:nvSpPr>
            <p:cNvPr id="5" name="Content Placeholder 1"/>
            <p:cNvSpPr txBox="1">
              <a:spLocks/>
            </p:cNvSpPr>
            <p:nvPr/>
          </p:nvSpPr>
          <p:spPr>
            <a:xfrm>
              <a:off x="4425813" y="1488725"/>
              <a:ext cx="2368833" cy="2974093"/>
            </a:xfrm>
            <a:prstGeom prst="rect">
              <a:avLst/>
            </a:prstGeom>
          </p:spPr>
          <p:txBody>
            <a:bodyPr/>
            <a:lstStyle>
              <a:lvl1pPr marL="0" indent="0" algn="l" defTabSz="457200" rtl="0" eaLnBrk="1" latinLnBrk="0" hangingPunct="1">
                <a:spcBef>
                  <a:spcPts val="120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 sz="1800" b="0" kern="1200">
                  <a:solidFill>
                    <a:srgbClr val="0071C5"/>
                  </a:solidFill>
                  <a:latin typeface="+mn-lt"/>
                  <a:ea typeface="+mn-ea"/>
                  <a:cs typeface="Intel Clear" panose="020B0604020203020204" pitchFamily="34" charset="0"/>
                </a:defRPr>
              </a:lvl1pPr>
              <a:lvl2pPr marL="225425" indent="-225425" algn="l" defTabSz="457200" rtl="0" eaLnBrk="1" latinLnBrk="0" hangingPunct="1">
                <a:spcBef>
                  <a:spcPts val="1200"/>
                </a:spcBef>
                <a:buFont typeface="Wingdings" charset="2"/>
                <a:buChar char="§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Intel Clear" panose="020B0604020203020204" pitchFamily="34" charset="0"/>
                </a:defRPr>
              </a:lvl2pPr>
              <a:lvl3pPr marL="571500" indent="-228600" algn="l" defTabSz="457200" rtl="0" eaLnBrk="1" latinLnBrk="0" hangingPunct="1">
                <a:spcBef>
                  <a:spcPts val="800"/>
                </a:spcBef>
                <a:buFont typeface="Intel Clear" panose="020B0604020203020204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Intel Clear" panose="020B0604020203020204" pitchFamily="34" charset="0"/>
                </a:defRPr>
              </a:lvl3pPr>
              <a:lvl4pPr marL="969963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Intel Clear" panose="020B0604020203020204" pitchFamily="34" charset="0"/>
                </a:defRPr>
              </a:lvl4pPr>
              <a:lvl5pPr marL="1319213" indent="-228600" algn="l" defTabSz="457200" rtl="0" eaLnBrk="1" latinLnBrk="0" hangingPunct="1">
                <a:spcBef>
                  <a:spcPct val="20000"/>
                </a:spcBef>
                <a:buFont typeface="Intel Clear" panose="020B0604020203020204" pitchFamily="34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Intel Clear" panose="020B060402020302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US" dirty="0" smtClean="0"/>
                <a:t>Program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US" dirty="0" smtClean="0"/>
                <a:t>SDL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US" dirty="0" smtClean="0"/>
                <a:t>PSIRT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US" dirty="0" smtClean="0"/>
                <a:t>Tools and Services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US" dirty="0" smtClean="0"/>
                <a:t>Resources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US" dirty="0" smtClean="0"/>
                <a:t>Policy and Compliance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US" dirty="0" smtClean="0"/>
                <a:t>Process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US" dirty="0" smtClean="0"/>
                <a:t>Training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US" dirty="0" smtClean="0"/>
                <a:t>Metrics</a:t>
              </a:r>
              <a:endParaRPr lang="en-US" dirty="0"/>
            </a:p>
          </p:txBody>
        </p:sp>
        <p:sp>
          <p:nvSpPr>
            <p:cNvPr id="6" name="Text Placeholder 7"/>
            <p:cNvSpPr txBox="1">
              <a:spLocks/>
            </p:cNvSpPr>
            <p:nvPr/>
          </p:nvSpPr>
          <p:spPr>
            <a:xfrm>
              <a:off x="4317417" y="1178697"/>
              <a:ext cx="2596539" cy="250029"/>
            </a:xfrm>
            <a:prstGeom prst="rect">
              <a:avLst/>
            </a:prstGeom>
          </p:spPr>
          <p:txBody>
            <a:bodyPr/>
            <a:lstStyle>
              <a:lvl1pPr marL="225425" indent="-22542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34" charset="-128"/>
                  <a:cs typeface="ＭＳ Ｐゴシック" charset="-128"/>
                </a:defRPr>
              </a:lvl1pPr>
              <a:lvl2pPr marL="576263" indent="-2365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pitchFamily="34" charset="-128"/>
                </a:defRPr>
              </a:lvl2pPr>
              <a:lvl3pPr marL="914400" indent="-2238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anose="020B0604030504040204" pitchFamily="34" charset="0"/>
                <a:buChar char="–"/>
                <a:defRPr>
                  <a:solidFill>
                    <a:schemeClr val="tx1"/>
                  </a:solidFill>
                  <a:latin typeface="+mn-lt"/>
                  <a:ea typeface="ＭＳ Ｐゴシック" pitchFamily="34" charset="-128"/>
                </a:defRPr>
              </a:lvl3pPr>
              <a:lvl4pPr marL="1265238" indent="-2365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anose="020B0604030504040204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  <a:ea typeface="ＭＳ Ｐゴシック" pitchFamily="34" charset="-128"/>
                </a:defRPr>
              </a:lvl4pPr>
              <a:lvl5pPr marL="1660525" indent="-2349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anose="020B0604030504040204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34" charset="-128"/>
                </a:defRPr>
              </a:lvl5pPr>
              <a:lvl6pPr marL="2117725" indent="-2349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574925" indent="-2349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032125" indent="-2349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489325" indent="-2349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600" b="1" u="sng" kern="0" dirty="0">
                  <a:solidFill>
                    <a:srgbClr val="0033FF"/>
                  </a:solidFill>
                </a:rPr>
                <a:t>Operational</a:t>
              </a:r>
              <a:r>
                <a:rPr lang="en-US" sz="1600" b="1" kern="0" dirty="0"/>
                <a:t> </a:t>
              </a:r>
              <a:endParaRPr lang="en-US" sz="1600" b="1" u="sng" kern="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 Product Security Champions (PSCs)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6"/>
            <a:ext cx="5440220" cy="1225976"/>
          </a:xfrm>
        </p:spPr>
        <p:txBody>
          <a:bodyPr/>
          <a:lstStyle/>
          <a:p>
            <a:r>
              <a:rPr lang="en-US" dirty="0"/>
              <a:t>1 </a:t>
            </a:r>
            <a:r>
              <a:rPr lang="en-US" dirty="0" smtClean="0"/>
              <a:t>Per </a:t>
            </a:r>
            <a:r>
              <a:rPr lang="en-US" dirty="0"/>
              <a:t>Product, Product Group, </a:t>
            </a:r>
            <a:r>
              <a:rPr lang="en-US" dirty="0" smtClean="0"/>
              <a:t>Solution, and GEO</a:t>
            </a:r>
          </a:p>
          <a:p>
            <a:r>
              <a:rPr lang="en-US" dirty="0" smtClean="0"/>
              <a:t>Qualifications</a:t>
            </a:r>
          </a:p>
          <a:p>
            <a:r>
              <a:rPr lang="en-US" dirty="0"/>
              <a:t>Responsibilities</a:t>
            </a:r>
          </a:p>
        </p:txBody>
      </p:sp>
      <p:pic>
        <p:nvPicPr>
          <p:cNvPr id="5" name="Picture 4" descr="http://www.crediariodaniele.com.br/Imagens/avatar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7595" y="1177528"/>
            <a:ext cx="1484045" cy="15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556315" y="2224585"/>
            <a:ext cx="3590936" cy="1733266"/>
            <a:chOff x="2556315" y="2224585"/>
            <a:chExt cx="3590936" cy="1733266"/>
          </a:xfrm>
        </p:grpSpPr>
        <p:sp>
          <p:nvSpPr>
            <p:cNvPr id="23" name="Rectangle 22"/>
            <p:cNvSpPr/>
            <p:nvPr/>
          </p:nvSpPr>
          <p:spPr>
            <a:xfrm>
              <a:off x="4414259" y="2224585"/>
              <a:ext cx="1732992" cy="173326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Solution</a:t>
              </a: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pPr algn="ctr"/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pPr algn="ctr"/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56315" y="2224585"/>
              <a:ext cx="1815452" cy="173326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Solution</a:t>
              </a:r>
              <a:endParaRPr lang="en-US" sz="1600" dirty="0"/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/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/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16250" y="2632495"/>
              <a:ext cx="990706" cy="1166858"/>
              <a:chOff x="2477069" y="2455101"/>
              <a:chExt cx="1139588" cy="155734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477069" y="2455101"/>
                <a:ext cx="1139588" cy="155734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 Group</a:t>
                </a:r>
                <a:endParaRPr lang="en-US" sz="1600" dirty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34016" y="3102843"/>
                <a:ext cx="859809" cy="21836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</a:t>
                </a:r>
                <a:endParaRPr lang="en-US" sz="12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634016" y="3395145"/>
                <a:ext cx="859809" cy="21836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</a:t>
                </a:r>
                <a:endParaRPr lang="en-US" sz="12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634016" y="3687448"/>
                <a:ext cx="859809" cy="21836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</a:t>
                </a:r>
                <a:endParaRPr lang="en-US" sz="12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92837" y="2632494"/>
              <a:ext cx="990706" cy="1166858"/>
              <a:chOff x="2477069" y="2455101"/>
              <a:chExt cx="1139588" cy="155734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477069" y="2455101"/>
                <a:ext cx="1139588" cy="155734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 Group</a:t>
                </a:r>
                <a:endParaRPr lang="en-US" sz="1600" dirty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34016" y="3102843"/>
                <a:ext cx="859809" cy="21836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</a:t>
                </a:r>
                <a:endParaRPr lang="en-US" sz="12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34016" y="3395145"/>
                <a:ext cx="859809" cy="21836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</a:t>
                </a:r>
                <a:endParaRPr lang="en-US" sz="1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4016" y="3687448"/>
                <a:ext cx="859809" cy="21836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</a:t>
                </a:r>
                <a:endParaRPr lang="en-US" sz="12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019986" y="2632494"/>
              <a:ext cx="990706" cy="1166858"/>
              <a:chOff x="2477069" y="2455101"/>
              <a:chExt cx="1139588" cy="155734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477069" y="2455101"/>
                <a:ext cx="1139588" cy="155734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 Group</a:t>
                </a:r>
                <a:endParaRPr lang="en-US" sz="1600" dirty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34016" y="3102843"/>
                <a:ext cx="859809" cy="21836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</a:t>
                </a:r>
                <a:endParaRPr lang="en-US" sz="12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34016" y="3395145"/>
                <a:ext cx="859809" cy="21836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34016" y="3687448"/>
                <a:ext cx="859809" cy="21836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Product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24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Qualifications                                                          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Enthusiastic</a:t>
            </a:r>
          </a:p>
          <a:p>
            <a:r>
              <a:rPr lang="en-US" dirty="0" smtClean="0"/>
              <a:t>4+ Years experience</a:t>
            </a:r>
          </a:p>
          <a:p>
            <a:r>
              <a:rPr lang="en-US" dirty="0" smtClean="0"/>
              <a:t>20% Time commitment</a:t>
            </a:r>
          </a:p>
          <a:p>
            <a:r>
              <a:rPr lang="en-US" dirty="0" smtClean="0"/>
              <a:t>VP Engineering approval</a:t>
            </a:r>
            <a:endParaRPr lang="en-US" dirty="0"/>
          </a:p>
        </p:txBody>
      </p:sp>
      <p:pic>
        <p:nvPicPr>
          <p:cNvPr id="9218" name="Picture 2" descr="Image result for qual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73" y="1749011"/>
            <a:ext cx="1816527" cy="21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Responsibilities                                                      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Agile SDL activities</a:t>
            </a:r>
          </a:p>
          <a:p>
            <a:r>
              <a:rPr lang="en-US" dirty="0" smtClean="0"/>
              <a:t>Incident response (PSIRT)</a:t>
            </a:r>
          </a:p>
          <a:p>
            <a:r>
              <a:rPr lang="en-US" dirty="0" smtClean="0"/>
              <a:t>Attend meetings and training</a:t>
            </a:r>
          </a:p>
          <a:p>
            <a:r>
              <a:rPr lang="en-US" dirty="0" smtClean="0"/>
              <a:t>Collocated in engineering teams</a:t>
            </a:r>
            <a:endParaRPr lang="en-US" dirty="0"/>
          </a:p>
        </p:txBody>
      </p:sp>
      <p:pic>
        <p:nvPicPr>
          <p:cNvPr id="10244" name="Picture 4" descr="Image result for keep calm respon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04" y="1722668"/>
            <a:ext cx="1899116" cy="22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 Other Team Contributors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Product Security Evangelists (PSEs)</a:t>
            </a:r>
          </a:p>
          <a:p>
            <a:r>
              <a:rPr lang="en-US" dirty="0" smtClean="0"/>
              <a:t>Privacy</a:t>
            </a:r>
          </a:p>
          <a:p>
            <a:r>
              <a:rPr lang="en-US" dirty="0" smtClean="0"/>
              <a:t>Extended team</a:t>
            </a:r>
          </a:p>
          <a:p>
            <a:pPr lvl="1"/>
            <a:r>
              <a:rPr lang="en-US" dirty="0" smtClean="0"/>
              <a:t>Public Relations (PR)</a:t>
            </a:r>
          </a:p>
          <a:p>
            <a:pPr lvl="1"/>
            <a:r>
              <a:rPr lang="en-US" dirty="0" smtClean="0"/>
              <a:t>Technical Support</a:t>
            </a:r>
          </a:p>
          <a:p>
            <a:pPr lvl="1"/>
            <a:r>
              <a:rPr lang="en-US" dirty="0" smtClean="0"/>
              <a:t>IT Security</a:t>
            </a:r>
          </a:p>
          <a:p>
            <a:pPr lvl="1"/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Legal</a:t>
            </a:r>
            <a:endParaRPr lang="en-US" dirty="0"/>
          </a:p>
        </p:txBody>
      </p:sp>
      <p:pic>
        <p:nvPicPr>
          <p:cNvPr id="12294" name="Picture 6" descr="K12 Professional Dev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22" y="1177528"/>
            <a:ext cx="1587265" cy="14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Agile SDL Activities (What?)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2718251" cy="3425825"/>
          </a:xfrm>
        </p:spPr>
        <p:txBody>
          <a:bodyPr/>
          <a:lstStyle/>
          <a:p>
            <a:r>
              <a:rPr lang="en-US" dirty="0" smtClean="0"/>
              <a:t>Mandatory</a:t>
            </a:r>
          </a:p>
          <a:p>
            <a:r>
              <a:rPr lang="en-US" dirty="0" smtClean="0"/>
              <a:t>Conditional</a:t>
            </a:r>
          </a:p>
          <a:p>
            <a:r>
              <a:rPr lang="en-US" dirty="0" smtClean="0"/>
              <a:t>Execution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5152" y="1062654"/>
            <a:ext cx="7190799" cy="3697010"/>
            <a:chOff x="312234" y="1105465"/>
            <a:chExt cx="8526965" cy="5804189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4209469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2980659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1858628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Freeform 8"/>
            <p:cNvSpPr/>
            <p:nvPr/>
          </p:nvSpPr>
          <p:spPr>
            <a:xfrm>
              <a:off x="3202132" y="3935771"/>
              <a:ext cx="3961254" cy="949735"/>
            </a:xfrm>
            <a:custGeom>
              <a:avLst/>
              <a:gdLst>
                <a:gd name="connsiteX0" fmla="*/ 3228724 w 3380854"/>
                <a:gd name="connsiteY0" fmla="*/ 0 h 686872"/>
                <a:gd name="connsiteX1" fmla="*/ 3234522 w 3380854"/>
                <a:gd name="connsiteY1" fmla="*/ 584 h 686872"/>
                <a:gd name="connsiteX2" fmla="*/ 3380854 w 3380854"/>
                <a:gd name="connsiteY2" fmla="*/ 180128 h 686872"/>
                <a:gd name="connsiteX3" fmla="*/ 3380854 w 3380854"/>
                <a:gd name="connsiteY3" fmla="*/ 503605 h 686872"/>
                <a:gd name="connsiteX4" fmla="*/ 3197587 w 3380854"/>
                <a:gd name="connsiteY4" fmla="*/ 686872 h 686872"/>
                <a:gd name="connsiteX5" fmla="*/ 221748 w 3380854"/>
                <a:gd name="connsiteY5" fmla="*/ 686872 h 686872"/>
                <a:gd name="connsiteX6" fmla="*/ 52883 w 3380854"/>
                <a:gd name="connsiteY6" fmla="*/ 574941 h 686872"/>
                <a:gd name="connsiteX7" fmla="*/ 43380 w 3380854"/>
                <a:gd name="connsiteY7" fmla="*/ 527872 h 686872"/>
                <a:gd name="connsiteX8" fmla="*/ 0 w 3380854"/>
                <a:gd name="connsiteY8" fmla="*/ 527872 h 686872"/>
                <a:gd name="connsiteX9" fmla="*/ 100239 w 3380854"/>
                <a:gd name="connsiteY9" fmla="*/ 355046 h 686872"/>
                <a:gd name="connsiteX10" fmla="*/ 200478 w 3380854"/>
                <a:gd name="connsiteY10" fmla="*/ 527872 h 686872"/>
                <a:gd name="connsiteX11" fmla="*/ 175197 w 3380854"/>
                <a:gd name="connsiteY11" fmla="*/ 527872 h 686872"/>
                <a:gd name="connsiteX12" fmla="*/ 181153 w 3380854"/>
                <a:gd name="connsiteY12" fmla="*/ 537688 h 686872"/>
                <a:gd name="connsiteX13" fmla="*/ 280654 w 3380854"/>
                <a:gd name="connsiteY13" fmla="*/ 584613 h 686872"/>
                <a:gd name="connsiteX14" fmla="*/ 3138680 w 3380854"/>
                <a:gd name="connsiteY14" fmla="*/ 584613 h 686872"/>
                <a:gd name="connsiteX15" fmla="*/ 3267627 w 3380854"/>
                <a:gd name="connsiteY15" fmla="*/ 455666 h 686872"/>
                <a:gd name="connsiteX16" fmla="*/ 3267627 w 3380854"/>
                <a:gd name="connsiteY16" fmla="*/ 228066 h 686872"/>
                <a:gd name="connsiteX17" fmla="*/ 3229859 w 3380854"/>
                <a:gd name="connsiteY17" fmla="*/ 136887 h 686872"/>
                <a:gd name="connsiteX18" fmla="*/ 3228724 w 3380854"/>
                <a:gd name="connsiteY18" fmla="*/ 136122 h 68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0854" h="686872">
                  <a:moveTo>
                    <a:pt x="3228724" y="0"/>
                  </a:moveTo>
                  <a:lnTo>
                    <a:pt x="3234522" y="584"/>
                  </a:lnTo>
                  <a:cubicBezTo>
                    <a:pt x="3318034" y="17673"/>
                    <a:pt x="3380854" y="91564"/>
                    <a:pt x="3380854" y="180128"/>
                  </a:cubicBezTo>
                  <a:lnTo>
                    <a:pt x="3380854" y="503605"/>
                  </a:lnTo>
                  <a:cubicBezTo>
                    <a:pt x="3380854" y="604821"/>
                    <a:pt x="3298803" y="686872"/>
                    <a:pt x="3197587" y="686872"/>
                  </a:cubicBezTo>
                  <a:lnTo>
                    <a:pt x="221748" y="686872"/>
                  </a:lnTo>
                  <a:cubicBezTo>
                    <a:pt x="145836" y="686872"/>
                    <a:pt x="80704" y="640718"/>
                    <a:pt x="52883" y="574941"/>
                  </a:cubicBezTo>
                  <a:lnTo>
                    <a:pt x="43380" y="527872"/>
                  </a:lnTo>
                  <a:lnTo>
                    <a:pt x="0" y="527872"/>
                  </a:lnTo>
                  <a:lnTo>
                    <a:pt x="100239" y="355046"/>
                  </a:lnTo>
                  <a:lnTo>
                    <a:pt x="200478" y="527872"/>
                  </a:lnTo>
                  <a:lnTo>
                    <a:pt x="175197" y="527872"/>
                  </a:lnTo>
                  <a:lnTo>
                    <a:pt x="181153" y="537688"/>
                  </a:lnTo>
                  <a:cubicBezTo>
                    <a:pt x="204804" y="566347"/>
                    <a:pt x="240596" y="584613"/>
                    <a:pt x="280654" y="584613"/>
                  </a:cubicBezTo>
                  <a:lnTo>
                    <a:pt x="3138680" y="584613"/>
                  </a:lnTo>
                  <a:cubicBezTo>
                    <a:pt x="3209895" y="584613"/>
                    <a:pt x="3267627" y="526881"/>
                    <a:pt x="3267627" y="455666"/>
                  </a:cubicBezTo>
                  <a:lnTo>
                    <a:pt x="3267627" y="228066"/>
                  </a:lnTo>
                  <a:cubicBezTo>
                    <a:pt x="3267627" y="192459"/>
                    <a:pt x="3253194" y="160222"/>
                    <a:pt x="3229859" y="136887"/>
                  </a:cubicBezTo>
                  <a:lnTo>
                    <a:pt x="3228724" y="136122"/>
                  </a:lnTo>
                  <a:close/>
                </a:path>
              </a:pathLst>
            </a:custGeom>
            <a:solidFill>
              <a:srgbClr val="0070C0">
                <a:alpha val="4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082629" y="3935775"/>
              <a:ext cx="6436814" cy="1460677"/>
            </a:xfrm>
            <a:custGeom>
              <a:avLst/>
              <a:gdLst>
                <a:gd name="connsiteX0" fmla="*/ 7304427 w 7560111"/>
                <a:gd name="connsiteY0" fmla="*/ 0 h 1108169"/>
                <a:gd name="connsiteX1" fmla="*/ 7438777 w 7560111"/>
                <a:gd name="connsiteY1" fmla="*/ 0 h 1108169"/>
                <a:gd name="connsiteX2" fmla="*/ 7468716 w 7560111"/>
                <a:gd name="connsiteY2" fmla="*/ 24702 h 1108169"/>
                <a:gd name="connsiteX3" fmla="*/ 7560111 w 7560111"/>
                <a:gd name="connsiteY3" fmla="*/ 245350 h 1108169"/>
                <a:gd name="connsiteX4" fmla="*/ 7560111 w 7560111"/>
                <a:gd name="connsiteY4" fmla="*/ 796126 h 1108169"/>
                <a:gd name="connsiteX5" fmla="*/ 7248068 w 7560111"/>
                <a:gd name="connsiteY5" fmla="*/ 1108169 h 1108169"/>
                <a:gd name="connsiteX6" fmla="*/ 376284 w 7560111"/>
                <a:gd name="connsiteY6" fmla="*/ 1108169 h 1108169"/>
                <a:gd name="connsiteX7" fmla="*/ 64241 w 7560111"/>
                <a:gd name="connsiteY7" fmla="*/ 796126 h 1108169"/>
                <a:gd name="connsiteX8" fmla="*/ 64241 w 7560111"/>
                <a:gd name="connsiteY8" fmla="*/ 789063 h 1108169"/>
                <a:gd name="connsiteX9" fmla="*/ 0 w 7560111"/>
                <a:gd name="connsiteY9" fmla="*/ 789063 h 1108169"/>
                <a:gd name="connsiteX10" fmla="*/ 135053 w 7560111"/>
                <a:gd name="connsiteY10" fmla="*/ 542842 h 1108169"/>
                <a:gd name="connsiteX11" fmla="*/ 270106 w 7560111"/>
                <a:gd name="connsiteY11" fmla="*/ 789063 h 1108169"/>
                <a:gd name="connsiteX12" fmla="*/ 210562 w 7560111"/>
                <a:gd name="connsiteY12" fmla="*/ 789063 h 1108169"/>
                <a:gd name="connsiteX13" fmla="*/ 218398 w 7560111"/>
                <a:gd name="connsiteY13" fmla="*/ 827877 h 1108169"/>
                <a:gd name="connsiteX14" fmla="*/ 445099 w 7560111"/>
                <a:gd name="connsiteY14" fmla="*/ 978145 h 1108169"/>
                <a:gd name="connsiteX15" fmla="*/ 7179254 w 7560111"/>
                <a:gd name="connsiteY15" fmla="*/ 978145 h 1108169"/>
                <a:gd name="connsiteX16" fmla="*/ 7425290 w 7560111"/>
                <a:gd name="connsiteY16" fmla="*/ 732109 h 1108169"/>
                <a:gd name="connsiteX17" fmla="*/ 7425290 w 7560111"/>
                <a:gd name="connsiteY17" fmla="*/ 297840 h 1108169"/>
                <a:gd name="connsiteX18" fmla="*/ 7316815 w 7560111"/>
                <a:gd name="connsiteY18" fmla="*/ 93823 h 1108169"/>
                <a:gd name="connsiteX19" fmla="*/ 7304427 w 7560111"/>
                <a:gd name="connsiteY19" fmla="*/ 87099 h 110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0111" h="1108169">
                  <a:moveTo>
                    <a:pt x="7304427" y="0"/>
                  </a:moveTo>
                  <a:lnTo>
                    <a:pt x="7438777" y="0"/>
                  </a:lnTo>
                  <a:lnTo>
                    <a:pt x="7468716" y="24702"/>
                  </a:lnTo>
                  <a:cubicBezTo>
                    <a:pt x="7525185" y="81171"/>
                    <a:pt x="7560111" y="159182"/>
                    <a:pt x="7560111" y="245350"/>
                  </a:cubicBezTo>
                  <a:lnTo>
                    <a:pt x="7560111" y="796126"/>
                  </a:lnTo>
                  <a:cubicBezTo>
                    <a:pt x="7560111" y="968463"/>
                    <a:pt x="7420405" y="1108169"/>
                    <a:pt x="7248068" y="1108169"/>
                  </a:cubicBezTo>
                  <a:lnTo>
                    <a:pt x="376284" y="1108169"/>
                  </a:lnTo>
                  <a:cubicBezTo>
                    <a:pt x="203947" y="1108169"/>
                    <a:pt x="64241" y="968463"/>
                    <a:pt x="64241" y="796126"/>
                  </a:cubicBezTo>
                  <a:lnTo>
                    <a:pt x="64241" y="789063"/>
                  </a:lnTo>
                  <a:lnTo>
                    <a:pt x="0" y="789063"/>
                  </a:lnTo>
                  <a:lnTo>
                    <a:pt x="135053" y="542842"/>
                  </a:lnTo>
                  <a:lnTo>
                    <a:pt x="270106" y="789063"/>
                  </a:lnTo>
                  <a:lnTo>
                    <a:pt x="210562" y="789063"/>
                  </a:lnTo>
                  <a:lnTo>
                    <a:pt x="218398" y="827877"/>
                  </a:lnTo>
                  <a:cubicBezTo>
                    <a:pt x="255748" y="916183"/>
                    <a:pt x="343188" y="978145"/>
                    <a:pt x="445099" y="978145"/>
                  </a:cubicBezTo>
                  <a:lnTo>
                    <a:pt x="7179254" y="978145"/>
                  </a:lnTo>
                  <a:cubicBezTo>
                    <a:pt x="7315136" y="978145"/>
                    <a:pt x="7425290" y="867991"/>
                    <a:pt x="7425290" y="732109"/>
                  </a:cubicBezTo>
                  <a:lnTo>
                    <a:pt x="7425290" y="297840"/>
                  </a:lnTo>
                  <a:cubicBezTo>
                    <a:pt x="7425290" y="212914"/>
                    <a:pt x="7382261" y="138038"/>
                    <a:pt x="7316815" y="93823"/>
                  </a:cubicBezTo>
                  <a:lnTo>
                    <a:pt x="7304427" y="87099"/>
                  </a:lnTo>
                  <a:close/>
                </a:path>
              </a:pathLst>
            </a:custGeom>
            <a:solidFill>
              <a:srgbClr val="0070C0">
                <a:alpha val="4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29934" y="1664184"/>
              <a:ext cx="300738" cy="1847049"/>
              <a:chOff x="1382339" y="1314148"/>
              <a:chExt cx="256674" cy="1401297"/>
            </a:xfrm>
            <a:solidFill>
              <a:srgbClr val="B71234"/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1382339" y="1314148"/>
                <a:ext cx="256674" cy="8021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382339" y="1434296"/>
                <a:ext cx="256674" cy="9688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382339" y="1554446"/>
                <a:ext cx="256674" cy="4571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382339" y="1628340"/>
                <a:ext cx="256674" cy="15040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382339" y="1804966"/>
                <a:ext cx="256674" cy="8094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382339" y="191213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382339" y="200122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382339" y="209031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382339" y="2179409"/>
                <a:ext cx="256674" cy="9890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382339" y="2296923"/>
                <a:ext cx="256674" cy="16204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382339" y="2483045"/>
                <a:ext cx="256674" cy="6067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382339" y="2558404"/>
                <a:ext cx="256674" cy="15704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588390" y="1105465"/>
              <a:ext cx="783828" cy="609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Intel Clear"/>
                </a:rPr>
                <a:t>Plan of </a:t>
              </a:r>
              <a:br>
                <a:rPr lang="en-US" sz="900" dirty="0">
                  <a:latin typeface="Intel Clear"/>
                </a:rPr>
              </a:br>
              <a:r>
                <a:rPr lang="en-US" sz="900" dirty="0">
                  <a:latin typeface="Intel Clear"/>
                </a:rPr>
                <a:t>Intent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682339" y="2057017"/>
              <a:ext cx="300738" cy="1460447"/>
              <a:chOff x="1814732" y="1514537"/>
              <a:chExt cx="256674" cy="917233"/>
            </a:xfrm>
            <a:solidFill>
              <a:srgbClr val="B71234"/>
            </a:solidFill>
          </p:grpSpPr>
          <p:grpSp>
            <p:nvGrpSpPr>
              <p:cNvPr id="87" name="Group 86"/>
              <p:cNvGrpSpPr/>
              <p:nvPr/>
            </p:nvGrpSpPr>
            <p:grpSpPr>
              <a:xfrm>
                <a:off x="1814732" y="1514537"/>
                <a:ext cx="256674" cy="449233"/>
                <a:chOff x="1814732" y="1903999"/>
                <a:chExt cx="256674" cy="449233"/>
              </a:xfrm>
              <a:grp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1814732" y="1903999"/>
                  <a:ext cx="256674" cy="4804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814732" y="1975970"/>
                  <a:ext cx="256674" cy="5803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814732" y="2047942"/>
                  <a:ext cx="256674" cy="2738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814732" y="2092206"/>
                  <a:ext cx="256674" cy="900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1814732" y="2198008"/>
                  <a:ext cx="256674" cy="4849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814732" y="2262207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814732" y="2315574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814732" y="1982537"/>
                <a:ext cx="256674" cy="449233"/>
                <a:chOff x="1814732" y="1903999"/>
                <a:chExt cx="256674" cy="449233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814732" y="1903999"/>
                  <a:ext cx="256674" cy="4804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814732" y="1975970"/>
                  <a:ext cx="256674" cy="5803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14732" y="2047942"/>
                  <a:ext cx="256674" cy="2738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14732" y="2092206"/>
                  <a:ext cx="256674" cy="900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14732" y="2198008"/>
                  <a:ext cx="256674" cy="4849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14732" y="2262207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14732" y="2315574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900">
                    <a:latin typeface="Intel Clear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2383132" y="1511066"/>
              <a:ext cx="899161" cy="609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Intel Clear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Intel Clear"/>
                </a:rPr>
                <a:t>Backlog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6831" y="2424124"/>
              <a:ext cx="809941" cy="609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Intel Clear"/>
                </a:rPr>
                <a:t>Team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Intel Clear"/>
                </a:rPr>
                <a:t>Backlog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18682" y="2621035"/>
              <a:ext cx="746835" cy="448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Intel Clear"/>
                </a:rPr>
                <a:t>Stories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09876" y="2525149"/>
              <a:ext cx="1180325" cy="990922"/>
              <a:chOff x="4239018" y="1206720"/>
              <a:chExt cx="1946693" cy="1452756"/>
            </a:xfrm>
          </p:grpSpPr>
          <p:sp>
            <p:nvSpPr>
              <p:cNvPr id="85" name="Arc 84"/>
              <p:cNvSpPr/>
              <p:nvPr/>
            </p:nvSpPr>
            <p:spPr>
              <a:xfrm>
                <a:off x="4531358" y="1206720"/>
                <a:ext cx="1157200" cy="1438922"/>
              </a:xfrm>
              <a:prstGeom prst="arc">
                <a:avLst>
                  <a:gd name="adj1" fmla="val 9430133"/>
                  <a:gd name="adj2" fmla="val 5153535"/>
                </a:avLst>
              </a:prstGeom>
              <a:noFill/>
              <a:ln w="57150" cap="flat" cmpd="sng" algn="ctr">
                <a:solidFill>
                  <a:srgbClr val="B71234"/>
                </a:solidFill>
                <a:prstDash val="solid"/>
                <a:headEnd type="triangle" w="med" len="med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 flipV="1">
                <a:off x="4239018" y="2642766"/>
                <a:ext cx="1946693" cy="1671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B71234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4674500" y="2754413"/>
              <a:ext cx="707667" cy="716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Intel Clear"/>
                </a:rPr>
                <a:t>Daily </a:t>
              </a:r>
              <a:br>
                <a:rPr lang="en-US" sz="900" dirty="0">
                  <a:latin typeface="Intel Clear"/>
                </a:rPr>
              </a:br>
              <a:r>
                <a:rPr lang="en-US" sz="900" dirty="0">
                  <a:latin typeface="Intel Clear"/>
                </a:rPr>
                <a:t>Scrum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218790" y="3015133"/>
              <a:ext cx="757326" cy="540246"/>
              <a:chOff x="5794422" y="2351981"/>
              <a:chExt cx="752197" cy="476977"/>
            </a:xfrm>
            <a:solidFill>
              <a:srgbClr val="B71234">
                <a:lumMod val="20000"/>
                <a:lumOff val="80000"/>
              </a:srgbClr>
            </a:solidFill>
          </p:grpSpPr>
          <p:sp>
            <p:nvSpPr>
              <p:cNvPr id="81" name="Rectangle 80"/>
              <p:cNvSpPr/>
              <p:nvPr/>
            </p:nvSpPr>
            <p:spPr>
              <a:xfrm>
                <a:off x="6067415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36895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336895" y="2351981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794422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549380" y="2728512"/>
              <a:ext cx="761475" cy="841532"/>
              <a:chOff x="7862360" y="2167929"/>
              <a:chExt cx="649904" cy="638443"/>
            </a:xfrm>
            <a:solidFill>
              <a:srgbClr val="B71234">
                <a:lumMod val="20000"/>
                <a:lumOff val="80000"/>
              </a:srgbClr>
            </a:solidFill>
          </p:grpSpPr>
          <p:sp>
            <p:nvSpPr>
              <p:cNvPr id="72" name="Rectangle 71"/>
              <p:cNvSpPr/>
              <p:nvPr/>
            </p:nvSpPr>
            <p:spPr>
              <a:xfrm>
                <a:off x="8100484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332048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332048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100484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865901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63093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332048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100484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862360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111966" y="2145004"/>
              <a:ext cx="970972" cy="1039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Intel Clear"/>
                </a:rPr>
                <a:t>Release</a:t>
              </a:r>
              <a:br>
                <a:rPr lang="en-US" sz="900" dirty="0">
                  <a:latin typeface="Intel Clear"/>
                </a:rPr>
              </a:br>
              <a:r>
                <a:rPr lang="en-US" sz="900" dirty="0">
                  <a:latin typeface="Intel Clear"/>
                </a:rPr>
                <a:t>Quality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Intel Clear"/>
                </a:rPr>
                <a:t>Increment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Intel Clear"/>
                </a:rPr>
                <a:t>(PSI)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77455" y="2145004"/>
              <a:ext cx="888281" cy="609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Intel Clear"/>
                </a:rPr>
                <a:t>Finished </a:t>
              </a:r>
              <a:br>
                <a:rPr lang="en-US" sz="900" dirty="0">
                  <a:latin typeface="Intel Clear"/>
                </a:rPr>
              </a:br>
              <a:r>
                <a:rPr lang="en-US" sz="900" dirty="0">
                  <a:latin typeface="Intel Clear"/>
                </a:rPr>
                <a:t>Product</a:t>
              </a:r>
            </a:p>
          </p:txBody>
        </p:sp>
        <p:cxnSp>
          <p:nvCxnSpPr>
            <p:cNvPr id="23" name="Curved Connector 22"/>
            <p:cNvCxnSpPr>
              <a:stCxn id="41" idx="1"/>
              <a:endCxn id="30" idx="1"/>
            </p:cNvCxnSpPr>
            <p:nvPr/>
          </p:nvCxnSpPr>
          <p:spPr>
            <a:xfrm rot="10800000" flipH="1" flipV="1">
              <a:off x="3145256" y="2363340"/>
              <a:ext cx="193068" cy="891773"/>
            </a:xfrm>
            <a:prstGeom prst="curvedConnector3">
              <a:avLst>
                <a:gd name="adj1" fmla="val 56736"/>
              </a:avLst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3378409" y="2988887"/>
              <a:ext cx="273398" cy="63331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78409" y="3083752"/>
              <a:ext cx="273398" cy="76500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78409" y="3178618"/>
              <a:ext cx="273398" cy="36099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78409" y="3236963"/>
              <a:ext cx="273398" cy="118753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78409" y="3376420"/>
              <a:ext cx="273398" cy="63915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78409" y="3461041"/>
              <a:ext cx="273398" cy="49637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38324" y="2998994"/>
              <a:ext cx="353567" cy="512239"/>
            </a:xfrm>
            <a:prstGeom prst="rect">
              <a:avLst/>
            </a:prstGeom>
            <a:noFill/>
            <a:ln w="19050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946425" y="3018522"/>
              <a:ext cx="271048" cy="492712"/>
              <a:chOff x="3946425" y="3018522"/>
              <a:chExt cx="271048" cy="49271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946425" y="3018522"/>
                <a:ext cx="271048" cy="492712"/>
              </a:xfrm>
              <a:prstGeom prst="rect">
                <a:avLst/>
              </a:prstGeom>
              <a:noFill/>
              <a:ln w="19050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963330" y="3056463"/>
                <a:ext cx="10845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81949" y="3056463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130714" y="3056463"/>
                <a:ext cx="6142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963330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022779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066619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110460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57013" y="3147297"/>
                <a:ext cx="37332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900">
                  <a:latin typeface="Intel Clear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3963330" y="3285328"/>
                <a:ext cx="10328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022779" y="3348344"/>
                <a:ext cx="17731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968770" y="3431529"/>
                <a:ext cx="22557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</p:grpSp>
        <p:cxnSp>
          <p:nvCxnSpPr>
            <p:cNvPr id="32" name="Straight Arrow Connector 31"/>
            <p:cNvCxnSpPr>
              <a:stCxn id="30" idx="3"/>
              <a:endCxn id="60" idx="1"/>
            </p:cNvCxnSpPr>
            <p:nvPr/>
          </p:nvCxnSpPr>
          <p:spPr>
            <a:xfrm>
              <a:off x="3691891" y="3255114"/>
              <a:ext cx="254534" cy="9764"/>
            </a:xfrm>
            <a:prstGeom prst="straightConnector1">
              <a:avLst/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grpSp>
          <p:nvGrpSpPr>
            <p:cNvPr id="33" name="Group 32"/>
            <p:cNvGrpSpPr/>
            <p:nvPr/>
          </p:nvGrpSpPr>
          <p:grpSpPr>
            <a:xfrm>
              <a:off x="312234" y="3636148"/>
              <a:ext cx="8526965" cy="773298"/>
              <a:chOff x="825843" y="2160863"/>
              <a:chExt cx="7277601" cy="586676"/>
            </a:xfrm>
            <a:solidFill>
              <a:srgbClr val="B1BABF">
                <a:lumMod val="60000"/>
                <a:lumOff val="40000"/>
              </a:srgbClr>
            </a:solidFill>
          </p:grpSpPr>
          <p:sp>
            <p:nvSpPr>
              <p:cNvPr id="48" name="Right Arrow 47"/>
              <p:cNvSpPr/>
              <p:nvPr/>
            </p:nvSpPr>
            <p:spPr>
              <a:xfrm>
                <a:off x="7557633" y="2310766"/>
                <a:ext cx="545811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algn="ctr">
                  <a:defRPr/>
                </a:pPr>
                <a:endParaRPr lang="en-US" sz="825">
                  <a:latin typeface="Intel Cle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755717" y="2160863"/>
                <a:ext cx="901621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Release to </a:t>
                </a:r>
                <a:br>
                  <a:rPr lang="en-US" sz="825" dirty="0">
                    <a:solidFill>
                      <a:schemeClr val="bg1"/>
                    </a:solidFill>
                    <a:latin typeface="Intel Clear"/>
                  </a:rPr>
                </a:b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Customer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6524655" y="2310766"/>
                <a:ext cx="341658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algn="ctr">
                  <a:defRPr/>
                </a:pPr>
                <a:endParaRPr lang="en-US" sz="825">
                  <a:latin typeface="Intel Cle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574661" y="2160863"/>
                <a:ext cx="946378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Sprint </a:t>
                </a:r>
              </a:p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Review &amp;</a:t>
                </a:r>
              </a:p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Retrospective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5390036" y="2310766"/>
                <a:ext cx="337323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algn="ctr">
                  <a:defRPr/>
                </a:pPr>
                <a:endParaRPr lang="en-US" sz="825">
                  <a:latin typeface="Intel Cle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343831" y="2160863"/>
                <a:ext cx="1040219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Development </a:t>
                </a:r>
              </a:p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&amp; Test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4154371" y="2310766"/>
                <a:ext cx="332590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algn="ctr">
                  <a:defRPr/>
                </a:pPr>
                <a:endParaRPr lang="en-US" sz="825">
                  <a:latin typeface="Intel Clear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370025" y="2160863"/>
                <a:ext cx="783195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Sprint </a:t>
                </a:r>
              </a:p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Planning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3129638" y="2310766"/>
                <a:ext cx="343887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algn="ctr">
                  <a:defRPr/>
                </a:pPr>
                <a:endParaRPr lang="en-US" sz="825">
                  <a:latin typeface="Intel Cle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336841" y="2160863"/>
                <a:ext cx="783195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Release </a:t>
                </a:r>
              </a:p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Planning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2146230" y="2310766"/>
                <a:ext cx="350708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algn="ctr">
                  <a:defRPr/>
                </a:pPr>
                <a:endParaRPr lang="en-US" sz="825">
                  <a:latin typeface="Intel Cle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25843" y="2160863"/>
                <a:ext cx="1320387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Investment Themes,  </a:t>
                </a:r>
              </a:p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Epics (Viability, </a:t>
                </a:r>
              </a:p>
              <a:p>
                <a:pPr algn="ctr"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Intel Clear"/>
                  </a:rPr>
                  <a:t>Feasibility, Desirability)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218615" y="5923964"/>
              <a:ext cx="6866896" cy="985690"/>
              <a:chOff x="1539135" y="4419048"/>
              <a:chExt cx="5860760" cy="74781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539135" y="4419048"/>
                <a:ext cx="1124009" cy="543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Intel Clear"/>
                  </a:rPr>
                  <a:t>Plan-Of-Intent </a:t>
                </a:r>
                <a:br>
                  <a:rPr lang="en-US" sz="900" dirty="0">
                    <a:latin typeface="Intel Clear"/>
                  </a:rPr>
                </a:br>
                <a:r>
                  <a:rPr lang="en-US" sz="900" dirty="0">
                    <a:latin typeface="Intel Clear"/>
                  </a:rPr>
                  <a:t>Checkpoint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556245" y="4419048"/>
                <a:ext cx="975526" cy="747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Intel Clear"/>
                  </a:rPr>
                  <a:t>Release Planning </a:t>
                </a:r>
                <a:br>
                  <a:rPr lang="en-US" sz="900" dirty="0">
                    <a:latin typeface="Intel Clear"/>
                  </a:rPr>
                </a:br>
                <a:r>
                  <a:rPr lang="en-US" sz="900" dirty="0">
                    <a:latin typeface="Intel Clear"/>
                  </a:rPr>
                  <a:t>Checkpoint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23135" y="4419048"/>
                <a:ext cx="1144438" cy="543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Intel Clear"/>
                  </a:rPr>
                  <a:t>Sprint Planning</a:t>
                </a:r>
                <a:br>
                  <a:rPr lang="en-US" sz="900" dirty="0">
                    <a:latin typeface="Intel Clear"/>
                  </a:rPr>
                </a:br>
                <a:r>
                  <a:rPr lang="en-US" sz="900" dirty="0">
                    <a:latin typeface="Intel Clear"/>
                  </a:rPr>
                  <a:t>Checkpoint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246170" y="4428877"/>
                <a:ext cx="1153725" cy="543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Intel Clear"/>
                  </a:rPr>
                  <a:t>Release Launch</a:t>
                </a:r>
                <a:br>
                  <a:rPr lang="en-US" sz="900" dirty="0">
                    <a:latin typeface="Intel Clear"/>
                  </a:rPr>
                </a:br>
                <a:r>
                  <a:rPr lang="en-US" sz="900" dirty="0">
                    <a:latin typeface="Intel Clear"/>
                  </a:rPr>
                  <a:t>Checkpoint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393827" y="5118411"/>
              <a:ext cx="4389690" cy="40568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900" dirty="0">
                  <a:latin typeface="Intel Clear"/>
                </a:rPr>
                <a:t>Develop on a Cadence, Release on Demand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7515074" y="4511486"/>
              <a:ext cx="935" cy="1343510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912802" y="4590689"/>
              <a:ext cx="1014494" cy="4480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dirty="0">
                  <a:latin typeface="Intel Clear"/>
                </a:rPr>
                <a:t>1-4 Weeks</a:t>
              </a:r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2130677" y="1717046"/>
              <a:ext cx="139533" cy="590965"/>
            </a:xfrm>
            <a:prstGeom prst="righ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sp>
          <p:nvSpPr>
            <p:cNvPr id="39" name="Left Brace 38"/>
            <p:cNvSpPr/>
            <p:nvPr/>
          </p:nvSpPr>
          <p:spPr>
            <a:xfrm>
              <a:off x="2541453" y="2051443"/>
              <a:ext cx="100802" cy="1388892"/>
            </a:xfrm>
            <a:prstGeom prst="lef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cxnSp>
          <p:nvCxnSpPr>
            <p:cNvPr id="40" name="Curved Connector 39"/>
            <p:cNvCxnSpPr>
              <a:stCxn id="38" idx="1"/>
              <a:endCxn id="39" idx="1"/>
            </p:cNvCxnSpPr>
            <p:nvPr/>
          </p:nvCxnSpPr>
          <p:spPr>
            <a:xfrm rot="10800000" flipH="1" flipV="1">
              <a:off x="2270209" y="2012529"/>
              <a:ext cx="271243" cy="733360"/>
            </a:xfrm>
            <a:prstGeom prst="curvedConnector3">
              <a:avLst>
                <a:gd name="adj1" fmla="val 42899"/>
              </a:avLst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1" name="Right Brace 40"/>
            <p:cNvSpPr/>
            <p:nvPr/>
          </p:nvSpPr>
          <p:spPr>
            <a:xfrm>
              <a:off x="3005723" y="2067858"/>
              <a:ext cx="139533" cy="590965"/>
            </a:xfrm>
            <a:prstGeom prst="righ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>
                <a:latin typeface="Intel Clear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>
              <a:off x="5652960" y="4478315"/>
              <a:ext cx="2637" cy="1376681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4874003" y="5931076"/>
              <a:ext cx="1819925" cy="716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Intel Clear"/>
                </a:rPr>
                <a:t>Sprint / Release Readiness Checkpoint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8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 Mandatory SDL Activities                                      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6"/>
            <a:ext cx="8228012" cy="2554392"/>
          </a:xfrm>
        </p:spPr>
        <p:txBody>
          <a:bodyPr/>
          <a:lstStyle/>
          <a:p>
            <a:r>
              <a:rPr lang="en-US" dirty="0" smtClean="0"/>
              <a:t>1.  Static Analysis</a:t>
            </a:r>
          </a:p>
          <a:p>
            <a:pPr lvl="1"/>
            <a:r>
              <a:rPr lang="en-US" dirty="0" smtClean="0"/>
              <a:t>Dynamic Analysis TBD</a:t>
            </a:r>
          </a:p>
          <a:p>
            <a:r>
              <a:rPr lang="en-US" dirty="0" smtClean="0"/>
              <a:t>2.  Privacy Review</a:t>
            </a:r>
          </a:p>
          <a:p>
            <a:r>
              <a:rPr lang="en-US" dirty="0" smtClean="0"/>
              <a:t>3.  Security Definition of Done</a:t>
            </a:r>
          </a:p>
          <a:p>
            <a:pPr lvl="1"/>
            <a:r>
              <a:rPr lang="en-US" dirty="0" smtClean="0"/>
              <a:t>Agile storyboard</a:t>
            </a:r>
          </a:p>
          <a:p>
            <a:r>
              <a:rPr lang="en-US" dirty="0" smtClean="0"/>
              <a:t>4.  7 Key questions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62425" y="1147891"/>
            <a:ext cx="4898319" cy="3445467"/>
            <a:chOff x="3862425" y="1147891"/>
            <a:chExt cx="4898319" cy="3445467"/>
          </a:xfrm>
        </p:grpSpPr>
        <p:pic>
          <p:nvPicPr>
            <p:cNvPr id="7" name="Picture 2" descr="https://techfilipelouro.files.wordpress.com/2015/05/versionone-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325" y="4044182"/>
              <a:ext cx="2968517" cy="54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425" y="1147891"/>
              <a:ext cx="4898319" cy="2665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8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 Conditional SDL </a:t>
            </a:r>
            <a:r>
              <a:rPr lang="en-US" dirty="0"/>
              <a:t>Activities   </a:t>
            </a:r>
            <a:r>
              <a:rPr lang="en-US" dirty="0" smtClean="0"/>
              <a:t>                                   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3679659" cy="3425825"/>
          </a:xfrm>
        </p:spPr>
        <p:txBody>
          <a:bodyPr/>
          <a:lstStyle/>
          <a:p>
            <a:r>
              <a:rPr lang="en-US" dirty="0" smtClean="0"/>
              <a:t>7 Key Questions</a:t>
            </a:r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039737" y="1045033"/>
            <a:ext cx="4537880" cy="36060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b="1" dirty="0" smtClean="0"/>
              <a:t>1.  Release Scope</a:t>
            </a:r>
          </a:p>
          <a:p>
            <a:pPr lvl="2">
              <a:spcBef>
                <a:spcPts val="600"/>
              </a:spcBef>
              <a:tabLst>
                <a:tab pos="0" algn="l"/>
                <a:tab pos="172641" algn="l"/>
                <a:tab pos="342900" algn="l"/>
              </a:tabLst>
            </a:pPr>
            <a:r>
              <a:rPr lang="en-US" sz="1400" dirty="0" smtClean="0"/>
              <a:t>Major, Minor, Patch, Hotfix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2.  Architecture</a:t>
            </a:r>
          </a:p>
          <a:p>
            <a:pPr lvl="2">
              <a:spcBef>
                <a:spcPts val="600"/>
              </a:spcBef>
              <a:tabLst>
                <a:tab pos="172641" algn="l"/>
                <a:tab pos="342900" algn="l"/>
                <a:tab pos="2656285" algn="l"/>
              </a:tabLst>
            </a:pPr>
            <a:r>
              <a:rPr lang="en-US" sz="1400" dirty="0" smtClean="0"/>
              <a:t>No change, Some change, Redesign, Greenfield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3.  Using 3</a:t>
            </a:r>
            <a:r>
              <a:rPr lang="en-US" sz="1600" b="1" baseline="30000" dirty="0" smtClean="0"/>
              <a:t>rd</a:t>
            </a:r>
            <a:r>
              <a:rPr lang="en-US" sz="1600" b="1" dirty="0" smtClean="0"/>
              <a:t> Party / Open Source  Software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4.  Hosting</a:t>
            </a:r>
          </a:p>
          <a:p>
            <a:pPr lvl="2">
              <a:spcBef>
                <a:spcPts val="600"/>
              </a:spcBef>
              <a:tabLst>
                <a:tab pos="172641" algn="l"/>
                <a:tab pos="342900" algn="l"/>
                <a:tab pos="2656285" algn="l"/>
              </a:tabLst>
            </a:pPr>
            <a:r>
              <a:rPr lang="en-US" sz="1400" dirty="0" smtClean="0"/>
              <a:t>By us, By partner (SaaS)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5.  Privacy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Collecting customer data (PII)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6.  Interfaces</a:t>
            </a:r>
          </a:p>
          <a:p>
            <a:pPr lvl="2">
              <a:spcBef>
                <a:spcPts val="600"/>
              </a:spcBef>
              <a:tabLst>
                <a:tab pos="172641" algn="l"/>
                <a:tab pos="342900" algn="l"/>
                <a:tab pos="2656285" algn="l"/>
              </a:tabLst>
            </a:pPr>
            <a:r>
              <a:rPr lang="en-US" sz="1400" dirty="0" smtClean="0"/>
              <a:t>Web, Web Services, Non-Web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7.  Releasing with an Operating Syste</a:t>
            </a:r>
            <a:r>
              <a:rPr lang="en-US" sz="1600" b="1" dirty="0"/>
              <a:t>m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619600" y="1963624"/>
            <a:ext cx="2229565" cy="2229565"/>
            <a:chOff x="619600" y="1963624"/>
            <a:chExt cx="2229565" cy="2229565"/>
          </a:xfrm>
        </p:grpSpPr>
        <p:pic>
          <p:nvPicPr>
            <p:cNvPr id="11266" name="Picture 2" descr="Image result for blue ke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99745">
              <a:off x="619600" y="1963624"/>
              <a:ext cx="2229565" cy="2229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65037" y="3010167"/>
              <a:ext cx="518615" cy="73866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3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 Execution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Templates</a:t>
            </a:r>
          </a:p>
          <a:p>
            <a:pPr lvl="2"/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Tools</a:t>
            </a:r>
          </a:p>
          <a:p>
            <a:pPr lvl="2"/>
            <a:r>
              <a:rPr lang="en-US" dirty="0" smtClean="0"/>
              <a:t>Resident experts</a:t>
            </a:r>
          </a:p>
          <a:p>
            <a:pPr lvl="2"/>
            <a:r>
              <a:rPr lang="en-US" dirty="0" smtClean="0"/>
              <a:t>Resources</a:t>
            </a:r>
          </a:p>
          <a:p>
            <a:r>
              <a:rPr lang="en-US" dirty="0"/>
              <a:t>When?</a:t>
            </a:r>
          </a:p>
          <a:p>
            <a:r>
              <a:rPr lang="en-US" dirty="0"/>
              <a:t>Why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44" y="1573313"/>
            <a:ext cx="5944881" cy="23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78598" y="4914002"/>
            <a:ext cx="230989" cy="154577"/>
          </a:xfrm>
        </p:spPr>
        <p:txBody>
          <a:bodyPr/>
          <a:lstStyle/>
          <a:p>
            <a:fld id="{EEB8B06D-99A5-468B-806E-293788FE9637}" type="slidenum">
              <a:rPr lang="en-US" sz="800" smtClean="0">
                <a:solidFill>
                  <a:schemeClr val="bg1"/>
                </a:solidFill>
              </a:rPr>
              <a:pPr/>
              <a:t>19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798394" y="119063"/>
            <a:ext cx="7962220" cy="6667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When?								Technical Activities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1" y="178053"/>
            <a:ext cx="5655508" cy="49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Case Scenario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4143683" cy="3425825"/>
          </a:xfrm>
        </p:spPr>
        <p:txBody>
          <a:bodyPr/>
          <a:lstStyle/>
          <a:p>
            <a:r>
              <a:rPr lang="en-US" dirty="0" smtClean="0"/>
              <a:t>Your job is to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Protect the brand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Be your customer’s trusted security advisors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Build secure software</a:t>
            </a:r>
            <a:endParaRPr lang="en-US" dirty="0"/>
          </a:p>
        </p:txBody>
      </p:sp>
      <p:pic>
        <p:nvPicPr>
          <p:cNvPr id="3074" name="Picture 2" descr="Image result for worst case scenario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27" y="1155406"/>
            <a:ext cx="3493826" cy="340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71224" y="4906628"/>
            <a:ext cx="230989" cy="154577"/>
          </a:xfrm>
        </p:spPr>
        <p:txBody>
          <a:bodyPr/>
          <a:lstStyle/>
          <a:p>
            <a:fld id="{EEB8B06D-99A5-468B-806E-293788FE9637}" type="slidenum">
              <a:rPr lang="en-US" sz="800" smtClean="0">
                <a:solidFill>
                  <a:schemeClr val="bg1"/>
                </a:solidFill>
              </a:rPr>
              <a:pPr/>
              <a:t>20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798394" y="119063"/>
            <a:ext cx="7962220" cy="6667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Why?											VM Flowchart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8394" y="119063"/>
            <a:ext cx="7375647" cy="5967838"/>
            <a:chOff x="798394" y="119063"/>
            <a:chExt cx="7375647" cy="59678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24" y="119063"/>
              <a:ext cx="7217117" cy="596783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98394" y="4997039"/>
              <a:ext cx="1228299" cy="1464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5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Product Security Maturity Model (PSMM)           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None, Minimal, Good, Better, Best</a:t>
            </a:r>
          </a:p>
          <a:p>
            <a:pPr lvl="1"/>
            <a:r>
              <a:rPr lang="en-US" dirty="0" smtClean="0"/>
              <a:t>Maturity </a:t>
            </a:r>
            <a:r>
              <a:rPr lang="en-US" dirty="0"/>
              <a:t>levels</a:t>
            </a:r>
          </a:p>
          <a:p>
            <a:pPr marL="513160" lvl="2" indent="0">
              <a:spcBef>
                <a:spcPts val="225"/>
              </a:spcBef>
              <a:buNone/>
            </a:pPr>
            <a:r>
              <a:rPr lang="en-US" dirty="0">
                <a:solidFill>
                  <a:srgbClr val="C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  None	</a:t>
            </a:r>
            <a:endParaRPr lang="en-US" dirty="0">
              <a:solidFill>
                <a:srgbClr val="FFC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3160" lvl="2" indent="0">
              <a:spcBef>
                <a:spcPts val="225"/>
              </a:spcBef>
              <a:buNone/>
            </a:pPr>
            <a:r>
              <a:rPr lang="en-US" dirty="0">
                <a:solidFill>
                  <a:srgbClr val="7F7F7F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n-US" dirty="0" smtClean="0">
                <a:solidFill>
                  <a:srgbClr val="7F7F7F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  <a:endParaRPr lang="en-US" dirty="0">
              <a:solidFill>
                <a:srgbClr val="7F7F7F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3160" lvl="2" indent="0">
              <a:spcBef>
                <a:spcPts val="225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n-US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</a:t>
            </a:r>
            <a:endParaRPr lang="en-US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3160" lvl="2" indent="0">
              <a:spcBef>
                <a:spcPts val="225"/>
              </a:spcBef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Acceptable</a:t>
            </a:r>
            <a:endParaRPr lang="en-US" dirty="0">
              <a:solidFill>
                <a:srgbClr val="FFC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3160" lvl="2" indent="0">
              <a:spcBef>
                <a:spcPts val="225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lang="en-US" dirty="0" smtClean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Mature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 smtClean="0"/>
              <a:t>Math</a:t>
            </a:r>
          </a:p>
          <a:p>
            <a:r>
              <a:rPr lang="en-US" dirty="0" smtClean="0"/>
              <a:t>Set team goal </a:t>
            </a:r>
            <a:r>
              <a:rPr lang="en-US" dirty="0"/>
              <a:t>for each SDL </a:t>
            </a:r>
            <a:r>
              <a:rPr lang="en-US" dirty="0" smtClean="0"/>
              <a:t>activity</a:t>
            </a:r>
            <a:endParaRPr lang="en-US" dirty="0"/>
          </a:p>
          <a:p>
            <a:r>
              <a:rPr lang="en-US" dirty="0"/>
              <a:t>Measure 2x a year and </a:t>
            </a:r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182" y="1128499"/>
            <a:ext cx="3882788" cy="3461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5592" y="3493827"/>
                <a:ext cx="2561323" cy="400110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20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20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92" y="3493827"/>
                <a:ext cx="2561323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9722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9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 PSIRT (Reactive)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Verify vulnerabilities</a:t>
            </a:r>
          </a:p>
          <a:p>
            <a:r>
              <a:rPr lang="en-US" dirty="0" smtClean="0"/>
              <a:t>Patch within CVSS SLA</a:t>
            </a:r>
          </a:p>
          <a:p>
            <a:r>
              <a:rPr lang="en-US" dirty="0" smtClean="0"/>
              <a:t>Publish security bulletin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616658" y="1634729"/>
            <a:ext cx="4619769" cy="2459600"/>
            <a:chOff x="3480178" y="1177529"/>
            <a:chExt cx="4619769" cy="2459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480178" y="1177529"/>
              <a:ext cx="4572001" cy="24596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76611" y="1255525"/>
              <a:ext cx="202333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roduct </a:t>
              </a: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ecurity </a:t>
              </a: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ncident </a:t>
              </a: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esponse </a:t>
              </a: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9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  Verify Vulnerabilities                                              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False alarms (apache/tomcat)</a:t>
            </a:r>
          </a:p>
          <a:p>
            <a:r>
              <a:rPr lang="en-US" dirty="0" smtClean="0"/>
              <a:t>Real vulnerabilities</a:t>
            </a:r>
          </a:p>
          <a:p>
            <a:r>
              <a:rPr lang="en-US" dirty="0" smtClean="0"/>
              <a:t>Cutely named vulnerabilities</a:t>
            </a:r>
          </a:p>
          <a:p>
            <a:pPr lvl="1"/>
            <a:r>
              <a:rPr lang="en-US" dirty="0" smtClean="0"/>
              <a:t>Heartbleed (OpenSSL)</a:t>
            </a:r>
          </a:p>
          <a:p>
            <a:endParaRPr lang="en-US" dirty="0"/>
          </a:p>
        </p:txBody>
      </p:sp>
      <p:pic>
        <p:nvPicPr>
          <p:cNvPr id="5" name="Picture 2" descr="http://heartbleed.com/heartble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3" y="3173557"/>
            <a:ext cx="925516" cy="11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www.trustasia.com/u/cms/www/201412/16164215epm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90" y="2995856"/>
            <a:ext cx="1134218" cy="12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:\PSIRT\SBs\SB10081 - SB10100\SB10100 - SBC1501271 - GHOST glibc vuln\Ghost_Vuln_Ic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86" y="3286965"/>
            <a:ext cx="907256" cy="92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i.nextmedia.com.au/Utils/ImageResizer.ashx?n=http%3a%2f%2fi.nextmedia.com.au%2fNews%2fshellshock-bug.png&amp;h=600&amp;w=800&amp;c=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65" y="3074259"/>
            <a:ext cx="1048226" cy="1119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1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.2  Patch Within CVSS SLA                                         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Common Vulnerability Scoring System v3 (CVSS)</a:t>
            </a:r>
          </a:p>
          <a:p>
            <a:r>
              <a:rPr lang="en-US" dirty="0" smtClean="0"/>
              <a:t>Service Level Agreement (SLA)</a:t>
            </a:r>
          </a:p>
          <a:p>
            <a:r>
              <a:rPr lang="en-US" dirty="0" smtClean="0"/>
              <a:t>Low, Medium, High, Critical severity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6041"/>
              </p:ext>
            </p:extLst>
          </p:nvPr>
        </p:nvGraphicFramePr>
        <p:xfrm>
          <a:off x="2149557" y="2531659"/>
          <a:ext cx="4840124" cy="197370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210525"/>
                <a:gridCol w="1119116"/>
                <a:gridCol w="1317009"/>
                <a:gridCol w="1193474"/>
              </a:tblGrid>
              <a:tr h="2896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Severity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CVSS Score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Max. Fix Time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Notification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P1 - Critical</a:t>
                      </a:r>
                    </a:p>
                  </a:txBody>
                  <a:tcPr marL="68580" marR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8.5-10.0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1-2 Days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435" marR="5143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ALERT</a:t>
                      </a:r>
                    </a:p>
                  </a:txBody>
                  <a:tcPr marL="51435" marR="51435" anchor="ctr"/>
                </a:tc>
              </a:tr>
              <a:tr h="236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P2 - High</a:t>
                      </a:r>
                    </a:p>
                  </a:txBody>
                  <a:tcPr marL="68580" marR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7.0-8.4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Week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435" marR="5143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Notice</a:t>
                      </a:r>
                    </a:p>
                  </a:txBody>
                  <a:tcPr marL="51435" marR="51435" anchor="ctr"/>
                </a:tc>
              </a:tr>
              <a:tr h="236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P3 - Medium</a:t>
                      </a:r>
                    </a:p>
                  </a:txBody>
                  <a:tcPr marL="68580" marR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4.0-6.9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Month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435" marR="5143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Notice</a:t>
                      </a:r>
                    </a:p>
                  </a:txBody>
                  <a:tcPr marL="51435" marR="51435" anchor="ctr"/>
                </a:tc>
              </a:tr>
              <a:tr h="236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P4 - Low</a:t>
                      </a:r>
                    </a:p>
                  </a:txBody>
                  <a:tcPr marL="68580" marR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0.0-3.9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1-3 Quarters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435" marR="5143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Optional</a:t>
                      </a:r>
                    </a:p>
                  </a:txBody>
                  <a:tcPr marL="51435" marR="51435" anchor="ctr"/>
                </a:tc>
              </a:tr>
              <a:tr h="236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P5 - Info</a:t>
                      </a:r>
                    </a:p>
                  </a:txBody>
                  <a:tcPr marL="68580" marR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68580" marR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435" marR="5143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51435" marR="5143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0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.3  Publish Security Bulletin                                       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3822960" cy="3425825"/>
          </a:xfrm>
        </p:spPr>
        <p:txBody>
          <a:bodyPr/>
          <a:lstStyle/>
          <a:p>
            <a:r>
              <a:rPr lang="en-US" dirty="0" smtClean="0"/>
              <a:t>SB </a:t>
            </a:r>
            <a:r>
              <a:rPr lang="en-US" dirty="0"/>
              <a:t>–</a:t>
            </a:r>
            <a:r>
              <a:rPr lang="en-US" dirty="0" smtClean="0"/>
              <a:t> Security Bulletin</a:t>
            </a:r>
            <a:endParaRPr lang="en-US" dirty="0"/>
          </a:p>
          <a:p>
            <a:r>
              <a:rPr lang="en-US" dirty="0" smtClean="0"/>
              <a:t>KB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KnowledgeBase</a:t>
            </a:r>
            <a:r>
              <a:rPr lang="en-US" dirty="0" smtClean="0"/>
              <a:t> </a:t>
            </a:r>
            <a:r>
              <a:rPr lang="en-US" dirty="0"/>
              <a:t>article</a:t>
            </a:r>
          </a:p>
          <a:p>
            <a:r>
              <a:rPr lang="en-US" dirty="0" smtClean="0"/>
              <a:t>SS </a:t>
            </a:r>
            <a:r>
              <a:rPr lang="en-US" dirty="0"/>
              <a:t>–</a:t>
            </a:r>
            <a:r>
              <a:rPr lang="en-US" dirty="0" smtClean="0"/>
              <a:t> Sustaining Statement</a:t>
            </a:r>
          </a:p>
          <a:p>
            <a:r>
              <a:rPr lang="en-US" dirty="0" smtClean="0"/>
              <a:t>NN – Not </a:t>
            </a:r>
            <a:r>
              <a:rPr lang="en-US" dirty="0"/>
              <a:t>Needed or Release Notes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60877"/>
              </p:ext>
            </p:extLst>
          </p:nvPr>
        </p:nvGraphicFramePr>
        <p:xfrm>
          <a:off x="1719035" y="3060268"/>
          <a:ext cx="5598699" cy="124792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523349"/>
                <a:gridCol w="1319189"/>
                <a:gridCol w="1334893"/>
                <a:gridCol w="1421268"/>
              </a:tblGrid>
              <a:tr h="516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CVSS = 0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 &lt; CVSS &lt; 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≤ CVSS &lt; 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 ≤ CVSS ≤ 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</a:tr>
              <a:tr h="594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KB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(if 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lots of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attention)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KB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SB +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TXT Notice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SB +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TXT Alert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3706954" cy="3425825"/>
          </a:xfrm>
        </p:spPr>
        <p:txBody>
          <a:bodyPr/>
          <a:lstStyle/>
          <a:p>
            <a:r>
              <a:rPr lang="en-US" dirty="0" smtClean="0"/>
              <a:t>Waterfall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Agile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Continuous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Skill levels</a:t>
            </a:r>
          </a:p>
          <a:p>
            <a:r>
              <a:rPr lang="en-US" dirty="0" smtClean="0"/>
              <a:t>Legacy architectures</a:t>
            </a:r>
          </a:p>
          <a:p>
            <a:r>
              <a:rPr lang="en-US" dirty="0" smtClean="0"/>
              <a:t>Technical debt</a:t>
            </a:r>
          </a:p>
          <a:p>
            <a:r>
              <a:rPr lang="en-US" dirty="0" smtClean="0"/>
              <a:t>Getting to PSMM 4-Mature</a:t>
            </a:r>
          </a:p>
          <a:p>
            <a:r>
              <a:rPr lang="en-US" dirty="0" smtClean="0"/>
              <a:t>PSIRT exponential growth</a:t>
            </a:r>
            <a:endParaRPr lang="en-US" dirty="0"/>
          </a:p>
        </p:txBody>
      </p:sp>
      <p:pic>
        <p:nvPicPr>
          <p:cNvPr id="2050" name="Picture 2" descr="Image result for waterfall agile continu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84" y="1454044"/>
            <a:ext cx="4959101" cy="28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2" y="208968"/>
            <a:ext cx="8226425" cy="7302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Experience </a:t>
            </a:r>
            <a:r>
              <a:rPr lang="en-US" dirty="0"/>
              <a:t>- People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2" y="984967"/>
            <a:ext cx="7195183" cy="3722687"/>
          </a:xfrm>
        </p:spPr>
        <p:txBody>
          <a:bodyPr/>
          <a:lstStyle/>
          <a:p>
            <a:pPr>
              <a:spcBef>
                <a:spcPts val="225"/>
              </a:spcBef>
            </a:pPr>
            <a:r>
              <a:rPr lang="en-US" dirty="0"/>
              <a:t>Identify the experts</a:t>
            </a:r>
          </a:p>
          <a:p>
            <a:pPr lvl="2">
              <a:spcBef>
                <a:spcPts val="225"/>
              </a:spcBef>
            </a:pPr>
            <a:r>
              <a:rPr lang="en-US" dirty="0"/>
              <a:t>No one person can do it all</a:t>
            </a:r>
          </a:p>
          <a:p>
            <a:r>
              <a:rPr lang="en-US" dirty="0" smtClean="0"/>
              <a:t>Trust </a:t>
            </a:r>
            <a:r>
              <a:rPr lang="en-US" dirty="0"/>
              <a:t>the Product Security Champions (PSCs)</a:t>
            </a:r>
          </a:p>
          <a:p>
            <a:pPr lvl="2"/>
            <a:r>
              <a:rPr lang="en-US" dirty="0"/>
              <a:t>They </a:t>
            </a:r>
            <a:r>
              <a:rPr lang="en-US" dirty="0" smtClean="0"/>
              <a:t>are smart and want </a:t>
            </a:r>
            <a:r>
              <a:rPr lang="en-US" dirty="0"/>
              <a:t>to do what is </a:t>
            </a:r>
            <a:r>
              <a:rPr lang="en-US" dirty="0" smtClean="0"/>
              <a:t>right</a:t>
            </a:r>
          </a:p>
          <a:p>
            <a:pPr lvl="2"/>
            <a:r>
              <a:rPr lang="en-US" dirty="0" smtClean="0"/>
              <a:t>They balance </a:t>
            </a:r>
            <a:r>
              <a:rPr lang="en-US" dirty="0"/>
              <a:t>security with their time, expertise, resources and schedule</a:t>
            </a:r>
          </a:p>
          <a:p>
            <a:r>
              <a:rPr lang="en-US" dirty="0" smtClean="0"/>
              <a:t>Collaborate often</a:t>
            </a:r>
          </a:p>
          <a:p>
            <a:pPr lvl="2"/>
            <a:r>
              <a:rPr lang="en-US" dirty="0" smtClean="0"/>
              <a:t>Meet as PSCs weekly (business and technical)</a:t>
            </a:r>
          </a:p>
          <a:p>
            <a:pPr lvl="2"/>
            <a:r>
              <a:rPr lang="en-US" dirty="0" smtClean="0"/>
              <a:t>Use email PDLs</a:t>
            </a:r>
          </a:p>
          <a:p>
            <a:r>
              <a:rPr lang="en-US" dirty="0" smtClean="0"/>
              <a:t>Don’t just train…mentor!</a:t>
            </a:r>
          </a:p>
          <a:p>
            <a:pPr lvl="2"/>
            <a:r>
              <a:rPr lang="en-US" dirty="0" smtClean="0"/>
              <a:t>Have an open door policy and help them to mature and grow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1224" y="4906628"/>
            <a:ext cx="230989" cy="154577"/>
          </a:xfrm>
        </p:spPr>
        <p:txBody>
          <a:bodyPr/>
          <a:lstStyle/>
          <a:p>
            <a:pPr>
              <a:defRPr/>
            </a:pPr>
            <a:fld id="{C1EE5B8C-C78B-4707-B1BA-AFFD3FCF64F3}" type="slidenum">
              <a:rPr lang="en-US" sz="800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wysiwygventures.com/wp-content/uploads/2012/09/people_proc_tech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9" y="1092801"/>
            <a:ext cx="1957388" cy="11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19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8866" y="208965"/>
            <a:ext cx="8123282" cy="7302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Experience </a:t>
            </a:r>
            <a:r>
              <a:rPr lang="en-US" dirty="0"/>
              <a:t>- Process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865" y="976087"/>
            <a:ext cx="7947347" cy="3722687"/>
          </a:xfrm>
        </p:spPr>
        <p:txBody>
          <a:bodyPr/>
          <a:lstStyle/>
          <a:p>
            <a:pPr>
              <a:spcBef>
                <a:spcPts val="225"/>
              </a:spcBef>
            </a:pPr>
            <a:r>
              <a:rPr lang="en-US" dirty="0" smtClean="0"/>
              <a:t>Keep it flexible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Don’t micro manage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Don’t default to “all activities are mandatory”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225"/>
              </a:spcBef>
            </a:pPr>
            <a:r>
              <a:rPr lang="en-US" dirty="0" smtClean="0"/>
              <a:t>We don’t need to write a 200 page book on each SDL activity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Instead point engineers to the best material &amp; BKMs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225"/>
              </a:spcBef>
            </a:pPr>
            <a:r>
              <a:rPr lang="en-US" dirty="0" smtClean="0"/>
              <a:t>Some requirements are simply mandatory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Filing exceptions for incomplete SDL activities or shipping with high severity vulnerabilities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Blacklist for 3</a:t>
            </a:r>
            <a:r>
              <a:rPr lang="en-US" baseline="30000" dirty="0" smtClean="0"/>
              <a:t>rd</a:t>
            </a:r>
            <a:r>
              <a:rPr lang="en-US" dirty="0" smtClean="0"/>
              <a:t> party components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Security and privacy governance (SDL-Gov) audits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225"/>
              </a:spcBef>
            </a:pPr>
            <a:r>
              <a:rPr lang="en-US" dirty="0" smtClean="0"/>
              <a:t>The Agile SDL and PSMM go hand-in-hand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1224" y="4914002"/>
            <a:ext cx="230989" cy="154577"/>
          </a:xfrm>
        </p:spPr>
        <p:txBody>
          <a:bodyPr/>
          <a:lstStyle/>
          <a:p>
            <a:pPr>
              <a:defRPr/>
            </a:pPr>
            <a:fld id="{C1EE5B8C-C78B-4707-B1BA-AFFD3FCF64F3}" type="slidenum">
              <a:rPr lang="en-US" sz="800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wysiwygventures.com/wp-content/uploads/2012/09/people_proc_tech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9" y="1092801"/>
            <a:ext cx="1957388" cy="11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2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83" y="208964"/>
            <a:ext cx="7116040" cy="7302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Experience </a:t>
            </a:r>
            <a:r>
              <a:rPr lang="en-US" dirty="0"/>
              <a:t>-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5192" y="1005582"/>
            <a:ext cx="7410038" cy="3722687"/>
          </a:xfrm>
        </p:spPr>
        <p:txBody>
          <a:bodyPr/>
          <a:lstStyle/>
          <a:p>
            <a:pPr marL="0" lvl="1" indent="0">
              <a:spcBef>
                <a:spcPts val="225"/>
              </a:spcBef>
              <a:buNone/>
            </a:pPr>
            <a:r>
              <a:rPr lang="en-US" sz="1800" dirty="0">
                <a:cs typeface="ＭＳ Ｐゴシック" charset="-128"/>
              </a:rPr>
              <a:t>Purchase tools as one </a:t>
            </a:r>
            <a:r>
              <a:rPr lang="en-US" sz="1800" dirty="0" smtClean="0">
                <a:cs typeface="ＭＳ Ｐゴシック" charset="-128"/>
              </a:rPr>
              <a:t>company</a:t>
            </a:r>
            <a:endParaRPr lang="en-US" sz="1800" dirty="0">
              <a:cs typeface="ＭＳ Ｐゴシック" charset="-128"/>
            </a:endParaRPr>
          </a:p>
          <a:p>
            <a:pPr lvl="2">
              <a:spcBef>
                <a:spcPts val="225"/>
              </a:spcBef>
            </a:pPr>
            <a:r>
              <a:rPr lang="en-US" dirty="0" smtClean="0"/>
              <a:t>Volume discounts, flexible license terms</a:t>
            </a:r>
            <a:endParaRPr lang="en-US" dirty="0"/>
          </a:p>
          <a:p>
            <a:pPr marL="0" lvl="1" indent="0">
              <a:spcBef>
                <a:spcPts val="225"/>
              </a:spcBef>
              <a:buNone/>
            </a:pPr>
            <a:endParaRPr lang="en-US" sz="800" dirty="0" smtClean="0">
              <a:cs typeface="ＭＳ Ｐゴシック" charset="-128"/>
            </a:endParaRPr>
          </a:p>
          <a:p>
            <a:pPr marL="0" lvl="1" indent="0">
              <a:spcBef>
                <a:spcPts val="225"/>
              </a:spcBef>
              <a:buNone/>
            </a:pPr>
            <a:r>
              <a:rPr lang="en-US" sz="1800" dirty="0" smtClean="0">
                <a:cs typeface="ＭＳ Ｐゴシック" charset="-128"/>
              </a:rPr>
              <a:t>Human </a:t>
            </a:r>
            <a:r>
              <a:rPr lang="en-US" sz="1800" dirty="0">
                <a:cs typeface="ＭＳ Ｐゴシック" charset="-128"/>
              </a:rPr>
              <a:t>vs. Machine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Some activities require much more human interaction than others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Where possible, automate: “</a:t>
            </a:r>
            <a:r>
              <a:rPr lang="en-US" i="1" dirty="0" smtClean="0"/>
              <a:t>Make the computer do the work</a:t>
            </a:r>
            <a:r>
              <a:rPr lang="en-US" dirty="0" smtClean="0"/>
              <a:t>”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Automation is required for successful continuous delivery</a:t>
            </a:r>
          </a:p>
          <a:p>
            <a:pPr>
              <a:spcBef>
                <a:spcPts val="225"/>
              </a:spcBef>
            </a:pPr>
            <a:endParaRPr lang="en-US" sz="800" dirty="0" smtClean="0"/>
          </a:p>
          <a:p>
            <a:pPr>
              <a:spcBef>
                <a:spcPts val="225"/>
              </a:spcBef>
            </a:pPr>
            <a:r>
              <a:rPr lang="en-US" dirty="0" smtClean="0"/>
              <a:t>Bring </a:t>
            </a:r>
            <a:r>
              <a:rPr lang="en-US" dirty="0"/>
              <a:t>the tools to the engineers</a:t>
            </a:r>
          </a:p>
          <a:p>
            <a:pPr lvl="2">
              <a:spcBef>
                <a:spcPts val="225"/>
              </a:spcBef>
            </a:pPr>
            <a:r>
              <a:rPr lang="en-US" dirty="0"/>
              <a:t>Version One / </a:t>
            </a:r>
            <a:r>
              <a:rPr lang="en-US" dirty="0" smtClean="0"/>
              <a:t>JIRA Software </a:t>
            </a:r>
            <a:r>
              <a:rPr lang="en-US" dirty="0"/>
              <a:t>vs. SharePoint</a:t>
            </a:r>
          </a:p>
          <a:p>
            <a:pPr lvl="2">
              <a:spcBef>
                <a:spcPts val="225"/>
              </a:spcBef>
            </a:pPr>
            <a:r>
              <a:rPr lang="en-US" dirty="0"/>
              <a:t>Provide customized templates and real-world examples</a:t>
            </a:r>
          </a:p>
          <a:p>
            <a:pPr>
              <a:spcBef>
                <a:spcPts val="225"/>
              </a:spcBef>
            </a:pPr>
            <a:endParaRPr lang="en-US" sz="800" dirty="0" smtClean="0"/>
          </a:p>
          <a:p>
            <a:pPr>
              <a:spcBef>
                <a:spcPts val="225"/>
              </a:spcBef>
            </a:pPr>
            <a:r>
              <a:rPr lang="en-US" dirty="0" smtClean="0"/>
              <a:t>Good tools can minimize exceptions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It is hard to do fuzz testing without an easy to use tool with good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8598" y="4914002"/>
            <a:ext cx="230989" cy="154577"/>
          </a:xfrm>
        </p:spPr>
        <p:txBody>
          <a:bodyPr/>
          <a:lstStyle/>
          <a:p>
            <a:pPr>
              <a:defRPr/>
            </a:pPr>
            <a:fld id="{C1EE5B8C-C78B-4707-B1BA-AFFD3FCF64F3}" type="slidenum">
              <a:rPr lang="en-US" sz="800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www.wysiwygventures.com/wp-content/uploads/2012/09/people_proc_tech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9" y="1092801"/>
            <a:ext cx="1957388" cy="11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9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</a:t>
            </a:r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45029"/>
            <a:ext cx="8228012" cy="3584121"/>
          </a:xfrm>
        </p:spPr>
        <p:txBody>
          <a:bodyPr/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Worst case scenario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Building secure software</a:t>
            </a:r>
          </a:p>
          <a:p>
            <a:pPr marL="568325" lvl="1" indent="-342900">
              <a:spcBef>
                <a:spcPts val="900"/>
              </a:spcBef>
              <a:buFont typeface="+mj-lt"/>
              <a:buAutoNum type="arabicPeriod"/>
            </a:pPr>
            <a:r>
              <a:rPr lang="en-US" dirty="0" smtClean="0"/>
              <a:t>Team</a:t>
            </a:r>
          </a:p>
          <a:p>
            <a:pPr marL="568325" lvl="1" indent="-342900">
              <a:spcBef>
                <a:spcPts val="900"/>
              </a:spcBef>
              <a:buFont typeface="+mj-lt"/>
              <a:buAutoNum type="arabicPeriod"/>
            </a:pPr>
            <a:r>
              <a:rPr lang="en-US" dirty="0" smtClean="0"/>
              <a:t>Agile Secure Development Lifecycle (SDL)</a:t>
            </a:r>
          </a:p>
          <a:p>
            <a:pPr marL="568325" lvl="1" indent="-342900">
              <a:spcBef>
                <a:spcPts val="900"/>
              </a:spcBef>
              <a:buFont typeface="+mj-lt"/>
              <a:buAutoNum type="arabicPeriod"/>
            </a:pPr>
            <a:r>
              <a:rPr lang="en-US" dirty="0" smtClean="0"/>
              <a:t>Product Security Maturity Model (PSMM)</a:t>
            </a:r>
          </a:p>
          <a:p>
            <a:pPr marL="568325" lvl="1" indent="-342900">
              <a:spcBef>
                <a:spcPts val="900"/>
              </a:spcBef>
              <a:buFont typeface="+mj-lt"/>
              <a:buAutoNum type="arabicPeriod"/>
            </a:pPr>
            <a:r>
              <a:rPr lang="en-US" dirty="0" smtClean="0"/>
              <a:t>Product Security Incident Response Team (PSIRT)</a:t>
            </a:r>
          </a:p>
          <a:p>
            <a:pPr marL="28575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1C5"/>
                </a:solidFill>
              </a:rPr>
              <a:t>Challenges</a:t>
            </a:r>
          </a:p>
          <a:p>
            <a:pPr marL="28575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C5"/>
                </a:solidFill>
              </a:rPr>
              <a:t>Experience</a:t>
            </a:r>
            <a:endParaRPr lang="en-US" dirty="0">
              <a:solidFill>
                <a:srgbClr val="0071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768086"/>
            <a:ext cx="7772400" cy="102155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2" descr="http://betanews.com/wp-content/uploads/2015/06/Head-on-laptop-frustration-600x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37" y="962220"/>
            <a:ext cx="4320122" cy="35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613" y="2234881"/>
            <a:ext cx="296336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/>
              <a:t>Harold Toomey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Sr. Product </a:t>
            </a:r>
            <a:r>
              <a:rPr lang="en-US" sz="1600" dirty="0"/>
              <a:t>Security </a:t>
            </a:r>
            <a:r>
              <a:rPr lang="en-US" sz="1600" dirty="0" smtClean="0"/>
              <a:t>Architect &amp; PSIRT Manager</a:t>
            </a:r>
            <a:endParaRPr lang="en-US" sz="1600" dirty="0"/>
          </a:p>
          <a:p>
            <a:pPr>
              <a:spcBef>
                <a:spcPts val="300"/>
              </a:spcBef>
            </a:pPr>
            <a:r>
              <a:rPr lang="en-US" sz="1600" dirty="0"/>
              <a:t>Product Security Group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33FF"/>
                </a:solidFill>
              </a:rPr>
              <a:t>Intel </a:t>
            </a:r>
            <a:r>
              <a:rPr lang="en-US" sz="1600" dirty="0" smtClean="0">
                <a:solidFill>
                  <a:srgbClr val="0033FF"/>
                </a:solidFill>
              </a:rPr>
              <a:t>Security </a:t>
            </a:r>
            <a:r>
              <a:rPr lang="en-US" sz="1600" dirty="0" smtClean="0">
                <a:solidFill>
                  <a:srgbClr val="C00000"/>
                </a:solidFill>
              </a:rPr>
              <a:t>(McAfee)</a:t>
            </a:r>
            <a:endParaRPr lang="en-US" sz="1600" dirty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u="sng" dirty="0" smtClean="0">
                <a:solidFill>
                  <a:srgbClr val="0033FF"/>
                </a:solidFill>
              </a:rPr>
              <a:t>Harold.A.Toomey@Intel.com</a:t>
            </a:r>
            <a:endParaRPr lang="en-US" sz="1600" u="sng" dirty="0">
              <a:solidFill>
                <a:srgbClr val="0033FF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dirty="0"/>
              <a:t>W: (972) 963-7754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M: (801</a:t>
            </a:r>
            <a:r>
              <a:rPr lang="en-US" sz="1600" dirty="0"/>
              <a:t>) 830-9987</a:t>
            </a:r>
          </a:p>
        </p:txBody>
      </p:sp>
    </p:spTree>
    <p:extLst>
      <p:ext uri="{BB962C8B-B14F-4D97-AF65-F5344CB8AC3E}">
        <p14:creationId xmlns:p14="http://schemas.microsoft.com/office/powerpoint/2010/main" val="32146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dirty="0" smtClean="0"/>
              <a:t>Secure Software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Executive support</a:t>
            </a:r>
          </a:p>
          <a:p>
            <a:pPr lvl="1"/>
            <a:r>
              <a:rPr lang="en-US" dirty="0" smtClean="0"/>
              <a:t>5958 .DAT</a:t>
            </a:r>
          </a:p>
          <a:p>
            <a:r>
              <a:rPr lang="en-US" dirty="0" smtClean="0"/>
              <a:t>Engineering support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IT</a:t>
            </a:r>
            <a:endParaRPr lang="en-US" dirty="0"/>
          </a:p>
          <a:p>
            <a:pPr marL="0" lvl="1" indent="0">
              <a:buNone/>
            </a:pPr>
            <a:r>
              <a:rPr lang="en-US" dirty="0" smtClean="0">
                <a:solidFill>
                  <a:srgbClr val="0071C5"/>
                </a:solidFill>
              </a:rPr>
              <a:t>Product </a:t>
            </a:r>
            <a:r>
              <a:rPr lang="en-US" dirty="0">
                <a:solidFill>
                  <a:srgbClr val="0071C5"/>
                </a:solidFill>
              </a:rPr>
              <a:t>security program</a:t>
            </a:r>
          </a:p>
        </p:txBody>
      </p:sp>
      <p:pic>
        <p:nvPicPr>
          <p:cNvPr id="4100" name="Picture 4" descr="Image result for building secure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91" y="2042512"/>
            <a:ext cx="2874117" cy="155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Security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Agile SDL – Proactive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PSMM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PSIRT </a:t>
            </a:r>
            <a:r>
              <a:rPr lang="en-US" dirty="0"/>
              <a:t>–</a:t>
            </a:r>
            <a:r>
              <a:rPr lang="en-US" dirty="0" smtClean="0"/>
              <a:t> Reactive</a:t>
            </a:r>
            <a:endParaRPr lang="en-US" dirty="0"/>
          </a:p>
        </p:txBody>
      </p:sp>
      <p:pic>
        <p:nvPicPr>
          <p:cNvPr id="5122" name="Picture 2" descr="Image result for reactive proa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36" y="1782212"/>
            <a:ext cx="2101051" cy="21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Who? </a:t>
            </a:r>
            <a:r>
              <a:rPr lang="en-US" dirty="0"/>
              <a:t>–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1.1  Product Security Architects (PSAs)</a:t>
            </a:r>
          </a:p>
          <a:p>
            <a:r>
              <a:rPr lang="en-US" dirty="0" smtClean="0"/>
              <a:t>1.2  Product Security Champions (PSCs)</a:t>
            </a:r>
          </a:p>
          <a:p>
            <a:r>
              <a:rPr lang="en-US" dirty="0" smtClean="0"/>
              <a:t>1.3  Others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17" y="2681785"/>
            <a:ext cx="3546311" cy="12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 Product </a:t>
            </a:r>
            <a:r>
              <a:rPr lang="en-US" dirty="0"/>
              <a:t>Security Architects (PSAs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Mentor </a:t>
            </a:r>
            <a:endParaRPr lang="en-US" dirty="0" smtClean="0"/>
          </a:p>
          <a:p>
            <a:r>
              <a:rPr lang="en-US" dirty="0" smtClean="0"/>
              <a:t>Technical activities</a:t>
            </a:r>
          </a:p>
          <a:p>
            <a:r>
              <a:rPr lang="en-US" dirty="0" smtClean="0"/>
              <a:t>Operational activities</a:t>
            </a:r>
          </a:p>
        </p:txBody>
      </p:sp>
      <p:pic>
        <p:nvPicPr>
          <p:cNvPr id="6150" name="Picture 6" descr="http://www.crediariodaniele.com.br/Imagens/avatar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22" y="1121855"/>
            <a:ext cx="1723703" cy="172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                                                                              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Security training</a:t>
            </a:r>
          </a:p>
          <a:p>
            <a:r>
              <a:rPr lang="en-US" dirty="0" smtClean="0"/>
              <a:t>Bi-weekly technical roundtables</a:t>
            </a:r>
          </a:p>
          <a:p>
            <a:r>
              <a:rPr lang="en-US" dirty="0" smtClean="0"/>
              <a:t>Empower PSC leads</a:t>
            </a:r>
            <a:endParaRPr lang="en-US" dirty="0"/>
          </a:p>
        </p:txBody>
      </p:sp>
      <p:pic>
        <p:nvPicPr>
          <p:cNvPr id="7172" name="Picture 4" descr="nursing men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73" y="1470570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3734634" cy="3425825"/>
          </a:xfrm>
        </p:spPr>
        <p:txBody>
          <a:bodyPr/>
          <a:lstStyle/>
          <a:p>
            <a:r>
              <a:rPr lang="en-US" dirty="0" smtClean="0"/>
              <a:t>16 Technical SDL activities</a:t>
            </a:r>
          </a:p>
          <a:p>
            <a:r>
              <a:rPr lang="en-US" dirty="0" smtClean="0"/>
              <a:t>Security architecture reviews</a:t>
            </a:r>
          </a:p>
          <a:p>
            <a:r>
              <a:rPr lang="en-US" dirty="0" smtClean="0"/>
              <a:t>Threat modeling</a:t>
            </a:r>
          </a:p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77032" y="0"/>
            <a:ext cx="4240162" cy="1098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15048" y="129654"/>
            <a:ext cx="3947579" cy="4503651"/>
            <a:chOff x="4415048" y="796558"/>
            <a:chExt cx="3947579" cy="3836747"/>
          </a:xfrm>
        </p:grpSpPr>
        <p:sp>
          <p:nvSpPr>
            <p:cNvPr id="6" name="Text Placeholder 7"/>
            <p:cNvSpPr txBox="1">
              <a:spLocks/>
            </p:cNvSpPr>
            <p:nvPr/>
          </p:nvSpPr>
          <p:spPr>
            <a:xfrm>
              <a:off x="4415048" y="796558"/>
              <a:ext cx="3947579" cy="250029"/>
            </a:xfrm>
            <a:prstGeom prst="rect">
              <a:avLst/>
            </a:prstGeom>
          </p:spPr>
          <p:txBody>
            <a:bodyPr/>
            <a:lstStyle>
              <a:lvl1pPr marL="225425" indent="-22542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34" charset="-128"/>
                  <a:cs typeface="ＭＳ Ｐゴシック" charset="-128"/>
                </a:defRPr>
              </a:lvl1pPr>
              <a:lvl2pPr marL="576263" indent="-2365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pitchFamily="34" charset="-128"/>
                </a:defRPr>
              </a:lvl2pPr>
              <a:lvl3pPr marL="914400" indent="-2238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anose="020B0604030504040204" pitchFamily="34" charset="0"/>
                <a:buChar char="–"/>
                <a:defRPr>
                  <a:solidFill>
                    <a:schemeClr val="tx1"/>
                  </a:solidFill>
                  <a:latin typeface="+mn-lt"/>
                  <a:ea typeface="ＭＳ Ｐゴシック" pitchFamily="34" charset="-128"/>
                </a:defRPr>
              </a:lvl3pPr>
              <a:lvl4pPr marL="1265238" indent="-2365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anose="020B0604030504040204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  <a:ea typeface="ＭＳ Ｐゴシック" pitchFamily="34" charset="-128"/>
                </a:defRPr>
              </a:lvl4pPr>
              <a:lvl5pPr marL="1660525" indent="-2349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anose="020B0604030504040204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34" charset="-128"/>
                </a:defRPr>
              </a:lvl5pPr>
              <a:lvl6pPr marL="2117725" indent="-2349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574925" indent="-2349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032125" indent="-2349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489325" indent="-2349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800" b="1" u="sng" kern="0" dirty="0" smtClean="0">
                  <a:solidFill>
                    <a:srgbClr val="C00000"/>
                  </a:solidFill>
                </a:rPr>
                <a:t>Technical</a:t>
              </a:r>
              <a:endParaRPr lang="en-US" sz="1800" b="1" u="sng" kern="0" dirty="0">
                <a:solidFill>
                  <a:srgbClr val="C00000"/>
                </a:solidFill>
              </a:endParaRP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512833" y="1106586"/>
              <a:ext cx="3849794" cy="352671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ts val="120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 sz="1800" b="0" kern="1200">
                  <a:solidFill>
                    <a:srgbClr val="0071C5"/>
                  </a:solidFill>
                  <a:latin typeface="+mn-lt"/>
                  <a:ea typeface="+mn-ea"/>
                  <a:cs typeface="Intel Clear" panose="020B0604020203020204" pitchFamily="34" charset="0"/>
                </a:defRPr>
              </a:lvl1pPr>
              <a:lvl2pPr marL="225425" indent="-225425" algn="l" defTabSz="457200" rtl="0" eaLnBrk="1" latinLnBrk="0" hangingPunct="1">
                <a:spcBef>
                  <a:spcPts val="1200"/>
                </a:spcBef>
                <a:buFont typeface="Wingdings" charset="2"/>
                <a:buChar char="§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Intel Clear" panose="020B0604020203020204" pitchFamily="34" charset="0"/>
                </a:defRPr>
              </a:lvl2pPr>
              <a:lvl3pPr marL="571500" indent="-228600" algn="l" defTabSz="457200" rtl="0" eaLnBrk="1" latinLnBrk="0" hangingPunct="1">
                <a:spcBef>
                  <a:spcPts val="800"/>
                </a:spcBef>
                <a:buFont typeface="Intel Clear" panose="020B0604020203020204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Intel Clear" panose="020B0604020203020204" pitchFamily="34" charset="0"/>
                </a:defRPr>
              </a:lvl3pPr>
              <a:lvl4pPr marL="969963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Intel Clear" panose="020B0604020203020204" pitchFamily="34" charset="0"/>
                </a:defRPr>
              </a:lvl4pPr>
              <a:lvl5pPr marL="1319213" indent="-228600" algn="l" defTabSz="457200" rtl="0" eaLnBrk="1" latinLnBrk="0" hangingPunct="1">
                <a:spcBef>
                  <a:spcPct val="20000"/>
                </a:spcBef>
                <a:buFont typeface="Intel Clear" panose="020B0604020203020204" pitchFamily="34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Intel Clear" panose="020B060402020302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Security Requirements Plan / DoD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Security Architecture Review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Security Design Review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Threat Modeling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Security Testing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Static Analysis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Dynamic Analysis (Web Apps)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Fuzz Testing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Vulnerability Scan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Penetration Testing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Manual Code Review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Secure Coding Standards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Open Source and 3</a:t>
              </a:r>
              <a:r>
                <a:rPr lang="en-US" sz="1600" baseline="30000" dirty="0" smtClean="0"/>
                <a:t>rd</a:t>
              </a:r>
              <a:r>
                <a:rPr lang="en-US" sz="1600" dirty="0" smtClean="0"/>
                <a:t> Party Libraries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License and Vendor Management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Privacy</a:t>
              </a:r>
            </a:p>
            <a:p>
              <a:pPr marL="342900" indent="-342900">
                <a:spcBef>
                  <a:spcPts val="100"/>
                </a:spcBef>
                <a:buFont typeface="+mj-lt"/>
                <a:buAutoNum type="arabicPeriod"/>
              </a:pPr>
              <a:r>
                <a:rPr lang="en-US" sz="1600" dirty="0" smtClean="0"/>
                <a:t>Operating Environment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78E93E783A542A8532D1FB42BA614" ma:contentTypeVersion="3" ma:contentTypeDescription="Create a new document." ma:contentTypeScope="" ma:versionID="820471f93b3f9c7025330a570a5c1bff">
  <xsd:schema xmlns:xsd="http://www.w3.org/2001/XMLSchema" xmlns:xs="http://www.w3.org/2001/XMLSchema" xmlns:p="http://schemas.microsoft.com/office/2006/metadata/properties" xmlns:ns2="a25eb575-ca08-496c-bb5f-c13535f54cb9" xmlns:ns3="a5a376b7-29bb-40cb-bd72-71b72409fa83" targetNamespace="http://schemas.microsoft.com/office/2006/metadata/properties" ma:root="true" ma:fieldsID="3d7bc6d0f53d3179ad48753e159790f6" ns2:_="" ns3:_="">
    <xsd:import namespace="a25eb575-ca08-496c-bb5f-c13535f54cb9"/>
    <xsd:import namespace="a5a376b7-29bb-40cb-bd72-71b72409fa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gs" minOccurs="0"/>
                <xsd:element ref="ns3:Tag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b575-ca08-496c-bb5f-c13535f54c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376b7-29bb-40cb-bd72-71b72409fa83" elementFormDefault="qualified">
    <xsd:import namespace="http://schemas.microsoft.com/office/2006/documentManagement/types"/>
    <xsd:import namespace="http://schemas.microsoft.com/office/infopath/2007/PartnerControls"/>
    <xsd:element name="Tags" ma:index="11" nillable="true" ma:displayName="Tags" ma:internalName="Tags">
      <xsd:simpleType>
        <xsd:restriction base="dms:Note">
          <xsd:maxLength value="255"/>
        </xsd:restriction>
      </xsd:simpleType>
    </xsd:element>
    <xsd:element name="Tags0" ma:index="12" nillable="true" ma:displayName="Tags" ma:internalName="Tag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0 xmlns="a5a376b7-29bb-40cb-bd72-71b72409fa83" xsi:nil="true"/>
    <Tags xmlns="a5a376b7-29bb-40cb-bd72-71b72409fa83" xsi:nil="true"/>
    <_dlc_DocId xmlns="a25eb575-ca08-496c-bb5f-c13535f54cb9">PSG131204-2-27420</_dlc_DocId>
    <_dlc_DocIdUrl xmlns="a25eb575-ca08-496c-bb5f-c13535f54cb9">
      <Url>http://corp.mcafee.com/sites/psg/_layouts/DocIdRedir.aspx?ID=PSG131204-2-27420</Url>
      <Description>PSG131204-2-27420</Description>
    </_dlc_DocIdUrl>
  </documentManagement>
</p:properties>
</file>

<file path=customXml/itemProps1.xml><?xml version="1.0" encoding="utf-8"?>
<ds:datastoreItem xmlns:ds="http://schemas.openxmlformats.org/officeDocument/2006/customXml" ds:itemID="{0B8048E5-0263-4435-9FAF-E0B5D85236DB}"/>
</file>

<file path=customXml/itemProps2.xml><?xml version="1.0" encoding="utf-8"?>
<ds:datastoreItem xmlns:ds="http://schemas.openxmlformats.org/officeDocument/2006/customXml" ds:itemID="{C2017D39-F175-4AE6-9B52-930F82EB3B38}"/>
</file>

<file path=customXml/itemProps3.xml><?xml version="1.0" encoding="utf-8"?>
<ds:datastoreItem xmlns:ds="http://schemas.openxmlformats.org/officeDocument/2006/customXml" ds:itemID="{DE12DA8D-1BF7-482B-AF86-E1D948E73128}"/>
</file>

<file path=customXml/itemProps4.xml><?xml version="1.0" encoding="utf-8"?>
<ds:datastoreItem xmlns:ds="http://schemas.openxmlformats.org/officeDocument/2006/customXml" ds:itemID="{607C353A-DD78-433D-80CB-FEDCABB49F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1033</Words>
  <Application>Microsoft Office PowerPoint</Application>
  <PresentationFormat>On-screen Show (16:9)</PresentationFormat>
  <Paragraphs>349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ＭＳ Ｐゴシック</vt:lpstr>
      <vt:lpstr>Arial</vt:lpstr>
      <vt:lpstr>Calibri</vt:lpstr>
      <vt:lpstr>Cambria Math</vt:lpstr>
      <vt:lpstr>Intel Clear</vt:lpstr>
      <vt:lpstr>Intel Clear Pro</vt:lpstr>
      <vt:lpstr>Times New Roman</vt:lpstr>
      <vt:lpstr>Wingdings</vt:lpstr>
      <vt:lpstr>Int_PPT Template_ClearPro_16x9</vt:lpstr>
      <vt:lpstr>PowerPoint Presentation</vt:lpstr>
      <vt:lpstr>Worst Case Scenario</vt:lpstr>
      <vt:lpstr>Table of Contents</vt:lpstr>
      <vt:lpstr>Building Secure Software</vt:lpstr>
      <vt:lpstr>Product Security Program</vt:lpstr>
      <vt:lpstr>1. Who? – Team</vt:lpstr>
      <vt:lpstr>1.1  Product Security Architects (PSAs)</vt:lpstr>
      <vt:lpstr>Mentor                                                                                .</vt:lpstr>
      <vt:lpstr>Technical                                                                           .</vt:lpstr>
      <vt:lpstr>Operational                                                                       .</vt:lpstr>
      <vt:lpstr>1.2  Product Security Champions (PSCs)</vt:lpstr>
      <vt:lpstr>PSC Qualifications                                                           .</vt:lpstr>
      <vt:lpstr>PSC Responsibilities                                                       .</vt:lpstr>
      <vt:lpstr>1.3  Other Team Contributors</vt:lpstr>
      <vt:lpstr>2.  Agile SDL Activities (What?)</vt:lpstr>
      <vt:lpstr>2.1  Mandatory SDL Activities                                       .</vt:lpstr>
      <vt:lpstr>2.2  Conditional SDL Activities                                      .</vt:lpstr>
      <vt:lpstr>2.3  Execution</vt:lpstr>
      <vt:lpstr>When?        Technical Activities</vt:lpstr>
      <vt:lpstr>Why?           VM Flowchart</vt:lpstr>
      <vt:lpstr>3.  Product Security Maturity Model (PSMM)            .</vt:lpstr>
      <vt:lpstr>4.  PSIRT (Reactive)</vt:lpstr>
      <vt:lpstr>4.1  Verify Vulnerabilities                                               .</vt:lpstr>
      <vt:lpstr>4.2  Patch Within CVSS SLA                                          .</vt:lpstr>
      <vt:lpstr>4.3  Publish Security Bulletin                                        .</vt:lpstr>
      <vt:lpstr>Challenges</vt:lpstr>
      <vt:lpstr>Experience - People</vt:lpstr>
      <vt:lpstr>Experience - Process</vt:lpstr>
      <vt:lpstr>Experience - Technology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2015-05-06T16:36:39Z</dcterms:created>
  <dcterms:modified xsi:type="dcterms:W3CDTF">2016-10-10T18:15:57Z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0x01010098F78E93E783A542A8532D1FB42BA614</vt:lpwstr>
  </property>
  <property fmtid="{D5CDD505-2E9C-101B-9397-08002B2CF9AE}" pid="3" name="_dlc_DocIdItemGuid">
    <vt:lpwstr>61cdc205-e05b-4b81-a3e4-3baa93bba020</vt:lpwstr>
  </property>
</Properties>
</file>