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38"/>
  </p:notesMasterIdLst>
  <p:handoutMasterIdLst>
    <p:handoutMasterId r:id="rId39"/>
  </p:handoutMasterIdLst>
  <p:sldIdLst>
    <p:sldId id="315" r:id="rId5"/>
    <p:sldId id="392" r:id="rId6"/>
    <p:sldId id="391" r:id="rId7"/>
    <p:sldId id="325" r:id="rId8"/>
    <p:sldId id="393" r:id="rId9"/>
    <p:sldId id="394" r:id="rId10"/>
    <p:sldId id="395" r:id="rId11"/>
    <p:sldId id="396" r:id="rId12"/>
    <p:sldId id="412" r:id="rId13"/>
    <p:sldId id="397" r:id="rId14"/>
    <p:sldId id="398" r:id="rId15"/>
    <p:sldId id="399" r:id="rId16"/>
    <p:sldId id="401" r:id="rId17"/>
    <p:sldId id="400" r:id="rId18"/>
    <p:sldId id="402" r:id="rId19"/>
    <p:sldId id="405" r:id="rId20"/>
    <p:sldId id="406" r:id="rId21"/>
    <p:sldId id="407" r:id="rId22"/>
    <p:sldId id="408" r:id="rId23"/>
    <p:sldId id="415" r:id="rId24"/>
    <p:sldId id="419" r:id="rId25"/>
    <p:sldId id="409" r:id="rId26"/>
    <p:sldId id="404" r:id="rId27"/>
    <p:sldId id="410" r:id="rId28"/>
    <p:sldId id="411" r:id="rId29"/>
    <p:sldId id="413" r:id="rId30"/>
    <p:sldId id="414" r:id="rId31"/>
    <p:sldId id="416" r:id="rId32"/>
    <p:sldId id="417" r:id="rId33"/>
    <p:sldId id="418" r:id="rId34"/>
    <p:sldId id="358" r:id="rId35"/>
    <p:sldId id="359" r:id="rId36"/>
    <p:sldId id="360"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71C5"/>
    <a:srgbClr val="F83308"/>
    <a:srgbClr val="FD9208"/>
    <a:srgbClr val="009FDF"/>
    <a:srgbClr val="F3D54E"/>
    <a:srgbClr val="F0CE3E"/>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6433" autoAdjust="0"/>
  </p:normalViewPr>
  <p:slideViewPr>
    <p:cSldViewPr snapToGrid="0">
      <p:cViewPr varScale="1">
        <p:scale>
          <a:sx n="125" d="100"/>
          <a:sy n="125" d="100"/>
        </p:scale>
        <p:origin x="269" y="82"/>
      </p:cViewPr>
      <p:guideLst>
        <p:guide orient="horz" pos="1620"/>
        <p:guide pos="5470"/>
        <p:guide pos="287"/>
      </p:guideLst>
    </p:cSldViewPr>
  </p:slideViewPr>
  <p:outlineViewPr>
    <p:cViewPr>
      <p:scale>
        <a:sx n="33" d="100"/>
        <a:sy n="33" d="100"/>
      </p:scale>
      <p:origin x="0" y="0"/>
    </p:cViewPr>
  </p:outlineViewPr>
  <p:notesTextViewPr>
    <p:cViewPr>
      <p:scale>
        <a:sx n="3" d="2"/>
        <a:sy n="3" d="2"/>
      </p:scale>
      <p:origin x="0" y="0"/>
    </p:cViewPr>
  </p:notesTextViewPr>
  <p:sorterViewPr>
    <p:cViewPr>
      <p:scale>
        <a:sx n="180" d="100"/>
        <a:sy n="180" d="100"/>
      </p:scale>
      <p:origin x="0" y="-9084"/>
    </p:cViewPr>
  </p:sorterViewPr>
  <p:notesViewPr>
    <p:cSldViewPr snapToGrid="0" showGuides="1">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10/10/2016</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10/10/2016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Topic: </a:t>
            </a:r>
            <a:r>
              <a:rPr lang="en-US" sz="1200" dirty="0" smtClean="0"/>
              <a:t>How </a:t>
            </a:r>
            <a:r>
              <a:rPr lang="en-US" sz="1200" u="sng" dirty="0" smtClean="0"/>
              <a:t>Not</a:t>
            </a:r>
            <a:r>
              <a:rPr lang="en-US" sz="1200" dirty="0" smtClean="0"/>
              <a:t> To Build A Trojan Horse</a:t>
            </a:r>
          </a:p>
          <a:p>
            <a:endParaRPr lang="en-US" dirty="0" smtClean="0"/>
          </a:p>
          <a:p>
            <a:r>
              <a:rPr lang="en-US" dirty="0" smtClean="0"/>
              <a:t>Description:</a:t>
            </a:r>
          </a:p>
          <a:p>
            <a:r>
              <a:rPr lang="en-US" dirty="0" smtClean="0"/>
              <a:t>A Security Development Lifecycle (SDL) ensures security is included in the design and coding of software as it is being developed.  Intel Security’s innovative Agile SDL model and program was created by the ISecG Product Security Group and has been successfully used and matured over the past 5 years.  It is functionally equivalent to MySDL and has been approved by Intel for ISecG BU.  Several other Intel BUs and departments have recently reached out to ISecG to learn about our Agile SDL so they can accelerate their own agile programs.</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a:t>
            </a:fld>
            <a:endParaRPr lang="en-US" dirty="0"/>
          </a:p>
        </p:txBody>
      </p:sp>
    </p:spTree>
    <p:extLst>
      <p:ext uri="{BB962C8B-B14F-4D97-AF65-F5344CB8AC3E}">
        <p14:creationId xmlns:p14="http://schemas.microsoft.com/office/powerpoint/2010/main" val="2548238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491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smtClean="0"/>
              <a:t>28pt Intel Clear Headline</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290042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4037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111011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Tree>
    <p:extLst>
      <p:ext uri="{BB962C8B-B14F-4D97-AF65-F5344CB8AC3E}">
        <p14:creationId xmlns:p14="http://schemas.microsoft.com/office/powerpoint/2010/main" val="400125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384376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1371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570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3" name="Picture 2" descr="int_experience_hrz_wht_rgb_30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8779" y="1874822"/>
            <a:ext cx="3646443" cy="1514490"/>
          </a:xfrm>
          <a:prstGeom prst="rect">
            <a:avLst/>
          </a:prstGeom>
        </p:spPr>
      </p:pic>
    </p:spTree>
    <p:extLst>
      <p:ext uri="{BB962C8B-B14F-4D97-AF65-F5344CB8AC3E}">
        <p14:creationId xmlns:p14="http://schemas.microsoft.com/office/powerpoint/2010/main" val="147483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3894" y="4869757"/>
            <a:ext cx="822595" cy="154577"/>
          </a:xfrm>
          <a:prstGeom prst="rect">
            <a:avLst/>
          </a:prstGeom>
        </p:spPr>
        <p:txBody>
          <a:bodyPr lIns="91436" tIns="45718" rIns="91436" bIns="45718"/>
          <a:lstStyle>
            <a:lvl1pPr>
              <a:defRPr>
                <a:solidFill>
                  <a:schemeClr val="bg2"/>
                </a:solidFill>
              </a:defRPr>
            </a:lvl1pPr>
          </a:lstStyle>
          <a:p>
            <a:r>
              <a:rPr lang="en-US" smtClean="0"/>
              <a:t>4/21/2014</a:t>
            </a:r>
            <a:endParaRPr lang="en-US"/>
          </a:p>
        </p:txBody>
      </p:sp>
      <p:sp>
        <p:nvSpPr>
          <p:cNvPr id="5" name="Footer Placeholder 4" hidden="1"/>
          <p:cNvSpPr>
            <a:spLocks noGrp="1"/>
          </p:cNvSpPr>
          <p:nvPr>
            <p:ph type="ftr" sz="quarter" idx="11"/>
          </p:nvPr>
        </p:nvSpPr>
        <p:spPr>
          <a:xfrm>
            <a:off x="3097925" y="4869757"/>
            <a:ext cx="2940147" cy="154577"/>
          </a:xfrm>
          <a:prstGeom prst="rect">
            <a:avLst/>
          </a:prstGeom>
        </p:spPr>
        <p:txBody>
          <a:bodyPr lIns="91436" tIns="45718" rIns="91436" bIns="45718"/>
          <a:lstStyle>
            <a:lvl1pPr>
              <a:defRPr>
                <a:solidFill>
                  <a:schemeClr val="bg2"/>
                </a:solidFill>
              </a:defRPr>
            </a:lvl1pPr>
          </a:lstStyle>
          <a:p>
            <a:endParaRPr lang="en-US"/>
          </a:p>
        </p:txBody>
      </p:sp>
      <p:sp>
        <p:nvSpPr>
          <p:cNvPr id="10" name="Title Placeholder 1"/>
          <p:cNvSpPr>
            <a:spLocks noGrp="1"/>
          </p:cNvSpPr>
          <p:nvPr>
            <p:ph type="title"/>
          </p:nvPr>
        </p:nvSpPr>
        <p:spPr>
          <a:xfrm>
            <a:off x="457202" y="180975"/>
            <a:ext cx="8226425" cy="730252"/>
          </a:xfrm>
          <a:prstGeom prst="rect">
            <a:avLst/>
          </a:prstGeom>
        </p:spPr>
        <p:txBody>
          <a:bodyPr vert="horz" lIns="0" tIns="0" rIns="0" bIns="0" rtlCol="0" anchor="b">
            <a:noAutofit/>
          </a:bodyPr>
          <a:lstStyle/>
          <a:p>
            <a:r>
              <a:rPr lang="en-US" dirty="0" smtClean="0"/>
              <a:t>Click to edit Master title style</a:t>
            </a:r>
            <a:endParaRPr lang="en-US" dirty="0"/>
          </a:p>
        </p:txBody>
      </p:sp>
      <p:sp>
        <p:nvSpPr>
          <p:cNvPr id="12" name="Text Placeholder 2"/>
          <p:cNvSpPr>
            <a:spLocks noGrp="1"/>
          </p:cNvSpPr>
          <p:nvPr>
            <p:ph idx="1"/>
          </p:nvPr>
        </p:nvSpPr>
        <p:spPr>
          <a:xfrm>
            <a:off x="457200" y="1379539"/>
            <a:ext cx="8221980" cy="3254375"/>
          </a:xfrm>
          <a:prstGeom prst="rect">
            <a:avLst/>
          </a:prstGeom>
        </p:spPr>
        <p:txBody>
          <a:bodyPr vert="horz" lIns="0" tIns="0" rIns="0" bIns="45718" rtlCol="0">
            <a:noAutofit/>
          </a:bodyPr>
          <a:lstStyle>
            <a:lvl1pPr>
              <a:defRPr>
                <a:solidFill>
                  <a:schemeClr val="tx1"/>
                </a:solidFill>
              </a:defRPr>
            </a:lvl1pPr>
            <a:lvl2pPr>
              <a:defRPr sz="1200">
                <a:solidFill>
                  <a:schemeClr val="tx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60614" y="4869758"/>
            <a:ext cx="230989" cy="154577"/>
          </a:xfrm>
          <a:prstGeom prst="rect">
            <a:avLst/>
          </a:prstGeom>
        </p:spPr>
        <p:txBody>
          <a:bodyPr vert="horz" lIns="0" tIns="0" rIns="0" bIns="0" rtlCol="0" anchor="ctr"/>
          <a:lstStyle>
            <a:lvl1pPr algn="l">
              <a:lnSpc>
                <a:spcPct val="90000"/>
              </a:lnSpc>
              <a:defRPr sz="600">
                <a:solidFill>
                  <a:schemeClr val="accent1"/>
                </a:solidFill>
              </a:defRPr>
            </a:lvl1pPr>
          </a:lstStyle>
          <a:p>
            <a:fld id="{EEB8B06D-99A5-468B-806E-293788FE9637}" type="slidenum">
              <a:rPr lang="en-US" smtClean="0"/>
              <a:pPr/>
              <a:t>‹#›</a:t>
            </a:fld>
            <a:endParaRPr lang="en-US"/>
          </a:p>
        </p:txBody>
      </p:sp>
      <p:sp>
        <p:nvSpPr>
          <p:cNvPr id="14" name="Text Placeholder 2"/>
          <p:cNvSpPr>
            <a:spLocks noGrp="1"/>
          </p:cNvSpPr>
          <p:nvPr>
            <p:ph type="body" sz="quarter" idx="21" hasCustomPrompt="1"/>
          </p:nvPr>
        </p:nvSpPr>
        <p:spPr>
          <a:xfrm>
            <a:off x="457202" y="4857750"/>
            <a:ext cx="6804025" cy="152400"/>
          </a:xfrm>
        </p:spPr>
        <p:txBody>
          <a:bodyPr anchor="t"/>
          <a:lstStyle>
            <a:lvl1pPr>
              <a:defRPr sz="600">
                <a:solidFill>
                  <a:schemeClr val="accent1"/>
                </a:solidFill>
              </a:defRPr>
            </a:lvl1pPr>
          </a:lstStyle>
          <a:p>
            <a:pPr lvl="0"/>
            <a:r>
              <a:rPr lang="en-US" dirty="0" smtClean="0"/>
              <a:t>Footer</a:t>
            </a:r>
          </a:p>
        </p:txBody>
      </p:sp>
      <p:sp>
        <p:nvSpPr>
          <p:cNvPr id="15" name="Text Placeholder 2"/>
          <p:cNvSpPr>
            <a:spLocks noGrp="1"/>
          </p:cNvSpPr>
          <p:nvPr>
            <p:ph type="body" sz="quarter" idx="22" hasCustomPrompt="1"/>
          </p:nvPr>
        </p:nvSpPr>
        <p:spPr>
          <a:xfrm>
            <a:off x="457202" y="4667254"/>
            <a:ext cx="6804025" cy="152400"/>
          </a:xfrm>
        </p:spPr>
        <p:txBody>
          <a:bodyPr bIns="0" anchor="b"/>
          <a:lstStyle>
            <a:lvl1pPr>
              <a:defRPr sz="675">
                <a:solidFill>
                  <a:schemeClr val="tx1"/>
                </a:solidFill>
              </a:defRPr>
            </a:lvl1pPr>
          </a:lstStyle>
          <a:p>
            <a:pPr lvl="0"/>
            <a:r>
              <a:rPr lang="en-US" dirty="0" smtClean="0"/>
              <a:t>Source</a:t>
            </a:r>
            <a:endParaRPr lang="en-US" dirty="0"/>
          </a:p>
        </p:txBody>
      </p:sp>
    </p:spTree>
    <p:extLst>
      <p:ext uri="{BB962C8B-B14F-4D97-AF65-F5344CB8AC3E}">
        <p14:creationId xmlns:p14="http://schemas.microsoft.com/office/powerpoint/2010/main" val="15596051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5" name="Picture 4" descr="int_experience_hrz_wht_rgb_1500.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60693" y="389228"/>
            <a:ext cx="2121766" cy="887284"/>
          </a:xfrm>
          <a:prstGeom prst="rect">
            <a:avLst/>
          </a:prstGeom>
        </p:spPr>
      </p:pic>
    </p:spTree>
    <p:extLst>
      <p:ext uri="{BB962C8B-B14F-4D97-AF65-F5344CB8AC3E}">
        <p14:creationId xmlns:p14="http://schemas.microsoft.com/office/powerpoint/2010/main" val="240400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180832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35851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Tree>
    <p:extLst>
      <p:ext uri="{BB962C8B-B14F-4D97-AF65-F5344CB8AC3E}">
        <p14:creationId xmlns:p14="http://schemas.microsoft.com/office/powerpoint/2010/main" val="25989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06206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119294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363820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smtClean="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39268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psf\Home\Desktop\Intel.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sp>
        <p:nvSpPr>
          <p:cNvPr id="8" name="Slide Number Placeholder 5"/>
          <p:cNvSpPr txBox="1">
            <a:spLocks/>
          </p:cNvSpPr>
          <p:nvPr userDrawn="1"/>
        </p:nvSpPr>
        <p:spPr>
          <a:xfrm>
            <a:off x="103886" y="4806460"/>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dirty="0" smtClean="0"/>
              <a:t>SWPC 2016</a:t>
            </a:r>
            <a:r>
              <a:rPr lang="en-US" dirty="0" smtClean="0"/>
              <a:t>     Software Empowering</a:t>
            </a:r>
            <a:r>
              <a:rPr lang="en-US" baseline="0" dirty="0" smtClean="0"/>
              <a:t> Intel</a:t>
            </a:r>
            <a:endParaRPr lang="en-US" dirty="0"/>
          </a:p>
        </p:txBody>
      </p:sp>
      <p:sp>
        <p:nvSpPr>
          <p:cNvPr id="10" name="Slide Number Placeholder 5"/>
          <p:cNvSpPr txBox="1">
            <a:spLocks/>
          </p:cNvSpPr>
          <p:nvPr userDrawn="1"/>
        </p:nvSpPr>
        <p:spPr>
          <a:xfrm>
            <a:off x="3488119" y="4813732"/>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t>Intel Public</a:t>
            </a:r>
            <a:endParaRPr lang="en-US" dirty="0"/>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76" r:id="rId17"/>
    <p:sldLayoutId id="2147483681" r:id="rId18"/>
    <p:sldLayoutId id="214748369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cid:image001.png@01CFDBB6.21436730"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687" y="2421694"/>
            <a:ext cx="8212886" cy="1102519"/>
          </a:xfrm>
        </p:spPr>
        <p:txBody>
          <a:bodyPr/>
          <a:lstStyle/>
          <a:p>
            <a:r>
              <a:rPr lang="en-US" altLang="en-US" sz="6600" dirty="0"/>
              <a:t>Intel Security’s Agile Security Development Lifecycle (SDL)</a:t>
            </a:r>
            <a:endParaRPr lang="en-US" dirty="0">
              <a:solidFill>
                <a:schemeClr val="bg1">
                  <a:alpha val="90000"/>
                </a:schemeClr>
              </a:solidFill>
            </a:endParaRPr>
          </a:p>
        </p:txBody>
      </p:sp>
      <p:sp>
        <p:nvSpPr>
          <p:cNvPr id="3" name="Subtitle 2"/>
          <p:cNvSpPr>
            <a:spLocks noGrp="1"/>
          </p:cNvSpPr>
          <p:nvPr>
            <p:ph type="subTitle" idx="1"/>
          </p:nvPr>
        </p:nvSpPr>
        <p:spPr/>
        <p:txBody>
          <a:bodyPr/>
          <a:lstStyle/>
          <a:p>
            <a:r>
              <a:rPr lang="en-US" b="0" dirty="0" smtClean="0"/>
              <a:t>Presentations and Tutorials</a:t>
            </a:r>
          </a:p>
          <a:p>
            <a:r>
              <a:rPr lang="en-US" altLang="en-US" dirty="0" smtClean="0"/>
              <a:t>Harold </a:t>
            </a:r>
            <a:r>
              <a:rPr lang="en-US" altLang="en-US" dirty="0"/>
              <a:t>A. Toomey, PSG/ISecG </a:t>
            </a:r>
            <a:br>
              <a:rPr lang="en-US" altLang="en-US" dirty="0"/>
            </a:br>
            <a:r>
              <a:rPr lang="en-US" altLang="en-US" dirty="0" smtClean="0"/>
              <a:t>19 October 2016</a:t>
            </a:r>
            <a:endParaRPr lang="en-US" b="0" dirty="0"/>
          </a:p>
        </p:txBody>
      </p:sp>
    </p:spTree>
    <p:extLst>
      <p:ext uri="{BB962C8B-B14F-4D97-AF65-F5344CB8AC3E}">
        <p14:creationId xmlns:p14="http://schemas.microsoft.com/office/powerpoint/2010/main" val="29922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10</a:t>
            </a:fld>
            <a:endParaRPr lang="en-US" dirty="0"/>
          </a:p>
        </p:txBody>
      </p:sp>
      <p:sp>
        <p:nvSpPr>
          <p:cNvPr id="3" name="Title 2"/>
          <p:cNvSpPr>
            <a:spLocks noGrp="1"/>
          </p:cNvSpPr>
          <p:nvPr>
            <p:ph type="title"/>
          </p:nvPr>
        </p:nvSpPr>
        <p:spPr/>
        <p:txBody>
          <a:bodyPr/>
          <a:lstStyle/>
          <a:p>
            <a:r>
              <a:rPr lang="en-US" dirty="0" smtClean="0"/>
              <a:t>Technical</a:t>
            </a:r>
            <a:r>
              <a:rPr lang="en-US" dirty="0"/>
              <a:t> </a:t>
            </a:r>
            <a:r>
              <a:rPr lang="en-US" dirty="0" smtClean="0"/>
              <a:t>                                                                          .</a:t>
            </a:r>
            <a:endParaRPr lang="en-US" dirty="0"/>
          </a:p>
        </p:txBody>
      </p:sp>
      <p:sp>
        <p:nvSpPr>
          <p:cNvPr id="4" name="Content Placeholder 3"/>
          <p:cNvSpPr>
            <a:spLocks noGrp="1"/>
          </p:cNvSpPr>
          <p:nvPr>
            <p:ph sz="quarter" idx="13"/>
          </p:nvPr>
        </p:nvSpPr>
        <p:spPr>
          <a:xfrm>
            <a:off x="455613" y="1203325"/>
            <a:ext cx="3734634" cy="1747139"/>
          </a:xfrm>
        </p:spPr>
        <p:txBody>
          <a:bodyPr/>
          <a:lstStyle/>
          <a:p>
            <a:r>
              <a:rPr lang="en-US" dirty="0" smtClean="0"/>
              <a:t>16 Technical SDL activities</a:t>
            </a:r>
          </a:p>
          <a:p>
            <a:r>
              <a:rPr lang="en-US" dirty="0" smtClean="0"/>
              <a:t>Security architecture reviews</a:t>
            </a:r>
          </a:p>
          <a:p>
            <a:r>
              <a:rPr lang="en-US" dirty="0" smtClean="0"/>
              <a:t>Threat modeling</a:t>
            </a:r>
          </a:p>
          <a:p>
            <a:r>
              <a:rPr lang="en-US" dirty="0" smtClean="0"/>
              <a:t>Tools</a:t>
            </a:r>
            <a:endParaRPr lang="en-US" dirty="0"/>
          </a:p>
        </p:txBody>
      </p:sp>
      <p:grpSp>
        <p:nvGrpSpPr>
          <p:cNvPr id="7" name="Group 6"/>
          <p:cNvGrpSpPr/>
          <p:nvPr/>
        </p:nvGrpSpPr>
        <p:grpSpPr>
          <a:xfrm>
            <a:off x="4415048" y="129654"/>
            <a:ext cx="3947579" cy="4503651"/>
            <a:chOff x="4415048" y="796558"/>
            <a:chExt cx="3947579" cy="3836747"/>
          </a:xfrm>
        </p:grpSpPr>
        <p:sp>
          <p:nvSpPr>
            <p:cNvPr id="5" name="Content Placeholder 2"/>
            <p:cNvSpPr txBox="1">
              <a:spLocks/>
            </p:cNvSpPr>
            <p:nvPr/>
          </p:nvSpPr>
          <p:spPr>
            <a:xfrm>
              <a:off x="4512833" y="1106586"/>
              <a:ext cx="3849794" cy="3526719"/>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100"/>
                </a:spcBef>
                <a:buFont typeface="+mj-lt"/>
                <a:buAutoNum type="arabicPeriod"/>
              </a:pPr>
              <a:r>
                <a:rPr lang="en-US" sz="1600" dirty="0" smtClean="0"/>
                <a:t>Security Requirements Plan / DoD</a:t>
              </a:r>
            </a:p>
            <a:p>
              <a:pPr marL="342900" indent="-342900">
                <a:spcBef>
                  <a:spcPts val="100"/>
                </a:spcBef>
                <a:buFont typeface="+mj-lt"/>
                <a:buAutoNum type="arabicPeriod"/>
              </a:pPr>
              <a:r>
                <a:rPr lang="en-US" sz="1600" dirty="0" smtClean="0"/>
                <a:t>Security Architecture Review</a:t>
              </a:r>
            </a:p>
            <a:p>
              <a:pPr marL="342900" indent="-342900">
                <a:spcBef>
                  <a:spcPts val="100"/>
                </a:spcBef>
                <a:buFont typeface="+mj-lt"/>
                <a:buAutoNum type="arabicPeriod"/>
              </a:pPr>
              <a:r>
                <a:rPr lang="en-US" sz="1600" dirty="0" smtClean="0"/>
                <a:t>Security Design Review</a:t>
              </a:r>
            </a:p>
            <a:p>
              <a:pPr marL="342900" indent="-342900">
                <a:spcBef>
                  <a:spcPts val="100"/>
                </a:spcBef>
                <a:buFont typeface="+mj-lt"/>
                <a:buAutoNum type="arabicPeriod"/>
              </a:pPr>
              <a:r>
                <a:rPr lang="en-US" sz="1600" dirty="0" smtClean="0"/>
                <a:t>Threat Modeling</a:t>
              </a:r>
            </a:p>
            <a:p>
              <a:pPr marL="342900" indent="-342900">
                <a:spcBef>
                  <a:spcPts val="100"/>
                </a:spcBef>
                <a:buFont typeface="+mj-lt"/>
                <a:buAutoNum type="arabicPeriod"/>
              </a:pPr>
              <a:r>
                <a:rPr lang="en-US" sz="1600" dirty="0" smtClean="0"/>
                <a:t>Security Testing</a:t>
              </a:r>
            </a:p>
            <a:p>
              <a:pPr marL="342900" indent="-342900">
                <a:spcBef>
                  <a:spcPts val="100"/>
                </a:spcBef>
                <a:buFont typeface="+mj-lt"/>
                <a:buAutoNum type="arabicPeriod"/>
              </a:pPr>
              <a:r>
                <a:rPr lang="en-US" sz="1600" dirty="0" smtClean="0"/>
                <a:t>Static Analysis</a:t>
              </a:r>
            </a:p>
            <a:p>
              <a:pPr marL="342900" indent="-342900">
                <a:spcBef>
                  <a:spcPts val="100"/>
                </a:spcBef>
                <a:buFont typeface="+mj-lt"/>
                <a:buAutoNum type="arabicPeriod"/>
              </a:pPr>
              <a:r>
                <a:rPr lang="en-US" sz="1600" dirty="0" smtClean="0"/>
                <a:t>Dynamic Analysis (Web Apps)</a:t>
              </a:r>
            </a:p>
            <a:p>
              <a:pPr marL="342900" indent="-342900">
                <a:spcBef>
                  <a:spcPts val="100"/>
                </a:spcBef>
                <a:buFont typeface="+mj-lt"/>
                <a:buAutoNum type="arabicPeriod"/>
              </a:pPr>
              <a:r>
                <a:rPr lang="en-US" sz="1600" dirty="0" smtClean="0"/>
                <a:t>Fuzz Testing</a:t>
              </a:r>
            </a:p>
            <a:p>
              <a:pPr marL="342900" indent="-342900">
                <a:spcBef>
                  <a:spcPts val="100"/>
                </a:spcBef>
                <a:buFont typeface="+mj-lt"/>
                <a:buAutoNum type="arabicPeriod"/>
              </a:pPr>
              <a:r>
                <a:rPr lang="en-US" sz="1600" dirty="0" smtClean="0"/>
                <a:t>Vulnerability Scan</a:t>
              </a:r>
            </a:p>
            <a:p>
              <a:pPr marL="342900" indent="-342900">
                <a:spcBef>
                  <a:spcPts val="100"/>
                </a:spcBef>
                <a:buFont typeface="+mj-lt"/>
                <a:buAutoNum type="arabicPeriod"/>
              </a:pPr>
              <a:r>
                <a:rPr lang="en-US" sz="1600" dirty="0" smtClean="0"/>
                <a:t>Penetration Testing</a:t>
              </a:r>
            </a:p>
            <a:p>
              <a:pPr marL="342900" indent="-342900">
                <a:spcBef>
                  <a:spcPts val="100"/>
                </a:spcBef>
                <a:buFont typeface="+mj-lt"/>
                <a:buAutoNum type="arabicPeriod"/>
              </a:pPr>
              <a:r>
                <a:rPr lang="en-US" sz="1600" dirty="0" smtClean="0"/>
                <a:t>Manual Code Review</a:t>
              </a:r>
            </a:p>
            <a:p>
              <a:pPr marL="342900" indent="-342900">
                <a:spcBef>
                  <a:spcPts val="100"/>
                </a:spcBef>
                <a:buFont typeface="+mj-lt"/>
                <a:buAutoNum type="arabicPeriod"/>
              </a:pPr>
              <a:r>
                <a:rPr lang="en-US" sz="1600" dirty="0" smtClean="0"/>
                <a:t>Secure Coding Standards</a:t>
              </a:r>
            </a:p>
            <a:p>
              <a:pPr marL="342900" indent="-342900">
                <a:spcBef>
                  <a:spcPts val="100"/>
                </a:spcBef>
                <a:buFont typeface="+mj-lt"/>
                <a:buAutoNum type="arabicPeriod"/>
              </a:pPr>
              <a:r>
                <a:rPr lang="en-US" sz="1600" dirty="0" smtClean="0"/>
                <a:t>Open Source and 3</a:t>
              </a:r>
              <a:r>
                <a:rPr lang="en-US" sz="1600" baseline="30000" dirty="0" smtClean="0"/>
                <a:t>rd</a:t>
              </a:r>
              <a:r>
                <a:rPr lang="en-US" sz="1600" dirty="0" smtClean="0"/>
                <a:t> Party Libraries</a:t>
              </a:r>
            </a:p>
            <a:p>
              <a:pPr marL="342900" indent="-342900">
                <a:spcBef>
                  <a:spcPts val="100"/>
                </a:spcBef>
                <a:buFont typeface="+mj-lt"/>
                <a:buAutoNum type="arabicPeriod"/>
              </a:pPr>
              <a:r>
                <a:rPr lang="en-US" sz="1600" dirty="0" smtClean="0"/>
                <a:t>License and Vendor Management</a:t>
              </a:r>
            </a:p>
            <a:p>
              <a:pPr marL="342900" indent="-342900">
                <a:spcBef>
                  <a:spcPts val="100"/>
                </a:spcBef>
                <a:buFont typeface="+mj-lt"/>
                <a:buAutoNum type="arabicPeriod"/>
              </a:pPr>
              <a:r>
                <a:rPr lang="en-US" sz="1600" dirty="0" smtClean="0"/>
                <a:t>Privacy</a:t>
              </a:r>
            </a:p>
            <a:p>
              <a:pPr marL="342900" indent="-342900">
                <a:spcBef>
                  <a:spcPts val="100"/>
                </a:spcBef>
                <a:buFont typeface="+mj-lt"/>
                <a:buAutoNum type="arabicPeriod"/>
              </a:pPr>
              <a:r>
                <a:rPr lang="en-US" sz="1600" dirty="0" smtClean="0"/>
                <a:t>Operating Environment</a:t>
              </a:r>
              <a:endParaRPr lang="en-US" sz="1600" dirty="0"/>
            </a:p>
          </p:txBody>
        </p:sp>
        <p:sp>
          <p:nvSpPr>
            <p:cNvPr id="6" name="Text Placeholder 7"/>
            <p:cNvSpPr txBox="1">
              <a:spLocks/>
            </p:cNvSpPr>
            <p:nvPr/>
          </p:nvSpPr>
          <p:spPr>
            <a:xfrm>
              <a:off x="4415048" y="796558"/>
              <a:ext cx="3947579" cy="250029"/>
            </a:xfrm>
            <a:prstGeom prst="rect">
              <a:avLst/>
            </a:prstGeom>
          </p:spPr>
          <p:txBody>
            <a:bodyPr/>
            <a:lst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charset="-128"/>
                </a:defRPr>
              </a:lvl1pPr>
              <a:lvl2pPr marL="576263" indent="-236538" algn="l" rtl="0" eaLnBrk="0" fontAlgn="base" hangingPunct="0">
                <a:spcBef>
                  <a:spcPct val="20000"/>
                </a:spcBef>
                <a:spcAft>
                  <a:spcPct val="0"/>
                </a:spcAft>
                <a:buFont typeface="Verdana" panose="020B0604030504040204" pitchFamily="34" charset="0"/>
                <a:buChar char="–"/>
                <a:defRPr sz="2000">
                  <a:solidFill>
                    <a:schemeClr val="tx1"/>
                  </a:solidFill>
                  <a:latin typeface="+mn-lt"/>
                  <a:ea typeface="ＭＳ Ｐゴシック" pitchFamily="34" charset="-128"/>
                </a:defRPr>
              </a:lvl2pPr>
              <a:lvl3pPr marL="914400" indent="-223838" algn="l" rtl="0" eaLnBrk="0" fontAlgn="base" hangingPunct="0">
                <a:spcBef>
                  <a:spcPct val="20000"/>
                </a:spcBef>
                <a:spcAft>
                  <a:spcPct val="0"/>
                </a:spcAft>
                <a:buFont typeface="Verdana" panose="020B0604030504040204" pitchFamily="34" charset="0"/>
                <a:buChar char="–"/>
                <a:defRPr>
                  <a:solidFill>
                    <a:schemeClr val="tx1"/>
                  </a:solidFill>
                  <a:latin typeface="+mn-lt"/>
                  <a:ea typeface="ＭＳ Ｐゴシック" pitchFamily="34" charset="-128"/>
                </a:defRPr>
              </a:lvl3pPr>
              <a:lvl4pPr marL="1265238" indent="-236538" algn="l" rtl="0" eaLnBrk="0" fontAlgn="base" hangingPunct="0">
                <a:spcBef>
                  <a:spcPct val="20000"/>
                </a:spcBef>
                <a:spcAft>
                  <a:spcPct val="0"/>
                </a:spcAft>
                <a:buFont typeface="Verdana" panose="020B0604030504040204" pitchFamily="34" charset="0"/>
                <a:buChar char="–"/>
                <a:defRPr sz="1600">
                  <a:solidFill>
                    <a:schemeClr val="tx1"/>
                  </a:solidFill>
                  <a:latin typeface="+mn-lt"/>
                  <a:ea typeface="ＭＳ Ｐゴシック" pitchFamily="34" charset="-128"/>
                </a:defRPr>
              </a:lvl4pPr>
              <a:lvl5pPr marL="1660525" indent="-234950" algn="l" rtl="0" eaLnBrk="0" fontAlgn="base" hangingPunct="0">
                <a:spcBef>
                  <a:spcPct val="20000"/>
                </a:spcBef>
                <a:spcAft>
                  <a:spcPct val="0"/>
                </a:spcAft>
                <a:buFont typeface="Verdana" panose="020B0604030504040204" pitchFamily="34" charset="0"/>
                <a:buChar char="–"/>
                <a:defRPr sz="1400">
                  <a:solidFill>
                    <a:schemeClr val="tx1"/>
                  </a:solidFill>
                  <a:latin typeface="+mn-lt"/>
                  <a:ea typeface="ＭＳ Ｐゴシック" pitchFamily="34" charset="-128"/>
                </a:defRPr>
              </a:lvl5pPr>
              <a:lvl6pPr marL="2117725" indent="-234950" algn="l" rtl="0" eaLnBrk="1" fontAlgn="base" hangingPunct="1">
                <a:spcBef>
                  <a:spcPct val="20000"/>
                </a:spcBef>
                <a:spcAft>
                  <a:spcPct val="0"/>
                </a:spcAft>
                <a:buFont typeface="Verdana" pitchFamily="34" charset="0"/>
                <a:buChar char="–"/>
                <a:defRPr sz="1400">
                  <a:solidFill>
                    <a:schemeClr val="tx1"/>
                  </a:solidFill>
                  <a:latin typeface="+mn-lt"/>
                </a:defRPr>
              </a:lvl6pPr>
              <a:lvl7pPr marL="2574925" indent="-234950" algn="l" rtl="0" eaLnBrk="1" fontAlgn="base" hangingPunct="1">
                <a:spcBef>
                  <a:spcPct val="20000"/>
                </a:spcBef>
                <a:spcAft>
                  <a:spcPct val="0"/>
                </a:spcAft>
                <a:buFont typeface="Verdana" pitchFamily="34" charset="0"/>
                <a:buChar char="–"/>
                <a:defRPr sz="1400">
                  <a:solidFill>
                    <a:schemeClr val="tx1"/>
                  </a:solidFill>
                  <a:latin typeface="+mn-lt"/>
                </a:defRPr>
              </a:lvl7pPr>
              <a:lvl8pPr marL="3032125" indent="-234950" algn="l" rtl="0" eaLnBrk="1" fontAlgn="base" hangingPunct="1">
                <a:spcBef>
                  <a:spcPct val="20000"/>
                </a:spcBef>
                <a:spcAft>
                  <a:spcPct val="0"/>
                </a:spcAft>
                <a:buFont typeface="Verdana" pitchFamily="34" charset="0"/>
                <a:buChar char="–"/>
                <a:defRPr sz="1400">
                  <a:solidFill>
                    <a:schemeClr val="tx1"/>
                  </a:solidFill>
                  <a:latin typeface="+mn-lt"/>
                </a:defRPr>
              </a:lvl8pPr>
              <a:lvl9pPr marL="3489325" indent="-234950" algn="l" rtl="0" eaLnBrk="1" fontAlgn="base" hangingPunct="1">
                <a:spcBef>
                  <a:spcPct val="20000"/>
                </a:spcBef>
                <a:spcAft>
                  <a:spcPct val="0"/>
                </a:spcAft>
                <a:buFont typeface="Verdana" pitchFamily="34" charset="0"/>
                <a:buChar char="–"/>
                <a:defRPr sz="1400">
                  <a:solidFill>
                    <a:schemeClr val="tx1"/>
                  </a:solidFill>
                  <a:latin typeface="+mn-lt"/>
                </a:defRPr>
              </a:lvl9pPr>
            </a:lstStyle>
            <a:p>
              <a:pPr marL="0" indent="0">
                <a:buNone/>
              </a:pPr>
              <a:r>
                <a:rPr lang="en-US" sz="1800" b="1" u="sng" kern="0" dirty="0" smtClean="0">
                  <a:solidFill>
                    <a:srgbClr val="C00000"/>
                  </a:solidFill>
                </a:rPr>
                <a:t>Technical</a:t>
              </a:r>
              <a:endParaRPr lang="en-US" sz="1800" b="1" u="sng" kern="0" dirty="0">
                <a:solidFill>
                  <a:srgbClr val="C00000"/>
                </a:solidFill>
              </a:endParaRPr>
            </a:p>
          </p:txBody>
        </p:sp>
      </p:grpSp>
      <p:cxnSp>
        <p:nvCxnSpPr>
          <p:cNvPr id="10" name="Straight Arrow Connector 9"/>
          <p:cNvCxnSpPr/>
          <p:nvPr/>
        </p:nvCxnSpPr>
        <p:spPr>
          <a:xfrm flipV="1">
            <a:off x="3486912" y="920496"/>
            <a:ext cx="928136" cy="847344"/>
          </a:xfrm>
          <a:prstGeom prst="straightConnector1">
            <a:avLst/>
          </a:prstGeom>
          <a:ln w="762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255520" y="1399230"/>
            <a:ext cx="2159528" cy="784831"/>
          </a:xfrm>
          <a:prstGeom prst="straightConnector1">
            <a:avLst/>
          </a:prstGeom>
          <a:ln w="762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115568" y="2310384"/>
            <a:ext cx="2798064" cy="311197"/>
          </a:xfrm>
          <a:prstGeom prst="straightConnector1">
            <a:avLst/>
          </a:prstGeom>
          <a:ln w="762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011168" y="1579864"/>
            <a:ext cx="368180" cy="1354217"/>
          </a:xfrm>
          <a:prstGeom prst="rect">
            <a:avLst/>
          </a:prstGeom>
          <a:noFill/>
        </p:spPr>
        <p:txBody>
          <a:bodyPr vert="horz" wrap="square" lIns="0" tIns="0" rIns="0" bIns="0" rtlCol="0">
            <a:spAutoFit/>
          </a:bodyPr>
          <a:lstStyle/>
          <a:p>
            <a:r>
              <a:rPr lang="en-US" sz="8800" dirty="0" smtClean="0">
                <a:solidFill>
                  <a:srgbClr val="003C71"/>
                </a:solidFill>
              </a:rPr>
              <a:t>{</a:t>
            </a:r>
            <a:endParaRPr lang="en-US" sz="8000" dirty="0" smtClean="0">
              <a:solidFill>
                <a:srgbClr val="003C71"/>
              </a:solidFill>
            </a:endParaRPr>
          </a:p>
        </p:txBody>
      </p:sp>
    </p:spTree>
    <p:extLst>
      <p:ext uri="{BB962C8B-B14F-4D97-AF65-F5344CB8AC3E}">
        <p14:creationId xmlns:p14="http://schemas.microsoft.com/office/powerpoint/2010/main" val="4216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2" presetClass="entr" presetSubtype="1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2" presetClass="entr" presetSubtype="1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2" presetClass="entr" presetSubtype="8"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11</a:t>
            </a:fld>
            <a:endParaRPr lang="en-US" dirty="0"/>
          </a:p>
        </p:txBody>
      </p:sp>
      <p:sp>
        <p:nvSpPr>
          <p:cNvPr id="3" name="Title 2"/>
          <p:cNvSpPr>
            <a:spLocks noGrp="1"/>
          </p:cNvSpPr>
          <p:nvPr>
            <p:ph type="title"/>
          </p:nvPr>
        </p:nvSpPr>
        <p:spPr/>
        <p:txBody>
          <a:bodyPr/>
          <a:lstStyle/>
          <a:p>
            <a:r>
              <a:rPr lang="en-US" dirty="0" smtClean="0"/>
              <a:t>Operational</a:t>
            </a:r>
            <a:r>
              <a:rPr lang="en-US" dirty="0"/>
              <a:t> </a:t>
            </a:r>
            <a:r>
              <a:rPr lang="en-US" dirty="0" smtClean="0"/>
              <a:t>                                                                      .</a:t>
            </a:r>
            <a:endParaRPr lang="en-US" dirty="0"/>
          </a:p>
        </p:txBody>
      </p:sp>
      <p:sp>
        <p:nvSpPr>
          <p:cNvPr id="4" name="Content Placeholder 3"/>
          <p:cNvSpPr>
            <a:spLocks noGrp="1"/>
          </p:cNvSpPr>
          <p:nvPr>
            <p:ph sz="quarter" idx="13"/>
          </p:nvPr>
        </p:nvSpPr>
        <p:spPr>
          <a:xfrm>
            <a:off x="455613" y="1203325"/>
            <a:ext cx="3638715" cy="3425825"/>
          </a:xfrm>
        </p:spPr>
        <p:txBody>
          <a:bodyPr/>
          <a:lstStyle/>
          <a:p>
            <a:r>
              <a:rPr lang="en-US" dirty="0" smtClean="0"/>
              <a:t>9 Operational SDL Activities</a:t>
            </a:r>
          </a:p>
          <a:p>
            <a:r>
              <a:rPr lang="en-US" dirty="0" smtClean="0"/>
              <a:t>Manage satellite team</a:t>
            </a:r>
            <a:endParaRPr lang="en-US" dirty="0"/>
          </a:p>
        </p:txBody>
      </p:sp>
      <p:grpSp>
        <p:nvGrpSpPr>
          <p:cNvPr id="7" name="Group 6"/>
          <p:cNvGrpSpPr/>
          <p:nvPr/>
        </p:nvGrpSpPr>
        <p:grpSpPr>
          <a:xfrm>
            <a:off x="4460720" y="873457"/>
            <a:ext cx="3802999" cy="3589361"/>
            <a:chOff x="4317417" y="1178697"/>
            <a:chExt cx="2596539" cy="3284121"/>
          </a:xfrm>
        </p:grpSpPr>
        <p:sp>
          <p:nvSpPr>
            <p:cNvPr id="5" name="Content Placeholder 1"/>
            <p:cNvSpPr txBox="1">
              <a:spLocks/>
            </p:cNvSpPr>
            <p:nvPr/>
          </p:nvSpPr>
          <p:spPr>
            <a:xfrm>
              <a:off x="4425813" y="1488725"/>
              <a:ext cx="2368833" cy="2974093"/>
            </a:xfrm>
            <a:prstGeom prst="rect">
              <a:avLst/>
            </a:prstGeom>
          </p:spPr>
          <p:txBody>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600"/>
                </a:spcBef>
                <a:buFont typeface="+mj-lt"/>
                <a:buAutoNum type="arabicPeriod"/>
              </a:pPr>
              <a:r>
                <a:rPr lang="en-US" dirty="0" smtClean="0"/>
                <a:t>Program</a:t>
              </a:r>
            </a:p>
            <a:p>
              <a:pPr marL="342900" indent="-342900">
                <a:spcBef>
                  <a:spcPts val="600"/>
                </a:spcBef>
                <a:buFont typeface="+mj-lt"/>
                <a:buAutoNum type="arabicPeriod"/>
              </a:pPr>
              <a:r>
                <a:rPr lang="en-US" dirty="0" smtClean="0"/>
                <a:t>SDL</a:t>
              </a:r>
            </a:p>
            <a:p>
              <a:pPr marL="342900" indent="-342900">
                <a:spcBef>
                  <a:spcPts val="600"/>
                </a:spcBef>
                <a:buFont typeface="+mj-lt"/>
                <a:buAutoNum type="arabicPeriod"/>
              </a:pPr>
              <a:r>
                <a:rPr lang="en-US" dirty="0" smtClean="0"/>
                <a:t>PSIRT</a:t>
              </a:r>
            </a:p>
            <a:p>
              <a:pPr marL="342900" indent="-342900">
                <a:spcBef>
                  <a:spcPts val="600"/>
                </a:spcBef>
                <a:buFont typeface="+mj-lt"/>
                <a:buAutoNum type="arabicPeriod"/>
              </a:pPr>
              <a:r>
                <a:rPr lang="en-US" dirty="0" smtClean="0"/>
                <a:t>Tools and Services</a:t>
              </a:r>
            </a:p>
            <a:p>
              <a:pPr marL="342900" indent="-342900">
                <a:spcBef>
                  <a:spcPts val="600"/>
                </a:spcBef>
                <a:buFont typeface="+mj-lt"/>
                <a:buAutoNum type="arabicPeriod"/>
              </a:pPr>
              <a:r>
                <a:rPr lang="en-US" dirty="0" smtClean="0"/>
                <a:t>Resources</a:t>
              </a:r>
            </a:p>
            <a:p>
              <a:pPr marL="342900" indent="-342900">
                <a:spcBef>
                  <a:spcPts val="600"/>
                </a:spcBef>
                <a:buFont typeface="+mj-lt"/>
                <a:buAutoNum type="arabicPeriod"/>
              </a:pPr>
              <a:r>
                <a:rPr lang="en-US" dirty="0" smtClean="0"/>
                <a:t>Policy and Compliance</a:t>
              </a:r>
            </a:p>
            <a:p>
              <a:pPr marL="342900" indent="-342900">
                <a:spcBef>
                  <a:spcPts val="600"/>
                </a:spcBef>
                <a:buFont typeface="+mj-lt"/>
                <a:buAutoNum type="arabicPeriod"/>
              </a:pPr>
              <a:r>
                <a:rPr lang="en-US" dirty="0" smtClean="0"/>
                <a:t>Process</a:t>
              </a:r>
            </a:p>
            <a:p>
              <a:pPr marL="342900" indent="-342900">
                <a:spcBef>
                  <a:spcPts val="600"/>
                </a:spcBef>
                <a:buFont typeface="+mj-lt"/>
                <a:buAutoNum type="arabicPeriod"/>
              </a:pPr>
              <a:r>
                <a:rPr lang="en-US" dirty="0" smtClean="0"/>
                <a:t>Training</a:t>
              </a:r>
            </a:p>
            <a:p>
              <a:pPr marL="342900" indent="-342900">
                <a:spcBef>
                  <a:spcPts val="600"/>
                </a:spcBef>
                <a:buFont typeface="+mj-lt"/>
                <a:buAutoNum type="arabicPeriod"/>
              </a:pPr>
              <a:r>
                <a:rPr lang="en-US" dirty="0" smtClean="0"/>
                <a:t>Metrics</a:t>
              </a:r>
              <a:endParaRPr lang="en-US" dirty="0"/>
            </a:p>
          </p:txBody>
        </p:sp>
        <p:sp>
          <p:nvSpPr>
            <p:cNvPr id="6" name="Text Placeholder 7"/>
            <p:cNvSpPr txBox="1">
              <a:spLocks/>
            </p:cNvSpPr>
            <p:nvPr/>
          </p:nvSpPr>
          <p:spPr>
            <a:xfrm>
              <a:off x="4317417" y="1178697"/>
              <a:ext cx="2596539" cy="250029"/>
            </a:xfrm>
            <a:prstGeom prst="rect">
              <a:avLst/>
            </a:prstGeom>
          </p:spPr>
          <p:txBody>
            <a:bodyPr/>
            <a:lst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charset="-128"/>
                </a:defRPr>
              </a:lvl1pPr>
              <a:lvl2pPr marL="576263" indent="-236538" algn="l" rtl="0" eaLnBrk="0" fontAlgn="base" hangingPunct="0">
                <a:spcBef>
                  <a:spcPct val="20000"/>
                </a:spcBef>
                <a:spcAft>
                  <a:spcPct val="0"/>
                </a:spcAft>
                <a:buFont typeface="Verdana" panose="020B0604030504040204" pitchFamily="34" charset="0"/>
                <a:buChar char="–"/>
                <a:defRPr sz="2000">
                  <a:solidFill>
                    <a:schemeClr val="tx1"/>
                  </a:solidFill>
                  <a:latin typeface="+mn-lt"/>
                  <a:ea typeface="ＭＳ Ｐゴシック" pitchFamily="34" charset="-128"/>
                </a:defRPr>
              </a:lvl2pPr>
              <a:lvl3pPr marL="914400" indent="-223838" algn="l" rtl="0" eaLnBrk="0" fontAlgn="base" hangingPunct="0">
                <a:spcBef>
                  <a:spcPct val="20000"/>
                </a:spcBef>
                <a:spcAft>
                  <a:spcPct val="0"/>
                </a:spcAft>
                <a:buFont typeface="Verdana" panose="020B0604030504040204" pitchFamily="34" charset="0"/>
                <a:buChar char="–"/>
                <a:defRPr>
                  <a:solidFill>
                    <a:schemeClr val="tx1"/>
                  </a:solidFill>
                  <a:latin typeface="+mn-lt"/>
                  <a:ea typeface="ＭＳ Ｐゴシック" pitchFamily="34" charset="-128"/>
                </a:defRPr>
              </a:lvl3pPr>
              <a:lvl4pPr marL="1265238" indent="-236538" algn="l" rtl="0" eaLnBrk="0" fontAlgn="base" hangingPunct="0">
                <a:spcBef>
                  <a:spcPct val="20000"/>
                </a:spcBef>
                <a:spcAft>
                  <a:spcPct val="0"/>
                </a:spcAft>
                <a:buFont typeface="Verdana" panose="020B0604030504040204" pitchFamily="34" charset="0"/>
                <a:buChar char="–"/>
                <a:defRPr sz="1600">
                  <a:solidFill>
                    <a:schemeClr val="tx1"/>
                  </a:solidFill>
                  <a:latin typeface="+mn-lt"/>
                  <a:ea typeface="ＭＳ Ｐゴシック" pitchFamily="34" charset="-128"/>
                </a:defRPr>
              </a:lvl4pPr>
              <a:lvl5pPr marL="1660525" indent="-234950" algn="l" rtl="0" eaLnBrk="0" fontAlgn="base" hangingPunct="0">
                <a:spcBef>
                  <a:spcPct val="20000"/>
                </a:spcBef>
                <a:spcAft>
                  <a:spcPct val="0"/>
                </a:spcAft>
                <a:buFont typeface="Verdana" panose="020B0604030504040204" pitchFamily="34" charset="0"/>
                <a:buChar char="–"/>
                <a:defRPr sz="1400">
                  <a:solidFill>
                    <a:schemeClr val="tx1"/>
                  </a:solidFill>
                  <a:latin typeface="+mn-lt"/>
                  <a:ea typeface="ＭＳ Ｐゴシック" pitchFamily="34" charset="-128"/>
                </a:defRPr>
              </a:lvl5pPr>
              <a:lvl6pPr marL="2117725" indent="-234950" algn="l" rtl="0" eaLnBrk="1" fontAlgn="base" hangingPunct="1">
                <a:spcBef>
                  <a:spcPct val="20000"/>
                </a:spcBef>
                <a:spcAft>
                  <a:spcPct val="0"/>
                </a:spcAft>
                <a:buFont typeface="Verdana" pitchFamily="34" charset="0"/>
                <a:buChar char="–"/>
                <a:defRPr sz="1400">
                  <a:solidFill>
                    <a:schemeClr val="tx1"/>
                  </a:solidFill>
                  <a:latin typeface="+mn-lt"/>
                </a:defRPr>
              </a:lvl6pPr>
              <a:lvl7pPr marL="2574925" indent="-234950" algn="l" rtl="0" eaLnBrk="1" fontAlgn="base" hangingPunct="1">
                <a:spcBef>
                  <a:spcPct val="20000"/>
                </a:spcBef>
                <a:spcAft>
                  <a:spcPct val="0"/>
                </a:spcAft>
                <a:buFont typeface="Verdana" pitchFamily="34" charset="0"/>
                <a:buChar char="–"/>
                <a:defRPr sz="1400">
                  <a:solidFill>
                    <a:schemeClr val="tx1"/>
                  </a:solidFill>
                  <a:latin typeface="+mn-lt"/>
                </a:defRPr>
              </a:lvl7pPr>
              <a:lvl8pPr marL="3032125" indent="-234950" algn="l" rtl="0" eaLnBrk="1" fontAlgn="base" hangingPunct="1">
                <a:spcBef>
                  <a:spcPct val="20000"/>
                </a:spcBef>
                <a:spcAft>
                  <a:spcPct val="0"/>
                </a:spcAft>
                <a:buFont typeface="Verdana" pitchFamily="34" charset="0"/>
                <a:buChar char="–"/>
                <a:defRPr sz="1400">
                  <a:solidFill>
                    <a:schemeClr val="tx1"/>
                  </a:solidFill>
                  <a:latin typeface="+mn-lt"/>
                </a:defRPr>
              </a:lvl8pPr>
              <a:lvl9pPr marL="3489325" indent="-234950" algn="l" rtl="0" eaLnBrk="1" fontAlgn="base" hangingPunct="1">
                <a:spcBef>
                  <a:spcPct val="20000"/>
                </a:spcBef>
                <a:spcAft>
                  <a:spcPct val="0"/>
                </a:spcAft>
                <a:buFont typeface="Verdana" pitchFamily="34" charset="0"/>
                <a:buChar char="–"/>
                <a:defRPr sz="1400">
                  <a:solidFill>
                    <a:schemeClr val="tx1"/>
                  </a:solidFill>
                  <a:latin typeface="+mn-lt"/>
                </a:defRPr>
              </a:lvl9pPr>
            </a:lstStyle>
            <a:p>
              <a:pPr marL="0" indent="0">
                <a:buNone/>
              </a:pPr>
              <a:r>
                <a:rPr lang="en-US" sz="1600" b="1" u="sng" kern="0" dirty="0">
                  <a:solidFill>
                    <a:srgbClr val="0033FF"/>
                  </a:solidFill>
                </a:rPr>
                <a:t>Operational</a:t>
              </a:r>
              <a:r>
                <a:rPr lang="en-US" sz="1600" b="1" kern="0" dirty="0"/>
                <a:t> </a:t>
              </a:r>
              <a:endParaRPr lang="en-US" sz="1600" b="1" u="sng" kern="0" dirty="0">
                <a:solidFill>
                  <a:srgbClr val="C00000"/>
                </a:solidFill>
              </a:endParaRPr>
            </a:p>
          </p:txBody>
        </p:sp>
      </p:grpSp>
    </p:spTree>
    <p:extLst>
      <p:ext uri="{BB962C8B-B14F-4D97-AF65-F5344CB8AC3E}">
        <p14:creationId xmlns:p14="http://schemas.microsoft.com/office/powerpoint/2010/main" val="6816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12</a:t>
            </a:fld>
            <a:endParaRPr lang="en-US" dirty="0"/>
          </a:p>
        </p:txBody>
      </p:sp>
      <p:sp>
        <p:nvSpPr>
          <p:cNvPr id="3" name="Title 2"/>
          <p:cNvSpPr>
            <a:spLocks noGrp="1"/>
          </p:cNvSpPr>
          <p:nvPr>
            <p:ph type="title"/>
          </p:nvPr>
        </p:nvSpPr>
        <p:spPr/>
        <p:txBody>
          <a:bodyPr/>
          <a:lstStyle/>
          <a:p>
            <a:r>
              <a:rPr lang="en-US" dirty="0" smtClean="0"/>
              <a:t>1.2  Product Security Champions (PSCs)</a:t>
            </a:r>
            <a:endParaRPr lang="en-US" dirty="0"/>
          </a:p>
        </p:txBody>
      </p:sp>
      <p:sp>
        <p:nvSpPr>
          <p:cNvPr id="4" name="Content Placeholder 3"/>
          <p:cNvSpPr>
            <a:spLocks noGrp="1"/>
          </p:cNvSpPr>
          <p:nvPr>
            <p:ph sz="quarter" idx="13"/>
          </p:nvPr>
        </p:nvSpPr>
        <p:spPr>
          <a:xfrm>
            <a:off x="455613" y="1203326"/>
            <a:ext cx="5440220" cy="1225976"/>
          </a:xfrm>
        </p:spPr>
        <p:txBody>
          <a:bodyPr/>
          <a:lstStyle/>
          <a:p>
            <a:r>
              <a:rPr lang="en-US" dirty="0"/>
              <a:t>1 </a:t>
            </a:r>
            <a:r>
              <a:rPr lang="en-US" dirty="0" smtClean="0"/>
              <a:t>Per </a:t>
            </a:r>
            <a:r>
              <a:rPr lang="en-US" dirty="0"/>
              <a:t>Product, Product Group, </a:t>
            </a:r>
            <a:r>
              <a:rPr lang="en-US" dirty="0" smtClean="0"/>
              <a:t>Solution, and GEO</a:t>
            </a:r>
          </a:p>
          <a:p>
            <a:r>
              <a:rPr lang="en-US" dirty="0" smtClean="0"/>
              <a:t>Qualifications</a:t>
            </a:r>
          </a:p>
          <a:p>
            <a:r>
              <a:rPr lang="en-US" dirty="0"/>
              <a:t>Responsibilities</a:t>
            </a:r>
          </a:p>
        </p:txBody>
      </p:sp>
      <p:pic>
        <p:nvPicPr>
          <p:cNvPr id="5" name="Picture 4" descr="http://www.crediariodaniele.com.br/Imagens/avata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607595" y="1177528"/>
            <a:ext cx="1484045" cy="1524729"/>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2556315" y="2224585"/>
            <a:ext cx="3590936" cy="1733266"/>
            <a:chOff x="2556315" y="2224585"/>
            <a:chExt cx="3590936" cy="1733266"/>
          </a:xfrm>
        </p:grpSpPr>
        <p:sp>
          <p:nvSpPr>
            <p:cNvPr id="23" name="Rectangle 22"/>
            <p:cNvSpPr/>
            <p:nvPr/>
          </p:nvSpPr>
          <p:spPr>
            <a:xfrm>
              <a:off x="4414259" y="2224585"/>
              <a:ext cx="1732992" cy="1733266"/>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Solution</a:t>
              </a:r>
            </a:p>
            <a:p>
              <a:pPr algn="ctr"/>
              <a:endParaRPr lang="en-US" sz="1600" dirty="0">
                <a:solidFill>
                  <a:schemeClr val="tx1"/>
                </a:solidFill>
              </a:endParaRPr>
            </a:p>
            <a:p>
              <a:pPr algn="ctr"/>
              <a:endParaRPr lang="en-US" sz="1600" dirty="0" smtClean="0">
                <a:solidFill>
                  <a:schemeClr val="tx1"/>
                </a:solidFill>
              </a:endParaRPr>
            </a:p>
            <a:p>
              <a:pPr algn="ctr"/>
              <a:endParaRPr lang="en-US" sz="1600" dirty="0">
                <a:solidFill>
                  <a:schemeClr val="tx1"/>
                </a:solidFill>
              </a:endParaRPr>
            </a:p>
            <a:p>
              <a:pPr algn="ctr"/>
              <a:endParaRPr lang="en-US" sz="1600" dirty="0" smtClean="0">
                <a:solidFill>
                  <a:schemeClr val="tx1"/>
                </a:solidFill>
              </a:endParaRPr>
            </a:p>
            <a:p>
              <a:pPr algn="ctr"/>
              <a:endParaRPr lang="en-US" sz="1600" dirty="0">
                <a:solidFill>
                  <a:schemeClr val="tx1"/>
                </a:solidFill>
              </a:endParaRPr>
            </a:p>
            <a:p>
              <a:pPr algn="ctr"/>
              <a:endParaRPr lang="en-US" sz="1600" dirty="0"/>
            </a:p>
          </p:txBody>
        </p:sp>
        <p:sp>
          <p:nvSpPr>
            <p:cNvPr id="21" name="Rectangle 20"/>
            <p:cNvSpPr/>
            <p:nvPr/>
          </p:nvSpPr>
          <p:spPr>
            <a:xfrm>
              <a:off x="2556315" y="2224585"/>
              <a:ext cx="1815452" cy="173326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Solution</a:t>
              </a:r>
              <a:endParaRPr lang="en-US" sz="1600" dirty="0"/>
            </a:p>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smtClean="0"/>
            </a:p>
            <a:p>
              <a:pPr algn="ctr"/>
              <a:endParaRPr lang="en-US" sz="1600" dirty="0"/>
            </a:p>
          </p:txBody>
        </p:sp>
        <p:grpSp>
          <p:nvGrpSpPr>
            <p:cNvPr id="10" name="Group 9"/>
            <p:cNvGrpSpPr/>
            <p:nvPr/>
          </p:nvGrpSpPr>
          <p:grpSpPr>
            <a:xfrm>
              <a:off x="2716250" y="2632495"/>
              <a:ext cx="990706" cy="1166858"/>
              <a:chOff x="2477069" y="2455101"/>
              <a:chExt cx="1139588" cy="1557342"/>
            </a:xfrm>
          </p:grpSpPr>
          <p:sp>
            <p:nvSpPr>
              <p:cNvPr id="9" name="Rectangle 8"/>
              <p:cNvSpPr/>
              <p:nvPr/>
            </p:nvSpPr>
            <p:spPr>
              <a:xfrm>
                <a:off x="2477069" y="2455101"/>
                <a:ext cx="1139588" cy="155734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 Group</a:t>
                </a:r>
                <a:endParaRPr lang="en-US" sz="1600" dirty="0"/>
              </a:p>
              <a:p>
                <a:pPr algn="ctr"/>
                <a:endParaRPr lang="en-US" sz="1600" dirty="0" smtClean="0"/>
              </a:p>
              <a:p>
                <a:pPr algn="ctr"/>
                <a:endParaRPr lang="en-US" sz="1600" dirty="0"/>
              </a:p>
              <a:p>
                <a:pPr algn="ctr"/>
                <a:endParaRPr lang="en-US" sz="1600" dirty="0"/>
              </a:p>
            </p:txBody>
          </p:sp>
          <p:sp>
            <p:nvSpPr>
              <p:cNvPr id="6" name="Rectangle 5"/>
              <p:cNvSpPr/>
              <p:nvPr/>
            </p:nvSpPr>
            <p:spPr>
              <a:xfrm>
                <a:off x="2634016" y="3102843"/>
                <a:ext cx="859809" cy="2183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a:t>
                </a:r>
                <a:endParaRPr lang="en-US" sz="1200" dirty="0"/>
              </a:p>
            </p:txBody>
          </p:sp>
          <p:sp>
            <p:nvSpPr>
              <p:cNvPr id="7" name="Rectangle 6"/>
              <p:cNvSpPr/>
              <p:nvPr/>
            </p:nvSpPr>
            <p:spPr>
              <a:xfrm>
                <a:off x="2634016" y="3395145"/>
                <a:ext cx="859809" cy="2183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a:t>
                </a:r>
                <a:endParaRPr lang="en-US" sz="1200" dirty="0"/>
              </a:p>
            </p:txBody>
          </p:sp>
          <p:sp>
            <p:nvSpPr>
              <p:cNvPr id="8" name="Rectangle 7"/>
              <p:cNvSpPr/>
              <p:nvPr/>
            </p:nvSpPr>
            <p:spPr>
              <a:xfrm>
                <a:off x="2634016" y="3687448"/>
                <a:ext cx="859809" cy="2183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a:t>
                </a:r>
                <a:endParaRPr lang="en-US" sz="1200" dirty="0"/>
              </a:p>
            </p:txBody>
          </p:sp>
        </p:grpSp>
        <p:grpSp>
          <p:nvGrpSpPr>
            <p:cNvPr id="11" name="Group 10"/>
            <p:cNvGrpSpPr/>
            <p:nvPr/>
          </p:nvGrpSpPr>
          <p:grpSpPr>
            <a:xfrm>
              <a:off x="3892837" y="2632494"/>
              <a:ext cx="990706" cy="1166858"/>
              <a:chOff x="2477069" y="2455101"/>
              <a:chExt cx="1139588" cy="1557342"/>
            </a:xfrm>
          </p:grpSpPr>
          <p:sp>
            <p:nvSpPr>
              <p:cNvPr id="12" name="Rectangle 11"/>
              <p:cNvSpPr/>
              <p:nvPr/>
            </p:nvSpPr>
            <p:spPr>
              <a:xfrm>
                <a:off x="2477069" y="2455101"/>
                <a:ext cx="1139588" cy="155734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 Group</a:t>
                </a:r>
                <a:endParaRPr lang="en-US" sz="1600" dirty="0"/>
              </a:p>
              <a:p>
                <a:pPr algn="ctr"/>
                <a:endParaRPr lang="en-US" sz="1600" dirty="0" smtClean="0"/>
              </a:p>
              <a:p>
                <a:pPr algn="ctr"/>
                <a:endParaRPr lang="en-US" sz="1600" dirty="0"/>
              </a:p>
              <a:p>
                <a:pPr algn="ctr"/>
                <a:endParaRPr lang="en-US" sz="1600" dirty="0"/>
              </a:p>
            </p:txBody>
          </p:sp>
          <p:sp>
            <p:nvSpPr>
              <p:cNvPr id="13" name="Rectangle 12"/>
              <p:cNvSpPr/>
              <p:nvPr/>
            </p:nvSpPr>
            <p:spPr>
              <a:xfrm>
                <a:off x="2634016" y="3102843"/>
                <a:ext cx="859809" cy="2183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a:t>
                </a:r>
                <a:endParaRPr lang="en-US" sz="1200" dirty="0"/>
              </a:p>
            </p:txBody>
          </p:sp>
          <p:sp>
            <p:nvSpPr>
              <p:cNvPr id="14" name="Rectangle 13"/>
              <p:cNvSpPr/>
              <p:nvPr/>
            </p:nvSpPr>
            <p:spPr>
              <a:xfrm>
                <a:off x="2634016" y="3395145"/>
                <a:ext cx="859809" cy="2183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a:t>
                </a:r>
                <a:endParaRPr lang="en-US" sz="1200" dirty="0"/>
              </a:p>
            </p:txBody>
          </p:sp>
          <p:sp>
            <p:nvSpPr>
              <p:cNvPr id="15" name="Rectangle 14"/>
              <p:cNvSpPr/>
              <p:nvPr/>
            </p:nvSpPr>
            <p:spPr>
              <a:xfrm>
                <a:off x="2634016" y="3687448"/>
                <a:ext cx="859809" cy="2183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a:t>
                </a:r>
                <a:endParaRPr lang="en-US" sz="1200" dirty="0"/>
              </a:p>
            </p:txBody>
          </p:sp>
        </p:grpSp>
        <p:grpSp>
          <p:nvGrpSpPr>
            <p:cNvPr id="16" name="Group 15"/>
            <p:cNvGrpSpPr/>
            <p:nvPr/>
          </p:nvGrpSpPr>
          <p:grpSpPr>
            <a:xfrm>
              <a:off x="5019986" y="2632494"/>
              <a:ext cx="990706" cy="1166858"/>
              <a:chOff x="2477069" y="2455101"/>
              <a:chExt cx="1139588" cy="1557342"/>
            </a:xfrm>
          </p:grpSpPr>
          <p:sp>
            <p:nvSpPr>
              <p:cNvPr id="17" name="Rectangle 16"/>
              <p:cNvSpPr/>
              <p:nvPr/>
            </p:nvSpPr>
            <p:spPr>
              <a:xfrm>
                <a:off x="2477069" y="2455101"/>
                <a:ext cx="1139588" cy="155734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 Group</a:t>
                </a:r>
                <a:endParaRPr lang="en-US" sz="1600" dirty="0"/>
              </a:p>
              <a:p>
                <a:pPr algn="ctr"/>
                <a:endParaRPr lang="en-US" sz="1600" dirty="0" smtClean="0"/>
              </a:p>
              <a:p>
                <a:pPr algn="ctr"/>
                <a:endParaRPr lang="en-US" sz="1600" dirty="0"/>
              </a:p>
              <a:p>
                <a:pPr algn="ctr"/>
                <a:endParaRPr lang="en-US" sz="1600" dirty="0"/>
              </a:p>
            </p:txBody>
          </p:sp>
          <p:sp>
            <p:nvSpPr>
              <p:cNvPr id="18" name="Rectangle 17"/>
              <p:cNvSpPr/>
              <p:nvPr/>
            </p:nvSpPr>
            <p:spPr>
              <a:xfrm>
                <a:off x="2634016" y="3102843"/>
                <a:ext cx="859809" cy="2183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a:t>
                </a:r>
                <a:endParaRPr lang="en-US" sz="1200" dirty="0"/>
              </a:p>
            </p:txBody>
          </p:sp>
          <p:sp>
            <p:nvSpPr>
              <p:cNvPr id="19" name="Rectangle 18"/>
              <p:cNvSpPr/>
              <p:nvPr/>
            </p:nvSpPr>
            <p:spPr>
              <a:xfrm>
                <a:off x="2634016" y="3395145"/>
                <a:ext cx="859809" cy="2183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a:t>
                </a:r>
                <a:endParaRPr lang="en-US" sz="1200" dirty="0"/>
              </a:p>
            </p:txBody>
          </p:sp>
          <p:sp>
            <p:nvSpPr>
              <p:cNvPr id="20" name="Rectangle 19"/>
              <p:cNvSpPr/>
              <p:nvPr/>
            </p:nvSpPr>
            <p:spPr>
              <a:xfrm>
                <a:off x="2634016" y="3687448"/>
                <a:ext cx="859809" cy="2183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a:t>
                </a:r>
                <a:endParaRPr lang="en-US" sz="1200" dirty="0"/>
              </a:p>
            </p:txBody>
          </p:sp>
        </p:grpSp>
      </p:grpSp>
    </p:spTree>
    <p:extLst>
      <p:ext uri="{BB962C8B-B14F-4D97-AF65-F5344CB8AC3E}">
        <p14:creationId xmlns:p14="http://schemas.microsoft.com/office/powerpoint/2010/main" val="61246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13</a:t>
            </a:fld>
            <a:endParaRPr lang="en-US" dirty="0"/>
          </a:p>
        </p:txBody>
      </p:sp>
      <p:sp>
        <p:nvSpPr>
          <p:cNvPr id="3" name="Title 2"/>
          <p:cNvSpPr>
            <a:spLocks noGrp="1"/>
          </p:cNvSpPr>
          <p:nvPr>
            <p:ph type="title"/>
          </p:nvPr>
        </p:nvSpPr>
        <p:spPr/>
        <p:txBody>
          <a:bodyPr/>
          <a:lstStyle/>
          <a:p>
            <a:r>
              <a:rPr lang="en-US" dirty="0" smtClean="0"/>
              <a:t>PSC Qualifications                                                           .</a:t>
            </a:r>
            <a:endParaRPr lang="en-US" dirty="0"/>
          </a:p>
        </p:txBody>
      </p:sp>
      <p:sp>
        <p:nvSpPr>
          <p:cNvPr id="4" name="Content Placeholder 3"/>
          <p:cNvSpPr>
            <a:spLocks noGrp="1"/>
          </p:cNvSpPr>
          <p:nvPr>
            <p:ph sz="quarter" idx="13"/>
          </p:nvPr>
        </p:nvSpPr>
        <p:spPr/>
        <p:txBody>
          <a:bodyPr/>
          <a:lstStyle/>
          <a:p>
            <a:r>
              <a:rPr lang="en-US" dirty="0" smtClean="0"/>
              <a:t>Enthusiastic</a:t>
            </a:r>
          </a:p>
          <a:p>
            <a:r>
              <a:rPr lang="en-US" dirty="0" smtClean="0"/>
              <a:t>4+ Years experience</a:t>
            </a:r>
          </a:p>
          <a:p>
            <a:r>
              <a:rPr lang="en-US" dirty="0" smtClean="0"/>
              <a:t>20% Time commitment</a:t>
            </a:r>
          </a:p>
          <a:p>
            <a:r>
              <a:rPr lang="en-US" dirty="0" smtClean="0"/>
              <a:t>VP Engineering approval</a:t>
            </a:r>
            <a:endParaRPr lang="en-US" dirty="0"/>
          </a:p>
        </p:txBody>
      </p:sp>
      <p:pic>
        <p:nvPicPr>
          <p:cNvPr id="9218" name="Picture 2" descr="Image result for qual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473" y="1203325"/>
            <a:ext cx="1816527" cy="211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24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14</a:t>
            </a:fld>
            <a:endParaRPr lang="en-US" dirty="0"/>
          </a:p>
        </p:txBody>
      </p:sp>
      <p:sp>
        <p:nvSpPr>
          <p:cNvPr id="3" name="Title 2"/>
          <p:cNvSpPr>
            <a:spLocks noGrp="1"/>
          </p:cNvSpPr>
          <p:nvPr>
            <p:ph type="title"/>
          </p:nvPr>
        </p:nvSpPr>
        <p:spPr/>
        <p:txBody>
          <a:bodyPr/>
          <a:lstStyle/>
          <a:p>
            <a:r>
              <a:rPr lang="en-US" dirty="0" smtClean="0"/>
              <a:t>PSC Responsibilities                                                       .</a:t>
            </a:r>
            <a:endParaRPr lang="en-US" dirty="0"/>
          </a:p>
        </p:txBody>
      </p:sp>
      <p:sp>
        <p:nvSpPr>
          <p:cNvPr id="4" name="Content Placeholder 3"/>
          <p:cNvSpPr>
            <a:spLocks noGrp="1"/>
          </p:cNvSpPr>
          <p:nvPr>
            <p:ph sz="quarter" idx="13"/>
          </p:nvPr>
        </p:nvSpPr>
        <p:spPr/>
        <p:txBody>
          <a:bodyPr/>
          <a:lstStyle/>
          <a:p>
            <a:r>
              <a:rPr lang="en-US" dirty="0" smtClean="0"/>
              <a:t>Agile SDL activities</a:t>
            </a:r>
          </a:p>
          <a:p>
            <a:r>
              <a:rPr lang="en-US" dirty="0" smtClean="0"/>
              <a:t>Incident response (PSIRT)</a:t>
            </a:r>
          </a:p>
          <a:p>
            <a:r>
              <a:rPr lang="en-US" dirty="0" smtClean="0"/>
              <a:t>Attend meetings and training</a:t>
            </a:r>
          </a:p>
          <a:p>
            <a:r>
              <a:rPr lang="en-US" dirty="0" smtClean="0"/>
              <a:t>Collocated in engineering teams</a:t>
            </a:r>
            <a:endParaRPr lang="en-US" dirty="0"/>
          </a:p>
        </p:txBody>
      </p:sp>
      <p:pic>
        <p:nvPicPr>
          <p:cNvPr id="10244" name="Picture 4" descr="Image result for keep calm respons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004" y="1184352"/>
            <a:ext cx="1899116" cy="221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01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15</a:t>
            </a:fld>
            <a:endParaRPr lang="en-US" dirty="0"/>
          </a:p>
        </p:txBody>
      </p:sp>
      <p:sp>
        <p:nvSpPr>
          <p:cNvPr id="3" name="Title 2"/>
          <p:cNvSpPr>
            <a:spLocks noGrp="1"/>
          </p:cNvSpPr>
          <p:nvPr>
            <p:ph type="title"/>
          </p:nvPr>
        </p:nvSpPr>
        <p:spPr/>
        <p:txBody>
          <a:bodyPr/>
          <a:lstStyle/>
          <a:p>
            <a:r>
              <a:rPr lang="en-US" dirty="0" smtClean="0"/>
              <a:t>1.3  Other Team Contributors</a:t>
            </a:r>
            <a:endParaRPr lang="en-US" dirty="0"/>
          </a:p>
        </p:txBody>
      </p:sp>
      <p:sp>
        <p:nvSpPr>
          <p:cNvPr id="4" name="Content Placeholder 3"/>
          <p:cNvSpPr>
            <a:spLocks noGrp="1"/>
          </p:cNvSpPr>
          <p:nvPr>
            <p:ph sz="quarter" idx="13"/>
          </p:nvPr>
        </p:nvSpPr>
        <p:spPr/>
        <p:txBody>
          <a:bodyPr/>
          <a:lstStyle/>
          <a:p>
            <a:r>
              <a:rPr lang="en-US" dirty="0" smtClean="0"/>
              <a:t>Product Security Evangelists (PSEs)</a:t>
            </a:r>
          </a:p>
          <a:p>
            <a:r>
              <a:rPr lang="en-US" dirty="0" smtClean="0"/>
              <a:t>Privacy</a:t>
            </a:r>
          </a:p>
          <a:p>
            <a:r>
              <a:rPr lang="en-US" dirty="0" smtClean="0"/>
              <a:t>Extended team</a:t>
            </a:r>
          </a:p>
          <a:p>
            <a:pPr lvl="1"/>
            <a:r>
              <a:rPr lang="en-US" dirty="0" smtClean="0"/>
              <a:t>Public Relations (PR)</a:t>
            </a:r>
          </a:p>
          <a:p>
            <a:pPr lvl="1"/>
            <a:r>
              <a:rPr lang="en-US" dirty="0" smtClean="0"/>
              <a:t>Technical Support</a:t>
            </a:r>
          </a:p>
          <a:p>
            <a:pPr lvl="1"/>
            <a:r>
              <a:rPr lang="en-US" dirty="0" smtClean="0"/>
              <a:t>IT Security</a:t>
            </a:r>
          </a:p>
          <a:p>
            <a:pPr lvl="1"/>
            <a:r>
              <a:rPr lang="en-US" dirty="0" smtClean="0"/>
              <a:t>Learning</a:t>
            </a:r>
          </a:p>
          <a:p>
            <a:pPr lvl="1"/>
            <a:r>
              <a:rPr lang="en-US" dirty="0" smtClean="0"/>
              <a:t>Legal</a:t>
            </a:r>
            <a:endParaRPr lang="en-US" dirty="0"/>
          </a:p>
        </p:txBody>
      </p:sp>
      <p:pic>
        <p:nvPicPr>
          <p:cNvPr id="12294" name="Picture 6" descr="K12 Professional D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722" y="1177528"/>
            <a:ext cx="1587265" cy="14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2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16</a:t>
            </a:fld>
            <a:endParaRPr lang="en-US" dirty="0"/>
          </a:p>
        </p:txBody>
      </p:sp>
      <p:sp>
        <p:nvSpPr>
          <p:cNvPr id="3" name="Title 2"/>
          <p:cNvSpPr>
            <a:spLocks noGrp="1"/>
          </p:cNvSpPr>
          <p:nvPr>
            <p:ph type="title"/>
          </p:nvPr>
        </p:nvSpPr>
        <p:spPr/>
        <p:txBody>
          <a:bodyPr/>
          <a:lstStyle/>
          <a:p>
            <a:r>
              <a:rPr lang="en-US" dirty="0" smtClean="0"/>
              <a:t>2.  Agile SDL Activities (What?)</a:t>
            </a:r>
            <a:endParaRPr lang="en-US" dirty="0"/>
          </a:p>
        </p:txBody>
      </p:sp>
      <p:sp>
        <p:nvSpPr>
          <p:cNvPr id="4" name="Content Placeholder 3"/>
          <p:cNvSpPr>
            <a:spLocks noGrp="1"/>
          </p:cNvSpPr>
          <p:nvPr>
            <p:ph sz="quarter" idx="13"/>
          </p:nvPr>
        </p:nvSpPr>
        <p:spPr>
          <a:xfrm>
            <a:off x="455613" y="1203325"/>
            <a:ext cx="2718251" cy="3425825"/>
          </a:xfrm>
        </p:spPr>
        <p:txBody>
          <a:bodyPr/>
          <a:lstStyle/>
          <a:p>
            <a:r>
              <a:rPr lang="en-US" dirty="0" smtClean="0"/>
              <a:t>Mandatory</a:t>
            </a:r>
          </a:p>
          <a:p>
            <a:r>
              <a:rPr lang="en-US" dirty="0" smtClean="0"/>
              <a:t>Conditional</a:t>
            </a:r>
          </a:p>
          <a:p>
            <a:r>
              <a:rPr lang="en-US" dirty="0" smtClean="0"/>
              <a:t>Execution</a:t>
            </a:r>
            <a:endParaRPr lang="en-US" dirty="0"/>
          </a:p>
        </p:txBody>
      </p:sp>
      <p:grpSp>
        <p:nvGrpSpPr>
          <p:cNvPr id="5" name="Group 4"/>
          <p:cNvGrpSpPr/>
          <p:nvPr/>
        </p:nvGrpSpPr>
        <p:grpSpPr>
          <a:xfrm>
            <a:off x="1815152" y="996288"/>
            <a:ext cx="7190799" cy="3697010"/>
            <a:chOff x="312234" y="1105465"/>
            <a:chExt cx="8526965" cy="5804189"/>
          </a:xfrm>
        </p:grpSpPr>
        <p:cxnSp>
          <p:nvCxnSpPr>
            <p:cNvPr id="6" name="Straight Arrow Connector 5"/>
            <p:cNvCxnSpPr/>
            <p:nvPr/>
          </p:nvCxnSpPr>
          <p:spPr bwMode="auto">
            <a:xfrm flipH="1">
              <a:off x="4209469" y="4490829"/>
              <a:ext cx="19140" cy="1364167"/>
            </a:xfrm>
            <a:prstGeom prst="straightConnector1">
              <a:avLst/>
            </a:prstGeom>
            <a:solidFill>
              <a:srgbClr val="727478"/>
            </a:solidFill>
            <a:ln w="9525" cap="flat" cmpd="sng" algn="ctr">
              <a:solidFill>
                <a:srgbClr val="53565A"/>
              </a:solidFill>
              <a:prstDash val="sysDot"/>
              <a:round/>
              <a:headEnd type="none" w="med" len="med"/>
              <a:tailEnd type="arrow"/>
            </a:ln>
            <a:effectLst/>
          </p:spPr>
        </p:cxnSp>
        <p:cxnSp>
          <p:nvCxnSpPr>
            <p:cNvPr id="7" name="Straight Arrow Connector 6"/>
            <p:cNvCxnSpPr/>
            <p:nvPr/>
          </p:nvCxnSpPr>
          <p:spPr bwMode="auto">
            <a:xfrm flipH="1">
              <a:off x="2980659" y="4490829"/>
              <a:ext cx="19140" cy="1364167"/>
            </a:xfrm>
            <a:prstGeom prst="straightConnector1">
              <a:avLst/>
            </a:prstGeom>
            <a:solidFill>
              <a:srgbClr val="727478"/>
            </a:solidFill>
            <a:ln w="9525" cap="flat" cmpd="sng" algn="ctr">
              <a:solidFill>
                <a:srgbClr val="53565A"/>
              </a:solidFill>
              <a:prstDash val="sysDot"/>
              <a:round/>
              <a:headEnd type="none" w="med" len="med"/>
              <a:tailEnd type="arrow"/>
            </a:ln>
            <a:effectLst/>
          </p:spPr>
        </p:cxnSp>
        <p:cxnSp>
          <p:nvCxnSpPr>
            <p:cNvPr id="8" name="Straight Arrow Connector 7"/>
            <p:cNvCxnSpPr/>
            <p:nvPr/>
          </p:nvCxnSpPr>
          <p:spPr bwMode="auto">
            <a:xfrm flipH="1">
              <a:off x="1858628" y="4490829"/>
              <a:ext cx="19140" cy="1364167"/>
            </a:xfrm>
            <a:prstGeom prst="straightConnector1">
              <a:avLst/>
            </a:prstGeom>
            <a:solidFill>
              <a:srgbClr val="727478"/>
            </a:solidFill>
            <a:ln w="9525" cap="flat" cmpd="sng" algn="ctr">
              <a:solidFill>
                <a:srgbClr val="53565A"/>
              </a:solidFill>
              <a:prstDash val="sysDot"/>
              <a:round/>
              <a:headEnd type="none" w="med" len="med"/>
              <a:tailEnd type="arrow"/>
            </a:ln>
            <a:effectLst/>
          </p:spPr>
        </p:cxnSp>
        <p:sp>
          <p:nvSpPr>
            <p:cNvPr id="9" name="Freeform 8"/>
            <p:cNvSpPr/>
            <p:nvPr/>
          </p:nvSpPr>
          <p:spPr>
            <a:xfrm>
              <a:off x="3202132" y="3935771"/>
              <a:ext cx="3961254" cy="949735"/>
            </a:xfrm>
            <a:custGeom>
              <a:avLst/>
              <a:gdLst>
                <a:gd name="connsiteX0" fmla="*/ 3228724 w 3380854"/>
                <a:gd name="connsiteY0" fmla="*/ 0 h 686872"/>
                <a:gd name="connsiteX1" fmla="*/ 3234522 w 3380854"/>
                <a:gd name="connsiteY1" fmla="*/ 584 h 686872"/>
                <a:gd name="connsiteX2" fmla="*/ 3380854 w 3380854"/>
                <a:gd name="connsiteY2" fmla="*/ 180128 h 686872"/>
                <a:gd name="connsiteX3" fmla="*/ 3380854 w 3380854"/>
                <a:gd name="connsiteY3" fmla="*/ 503605 h 686872"/>
                <a:gd name="connsiteX4" fmla="*/ 3197587 w 3380854"/>
                <a:gd name="connsiteY4" fmla="*/ 686872 h 686872"/>
                <a:gd name="connsiteX5" fmla="*/ 221748 w 3380854"/>
                <a:gd name="connsiteY5" fmla="*/ 686872 h 686872"/>
                <a:gd name="connsiteX6" fmla="*/ 52883 w 3380854"/>
                <a:gd name="connsiteY6" fmla="*/ 574941 h 686872"/>
                <a:gd name="connsiteX7" fmla="*/ 43380 w 3380854"/>
                <a:gd name="connsiteY7" fmla="*/ 527872 h 686872"/>
                <a:gd name="connsiteX8" fmla="*/ 0 w 3380854"/>
                <a:gd name="connsiteY8" fmla="*/ 527872 h 686872"/>
                <a:gd name="connsiteX9" fmla="*/ 100239 w 3380854"/>
                <a:gd name="connsiteY9" fmla="*/ 355046 h 686872"/>
                <a:gd name="connsiteX10" fmla="*/ 200478 w 3380854"/>
                <a:gd name="connsiteY10" fmla="*/ 527872 h 686872"/>
                <a:gd name="connsiteX11" fmla="*/ 175197 w 3380854"/>
                <a:gd name="connsiteY11" fmla="*/ 527872 h 686872"/>
                <a:gd name="connsiteX12" fmla="*/ 181153 w 3380854"/>
                <a:gd name="connsiteY12" fmla="*/ 537688 h 686872"/>
                <a:gd name="connsiteX13" fmla="*/ 280654 w 3380854"/>
                <a:gd name="connsiteY13" fmla="*/ 584613 h 686872"/>
                <a:gd name="connsiteX14" fmla="*/ 3138680 w 3380854"/>
                <a:gd name="connsiteY14" fmla="*/ 584613 h 686872"/>
                <a:gd name="connsiteX15" fmla="*/ 3267627 w 3380854"/>
                <a:gd name="connsiteY15" fmla="*/ 455666 h 686872"/>
                <a:gd name="connsiteX16" fmla="*/ 3267627 w 3380854"/>
                <a:gd name="connsiteY16" fmla="*/ 228066 h 686872"/>
                <a:gd name="connsiteX17" fmla="*/ 3229859 w 3380854"/>
                <a:gd name="connsiteY17" fmla="*/ 136887 h 686872"/>
                <a:gd name="connsiteX18" fmla="*/ 3228724 w 3380854"/>
                <a:gd name="connsiteY18" fmla="*/ 136122 h 68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80854" h="686872">
                  <a:moveTo>
                    <a:pt x="3228724" y="0"/>
                  </a:moveTo>
                  <a:lnTo>
                    <a:pt x="3234522" y="584"/>
                  </a:lnTo>
                  <a:cubicBezTo>
                    <a:pt x="3318034" y="17673"/>
                    <a:pt x="3380854" y="91564"/>
                    <a:pt x="3380854" y="180128"/>
                  </a:cubicBezTo>
                  <a:lnTo>
                    <a:pt x="3380854" y="503605"/>
                  </a:lnTo>
                  <a:cubicBezTo>
                    <a:pt x="3380854" y="604821"/>
                    <a:pt x="3298803" y="686872"/>
                    <a:pt x="3197587" y="686872"/>
                  </a:cubicBezTo>
                  <a:lnTo>
                    <a:pt x="221748" y="686872"/>
                  </a:lnTo>
                  <a:cubicBezTo>
                    <a:pt x="145836" y="686872"/>
                    <a:pt x="80704" y="640718"/>
                    <a:pt x="52883" y="574941"/>
                  </a:cubicBezTo>
                  <a:lnTo>
                    <a:pt x="43380" y="527872"/>
                  </a:lnTo>
                  <a:lnTo>
                    <a:pt x="0" y="527872"/>
                  </a:lnTo>
                  <a:lnTo>
                    <a:pt x="100239" y="355046"/>
                  </a:lnTo>
                  <a:lnTo>
                    <a:pt x="200478" y="527872"/>
                  </a:lnTo>
                  <a:lnTo>
                    <a:pt x="175197" y="527872"/>
                  </a:lnTo>
                  <a:lnTo>
                    <a:pt x="181153" y="537688"/>
                  </a:lnTo>
                  <a:cubicBezTo>
                    <a:pt x="204804" y="566347"/>
                    <a:pt x="240596" y="584613"/>
                    <a:pt x="280654" y="584613"/>
                  </a:cubicBezTo>
                  <a:lnTo>
                    <a:pt x="3138680" y="584613"/>
                  </a:lnTo>
                  <a:cubicBezTo>
                    <a:pt x="3209895" y="584613"/>
                    <a:pt x="3267627" y="526881"/>
                    <a:pt x="3267627" y="455666"/>
                  </a:cubicBezTo>
                  <a:lnTo>
                    <a:pt x="3267627" y="228066"/>
                  </a:lnTo>
                  <a:cubicBezTo>
                    <a:pt x="3267627" y="192459"/>
                    <a:pt x="3253194" y="160222"/>
                    <a:pt x="3229859" y="136887"/>
                  </a:cubicBezTo>
                  <a:lnTo>
                    <a:pt x="3228724" y="136122"/>
                  </a:lnTo>
                  <a:close/>
                </a:path>
              </a:pathLst>
            </a:custGeom>
            <a:solidFill>
              <a:srgbClr val="0070C0">
                <a:alpha val="48000"/>
              </a:srgbClr>
            </a:solidFill>
            <a:ln w="9525" cap="flat" cmpd="sng" algn="ctr">
              <a:noFill/>
              <a:prstDash val="solid"/>
            </a:ln>
            <a:effectLst/>
          </p:spPr>
          <p:txBody>
            <a:bodyPr rtlCol="0" anchor="ctr"/>
            <a:lstStyle/>
            <a:p>
              <a:pPr algn="ctr">
                <a:defRPr/>
              </a:pPr>
              <a:endParaRPr lang="en-US" sz="900">
                <a:latin typeface="Intel Clear"/>
              </a:endParaRPr>
            </a:p>
          </p:txBody>
        </p:sp>
        <p:sp>
          <p:nvSpPr>
            <p:cNvPr id="10" name="Freeform 9"/>
            <p:cNvSpPr/>
            <p:nvPr/>
          </p:nvSpPr>
          <p:spPr>
            <a:xfrm>
              <a:off x="2082629" y="3935775"/>
              <a:ext cx="6436814" cy="1460677"/>
            </a:xfrm>
            <a:custGeom>
              <a:avLst/>
              <a:gdLst>
                <a:gd name="connsiteX0" fmla="*/ 7304427 w 7560111"/>
                <a:gd name="connsiteY0" fmla="*/ 0 h 1108169"/>
                <a:gd name="connsiteX1" fmla="*/ 7438777 w 7560111"/>
                <a:gd name="connsiteY1" fmla="*/ 0 h 1108169"/>
                <a:gd name="connsiteX2" fmla="*/ 7468716 w 7560111"/>
                <a:gd name="connsiteY2" fmla="*/ 24702 h 1108169"/>
                <a:gd name="connsiteX3" fmla="*/ 7560111 w 7560111"/>
                <a:gd name="connsiteY3" fmla="*/ 245350 h 1108169"/>
                <a:gd name="connsiteX4" fmla="*/ 7560111 w 7560111"/>
                <a:gd name="connsiteY4" fmla="*/ 796126 h 1108169"/>
                <a:gd name="connsiteX5" fmla="*/ 7248068 w 7560111"/>
                <a:gd name="connsiteY5" fmla="*/ 1108169 h 1108169"/>
                <a:gd name="connsiteX6" fmla="*/ 376284 w 7560111"/>
                <a:gd name="connsiteY6" fmla="*/ 1108169 h 1108169"/>
                <a:gd name="connsiteX7" fmla="*/ 64241 w 7560111"/>
                <a:gd name="connsiteY7" fmla="*/ 796126 h 1108169"/>
                <a:gd name="connsiteX8" fmla="*/ 64241 w 7560111"/>
                <a:gd name="connsiteY8" fmla="*/ 789063 h 1108169"/>
                <a:gd name="connsiteX9" fmla="*/ 0 w 7560111"/>
                <a:gd name="connsiteY9" fmla="*/ 789063 h 1108169"/>
                <a:gd name="connsiteX10" fmla="*/ 135053 w 7560111"/>
                <a:gd name="connsiteY10" fmla="*/ 542842 h 1108169"/>
                <a:gd name="connsiteX11" fmla="*/ 270106 w 7560111"/>
                <a:gd name="connsiteY11" fmla="*/ 789063 h 1108169"/>
                <a:gd name="connsiteX12" fmla="*/ 210562 w 7560111"/>
                <a:gd name="connsiteY12" fmla="*/ 789063 h 1108169"/>
                <a:gd name="connsiteX13" fmla="*/ 218398 w 7560111"/>
                <a:gd name="connsiteY13" fmla="*/ 827877 h 1108169"/>
                <a:gd name="connsiteX14" fmla="*/ 445099 w 7560111"/>
                <a:gd name="connsiteY14" fmla="*/ 978145 h 1108169"/>
                <a:gd name="connsiteX15" fmla="*/ 7179254 w 7560111"/>
                <a:gd name="connsiteY15" fmla="*/ 978145 h 1108169"/>
                <a:gd name="connsiteX16" fmla="*/ 7425290 w 7560111"/>
                <a:gd name="connsiteY16" fmla="*/ 732109 h 1108169"/>
                <a:gd name="connsiteX17" fmla="*/ 7425290 w 7560111"/>
                <a:gd name="connsiteY17" fmla="*/ 297840 h 1108169"/>
                <a:gd name="connsiteX18" fmla="*/ 7316815 w 7560111"/>
                <a:gd name="connsiteY18" fmla="*/ 93823 h 1108169"/>
                <a:gd name="connsiteX19" fmla="*/ 7304427 w 7560111"/>
                <a:gd name="connsiteY19" fmla="*/ 87099 h 110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60111" h="1108169">
                  <a:moveTo>
                    <a:pt x="7304427" y="0"/>
                  </a:moveTo>
                  <a:lnTo>
                    <a:pt x="7438777" y="0"/>
                  </a:lnTo>
                  <a:lnTo>
                    <a:pt x="7468716" y="24702"/>
                  </a:lnTo>
                  <a:cubicBezTo>
                    <a:pt x="7525185" y="81171"/>
                    <a:pt x="7560111" y="159182"/>
                    <a:pt x="7560111" y="245350"/>
                  </a:cubicBezTo>
                  <a:lnTo>
                    <a:pt x="7560111" y="796126"/>
                  </a:lnTo>
                  <a:cubicBezTo>
                    <a:pt x="7560111" y="968463"/>
                    <a:pt x="7420405" y="1108169"/>
                    <a:pt x="7248068" y="1108169"/>
                  </a:cubicBezTo>
                  <a:lnTo>
                    <a:pt x="376284" y="1108169"/>
                  </a:lnTo>
                  <a:cubicBezTo>
                    <a:pt x="203947" y="1108169"/>
                    <a:pt x="64241" y="968463"/>
                    <a:pt x="64241" y="796126"/>
                  </a:cubicBezTo>
                  <a:lnTo>
                    <a:pt x="64241" y="789063"/>
                  </a:lnTo>
                  <a:lnTo>
                    <a:pt x="0" y="789063"/>
                  </a:lnTo>
                  <a:lnTo>
                    <a:pt x="135053" y="542842"/>
                  </a:lnTo>
                  <a:lnTo>
                    <a:pt x="270106" y="789063"/>
                  </a:lnTo>
                  <a:lnTo>
                    <a:pt x="210562" y="789063"/>
                  </a:lnTo>
                  <a:lnTo>
                    <a:pt x="218398" y="827877"/>
                  </a:lnTo>
                  <a:cubicBezTo>
                    <a:pt x="255748" y="916183"/>
                    <a:pt x="343188" y="978145"/>
                    <a:pt x="445099" y="978145"/>
                  </a:cubicBezTo>
                  <a:lnTo>
                    <a:pt x="7179254" y="978145"/>
                  </a:lnTo>
                  <a:cubicBezTo>
                    <a:pt x="7315136" y="978145"/>
                    <a:pt x="7425290" y="867991"/>
                    <a:pt x="7425290" y="732109"/>
                  </a:cubicBezTo>
                  <a:lnTo>
                    <a:pt x="7425290" y="297840"/>
                  </a:lnTo>
                  <a:cubicBezTo>
                    <a:pt x="7425290" y="212914"/>
                    <a:pt x="7382261" y="138038"/>
                    <a:pt x="7316815" y="93823"/>
                  </a:cubicBezTo>
                  <a:lnTo>
                    <a:pt x="7304427" y="87099"/>
                  </a:lnTo>
                  <a:close/>
                </a:path>
              </a:pathLst>
            </a:custGeom>
            <a:solidFill>
              <a:srgbClr val="0070C0">
                <a:alpha val="48000"/>
              </a:srgbClr>
            </a:solidFill>
            <a:ln w="9525" cap="flat" cmpd="sng" algn="ctr">
              <a:noFill/>
              <a:prstDash val="solid"/>
            </a:ln>
            <a:effectLst/>
          </p:spPr>
          <p:txBody>
            <a:bodyPr rtlCol="0" anchor="ctr"/>
            <a:lstStyle/>
            <a:p>
              <a:pPr algn="ctr">
                <a:defRPr/>
              </a:pPr>
              <a:endParaRPr lang="en-US" sz="900">
                <a:latin typeface="Intel Clear"/>
              </a:endParaRPr>
            </a:p>
          </p:txBody>
        </p:sp>
        <p:grpSp>
          <p:nvGrpSpPr>
            <p:cNvPr id="11" name="Group 10"/>
            <p:cNvGrpSpPr/>
            <p:nvPr/>
          </p:nvGrpSpPr>
          <p:grpSpPr>
            <a:xfrm>
              <a:off x="1829934" y="1664184"/>
              <a:ext cx="300738" cy="1847049"/>
              <a:chOff x="1382339" y="1314148"/>
              <a:chExt cx="256674" cy="1401297"/>
            </a:xfrm>
            <a:solidFill>
              <a:srgbClr val="B71234"/>
            </a:solidFill>
          </p:grpSpPr>
          <p:sp>
            <p:nvSpPr>
              <p:cNvPr id="103" name="Rectangle 102"/>
              <p:cNvSpPr/>
              <p:nvPr/>
            </p:nvSpPr>
            <p:spPr>
              <a:xfrm>
                <a:off x="1382339" y="1314148"/>
                <a:ext cx="256674" cy="80210"/>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04" name="Rectangle 103"/>
              <p:cNvSpPr/>
              <p:nvPr/>
            </p:nvSpPr>
            <p:spPr>
              <a:xfrm>
                <a:off x="1382339" y="1434296"/>
                <a:ext cx="256674" cy="96889"/>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05" name="Rectangle 104"/>
              <p:cNvSpPr/>
              <p:nvPr/>
            </p:nvSpPr>
            <p:spPr>
              <a:xfrm>
                <a:off x="1382339" y="1554446"/>
                <a:ext cx="256674" cy="45719"/>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06" name="Rectangle 105"/>
              <p:cNvSpPr/>
              <p:nvPr/>
            </p:nvSpPr>
            <p:spPr>
              <a:xfrm>
                <a:off x="1382339" y="1628340"/>
                <a:ext cx="256674" cy="150403"/>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07" name="Rectangle 106"/>
              <p:cNvSpPr/>
              <p:nvPr/>
            </p:nvSpPr>
            <p:spPr>
              <a:xfrm>
                <a:off x="1382339" y="1804966"/>
                <a:ext cx="256674" cy="80949"/>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08" name="Rectangle 107"/>
              <p:cNvSpPr/>
              <p:nvPr/>
            </p:nvSpPr>
            <p:spPr>
              <a:xfrm>
                <a:off x="1382339" y="1912139"/>
                <a:ext cx="256674" cy="62866"/>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09" name="Rectangle 108"/>
              <p:cNvSpPr/>
              <p:nvPr/>
            </p:nvSpPr>
            <p:spPr>
              <a:xfrm>
                <a:off x="1382339" y="2001229"/>
                <a:ext cx="256674" cy="62866"/>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10" name="Rectangle 109"/>
              <p:cNvSpPr/>
              <p:nvPr/>
            </p:nvSpPr>
            <p:spPr>
              <a:xfrm>
                <a:off x="1382339" y="2090319"/>
                <a:ext cx="256674" cy="62866"/>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11" name="Rectangle 110"/>
              <p:cNvSpPr/>
              <p:nvPr/>
            </p:nvSpPr>
            <p:spPr>
              <a:xfrm>
                <a:off x="1382339" y="2179409"/>
                <a:ext cx="256674" cy="98908"/>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12" name="Rectangle 111"/>
              <p:cNvSpPr/>
              <p:nvPr/>
            </p:nvSpPr>
            <p:spPr>
              <a:xfrm>
                <a:off x="1382339" y="2296923"/>
                <a:ext cx="256674" cy="162044"/>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13" name="Rectangle 112"/>
              <p:cNvSpPr/>
              <p:nvPr/>
            </p:nvSpPr>
            <p:spPr>
              <a:xfrm>
                <a:off x="1382339" y="2483045"/>
                <a:ext cx="256674" cy="60671"/>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14" name="Rectangle 113"/>
              <p:cNvSpPr/>
              <p:nvPr/>
            </p:nvSpPr>
            <p:spPr>
              <a:xfrm>
                <a:off x="1382339" y="2558404"/>
                <a:ext cx="256674" cy="157041"/>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grpSp>
        <p:sp>
          <p:nvSpPr>
            <p:cNvPr id="12" name="TextBox 11"/>
            <p:cNvSpPr txBox="1"/>
            <p:nvPr/>
          </p:nvSpPr>
          <p:spPr>
            <a:xfrm>
              <a:off x="1588390" y="1105465"/>
              <a:ext cx="783828" cy="609336"/>
            </a:xfrm>
            <a:prstGeom prst="rect">
              <a:avLst/>
            </a:prstGeom>
            <a:noFill/>
          </p:spPr>
          <p:txBody>
            <a:bodyPr wrap="none" rtlCol="0">
              <a:spAutoFit/>
            </a:bodyPr>
            <a:lstStyle/>
            <a:p>
              <a:pPr algn="ctr">
                <a:lnSpc>
                  <a:spcPct val="80000"/>
                </a:lnSpc>
              </a:pPr>
              <a:r>
                <a:rPr lang="en-US" sz="900" dirty="0">
                  <a:latin typeface="Intel Clear"/>
                </a:rPr>
                <a:t>Plan of </a:t>
              </a:r>
              <a:br>
                <a:rPr lang="en-US" sz="900" dirty="0">
                  <a:latin typeface="Intel Clear"/>
                </a:rPr>
              </a:br>
              <a:r>
                <a:rPr lang="en-US" sz="900" dirty="0">
                  <a:latin typeface="Intel Clear"/>
                </a:rPr>
                <a:t>Intent</a:t>
              </a:r>
            </a:p>
          </p:txBody>
        </p:sp>
        <p:grpSp>
          <p:nvGrpSpPr>
            <p:cNvPr id="13" name="Group 12"/>
            <p:cNvGrpSpPr/>
            <p:nvPr/>
          </p:nvGrpSpPr>
          <p:grpSpPr>
            <a:xfrm>
              <a:off x="2682339" y="2057017"/>
              <a:ext cx="300738" cy="1460447"/>
              <a:chOff x="1814732" y="1514537"/>
              <a:chExt cx="256674" cy="917233"/>
            </a:xfrm>
            <a:solidFill>
              <a:srgbClr val="B71234"/>
            </a:solidFill>
          </p:grpSpPr>
          <p:grpSp>
            <p:nvGrpSpPr>
              <p:cNvPr id="87" name="Group 86"/>
              <p:cNvGrpSpPr/>
              <p:nvPr/>
            </p:nvGrpSpPr>
            <p:grpSpPr>
              <a:xfrm>
                <a:off x="1814732" y="1514537"/>
                <a:ext cx="256674" cy="449233"/>
                <a:chOff x="1814732" y="1903999"/>
                <a:chExt cx="256674" cy="449233"/>
              </a:xfrm>
              <a:grpFill/>
            </p:grpSpPr>
            <p:sp>
              <p:nvSpPr>
                <p:cNvPr id="96" name="Rectangle 95"/>
                <p:cNvSpPr/>
                <p:nvPr/>
              </p:nvSpPr>
              <p:spPr>
                <a:xfrm>
                  <a:off x="1814732" y="1903999"/>
                  <a:ext cx="256674" cy="48047"/>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97" name="Rectangle 96"/>
                <p:cNvSpPr/>
                <p:nvPr/>
              </p:nvSpPr>
              <p:spPr>
                <a:xfrm>
                  <a:off x="1814732" y="1975970"/>
                  <a:ext cx="256674" cy="58038"/>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98" name="Rectangle 97"/>
                <p:cNvSpPr/>
                <p:nvPr/>
              </p:nvSpPr>
              <p:spPr>
                <a:xfrm>
                  <a:off x="1814732" y="2047942"/>
                  <a:ext cx="256674" cy="27387"/>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99" name="Rectangle 98"/>
                <p:cNvSpPr/>
                <p:nvPr/>
              </p:nvSpPr>
              <p:spPr>
                <a:xfrm>
                  <a:off x="1814732" y="2092206"/>
                  <a:ext cx="256674" cy="90094"/>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00" name="Rectangle 99"/>
                <p:cNvSpPr/>
                <p:nvPr/>
              </p:nvSpPr>
              <p:spPr>
                <a:xfrm>
                  <a:off x="1814732" y="2198008"/>
                  <a:ext cx="256674" cy="48490"/>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01" name="Rectangle 100"/>
                <p:cNvSpPr/>
                <p:nvPr/>
              </p:nvSpPr>
              <p:spPr>
                <a:xfrm>
                  <a:off x="1814732" y="2262207"/>
                  <a:ext cx="256674" cy="37658"/>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102" name="Rectangle 101"/>
                <p:cNvSpPr/>
                <p:nvPr/>
              </p:nvSpPr>
              <p:spPr>
                <a:xfrm>
                  <a:off x="1814732" y="2315574"/>
                  <a:ext cx="256674" cy="37658"/>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grpSp>
          <p:grpSp>
            <p:nvGrpSpPr>
              <p:cNvPr id="88" name="Group 87"/>
              <p:cNvGrpSpPr/>
              <p:nvPr/>
            </p:nvGrpSpPr>
            <p:grpSpPr>
              <a:xfrm>
                <a:off x="1814732" y="1982537"/>
                <a:ext cx="256674" cy="449233"/>
                <a:chOff x="1814732" y="1903999"/>
                <a:chExt cx="256674" cy="449233"/>
              </a:xfrm>
              <a:grpFill/>
            </p:grpSpPr>
            <p:sp>
              <p:nvSpPr>
                <p:cNvPr id="89" name="Rectangle 88"/>
                <p:cNvSpPr/>
                <p:nvPr/>
              </p:nvSpPr>
              <p:spPr>
                <a:xfrm>
                  <a:off x="1814732" y="1903999"/>
                  <a:ext cx="256674" cy="48047"/>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90" name="Rectangle 89"/>
                <p:cNvSpPr/>
                <p:nvPr/>
              </p:nvSpPr>
              <p:spPr>
                <a:xfrm>
                  <a:off x="1814732" y="1975970"/>
                  <a:ext cx="256674" cy="58038"/>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91" name="Rectangle 90"/>
                <p:cNvSpPr/>
                <p:nvPr/>
              </p:nvSpPr>
              <p:spPr>
                <a:xfrm>
                  <a:off x="1814732" y="2047942"/>
                  <a:ext cx="256674" cy="27387"/>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92" name="Rectangle 91"/>
                <p:cNvSpPr/>
                <p:nvPr/>
              </p:nvSpPr>
              <p:spPr>
                <a:xfrm>
                  <a:off x="1814732" y="2092206"/>
                  <a:ext cx="256674" cy="90094"/>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93" name="Rectangle 92"/>
                <p:cNvSpPr/>
                <p:nvPr/>
              </p:nvSpPr>
              <p:spPr>
                <a:xfrm>
                  <a:off x="1814732" y="2198008"/>
                  <a:ext cx="256674" cy="48490"/>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94" name="Rectangle 93"/>
                <p:cNvSpPr/>
                <p:nvPr/>
              </p:nvSpPr>
              <p:spPr>
                <a:xfrm>
                  <a:off x="1814732" y="2262207"/>
                  <a:ext cx="256674" cy="37658"/>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sp>
              <p:nvSpPr>
                <p:cNvPr id="95" name="Rectangle 94"/>
                <p:cNvSpPr/>
                <p:nvPr/>
              </p:nvSpPr>
              <p:spPr>
                <a:xfrm>
                  <a:off x="1814732" y="2315574"/>
                  <a:ext cx="256674" cy="37658"/>
                </a:xfrm>
                <a:prstGeom prst="rect">
                  <a:avLst/>
                </a:prstGeom>
                <a:grpFill/>
                <a:ln w="9525" cap="flat" cmpd="sng" algn="ctr">
                  <a:noFill/>
                  <a:prstDash val="solid"/>
                </a:ln>
                <a:effectLst/>
              </p:spPr>
              <p:txBody>
                <a:bodyPr rtlCol="0" anchor="ctr"/>
                <a:lstStyle/>
                <a:p>
                  <a:pPr algn="ctr">
                    <a:defRPr/>
                  </a:pPr>
                  <a:endParaRPr lang="en-US" sz="900">
                    <a:latin typeface="Intel Clear"/>
                  </a:endParaRPr>
                </a:p>
              </p:txBody>
            </p:sp>
          </p:grpSp>
        </p:grpSp>
        <p:sp>
          <p:nvSpPr>
            <p:cNvPr id="14" name="TextBox 13"/>
            <p:cNvSpPr txBox="1"/>
            <p:nvPr/>
          </p:nvSpPr>
          <p:spPr>
            <a:xfrm>
              <a:off x="2383132" y="1511066"/>
              <a:ext cx="899161" cy="609336"/>
            </a:xfrm>
            <a:prstGeom prst="rect">
              <a:avLst/>
            </a:prstGeom>
            <a:noFill/>
          </p:spPr>
          <p:txBody>
            <a:bodyPr wrap="none" rtlCol="0">
              <a:spAutoFit/>
            </a:bodyPr>
            <a:lstStyle/>
            <a:p>
              <a:pPr algn="ctr">
                <a:lnSpc>
                  <a:spcPct val="80000"/>
                </a:lnSpc>
              </a:pPr>
              <a:r>
                <a:rPr lang="en-US" sz="900" dirty="0">
                  <a:latin typeface="Intel Clear"/>
                </a:rPr>
                <a:t>Program </a:t>
              </a:r>
            </a:p>
            <a:p>
              <a:pPr algn="ctr">
                <a:lnSpc>
                  <a:spcPct val="80000"/>
                </a:lnSpc>
              </a:pPr>
              <a:r>
                <a:rPr lang="en-US" sz="900" dirty="0">
                  <a:latin typeface="Intel Clear"/>
                </a:rPr>
                <a:t>Backlog</a:t>
              </a:r>
            </a:p>
          </p:txBody>
        </p:sp>
        <p:sp>
          <p:nvSpPr>
            <p:cNvPr id="15" name="TextBox 14"/>
            <p:cNvSpPr txBox="1"/>
            <p:nvPr/>
          </p:nvSpPr>
          <p:spPr>
            <a:xfrm>
              <a:off x="3126831" y="2424124"/>
              <a:ext cx="809941" cy="609336"/>
            </a:xfrm>
            <a:prstGeom prst="rect">
              <a:avLst/>
            </a:prstGeom>
            <a:noFill/>
          </p:spPr>
          <p:txBody>
            <a:bodyPr wrap="none" rtlCol="0">
              <a:spAutoFit/>
            </a:bodyPr>
            <a:lstStyle/>
            <a:p>
              <a:pPr algn="ctr">
                <a:lnSpc>
                  <a:spcPct val="80000"/>
                </a:lnSpc>
              </a:pPr>
              <a:r>
                <a:rPr lang="en-US" sz="900" dirty="0">
                  <a:latin typeface="Intel Clear"/>
                </a:rPr>
                <a:t>Team</a:t>
              </a:r>
            </a:p>
            <a:p>
              <a:pPr algn="ctr">
                <a:lnSpc>
                  <a:spcPct val="80000"/>
                </a:lnSpc>
              </a:pPr>
              <a:r>
                <a:rPr lang="en-US" sz="900" dirty="0">
                  <a:latin typeface="Intel Clear"/>
                </a:rPr>
                <a:t>Backlog</a:t>
              </a:r>
            </a:p>
          </p:txBody>
        </p:sp>
        <p:sp>
          <p:nvSpPr>
            <p:cNvPr id="16" name="TextBox 15"/>
            <p:cNvSpPr txBox="1"/>
            <p:nvPr/>
          </p:nvSpPr>
          <p:spPr>
            <a:xfrm>
              <a:off x="3718682" y="2621035"/>
              <a:ext cx="746835" cy="448040"/>
            </a:xfrm>
            <a:prstGeom prst="rect">
              <a:avLst/>
            </a:prstGeom>
            <a:noFill/>
          </p:spPr>
          <p:txBody>
            <a:bodyPr wrap="none" rtlCol="0">
              <a:spAutoFit/>
            </a:bodyPr>
            <a:lstStyle/>
            <a:p>
              <a:pPr algn="ctr"/>
              <a:r>
                <a:rPr lang="en-US" sz="900" dirty="0">
                  <a:latin typeface="Intel Clear"/>
                </a:rPr>
                <a:t>Stories</a:t>
              </a:r>
            </a:p>
          </p:txBody>
        </p:sp>
        <p:grpSp>
          <p:nvGrpSpPr>
            <p:cNvPr id="17" name="Group 16"/>
            <p:cNvGrpSpPr/>
            <p:nvPr/>
          </p:nvGrpSpPr>
          <p:grpSpPr>
            <a:xfrm>
              <a:off x="4509876" y="2525149"/>
              <a:ext cx="1180325" cy="990922"/>
              <a:chOff x="4239018" y="1206720"/>
              <a:chExt cx="1946693" cy="1452756"/>
            </a:xfrm>
          </p:grpSpPr>
          <p:sp>
            <p:nvSpPr>
              <p:cNvPr id="85" name="Arc 84"/>
              <p:cNvSpPr/>
              <p:nvPr/>
            </p:nvSpPr>
            <p:spPr>
              <a:xfrm>
                <a:off x="4531358" y="1206720"/>
                <a:ext cx="1157200" cy="1438922"/>
              </a:xfrm>
              <a:prstGeom prst="arc">
                <a:avLst>
                  <a:gd name="adj1" fmla="val 9430133"/>
                  <a:gd name="adj2" fmla="val 5153535"/>
                </a:avLst>
              </a:prstGeom>
              <a:noFill/>
              <a:ln w="57150" cap="flat" cmpd="sng" algn="ctr">
                <a:solidFill>
                  <a:srgbClr val="B71234"/>
                </a:solidFill>
                <a:prstDash val="solid"/>
                <a:headEnd type="triangle" w="med" len="med"/>
                <a:tailEnd type="none" w="lg" len="lg"/>
              </a:ln>
              <a:effectLst/>
            </p:spPr>
            <p:txBody>
              <a:bodyPr rtlCol="0" anchor="ctr"/>
              <a:lstStyle/>
              <a:p>
                <a:pPr algn="ctr">
                  <a:defRPr/>
                </a:pPr>
                <a:endParaRPr lang="en-US" sz="900">
                  <a:latin typeface="Intel Clear"/>
                </a:endParaRPr>
              </a:p>
            </p:txBody>
          </p:sp>
          <p:cxnSp>
            <p:nvCxnSpPr>
              <p:cNvPr id="86" name="Straight Arrow Connector 85"/>
              <p:cNvCxnSpPr/>
              <p:nvPr/>
            </p:nvCxnSpPr>
            <p:spPr>
              <a:xfrm flipV="1">
                <a:off x="4239018" y="2642766"/>
                <a:ext cx="1946693" cy="16710"/>
              </a:xfrm>
              <a:prstGeom prst="straightConnector1">
                <a:avLst/>
              </a:prstGeom>
              <a:noFill/>
              <a:ln w="57150" cap="flat" cmpd="sng" algn="ctr">
                <a:solidFill>
                  <a:srgbClr val="B71234"/>
                </a:solidFill>
                <a:prstDash val="solid"/>
                <a:tailEnd type="triangle"/>
              </a:ln>
              <a:effectLst/>
            </p:spPr>
          </p:cxnSp>
        </p:grpSp>
        <p:sp>
          <p:nvSpPr>
            <p:cNvPr id="18" name="TextBox 17"/>
            <p:cNvSpPr txBox="1"/>
            <p:nvPr/>
          </p:nvSpPr>
          <p:spPr>
            <a:xfrm>
              <a:off x="4674500" y="2754413"/>
              <a:ext cx="707667" cy="716866"/>
            </a:xfrm>
            <a:prstGeom prst="rect">
              <a:avLst/>
            </a:prstGeom>
            <a:noFill/>
          </p:spPr>
          <p:txBody>
            <a:bodyPr wrap="none" rtlCol="0">
              <a:spAutoFit/>
            </a:bodyPr>
            <a:lstStyle/>
            <a:p>
              <a:pPr algn="ctr"/>
              <a:r>
                <a:rPr lang="en-US" sz="900" dirty="0">
                  <a:latin typeface="Intel Clear"/>
                </a:rPr>
                <a:t>Daily </a:t>
              </a:r>
              <a:br>
                <a:rPr lang="en-US" sz="900" dirty="0">
                  <a:latin typeface="Intel Clear"/>
                </a:rPr>
              </a:br>
              <a:r>
                <a:rPr lang="en-US" sz="900" dirty="0">
                  <a:latin typeface="Intel Clear"/>
                </a:rPr>
                <a:t>Scrum</a:t>
              </a:r>
            </a:p>
          </p:txBody>
        </p:sp>
        <p:grpSp>
          <p:nvGrpSpPr>
            <p:cNvPr id="19" name="Group 18"/>
            <p:cNvGrpSpPr/>
            <p:nvPr/>
          </p:nvGrpSpPr>
          <p:grpSpPr>
            <a:xfrm>
              <a:off x="6218790" y="3015133"/>
              <a:ext cx="757326" cy="540246"/>
              <a:chOff x="5794422" y="2351981"/>
              <a:chExt cx="752197" cy="476977"/>
            </a:xfrm>
            <a:solidFill>
              <a:srgbClr val="B71234">
                <a:lumMod val="20000"/>
                <a:lumOff val="80000"/>
              </a:srgbClr>
            </a:solidFill>
          </p:grpSpPr>
          <p:sp>
            <p:nvSpPr>
              <p:cNvPr id="81" name="Rectangle 80"/>
              <p:cNvSpPr/>
              <p:nvPr/>
            </p:nvSpPr>
            <p:spPr>
              <a:xfrm>
                <a:off x="6067415" y="2619234"/>
                <a:ext cx="209724" cy="209724"/>
              </a:xfrm>
              <a:prstGeom prst="rect">
                <a:avLst/>
              </a:prstGeom>
              <a:grpFill/>
              <a:ln w="9525" cap="flat" cmpd="sng" algn="ctr">
                <a:solidFill>
                  <a:srgbClr val="B71234"/>
                </a:solidFill>
                <a:prstDash val="solid"/>
              </a:ln>
              <a:effectLst/>
            </p:spPr>
            <p:txBody>
              <a:bodyPr rtlCol="0" anchor="ctr"/>
              <a:lstStyle/>
              <a:p>
                <a:pPr algn="ctr">
                  <a:defRPr/>
                </a:pPr>
                <a:endParaRPr lang="en-US" sz="900">
                  <a:latin typeface="Intel Clear"/>
                </a:endParaRPr>
              </a:p>
            </p:txBody>
          </p:sp>
          <p:sp>
            <p:nvSpPr>
              <p:cNvPr id="82" name="Rectangle 81"/>
              <p:cNvSpPr/>
              <p:nvPr/>
            </p:nvSpPr>
            <p:spPr>
              <a:xfrm>
                <a:off x="6336895" y="2619234"/>
                <a:ext cx="209724" cy="209724"/>
              </a:xfrm>
              <a:prstGeom prst="rect">
                <a:avLst/>
              </a:prstGeom>
              <a:grpFill/>
              <a:ln w="9525" cap="flat" cmpd="sng" algn="ctr">
                <a:solidFill>
                  <a:srgbClr val="B71234"/>
                </a:solidFill>
                <a:prstDash val="solid"/>
              </a:ln>
              <a:effectLst/>
            </p:spPr>
            <p:txBody>
              <a:bodyPr rtlCol="0" anchor="ctr"/>
              <a:lstStyle/>
              <a:p>
                <a:pPr algn="ctr">
                  <a:defRPr/>
                </a:pPr>
                <a:endParaRPr lang="en-US" sz="900">
                  <a:latin typeface="Intel Clear"/>
                </a:endParaRPr>
              </a:p>
            </p:txBody>
          </p:sp>
          <p:sp>
            <p:nvSpPr>
              <p:cNvPr id="83" name="Rectangle 82"/>
              <p:cNvSpPr/>
              <p:nvPr/>
            </p:nvSpPr>
            <p:spPr>
              <a:xfrm>
                <a:off x="6336895" y="2351981"/>
                <a:ext cx="209724" cy="209724"/>
              </a:xfrm>
              <a:prstGeom prst="rect">
                <a:avLst/>
              </a:prstGeom>
              <a:grpFill/>
              <a:ln w="9525" cap="flat" cmpd="sng" algn="ctr">
                <a:solidFill>
                  <a:srgbClr val="B71234"/>
                </a:solidFill>
                <a:prstDash val="solid"/>
              </a:ln>
              <a:effectLst/>
            </p:spPr>
            <p:txBody>
              <a:bodyPr rtlCol="0" anchor="ctr"/>
              <a:lstStyle/>
              <a:p>
                <a:pPr algn="ctr">
                  <a:defRPr/>
                </a:pPr>
                <a:endParaRPr lang="en-US" sz="900">
                  <a:latin typeface="Intel Clear"/>
                </a:endParaRPr>
              </a:p>
            </p:txBody>
          </p:sp>
          <p:sp>
            <p:nvSpPr>
              <p:cNvPr id="84" name="Rectangle 83"/>
              <p:cNvSpPr/>
              <p:nvPr/>
            </p:nvSpPr>
            <p:spPr>
              <a:xfrm>
                <a:off x="5794422" y="2619234"/>
                <a:ext cx="209724" cy="209724"/>
              </a:xfrm>
              <a:prstGeom prst="rect">
                <a:avLst/>
              </a:prstGeom>
              <a:grpFill/>
              <a:ln w="9525" cap="flat" cmpd="sng" algn="ctr">
                <a:solidFill>
                  <a:srgbClr val="B71234"/>
                </a:solidFill>
                <a:prstDash val="solid"/>
              </a:ln>
              <a:effectLst/>
            </p:spPr>
            <p:txBody>
              <a:bodyPr rtlCol="0" anchor="ctr"/>
              <a:lstStyle/>
              <a:p>
                <a:pPr algn="ctr">
                  <a:defRPr/>
                </a:pPr>
                <a:endParaRPr lang="en-US" sz="900">
                  <a:latin typeface="Intel Clear"/>
                </a:endParaRPr>
              </a:p>
            </p:txBody>
          </p:sp>
        </p:grpSp>
        <p:grpSp>
          <p:nvGrpSpPr>
            <p:cNvPr id="20" name="Group 19"/>
            <p:cNvGrpSpPr/>
            <p:nvPr/>
          </p:nvGrpSpPr>
          <p:grpSpPr>
            <a:xfrm>
              <a:off x="7549380" y="2728512"/>
              <a:ext cx="761475" cy="841532"/>
              <a:chOff x="7862360" y="2167929"/>
              <a:chExt cx="649904" cy="638443"/>
            </a:xfrm>
            <a:solidFill>
              <a:srgbClr val="B71234">
                <a:lumMod val="20000"/>
                <a:lumOff val="80000"/>
              </a:srgbClr>
            </a:solidFill>
          </p:grpSpPr>
          <p:sp>
            <p:nvSpPr>
              <p:cNvPr id="72" name="Rectangle 71"/>
              <p:cNvSpPr/>
              <p:nvPr/>
            </p:nvSpPr>
            <p:spPr>
              <a:xfrm>
                <a:off x="8100484" y="2626156"/>
                <a:ext cx="180216" cy="180216"/>
              </a:xfrm>
              <a:prstGeom prst="rect">
                <a:avLst/>
              </a:prstGeom>
              <a:grpFill/>
              <a:ln w="9525" cap="flat" cmpd="sng" algn="ctr">
                <a:solidFill>
                  <a:srgbClr val="B71234"/>
                </a:solidFill>
                <a:prstDash val="solid"/>
              </a:ln>
              <a:effectLst/>
            </p:spPr>
            <p:txBody>
              <a:bodyPr rtlCol="0" anchor="ctr"/>
              <a:lstStyle/>
              <a:p>
                <a:pPr algn="ctr">
                  <a:defRPr/>
                </a:pPr>
                <a:endParaRPr lang="en-US" sz="900">
                  <a:latin typeface="Intel Clear"/>
                </a:endParaRPr>
              </a:p>
            </p:txBody>
          </p:sp>
          <p:sp>
            <p:nvSpPr>
              <p:cNvPr id="73" name="Rectangle 72"/>
              <p:cNvSpPr/>
              <p:nvPr/>
            </p:nvSpPr>
            <p:spPr>
              <a:xfrm>
                <a:off x="8332048" y="2626156"/>
                <a:ext cx="180216" cy="180216"/>
              </a:xfrm>
              <a:prstGeom prst="rect">
                <a:avLst/>
              </a:prstGeom>
              <a:grpFill/>
              <a:ln w="9525" cap="flat" cmpd="sng" algn="ctr">
                <a:solidFill>
                  <a:srgbClr val="B71234"/>
                </a:solidFill>
                <a:prstDash val="solid"/>
              </a:ln>
              <a:effectLst/>
            </p:spPr>
            <p:txBody>
              <a:bodyPr rtlCol="0" anchor="ctr"/>
              <a:lstStyle/>
              <a:p>
                <a:pPr algn="ctr">
                  <a:defRPr/>
                </a:pPr>
                <a:endParaRPr lang="en-US" sz="900">
                  <a:latin typeface="Intel Clear"/>
                </a:endParaRPr>
              </a:p>
            </p:txBody>
          </p:sp>
          <p:sp>
            <p:nvSpPr>
              <p:cNvPr id="74" name="Rectangle 73"/>
              <p:cNvSpPr/>
              <p:nvPr/>
            </p:nvSpPr>
            <p:spPr>
              <a:xfrm>
                <a:off x="8332048" y="2402579"/>
                <a:ext cx="180216" cy="180216"/>
              </a:xfrm>
              <a:prstGeom prst="rect">
                <a:avLst/>
              </a:prstGeom>
              <a:grpFill/>
              <a:ln w="9525" cap="flat" cmpd="sng" algn="ctr">
                <a:solidFill>
                  <a:srgbClr val="B71234"/>
                </a:solidFill>
                <a:prstDash val="solid"/>
              </a:ln>
              <a:effectLst/>
            </p:spPr>
            <p:txBody>
              <a:bodyPr rtlCol="0" anchor="ctr"/>
              <a:lstStyle/>
              <a:p>
                <a:pPr algn="ctr">
                  <a:defRPr/>
                </a:pPr>
                <a:endParaRPr lang="en-US" sz="900">
                  <a:latin typeface="Intel Clear"/>
                </a:endParaRPr>
              </a:p>
            </p:txBody>
          </p:sp>
          <p:sp>
            <p:nvSpPr>
              <p:cNvPr id="75" name="Rectangle 74"/>
              <p:cNvSpPr/>
              <p:nvPr/>
            </p:nvSpPr>
            <p:spPr>
              <a:xfrm>
                <a:off x="8100484" y="2402579"/>
                <a:ext cx="180216" cy="180216"/>
              </a:xfrm>
              <a:prstGeom prst="rect">
                <a:avLst/>
              </a:prstGeom>
              <a:grpFill/>
              <a:ln w="9525" cap="flat" cmpd="sng" algn="ctr">
                <a:solidFill>
                  <a:srgbClr val="B71234"/>
                </a:solidFill>
                <a:prstDash val="solid"/>
              </a:ln>
              <a:effectLst/>
            </p:spPr>
            <p:txBody>
              <a:bodyPr rtlCol="0" anchor="ctr"/>
              <a:lstStyle/>
              <a:p>
                <a:pPr algn="ctr">
                  <a:defRPr/>
                </a:pPr>
                <a:endParaRPr lang="en-US" sz="900">
                  <a:latin typeface="Intel Clear"/>
                </a:endParaRPr>
              </a:p>
            </p:txBody>
          </p:sp>
          <p:sp>
            <p:nvSpPr>
              <p:cNvPr id="76" name="Rectangle 75"/>
              <p:cNvSpPr/>
              <p:nvPr/>
            </p:nvSpPr>
            <p:spPr>
              <a:xfrm>
                <a:off x="7865901" y="2626156"/>
                <a:ext cx="180216" cy="180216"/>
              </a:xfrm>
              <a:prstGeom prst="rect">
                <a:avLst/>
              </a:prstGeom>
              <a:grpFill/>
              <a:ln w="9525" cap="flat" cmpd="sng" algn="ctr">
                <a:solidFill>
                  <a:srgbClr val="B71234"/>
                </a:solidFill>
                <a:prstDash val="solid"/>
              </a:ln>
              <a:effectLst/>
            </p:spPr>
            <p:txBody>
              <a:bodyPr rtlCol="0" anchor="ctr"/>
              <a:lstStyle/>
              <a:p>
                <a:pPr algn="ctr">
                  <a:defRPr/>
                </a:pPr>
                <a:endParaRPr lang="en-US" sz="900">
                  <a:latin typeface="Intel Clear"/>
                </a:endParaRPr>
              </a:p>
            </p:txBody>
          </p:sp>
          <p:sp>
            <p:nvSpPr>
              <p:cNvPr id="77" name="Rectangle 76"/>
              <p:cNvSpPr/>
              <p:nvPr/>
            </p:nvSpPr>
            <p:spPr>
              <a:xfrm>
                <a:off x="7863093" y="2402579"/>
                <a:ext cx="180216" cy="180216"/>
              </a:xfrm>
              <a:prstGeom prst="rect">
                <a:avLst/>
              </a:prstGeom>
              <a:grpFill/>
              <a:ln w="9525" cap="flat" cmpd="sng" algn="ctr">
                <a:solidFill>
                  <a:srgbClr val="B71234"/>
                </a:solidFill>
                <a:prstDash val="solid"/>
              </a:ln>
              <a:effectLst/>
            </p:spPr>
            <p:txBody>
              <a:bodyPr rtlCol="0" anchor="ctr"/>
              <a:lstStyle/>
              <a:p>
                <a:pPr algn="ctr">
                  <a:defRPr/>
                </a:pPr>
                <a:endParaRPr lang="en-US" sz="900">
                  <a:latin typeface="Intel Clear"/>
                </a:endParaRPr>
              </a:p>
            </p:txBody>
          </p:sp>
          <p:sp>
            <p:nvSpPr>
              <p:cNvPr id="78" name="Rectangle 77"/>
              <p:cNvSpPr/>
              <p:nvPr/>
            </p:nvSpPr>
            <p:spPr>
              <a:xfrm>
                <a:off x="8332048" y="2167929"/>
                <a:ext cx="180216" cy="180216"/>
              </a:xfrm>
              <a:prstGeom prst="rect">
                <a:avLst/>
              </a:prstGeom>
              <a:grpFill/>
              <a:ln w="9525" cap="flat" cmpd="sng" algn="ctr">
                <a:solidFill>
                  <a:srgbClr val="B71234"/>
                </a:solidFill>
                <a:prstDash val="solid"/>
              </a:ln>
              <a:effectLst/>
            </p:spPr>
            <p:txBody>
              <a:bodyPr rtlCol="0" anchor="ctr"/>
              <a:lstStyle/>
              <a:p>
                <a:pPr algn="ctr">
                  <a:defRPr/>
                </a:pPr>
                <a:endParaRPr lang="en-US" sz="900">
                  <a:latin typeface="Intel Clear"/>
                </a:endParaRPr>
              </a:p>
            </p:txBody>
          </p:sp>
          <p:sp>
            <p:nvSpPr>
              <p:cNvPr id="79" name="Rectangle 78"/>
              <p:cNvSpPr/>
              <p:nvPr/>
            </p:nvSpPr>
            <p:spPr>
              <a:xfrm>
                <a:off x="8100484" y="2167929"/>
                <a:ext cx="180216" cy="180216"/>
              </a:xfrm>
              <a:prstGeom prst="rect">
                <a:avLst/>
              </a:prstGeom>
              <a:grpFill/>
              <a:ln w="9525" cap="flat" cmpd="sng" algn="ctr">
                <a:solidFill>
                  <a:srgbClr val="B71234"/>
                </a:solidFill>
                <a:prstDash val="solid"/>
              </a:ln>
              <a:effectLst/>
            </p:spPr>
            <p:txBody>
              <a:bodyPr rtlCol="0" anchor="ctr"/>
              <a:lstStyle/>
              <a:p>
                <a:pPr algn="ctr">
                  <a:defRPr/>
                </a:pPr>
                <a:endParaRPr lang="en-US" sz="900">
                  <a:latin typeface="Intel Clear"/>
                </a:endParaRPr>
              </a:p>
            </p:txBody>
          </p:sp>
          <p:sp>
            <p:nvSpPr>
              <p:cNvPr id="80" name="Rectangle 79"/>
              <p:cNvSpPr/>
              <p:nvPr/>
            </p:nvSpPr>
            <p:spPr>
              <a:xfrm>
                <a:off x="7862360" y="2167929"/>
                <a:ext cx="180216" cy="180216"/>
              </a:xfrm>
              <a:prstGeom prst="rect">
                <a:avLst/>
              </a:prstGeom>
              <a:grpFill/>
              <a:ln w="9525" cap="flat" cmpd="sng" algn="ctr">
                <a:solidFill>
                  <a:srgbClr val="B71234"/>
                </a:solidFill>
                <a:prstDash val="solid"/>
              </a:ln>
              <a:effectLst/>
            </p:spPr>
            <p:txBody>
              <a:bodyPr rtlCol="0" anchor="ctr"/>
              <a:lstStyle/>
              <a:p>
                <a:pPr algn="ctr">
                  <a:defRPr/>
                </a:pPr>
                <a:endParaRPr lang="en-US" sz="900">
                  <a:latin typeface="Intel Clear"/>
                </a:endParaRPr>
              </a:p>
            </p:txBody>
          </p:sp>
        </p:grpSp>
        <p:sp>
          <p:nvSpPr>
            <p:cNvPr id="21" name="TextBox 20"/>
            <p:cNvSpPr txBox="1"/>
            <p:nvPr/>
          </p:nvSpPr>
          <p:spPr>
            <a:xfrm>
              <a:off x="6111966" y="2145004"/>
              <a:ext cx="970972" cy="1039455"/>
            </a:xfrm>
            <a:prstGeom prst="rect">
              <a:avLst/>
            </a:prstGeom>
            <a:noFill/>
          </p:spPr>
          <p:txBody>
            <a:bodyPr wrap="none" rtlCol="0">
              <a:spAutoFit/>
            </a:bodyPr>
            <a:lstStyle/>
            <a:p>
              <a:pPr algn="ctr">
                <a:lnSpc>
                  <a:spcPct val="80000"/>
                </a:lnSpc>
              </a:pPr>
              <a:r>
                <a:rPr lang="en-US" sz="900" dirty="0">
                  <a:latin typeface="Intel Clear"/>
                </a:rPr>
                <a:t>Release</a:t>
              </a:r>
              <a:br>
                <a:rPr lang="en-US" sz="900" dirty="0">
                  <a:latin typeface="Intel Clear"/>
                </a:rPr>
              </a:br>
              <a:r>
                <a:rPr lang="en-US" sz="900" dirty="0">
                  <a:latin typeface="Intel Clear"/>
                </a:rPr>
                <a:t>Quality</a:t>
              </a:r>
            </a:p>
            <a:p>
              <a:pPr algn="ctr">
                <a:lnSpc>
                  <a:spcPct val="80000"/>
                </a:lnSpc>
              </a:pPr>
              <a:r>
                <a:rPr lang="en-US" sz="900" dirty="0">
                  <a:latin typeface="Intel Clear"/>
                </a:rPr>
                <a:t>Increment</a:t>
              </a:r>
            </a:p>
            <a:p>
              <a:pPr algn="ctr">
                <a:lnSpc>
                  <a:spcPct val="80000"/>
                </a:lnSpc>
              </a:pPr>
              <a:r>
                <a:rPr lang="en-US" sz="900" dirty="0">
                  <a:latin typeface="Intel Clear"/>
                </a:rPr>
                <a:t>(PSI)</a:t>
              </a:r>
            </a:p>
          </p:txBody>
        </p:sp>
        <p:sp>
          <p:nvSpPr>
            <p:cNvPr id="22" name="TextBox 21"/>
            <p:cNvSpPr txBox="1"/>
            <p:nvPr/>
          </p:nvSpPr>
          <p:spPr>
            <a:xfrm>
              <a:off x="7477455" y="2145004"/>
              <a:ext cx="888281" cy="609336"/>
            </a:xfrm>
            <a:prstGeom prst="rect">
              <a:avLst/>
            </a:prstGeom>
            <a:noFill/>
          </p:spPr>
          <p:txBody>
            <a:bodyPr wrap="none" rtlCol="0">
              <a:spAutoFit/>
            </a:bodyPr>
            <a:lstStyle/>
            <a:p>
              <a:pPr algn="ctr">
                <a:lnSpc>
                  <a:spcPct val="80000"/>
                </a:lnSpc>
              </a:pPr>
              <a:r>
                <a:rPr lang="en-US" sz="900" dirty="0">
                  <a:latin typeface="Intel Clear"/>
                </a:rPr>
                <a:t>Finished </a:t>
              </a:r>
              <a:br>
                <a:rPr lang="en-US" sz="900" dirty="0">
                  <a:latin typeface="Intel Clear"/>
                </a:rPr>
              </a:br>
              <a:r>
                <a:rPr lang="en-US" sz="900" dirty="0">
                  <a:latin typeface="Intel Clear"/>
                </a:rPr>
                <a:t>Product</a:t>
              </a:r>
            </a:p>
          </p:txBody>
        </p:sp>
        <p:cxnSp>
          <p:nvCxnSpPr>
            <p:cNvPr id="23" name="Curved Connector 22"/>
            <p:cNvCxnSpPr>
              <a:stCxn id="41" idx="1"/>
              <a:endCxn id="30" idx="1"/>
            </p:cNvCxnSpPr>
            <p:nvPr/>
          </p:nvCxnSpPr>
          <p:spPr>
            <a:xfrm rot="10800000" flipH="1" flipV="1">
              <a:off x="3145256" y="2363340"/>
              <a:ext cx="193068" cy="891773"/>
            </a:xfrm>
            <a:prstGeom prst="curvedConnector3">
              <a:avLst>
                <a:gd name="adj1" fmla="val 56736"/>
              </a:avLst>
            </a:prstGeom>
            <a:noFill/>
            <a:ln w="9525" cap="flat" cmpd="sng" algn="ctr">
              <a:solidFill>
                <a:srgbClr val="727478">
                  <a:shade val="95000"/>
                  <a:satMod val="105000"/>
                </a:srgbClr>
              </a:solidFill>
              <a:prstDash val="solid"/>
              <a:tailEnd type="triangle"/>
            </a:ln>
            <a:effectLst/>
          </p:spPr>
        </p:cxnSp>
        <p:sp>
          <p:nvSpPr>
            <p:cNvPr id="24" name="Rectangle 23"/>
            <p:cNvSpPr/>
            <p:nvPr/>
          </p:nvSpPr>
          <p:spPr>
            <a:xfrm>
              <a:off x="3378409" y="2988887"/>
              <a:ext cx="273398" cy="63331"/>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sp>
          <p:nvSpPr>
            <p:cNvPr id="25" name="Rectangle 24"/>
            <p:cNvSpPr/>
            <p:nvPr/>
          </p:nvSpPr>
          <p:spPr>
            <a:xfrm>
              <a:off x="3378409" y="3083752"/>
              <a:ext cx="273398" cy="76500"/>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sp>
          <p:nvSpPr>
            <p:cNvPr id="26" name="Rectangle 25"/>
            <p:cNvSpPr/>
            <p:nvPr/>
          </p:nvSpPr>
          <p:spPr>
            <a:xfrm>
              <a:off x="3378409" y="3178618"/>
              <a:ext cx="273398" cy="36099"/>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sp>
          <p:nvSpPr>
            <p:cNvPr id="27" name="Rectangle 26"/>
            <p:cNvSpPr/>
            <p:nvPr/>
          </p:nvSpPr>
          <p:spPr>
            <a:xfrm>
              <a:off x="3378409" y="3236963"/>
              <a:ext cx="273398" cy="118753"/>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sp>
          <p:nvSpPr>
            <p:cNvPr id="28" name="Rectangle 27"/>
            <p:cNvSpPr/>
            <p:nvPr/>
          </p:nvSpPr>
          <p:spPr>
            <a:xfrm>
              <a:off x="3378409" y="3376420"/>
              <a:ext cx="273398" cy="63915"/>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sp>
          <p:nvSpPr>
            <p:cNvPr id="29" name="Rectangle 28"/>
            <p:cNvSpPr/>
            <p:nvPr/>
          </p:nvSpPr>
          <p:spPr>
            <a:xfrm>
              <a:off x="3378409" y="3461041"/>
              <a:ext cx="273398" cy="49637"/>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sp>
          <p:nvSpPr>
            <p:cNvPr id="30" name="Rectangle 29"/>
            <p:cNvSpPr/>
            <p:nvPr/>
          </p:nvSpPr>
          <p:spPr>
            <a:xfrm>
              <a:off x="3338324" y="2998994"/>
              <a:ext cx="353567" cy="512239"/>
            </a:xfrm>
            <a:prstGeom prst="rect">
              <a:avLst/>
            </a:prstGeom>
            <a:noFill/>
            <a:ln w="19050" cap="flat" cmpd="sng" algn="ctr">
              <a:solidFill>
                <a:srgbClr val="B71234"/>
              </a:solidFill>
              <a:prstDash val="solid"/>
            </a:ln>
            <a:effectLst/>
          </p:spPr>
          <p:txBody>
            <a:bodyPr rtlCol="0" anchor="ctr"/>
            <a:lstStyle/>
            <a:p>
              <a:pPr algn="ctr">
                <a:defRPr/>
              </a:pPr>
              <a:endParaRPr lang="en-US" sz="900">
                <a:latin typeface="Intel Clear"/>
              </a:endParaRPr>
            </a:p>
          </p:txBody>
        </p:sp>
        <p:grpSp>
          <p:nvGrpSpPr>
            <p:cNvPr id="31" name="Group 30"/>
            <p:cNvGrpSpPr/>
            <p:nvPr/>
          </p:nvGrpSpPr>
          <p:grpSpPr>
            <a:xfrm>
              <a:off x="3946425" y="3018522"/>
              <a:ext cx="271048" cy="492712"/>
              <a:chOff x="3946425" y="3018522"/>
              <a:chExt cx="271048" cy="492712"/>
            </a:xfrm>
          </p:grpSpPr>
          <p:sp>
            <p:nvSpPr>
              <p:cNvPr id="60" name="Rectangle 59"/>
              <p:cNvSpPr/>
              <p:nvPr/>
            </p:nvSpPr>
            <p:spPr>
              <a:xfrm>
                <a:off x="3946425" y="3018522"/>
                <a:ext cx="271048" cy="492712"/>
              </a:xfrm>
              <a:prstGeom prst="rect">
                <a:avLst/>
              </a:prstGeom>
              <a:noFill/>
              <a:ln w="19050" cap="flat" cmpd="sng" algn="ctr">
                <a:solidFill>
                  <a:srgbClr val="B71234"/>
                </a:solidFill>
                <a:prstDash val="solid"/>
              </a:ln>
              <a:effectLst/>
            </p:spPr>
            <p:txBody>
              <a:bodyPr rtlCol="0" anchor="ctr"/>
              <a:lstStyle/>
              <a:p>
                <a:pPr algn="ctr">
                  <a:defRPr/>
                </a:pPr>
                <a:endParaRPr lang="en-US" sz="900">
                  <a:latin typeface="Intel Clear"/>
                </a:endParaRPr>
              </a:p>
            </p:txBody>
          </p:sp>
          <p:sp>
            <p:nvSpPr>
              <p:cNvPr id="61" name="Rectangle 60"/>
              <p:cNvSpPr/>
              <p:nvPr/>
            </p:nvSpPr>
            <p:spPr>
              <a:xfrm>
                <a:off x="3963330" y="3056463"/>
                <a:ext cx="108454" cy="57965"/>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sp>
            <p:nvSpPr>
              <p:cNvPr id="62" name="Rectangle 61"/>
              <p:cNvSpPr/>
              <p:nvPr/>
            </p:nvSpPr>
            <p:spPr>
              <a:xfrm>
                <a:off x="4081949" y="3056463"/>
                <a:ext cx="37994" cy="57965"/>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sp>
            <p:nvSpPr>
              <p:cNvPr id="63" name="Rectangle 62"/>
              <p:cNvSpPr/>
              <p:nvPr/>
            </p:nvSpPr>
            <p:spPr>
              <a:xfrm>
                <a:off x="4130714" y="3056463"/>
                <a:ext cx="61424" cy="57965"/>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sp>
            <p:nvSpPr>
              <p:cNvPr id="64" name="Rectangle 63"/>
              <p:cNvSpPr/>
              <p:nvPr/>
            </p:nvSpPr>
            <p:spPr>
              <a:xfrm>
                <a:off x="3963330" y="3147298"/>
                <a:ext cx="37994" cy="57965"/>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sp>
            <p:nvSpPr>
              <p:cNvPr id="65" name="Rectangle 64"/>
              <p:cNvSpPr/>
              <p:nvPr/>
            </p:nvSpPr>
            <p:spPr>
              <a:xfrm>
                <a:off x="4022779" y="3147298"/>
                <a:ext cx="37994" cy="57965"/>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sp>
            <p:nvSpPr>
              <p:cNvPr id="66" name="Rectangle 65"/>
              <p:cNvSpPr/>
              <p:nvPr/>
            </p:nvSpPr>
            <p:spPr>
              <a:xfrm>
                <a:off x="4066619" y="3147298"/>
                <a:ext cx="37994" cy="57965"/>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sp>
            <p:nvSpPr>
              <p:cNvPr id="67" name="Rectangle 66"/>
              <p:cNvSpPr/>
              <p:nvPr/>
            </p:nvSpPr>
            <p:spPr>
              <a:xfrm>
                <a:off x="4110460" y="3147298"/>
                <a:ext cx="37994" cy="57965"/>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sp>
            <p:nvSpPr>
              <p:cNvPr id="68" name="Rectangle 67"/>
              <p:cNvSpPr/>
              <p:nvPr/>
            </p:nvSpPr>
            <p:spPr>
              <a:xfrm>
                <a:off x="4157013" y="3147297"/>
                <a:ext cx="37332" cy="57965"/>
              </a:xfrm>
              <a:prstGeom prst="rect">
                <a:avLst/>
              </a:prstGeom>
              <a:solidFill>
                <a:srgbClr val="B71234"/>
              </a:solidFill>
              <a:ln w="9525" cap="flat" cmpd="sng" algn="ctr">
                <a:noFill/>
                <a:prstDash val="solid"/>
              </a:ln>
              <a:effectLst/>
            </p:spPr>
            <p:txBody>
              <a:bodyPr rtlCol="0" anchor="ctr"/>
              <a:lstStyle/>
              <a:p>
                <a:pPr algn="ctr">
                  <a:defRPr/>
                </a:pPr>
                <a:endParaRPr lang="en-US" sz="900">
                  <a:latin typeface="Intel Clear"/>
                </a:endParaRPr>
              </a:p>
            </p:txBody>
          </p:sp>
          <p:cxnSp>
            <p:nvCxnSpPr>
              <p:cNvPr id="69" name="Straight Connector 68"/>
              <p:cNvCxnSpPr/>
              <p:nvPr/>
            </p:nvCxnSpPr>
            <p:spPr>
              <a:xfrm>
                <a:off x="3963330" y="3285328"/>
                <a:ext cx="103289" cy="0"/>
              </a:xfrm>
              <a:prstGeom prst="line">
                <a:avLst/>
              </a:prstGeom>
              <a:noFill/>
              <a:ln w="25400" cap="flat" cmpd="sng" algn="ctr">
                <a:solidFill>
                  <a:srgbClr val="B71234"/>
                </a:solidFill>
                <a:prstDash val="solid"/>
              </a:ln>
              <a:effectLst/>
            </p:spPr>
          </p:cxnSp>
          <p:cxnSp>
            <p:nvCxnSpPr>
              <p:cNvPr id="70" name="Straight Connector 69"/>
              <p:cNvCxnSpPr/>
              <p:nvPr/>
            </p:nvCxnSpPr>
            <p:spPr>
              <a:xfrm>
                <a:off x="4022779" y="3348344"/>
                <a:ext cx="177318" cy="0"/>
              </a:xfrm>
              <a:prstGeom prst="line">
                <a:avLst/>
              </a:prstGeom>
              <a:noFill/>
              <a:ln w="25400" cap="flat" cmpd="sng" algn="ctr">
                <a:solidFill>
                  <a:srgbClr val="B71234"/>
                </a:solidFill>
                <a:prstDash val="solid"/>
              </a:ln>
              <a:effectLst/>
            </p:spPr>
          </p:cxnSp>
          <p:cxnSp>
            <p:nvCxnSpPr>
              <p:cNvPr id="71" name="Straight Connector 70"/>
              <p:cNvCxnSpPr/>
              <p:nvPr/>
            </p:nvCxnSpPr>
            <p:spPr>
              <a:xfrm>
                <a:off x="3968770" y="3431529"/>
                <a:ext cx="225575" cy="0"/>
              </a:xfrm>
              <a:prstGeom prst="line">
                <a:avLst/>
              </a:prstGeom>
              <a:noFill/>
              <a:ln w="25400" cap="flat" cmpd="sng" algn="ctr">
                <a:solidFill>
                  <a:srgbClr val="B71234"/>
                </a:solidFill>
                <a:prstDash val="solid"/>
              </a:ln>
              <a:effectLst/>
            </p:spPr>
          </p:cxnSp>
        </p:grpSp>
        <p:cxnSp>
          <p:nvCxnSpPr>
            <p:cNvPr id="32" name="Straight Arrow Connector 31"/>
            <p:cNvCxnSpPr>
              <a:stCxn id="30" idx="3"/>
              <a:endCxn id="60" idx="1"/>
            </p:cNvCxnSpPr>
            <p:nvPr/>
          </p:nvCxnSpPr>
          <p:spPr>
            <a:xfrm>
              <a:off x="3691891" y="3255114"/>
              <a:ext cx="254534" cy="9764"/>
            </a:xfrm>
            <a:prstGeom prst="straightConnector1">
              <a:avLst/>
            </a:prstGeom>
            <a:noFill/>
            <a:ln w="9525" cap="flat" cmpd="sng" algn="ctr">
              <a:solidFill>
                <a:srgbClr val="727478">
                  <a:shade val="95000"/>
                  <a:satMod val="105000"/>
                </a:srgbClr>
              </a:solidFill>
              <a:prstDash val="solid"/>
              <a:tailEnd type="triangle"/>
            </a:ln>
            <a:effectLst/>
          </p:spPr>
        </p:cxnSp>
        <p:grpSp>
          <p:nvGrpSpPr>
            <p:cNvPr id="33" name="Group 32"/>
            <p:cNvGrpSpPr/>
            <p:nvPr/>
          </p:nvGrpSpPr>
          <p:grpSpPr>
            <a:xfrm>
              <a:off x="312234" y="3636148"/>
              <a:ext cx="8526965" cy="773298"/>
              <a:chOff x="825843" y="2160863"/>
              <a:chExt cx="7277601" cy="586676"/>
            </a:xfrm>
            <a:solidFill>
              <a:srgbClr val="B1BABF">
                <a:lumMod val="60000"/>
                <a:lumOff val="40000"/>
              </a:srgbClr>
            </a:solidFill>
          </p:grpSpPr>
          <p:sp>
            <p:nvSpPr>
              <p:cNvPr id="48" name="Right Arrow 47"/>
              <p:cNvSpPr/>
              <p:nvPr/>
            </p:nvSpPr>
            <p:spPr>
              <a:xfrm>
                <a:off x="7557633" y="2310766"/>
                <a:ext cx="545811" cy="286870"/>
              </a:xfrm>
              <a:prstGeom prst="rightArrow">
                <a:avLst/>
              </a:prstGeom>
              <a:solidFill>
                <a:srgbClr val="0070C0"/>
              </a:solidFill>
              <a:ln w="9525" cap="flat" cmpd="sng" algn="ctr">
                <a:noFill/>
                <a:prstDash val="solid"/>
              </a:ln>
              <a:effectLst/>
            </p:spPr>
            <p:txBody>
              <a:bodyPr vert="horz" rtlCol="0" anchor="ctr"/>
              <a:lstStyle/>
              <a:p>
                <a:pPr algn="ctr">
                  <a:defRPr/>
                </a:pPr>
                <a:endParaRPr lang="en-US" sz="825">
                  <a:latin typeface="Intel Clear"/>
                </a:endParaRPr>
              </a:p>
            </p:txBody>
          </p:sp>
          <p:sp>
            <p:nvSpPr>
              <p:cNvPr id="49" name="Rectangle 48"/>
              <p:cNvSpPr/>
              <p:nvPr/>
            </p:nvSpPr>
            <p:spPr>
              <a:xfrm>
                <a:off x="6755717" y="2160863"/>
                <a:ext cx="901621" cy="586676"/>
              </a:xfrm>
              <a:prstGeom prst="rect">
                <a:avLst/>
              </a:prstGeom>
              <a:solidFill>
                <a:srgbClr val="53565A"/>
              </a:solidFill>
              <a:ln w="28575" cap="flat" cmpd="sng" algn="ctr">
                <a:solidFill>
                  <a:srgbClr val="53565A"/>
                </a:solidFill>
                <a:prstDash val="solid"/>
              </a:ln>
              <a:effectLst/>
            </p:spPr>
            <p:txBody>
              <a:bodyPr vert="horz" wrap="none" rtlCol="0" anchor="ctr"/>
              <a:lstStyle/>
              <a:p>
                <a:pPr algn="ctr">
                  <a:defRPr/>
                </a:pPr>
                <a:r>
                  <a:rPr lang="en-US" sz="825" dirty="0">
                    <a:solidFill>
                      <a:schemeClr val="bg1"/>
                    </a:solidFill>
                    <a:latin typeface="Intel Clear"/>
                  </a:rPr>
                  <a:t>Release to </a:t>
                </a:r>
                <a:br>
                  <a:rPr lang="en-US" sz="825" dirty="0">
                    <a:solidFill>
                      <a:schemeClr val="bg1"/>
                    </a:solidFill>
                    <a:latin typeface="Intel Clear"/>
                  </a:rPr>
                </a:br>
                <a:r>
                  <a:rPr lang="en-US" sz="825" dirty="0">
                    <a:solidFill>
                      <a:schemeClr val="bg1"/>
                    </a:solidFill>
                    <a:latin typeface="Intel Clear"/>
                  </a:rPr>
                  <a:t>Customer</a:t>
                </a:r>
              </a:p>
            </p:txBody>
          </p:sp>
          <p:sp>
            <p:nvSpPr>
              <p:cNvPr id="50" name="Right Arrow 49"/>
              <p:cNvSpPr/>
              <p:nvPr/>
            </p:nvSpPr>
            <p:spPr>
              <a:xfrm>
                <a:off x="6524655" y="2310766"/>
                <a:ext cx="341658" cy="286870"/>
              </a:xfrm>
              <a:prstGeom prst="rightArrow">
                <a:avLst/>
              </a:prstGeom>
              <a:solidFill>
                <a:srgbClr val="0070C0"/>
              </a:solidFill>
              <a:ln w="9525" cap="flat" cmpd="sng" algn="ctr">
                <a:noFill/>
                <a:prstDash val="solid"/>
              </a:ln>
              <a:effectLst/>
            </p:spPr>
            <p:txBody>
              <a:bodyPr vert="horz" rtlCol="0" anchor="ctr"/>
              <a:lstStyle/>
              <a:p>
                <a:pPr algn="ctr">
                  <a:defRPr/>
                </a:pPr>
                <a:endParaRPr lang="en-US" sz="825">
                  <a:latin typeface="Intel Clear"/>
                </a:endParaRPr>
              </a:p>
            </p:txBody>
          </p:sp>
          <p:sp>
            <p:nvSpPr>
              <p:cNvPr id="51" name="Rectangle 50"/>
              <p:cNvSpPr/>
              <p:nvPr/>
            </p:nvSpPr>
            <p:spPr>
              <a:xfrm>
                <a:off x="5574661" y="2160863"/>
                <a:ext cx="946378" cy="586676"/>
              </a:xfrm>
              <a:prstGeom prst="rect">
                <a:avLst/>
              </a:prstGeom>
              <a:solidFill>
                <a:srgbClr val="53565A"/>
              </a:solidFill>
              <a:ln w="28575" cap="flat" cmpd="sng" algn="ctr">
                <a:solidFill>
                  <a:srgbClr val="53565A"/>
                </a:solidFill>
                <a:prstDash val="solid"/>
              </a:ln>
              <a:effectLst/>
            </p:spPr>
            <p:txBody>
              <a:bodyPr vert="horz" wrap="none" rtlCol="0" anchor="ctr"/>
              <a:lstStyle/>
              <a:p>
                <a:pPr algn="ctr">
                  <a:defRPr/>
                </a:pPr>
                <a:r>
                  <a:rPr lang="en-US" sz="825" dirty="0">
                    <a:solidFill>
                      <a:schemeClr val="bg1"/>
                    </a:solidFill>
                    <a:latin typeface="Intel Clear"/>
                  </a:rPr>
                  <a:t>Sprint </a:t>
                </a:r>
              </a:p>
              <a:p>
                <a:pPr algn="ctr">
                  <a:defRPr/>
                </a:pPr>
                <a:r>
                  <a:rPr lang="en-US" sz="825" dirty="0">
                    <a:solidFill>
                      <a:schemeClr val="bg1"/>
                    </a:solidFill>
                    <a:latin typeface="Intel Clear"/>
                  </a:rPr>
                  <a:t>Review &amp;</a:t>
                </a:r>
              </a:p>
              <a:p>
                <a:pPr algn="ctr">
                  <a:defRPr/>
                </a:pPr>
                <a:r>
                  <a:rPr lang="en-US" sz="825" dirty="0">
                    <a:solidFill>
                      <a:schemeClr val="bg1"/>
                    </a:solidFill>
                    <a:latin typeface="Intel Clear"/>
                  </a:rPr>
                  <a:t>Retrospective</a:t>
                </a:r>
              </a:p>
            </p:txBody>
          </p:sp>
          <p:sp>
            <p:nvSpPr>
              <p:cNvPr id="52" name="Right Arrow 51"/>
              <p:cNvSpPr/>
              <p:nvPr/>
            </p:nvSpPr>
            <p:spPr>
              <a:xfrm>
                <a:off x="5390036" y="2310766"/>
                <a:ext cx="337323" cy="286870"/>
              </a:xfrm>
              <a:prstGeom prst="rightArrow">
                <a:avLst/>
              </a:prstGeom>
              <a:solidFill>
                <a:srgbClr val="0070C0"/>
              </a:solidFill>
              <a:ln w="9525" cap="flat" cmpd="sng" algn="ctr">
                <a:noFill/>
                <a:prstDash val="solid"/>
              </a:ln>
              <a:effectLst/>
            </p:spPr>
            <p:txBody>
              <a:bodyPr vert="horz" rtlCol="0" anchor="ctr"/>
              <a:lstStyle/>
              <a:p>
                <a:pPr algn="ctr">
                  <a:defRPr/>
                </a:pPr>
                <a:endParaRPr lang="en-US" sz="825">
                  <a:latin typeface="Intel Clear"/>
                </a:endParaRPr>
              </a:p>
            </p:txBody>
          </p:sp>
          <p:sp>
            <p:nvSpPr>
              <p:cNvPr id="53" name="Rectangle 52"/>
              <p:cNvSpPr/>
              <p:nvPr/>
            </p:nvSpPr>
            <p:spPr>
              <a:xfrm>
                <a:off x="4343831" y="2160863"/>
                <a:ext cx="1040219" cy="586676"/>
              </a:xfrm>
              <a:prstGeom prst="rect">
                <a:avLst/>
              </a:prstGeom>
              <a:solidFill>
                <a:srgbClr val="53565A"/>
              </a:solidFill>
              <a:ln w="28575" cap="flat" cmpd="sng" algn="ctr">
                <a:solidFill>
                  <a:srgbClr val="53565A"/>
                </a:solidFill>
                <a:prstDash val="solid"/>
              </a:ln>
              <a:effectLst/>
            </p:spPr>
            <p:txBody>
              <a:bodyPr vert="horz" wrap="none" rtlCol="0" anchor="ctr"/>
              <a:lstStyle/>
              <a:p>
                <a:pPr algn="ctr">
                  <a:defRPr/>
                </a:pPr>
                <a:r>
                  <a:rPr lang="en-US" sz="825" dirty="0">
                    <a:solidFill>
                      <a:schemeClr val="bg1"/>
                    </a:solidFill>
                    <a:latin typeface="Intel Clear"/>
                  </a:rPr>
                  <a:t>Development </a:t>
                </a:r>
              </a:p>
              <a:p>
                <a:pPr algn="ctr">
                  <a:defRPr/>
                </a:pPr>
                <a:r>
                  <a:rPr lang="en-US" sz="825" dirty="0">
                    <a:solidFill>
                      <a:schemeClr val="bg1"/>
                    </a:solidFill>
                    <a:latin typeface="Intel Clear"/>
                  </a:rPr>
                  <a:t>&amp; Test</a:t>
                </a:r>
              </a:p>
            </p:txBody>
          </p:sp>
          <p:sp>
            <p:nvSpPr>
              <p:cNvPr id="54" name="Right Arrow 53"/>
              <p:cNvSpPr/>
              <p:nvPr/>
            </p:nvSpPr>
            <p:spPr>
              <a:xfrm>
                <a:off x="4154371" y="2310766"/>
                <a:ext cx="332590" cy="286870"/>
              </a:xfrm>
              <a:prstGeom prst="rightArrow">
                <a:avLst/>
              </a:prstGeom>
              <a:solidFill>
                <a:srgbClr val="0070C0"/>
              </a:solidFill>
              <a:ln w="9525" cap="flat" cmpd="sng" algn="ctr">
                <a:noFill/>
                <a:prstDash val="solid"/>
              </a:ln>
              <a:effectLst/>
            </p:spPr>
            <p:txBody>
              <a:bodyPr vert="horz" rtlCol="0" anchor="ctr"/>
              <a:lstStyle/>
              <a:p>
                <a:pPr algn="ctr">
                  <a:defRPr/>
                </a:pPr>
                <a:endParaRPr lang="en-US" sz="825">
                  <a:latin typeface="Intel Clear"/>
                </a:endParaRPr>
              </a:p>
            </p:txBody>
          </p:sp>
          <p:sp>
            <p:nvSpPr>
              <p:cNvPr id="55" name="Rectangle 54"/>
              <p:cNvSpPr/>
              <p:nvPr/>
            </p:nvSpPr>
            <p:spPr>
              <a:xfrm>
                <a:off x="3370025" y="2160863"/>
                <a:ext cx="783195" cy="586676"/>
              </a:xfrm>
              <a:prstGeom prst="rect">
                <a:avLst/>
              </a:prstGeom>
              <a:solidFill>
                <a:srgbClr val="53565A"/>
              </a:solidFill>
              <a:ln w="28575" cap="flat" cmpd="sng" algn="ctr">
                <a:solidFill>
                  <a:srgbClr val="53565A"/>
                </a:solidFill>
                <a:prstDash val="solid"/>
              </a:ln>
              <a:effectLst/>
            </p:spPr>
            <p:txBody>
              <a:bodyPr vert="horz" wrap="none" rtlCol="0" anchor="ctr"/>
              <a:lstStyle/>
              <a:p>
                <a:pPr algn="ctr">
                  <a:defRPr/>
                </a:pPr>
                <a:r>
                  <a:rPr lang="en-US" sz="825" dirty="0">
                    <a:solidFill>
                      <a:schemeClr val="bg1"/>
                    </a:solidFill>
                    <a:latin typeface="Intel Clear"/>
                  </a:rPr>
                  <a:t>Sprint </a:t>
                </a:r>
              </a:p>
              <a:p>
                <a:pPr algn="ctr">
                  <a:defRPr/>
                </a:pPr>
                <a:r>
                  <a:rPr lang="en-US" sz="825" dirty="0">
                    <a:solidFill>
                      <a:schemeClr val="bg1"/>
                    </a:solidFill>
                    <a:latin typeface="Intel Clear"/>
                  </a:rPr>
                  <a:t>Planning</a:t>
                </a:r>
              </a:p>
            </p:txBody>
          </p:sp>
          <p:sp>
            <p:nvSpPr>
              <p:cNvPr id="56" name="Right Arrow 55"/>
              <p:cNvSpPr/>
              <p:nvPr/>
            </p:nvSpPr>
            <p:spPr>
              <a:xfrm>
                <a:off x="3129638" y="2310766"/>
                <a:ext cx="343887" cy="286870"/>
              </a:xfrm>
              <a:prstGeom prst="rightArrow">
                <a:avLst/>
              </a:prstGeom>
              <a:solidFill>
                <a:srgbClr val="0070C0"/>
              </a:solidFill>
              <a:ln w="9525" cap="flat" cmpd="sng" algn="ctr">
                <a:noFill/>
                <a:prstDash val="solid"/>
              </a:ln>
              <a:effectLst/>
            </p:spPr>
            <p:txBody>
              <a:bodyPr vert="horz" rtlCol="0" anchor="ctr"/>
              <a:lstStyle/>
              <a:p>
                <a:pPr algn="ctr">
                  <a:defRPr/>
                </a:pPr>
                <a:endParaRPr lang="en-US" sz="825">
                  <a:latin typeface="Intel Clear"/>
                </a:endParaRPr>
              </a:p>
            </p:txBody>
          </p:sp>
          <p:sp>
            <p:nvSpPr>
              <p:cNvPr id="57" name="Rectangle 56"/>
              <p:cNvSpPr/>
              <p:nvPr/>
            </p:nvSpPr>
            <p:spPr>
              <a:xfrm>
                <a:off x="2336841" y="2160863"/>
                <a:ext cx="783195" cy="586676"/>
              </a:xfrm>
              <a:prstGeom prst="rect">
                <a:avLst/>
              </a:prstGeom>
              <a:solidFill>
                <a:srgbClr val="53565A"/>
              </a:solidFill>
              <a:ln w="28575" cap="flat" cmpd="sng" algn="ctr">
                <a:solidFill>
                  <a:srgbClr val="53565A"/>
                </a:solidFill>
                <a:prstDash val="solid"/>
              </a:ln>
              <a:effectLst/>
            </p:spPr>
            <p:txBody>
              <a:bodyPr vert="horz" wrap="none" rtlCol="0" anchor="ctr"/>
              <a:lstStyle/>
              <a:p>
                <a:pPr algn="ctr">
                  <a:defRPr/>
                </a:pPr>
                <a:r>
                  <a:rPr lang="en-US" sz="825" dirty="0">
                    <a:solidFill>
                      <a:schemeClr val="bg1"/>
                    </a:solidFill>
                    <a:latin typeface="Intel Clear"/>
                  </a:rPr>
                  <a:t>Release </a:t>
                </a:r>
              </a:p>
              <a:p>
                <a:pPr algn="ctr">
                  <a:defRPr/>
                </a:pPr>
                <a:r>
                  <a:rPr lang="en-US" sz="825" dirty="0">
                    <a:solidFill>
                      <a:schemeClr val="bg1"/>
                    </a:solidFill>
                    <a:latin typeface="Intel Clear"/>
                  </a:rPr>
                  <a:t>Planning</a:t>
                </a:r>
              </a:p>
            </p:txBody>
          </p:sp>
          <p:sp>
            <p:nvSpPr>
              <p:cNvPr id="58" name="Right Arrow 57"/>
              <p:cNvSpPr/>
              <p:nvPr/>
            </p:nvSpPr>
            <p:spPr>
              <a:xfrm>
                <a:off x="2146230" y="2310766"/>
                <a:ext cx="350708" cy="286870"/>
              </a:xfrm>
              <a:prstGeom prst="rightArrow">
                <a:avLst/>
              </a:prstGeom>
              <a:solidFill>
                <a:srgbClr val="0070C0"/>
              </a:solidFill>
              <a:ln w="9525" cap="flat" cmpd="sng" algn="ctr">
                <a:noFill/>
                <a:prstDash val="solid"/>
              </a:ln>
              <a:effectLst/>
            </p:spPr>
            <p:txBody>
              <a:bodyPr vert="horz" rtlCol="0" anchor="ctr"/>
              <a:lstStyle/>
              <a:p>
                <a:pPr algn="ctr">
                  <a:defRPr/>
                </a:pPr>
                <a:endParaRPr lang="en-US" sz="825">
                  <a:latin typeface="Intel Clear"/>
                </a:endParaRPr>
              </a:p>
            </p:txBody>
          </p:sp>
          <p:sp>
            <p:nvSpPr>
              <p:cNvPr id="59" name="Rectangle 58"/>
              <p:cNvSpPr/>
              <p:nvPr/>
            </p:nvSpPr>
            <p:spPr>
              <a:xfrm>
                <a:off x="825843" y="2160863"/>
                <a:ext cx="1320387" cy="586676"/>
              </a:xfrm>
              <a:prstGeom prst="rect">
                <a:avLst/>
              </a:prstGeom>
              <a:solidFill>
                <a:srgbClr val="53565A"/>
              </a:solidFill>
              <a:ln w="28575" cap="flat" cmpd="sng" algn="ctr">
                <a:solidFill>
                  <a:srgbClr val="53565A"/>
                </a:solidFill>
                <a:prstDash val="solid"/>
              </a:ln>
              <a:effectLst/>
            </p:spPr>
            <p:txBody>
              <a:bodyPr vert="horz" wrap="none" rtlCol="0" anchor="ctr"/>
              <a:lstStyle/>
              <a:p>
                <a:pPr algn="ctr">
                  <a:defRPr/>
                </a:pPr>
                <a:r>
                  <a:rPr lang="en-US" sz="825" dirty="0">
                    <a:solidFill>
                      <a:schemeClr val="bg1"/>
                    </a:solidFill>
                    <a:latin typeface="Intel Clear"/>
                  </a:rPr>
                  <a:t>Investment Themes,  </a:t>
                </a:r>
              </a:p>
              <a:p>
                <a:pPr algn="ctr">
                  <a:defRPr/>
                </a:pPr>
                <a:r>
                  <a:rPr lang="en-US" sz="825" dirty="0">
                    <a:solidFill>
                      <a:schemeClr val="bg1"/>
                    </a:solidFill>
                    <a:latin typeface="Intel Clear"/>
                  </a:rPr>
                  <a:t>Epics (Viability, </a:t>
                </a:r>
              </a:p>
              <a:p>
                <a:pPr algn="ctr">
                  <a:defRPr/>
                </a:pPr>
                <a:r>
                  <a:rPr lang="en-US" sz="825" dirty="0">
                    <a:solidFill>
                      <a:schemeClr val="bg1"/>
                    </a:solidFill>
                    <a:latin typeface="Intel Clear"/>
                  </a:rPr>
                  <a:t>Feasibility, Desirability)</a:t>
                </a:r>
              </a:p>
            </p:txBody>
          </p:sp>
        </p:grpSp>
        <p:grpSp>
          <p:nvGrpSpPr>
            <p:cNvPr id="34" name="Group 33"/>
            <p:cNvGrpSpPr/>
            <p:nvPr/>
          </p:nvGrpSpPr>
          <p:grpSpPr>
            <a:xfrm>
              <a:off x="1218615" y="5923964"/>
              <a:ext cx="6866896" cy="985690"/>
              <a:chOff x="1539135" y="4419048"/>
              <a:chExt cx="5860760" cy="747810"/>
            </a:xfrm>
          </p:grpSpPr>
          <p:sp>
            <p:nvSpPr>
              <p:cNvPr id="44" name="TextBox 43"/>
              <p:cNvSpPr txBox="1"/>
              <p:nvPr/>
            </p:nvSpPr>
            <p:spPr>
              <a:xfrm>
                <a:off x="1539135" y="4419048"/>
                <a:ext cx="1124009" cy="543862"/>
              </a:xfrm>
              <a:prstGeom prst="rect">
                <a:avLst/>
              </a:prstGeom>
              <a:noFill/>
            </p:spPr>
            <p:txBody>
              <a:bodyPr wrap="none" rtlCol="0">
                <a:spAutoFit/>
              </a:bodyPr>
              <a:lstStyle/>
              <a:p>
                <a:pPr algn="ctr"/>
                <a:r>
                  <a:rPr lang="en-US" sz="900" dirty="0">
                    <a:latin typeface="Intel Clear"/>
                  </a:rPr>
                  <a:t>Plan-Of-Intent </a:t>
                </a:r>
                <a:br>
                  <a:rPr lang="en-US" sz="900" dirty="0">
                    <a:latin typeface="Intel Clear"/>
                  </a:rPr>
                </a:br>
                <a:r>
                  <a:rPr lang="en-US" sz="900" dirty="0">
                    <a:latin typeface="Intel Clear"/>
                  </a:rPr>
                  <a:t>Checkpoint</a:t>
                </a:r>
              </a:p>
            </p:txBody>
          </p:sp>
          <p:sp>
            <p:nvSpPr>
              <p:cNvPr id="45" name="TextBox 44"/>
              <p:cNvSpPr txBox="1"/>
              <p:nvPr/>
            </p:nvSpPr>
            <p:spPr>
              <a:xfrm>
                <a:off x="2556245" y="4419048"/>
                <a:ext cx="975526" cy="747810"/>
              </a:xfrm>
              <a:prstGeom prst="rect">
                <a:avLst/>
              </a:prstGeom>
              <a:noFill/>
            </p:spPr>
            <p:txBody>
              <a:bodyPr wrap="square" rtlCol="0">
                <a:spAutoFit/>
              </a:bodyPr>
              <a:lstStyle/>
              <a:p>
                <a:pPr algn="ctr"/>
                <a:r>
                  <a:rPr lang="en-US" sz="900" dirty="0">
                    <a:latin typeface="Intel Clear"/>
                  </a:rPr>
                  <a:t>Release Planning </a:t>
                </a:r>
                <a:br>
                  <a:rPr lang="en-US" sz="900" dirty="0">
                    <a:latin typeface="Intel Clear"/>
                  </a:rPr>
                </a:br>
                <a:r>
                  <a:rPr lang="en-US" sz="900" dirty="0">
                    <a:latin typeface="Intel Clear"/>
                  </a:rPr>
                  <a:t>Checkpoint</a:t>
                </a:r>
              </a:p>
            </p:txBody>
          </p:sp>
          <p:sp>
            <p:nvSpPr>
              <p:cNvPr id="46" name="TextBox 45"/>
              <p:cNvSpPr txBox="1"/>
              <p:nvPr/>
            </p:nvSpPr>
            <p:spPr>
              <a:xfrm>
                <a:off x="3523135" y="4419048"/>
                <a:ext cx="1144438" cy="543862"/>
              </a:xfrm>
              <a:prstGeom prst="rect">
                <a:avLst/>
              </a:prstGeom>
              <a:noFill/>
            </p:spPr>
            <p:txBody>
              <a:bodyPr wrap="none" rtlCol="0">
                <a:spAutoFit/>
              </a:bodyPr>
              <a:lstStyle/>
              <a:p>
                <a:pPr algn="ctr"/>
                <a:r>
                  <a:rPr lang="en-US" sz="900" dirty="0">
                    <a:latin typeface="Intel Clear"/>
                  </a:rPr>
                  <a:t>Sprint Planning</a:t>
                </a:r>
                <a:br>
                  <a:rPr lang="en-US" sz="900" dirty="0">
                    <a:latin typeface="Intel Clear"/>
                  </a:rPr>
                </a:br>
                <a:r>
                  <a:rPr lang="en-US" sz="900" dirty="0">
                    <a:latin typeface="Intel Clear"/>
                  </a:rPr>
                  <a:t>Checkpoint</a:t>
                </a:r>
              </a:p>
            </p:txBody>
          </p:sp>
          <p:sp>
            <p:nvSpPr>
              <p:cNvPr id="47" name="TextBox 46"/>
              <p:cNvSpPr txBox="1"/>
              <p:nvPr/>
            </p:nvSpPr>
            <p:spPr>
              <a:xfrm>
                <a:off x="6246170" y="4428877"/>
                <a:ext cx="1153725" cy="543862"/>
              </a:xfrm>
              <a:prstGeom prst="rect">
                <a:avLst/>
              </a:prstGeom>
              <a:noFill/>
            </p:spPr>
            <p:txBody>
              <a:bodyPr wrap="none" rtlCol="0">
                <a:spAutoFit/>
              </a:bodyPr>
              <a:lstStyle/>
              <a:p>
                <a:pPr algn="ctr"/>
                <a:r>
                  <a:rPr lang="en-US" sz="900" dirty="0">
                    <a:latin typeface="Intel Clear"/>
                  </a:rPr>
                  <a:t>Release Launch</a:t>
                </a:r>
                <a:br>
                  <a:rPr lang="en-US" sz="900" dirty="0">
                    <a:latin typeface="Intel Clear"/>
                  </a:rPr>
                </a:br>
                <a:r>
                  <a:rPr lang="en-US" sz="900" dirty="0">
                    <a:latin typeface="Intel Clear"/>
                  </a:rPr>
                  <a:t>Checkpoint</a:t>
                </a:r>
              </a:p>
            </p:txBody>
          </p:sp>
        </p:grpSp>
        <p:sp>
          <p:nvSpPr>
            <p:cNvPr id="35" name="TextBox 34"/>
            <p:cNvSpPr txBox="1"/>
            <p:nvPr/>
          </p:nvSpPr>
          <p:spPr>
            <a:xfrm>
              <a:off x="3393827" y="5118411"/>
              <a:ext cx="4389690" cy="405681"/>
            </a:xfrm>
            <a:prstGeom prst="rect">
              <a:avLst/>
            </a:prstGeom>
            <a:noFill/>
          </p:spPr>
          <p:txBody>
            <a:bodyPr wrap="none" rtlCol="0" anchor="ctr">
              <a:noAutofit/>
            </a:bodyPr>
            <a:lstStyle/>
            <a:p>
              <a:pPr algn="ctr"/>
              <a:r>
                <a:rPr lang="en-US" sz="900" dirty="0">
                  <a:latin typeface="Intel Clear"/>
                </a:rPr>
                <a:t>Develop on a Cadence, Release on Demand</a:t>
              </a:r>
            </a:p>
          </p:txBody>
        </p:sp>
        <p:cxnSp>
          <p:nvCxnSpPr>
            <p:cNvPr id="36" name="Straight Arrow Connector 35"/>
            <p:cNvCxnSpPr/>
            <p:nvPr/>
          </p:nvCxnSpPr>
          <p:spPr bwMode="auto">
            <a:xfrm>
              <a:off x="7515074" y="4511486"/>
              <a:ext cx="935" cy="1343510"/>
            </a:xfrm>
            <a:prstGeom prst="straightConnector1">
              <a:avLst/>
            </a:prstGeom>
            <a:solidFill>
              <a:srgbClr val="727478"/>
            </a:solidFill>
            <a:ln w="9525" cap="flat" cmpd="sng" algn="ctr">
              <a:solidFill>
                <a:srgbClr val="53565A"/>
              </a:solidFill>
              <a:prstDash val="sysDot"/>
              <a:round/>
              <a:headEnd type="none" w="med" len="med"/>
              <a:tailEnd type="arrow"/>
            </a:ln>
            <a:effectLst/>
          </p:spPr>
        </p:cxnSp>
        <p:sp>
          <p:nvSpPr>
            <p:cNvPr id="37" name="TextBox 36"/>
            <p:cNvSpPr txBox="1"/>
            <p:nvPr/>
          </p:nvSpPr>
          <p:spPr>
            <a:xfrm>
              <a:off x="4912802" y="4590689"/>
              <a:ext cx="1014494" cy="448040"/>
            </a:xfrm>
            <a:prstGeom prst="rect">
              <a:avLst/>
            </a:prstGeom>
            <a:noFill/>
          </p:spPr>
          <p:txBody>
            <a:bodyPr wrap="none" rtlCol="0" anchor="ctr">
              <a:spAutoFit/>
            </a:bodyPr>
            <a:lstStyle/>
            <a:p>
              <a:pPr algn="ctr"/>
              <a:r>
                <a:rPr lang="en-US" sz="900" dirty="0">
                  <a:latin typeface="Intel Clear"/>
                </a:rPr>
                <a:t>1-4 Weeks</a:t>
              </a:r>
            </a:p>
          </p:txBody>
        </p:sp>
        <p:sp>
          <p:nvSpPr>
            <p:cNvPr id="38" name="Right Brace 37"/>
            <p:cNvSpPr/>
            <p:nvPr/>
          </p:nvSpPr>
          <p:spPr>
            <a:xfrm>
              <a:off x="2130677" y="1717046"/>
              <a:ext cx="139533" cy="590965"/>
            </a:xfrm>
            <a:prstGeom prst="rightBrace">
              <a:avLst/>
            </a:prstGeom>
            <a:noFill/>
            <a:ln w="9525" cap="flat" cmpd="sng" algn="ctr">
              <a:solidFill>
                <a:srgbClr val="B71234"/>
              </a:solidFill>
              <a:prstDash val="solid"/>
            </a:ln>
            <a:effectLst/>
          </p:spPr>
          <p:txBody>
            <a:bodyPr rtlCol="0" anchor="ctr"/>
            <a:lstStyle/>
            <a:p>
              <a:pPr algn="ctr">
                <a:defRPr/>
              </a:pPr>
              <a:endParaRPr lang="en-US" sz="900">
                <a:latin typeface="Intel Clear"/>
              </a:endParaRPr>
            </a:p>
          </p:txBody>
        </p:sp>
        <p:sp>
          <p:nvSpPr>
            <p:cNvPr id="39" name="Left Brace 38"/>
            <p:cNvSpPr/>
            <p:nvPr/>
          </p:nvSpPr>
          <p:spPr>
            <a:xfrm>
              <a:off x="2541453" y="2051443"/>
              <a:ext cx="100802" cy="1388892"/>
            </a:xfrm>
            <a:prstGeom prst="leftBrace">
              <a:avLst/>
            </a:prstGeom>
            <a:noFill/>
            <a:ln w="9525" cap="flat" cmpd="sng" algn="ctr">
              <a:solidFill>
                <a:srgbClr val="B71234"/>
              </a:solidFill>
              <a:prstDash val="solid"/>
            </a:ln>
            <a:effectLst/>
          </p:spPr>
          <p:txBody>
            <a:bodyPr rtlCol="0" anchor="ctr"/>
            <a:lstStyle/>
            <a:p>
              <a:pPr algn="ctr">
                <a:defRPr/>
              </a:pPr>
              <a:endParaRPr lang="en-US" sz="900">
                <a:latin typeface="Intel Clear"/>
              </a:endParaRPr>
            </a:p>
          </p:txBody>
        </p:sp>
        <p:cxnSp>
          <p:nvCxnSpPr>
            <p:cNvPr id="40" name="Curved Connector 39"/>
            <p:cNvCxnSpPr>
              <a:stCxn id="38" idx="1"/>
              <a:endCxn id="39" idx="1"/>
            </p:cNvCxnSpPr>
            <p:nvPr/>
          </p:nvCxnSpPr>
          <p:spPr>
            <a:xfrm rot="10800000" flipH="1" flipV="1">
              <a:off x="2270209" y="2012529"/>
              <a:ext cx="271243" cy="733360"/>
            </a:xfrm>
            <a:prstGeom prst="curvedConnector3">
              <a:avLst>
                <a:gd name="adj1" fmla="val 42899"/>
              </a:avLst>
            </a:prstGeom>
            <a:noFill/>
            <a:ln w="9525" cap="flat" cmpd="sng" algn="ctr">
              <a:solidFill>
                <a:srgbClr val="727478">
                  <a:shade val="95000"/>
                  <a:satMod val="105000"/>
                </a:srgbClr>
              </a:solidFill>
              <a:prstDash val="solid"/>
              <a:tailEnd type="triangle"/>
            </a:ln>
            <a:effectLst/>
          </p:spPr>
        </p:cxnSp>
        <p:sp>
          <p:nvSpPr>
            <p:cNvPr id="41" name="Right Brace 40"/>
            <p:cNvSpPr/>
            <p:nvPr/>
          </p:nvSpPr>
          <p:spPr>
            <a:xfrm>
              <a:off x="3005723" y="2067858"/>
              <a:ext cx="139533" cy="590965"/>
            </a:xfrm>
            <a:prstGeom prst="rightBrace">
              <a:avLst/>
            </a:prstGeom>
            <a:noFill/>
            <a:ln w="9525" cap="flat" cmpd="sng" algn="ctr">
              <a:solidFill>
                <a:srgbClr val="B71234"/>
              </a:solidFill>
              <a:prstDash val="solid"/>
            </a:ln>
            <a:effectLst/>
          </p:spPr>
          <p:txBody>
            <a:bodyPr rtlCol="0" anchor="ctr"/>
            <a:lstStyle/>
            <a:p>
              <a:pPr algn="ctr">
                <a:defRPr/>
              </a:pPr>
              <a:endParaRPr lang="en-US" sz="900">
                <a:latin typeface="Intel Clear"/>
              </a:endParaRPr>
            </a:p>
          </p:txBody>
        </p:sp>
        <p:cxnSp>
          <p:nvCxnSpPr>
            <p:cNvPr id="42" name="Straight Arrow Connector 41"/>
            <p:cNvCxnSpPr/>
            <p:nvPr/>
          </p:nvCxnSpPr>
          <p:spPr bwMode="auto">
            <a:xfrm flipH="1">
              <a:off x="5652960" y="4478315"/>
              <a:ext cx="2637" cy="1376681"/>
            </a:xfrm>
            <a:prstGeom prst="straightConnector1">
              <a:avLst/>
            </a:prstGeom>
            <a:solidFill>
              <a:srgbClr val="727478"/>
            </a:solidFill>
            <a:ln w="9525" cap="flat" cmpd="sng" algn="ctr">
              <a:solidFill>
                <a:srgbClr val="53565A"/>
              </a:solidFill>
              <a:prstDash val="sysDot"/>
              <a:round/>
              <a:headEnd type="none" w="med" len="med"/>
              <a:tailEnd type="arrow"/>
            </a:ln>
            <a:effectLst/>
          </p:spPr>
        </p:cxnSp>
        <p:sp>
          <p:nvSpPr>
            <p:cNvPr id="43" name="TextBox 42"/>
            <p:cNvSpPr txBox="1"/>
            <p:nvPr/>
          </p:nvSpPr>
          <p:spPr>
            <a:xfrm>
              <a:off x="4874003" y="5931076"/>
              <a:ext cx="1819925" cy="716866"/>
            </a:xfrm>
            <a:prstGeom prst="rect">
              <a:avLst/>
            </a:prstGeom>
            <a:noFill/>
          </p:spPr>
          <p:txBody>
            <a:bodyPr wrap="square" rtlCol="0">
              <a:spAutoFit/>
            </a:bodyPr>
            <a:lstStyle/>
            <a:p>
              <a:pPr algn="ctr"/>
              <a:r>
                <a:rPr lang="en-US" sz="900" dirty="0">
                  <a:latin typeface="Intel Clear"/>
                </a:rPr>
                <a:t>Sprint / Release Readiness Checkpoint</a:t>
              </a:r>
            </a:p>
          </p:txBody>
        </p:sp>
      </p:grpSp>
    </p:spTree>
    <p:extLst>
      <p:ext uri="{BB962C8B-B14F-4D97-AF65-F5344CB8AC3E}">
        <p14:creationId xmlns:p14="http://schemas.microsoft.com/office/powerpoint/2010/main" val="336684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17</a:t>
            </a:fld>
            <a:endParaRPr lang="en-US" dirty="0"/>
          </a:p>
        </p:txBody>
      </p:sp>
      <p:sp>
        <p:nvSpPr>
          <p:cNvPr id="3" name="Title 2"/>
          <p:cNvSpPr>
            <a:spLocks noGrp="1"/>
          </p:cNvSpPr>
          <p:nvPr>
            <p:ph type="title"/>
          </p:nvPr>
        </p:nvSpPr>
        <p:spPr/>
        <p:txBody>
          <a:bodyPr/>
          <a:lstStyle/>
          <a:p>
            <a:r>
              <a:rPr lang="en-US" dirty="0" smtClean="0"/>
              <a:t>2.1  Mandatory SDL Activities                                       .</a:t>
            </a:r>
            <a:endParaRPr lang="en-US" dirty="0"/>
          </a:p>
        </p:txBody>
      </p:sp>
      <p:sp>
        <p:nvSpPr>
          <p:cNvPr id="4" name="Content Placeholder 3"/>
          <p:cNvSpPr>
            <a:spLocks noGrp="1"/>
          </p:cNvSpPr>
          <p:nvPr>
            <p:ph sz="quarter" idx="13"/>
          </p:nvPr>
        </p:nvSpPr>
        <p:spPr>
          <a:xfrm>
            <a:off x="455613" y="1203326"/>
            <a:ext cx="8228012" cy="2554392"/>
          </a:xfrm>
        </p:spPr>
        <p:txBody>
          <a:bodyPr/>
          <a:lstStyle/>
          <a:p>
            <a:r>
              <a:rPr lang="en-US" dirty="0" smtClean="0"/>
              <a:t>1.  Static Analysis</a:t>
            </a:r>
          </a:p>
          <a:p>
            <a:r>
              <a:rPr lang="en-US" dirty="0" smtClean="0"/>
              <a:t>2.  Manual Code Review</a:t>
            </a:r>
            <a:endParaRPr lang="en-US" dirty="0" smtClean="0"/>
          </a:p>
          <a:p>
            <a:r>
              <a:rPr lang="en-US" dirty="0"/>
              <a:t>3</a:t>
            </a:r>
            <a:r>
              <a:rPr lang="en-US" dirty="0" smtClean="0"/>
              <a:t>.  </a:t>
            </a:r>
            <a:r>
              <a:rPr lang="en-US" dirty="0" smtClean="0"/>
              <a:t>Privacy Review</a:t>
            </a:r>
          </a:p>
          <a:p>
            <a:r>
              <a:rPr lang="en-US" dirty="0"/>
              <a:t>4</a:t>
            </a:r>
            <a:r>
              <a:rPr lang="en-US" dirty="0" smtClean="0"/>
              <a:t>.  </a:t>
            </a:r>
            <a:r>
              <a:rPr lang="en-US" dirty="0" smtClean="0"/>
              <a:t>Security Definition of Done</a:t>
            </a:r>
          </a:p>
          <a:p>
            <a:pPr lvl="1"/>
            <a:r>
              <a:rPr lang="en-US" dirty="0" smtClean="0"/>
              <a:t>Agile storyboard</a:t>
            </a:r>
          </a:p>
          <a:p>
            <a:r>
              <a:rPr lang="en-US" dirty="0"/>
              <a:t>5</a:t>
            </a:r>
            <a:r>
              <a:rPr lang="en-US" dirty="0" smtClean="0"/>
              <a:t>.  </a:t>
            </a:r>
            <a:r>
              <a:rPr lang="en-US" dirty="0" smtClean="0"/>
              <a:t>7 Key </a:t>
            </a:r>
            <a:r>
              <a:rPr lang="en-US" dirty="0" smtClean="0"/>
              <a:t>Questions</a:t>
            </a:r>
            <a:endParaRPr lang="en-US" dirty="0" smtClean="0"/>
          </a:p>
        </p:txBody>
      </p:sp>
      <p:grpSp>
        <p:nvGrpSpPr>
          <p:cNvPr id="11" name="Group 10"/>
          <p:cNvGrpSpPr/>
          <p:nvPr/>
        </p:nvGrpSpPr>
        <p:grpSpPr>
          <a:xfrm>
            <a:off x="3862425" y="1147891"/>
            <a:ext cx="4898319" cy="3445467"/>
            <a:chOff x="3862425" y="1147891"/>
            <a:chExt cx="4898319" cy="3445467"/>
          </a:xfrm>
        </p:grpSpPr>
        <p:pic>
          <p:nvPicPr>
            <p:cNvPr id="7" name="Picture 2" descr="https://techfilipelouro.files.wordpress.com/2015/05/versionone-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7325" y="4044182"/>
              <a:ext cx="2968517" cy="5491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3862425" y="1147891"/>
              <a:ext cx="4898319" cy="2665262"/>
            </a:xfrm>
            <a:prstGeom prst="rect">
              <a:avLst/>
            </a:prstGeom>
          </p:spPr>
        </p:pic>
      </p:grpSp>
    </p:spTree>
    <p:extLst>
      <p:ext uri="{BB962C8B-B14F-4D97-AF65-F5344CB8AC3E}">
        <p14:creationId xmlns:p14="http://schemas.microsoft.com/office/powerpoint/2010/main" val="78383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18</a:t>
            </a:fld>
            <a:endParaRPr lang="en-US" dirty="0"/>
          </a:p>
        </p:txBody>
      </p:sp>
      <p:sp>
        <p:nvSpPr>
          <p:cNvPr id="3" name="Title 2"/>
          <p:cNvSpPr>
            <a:spLocks noGrp="1"/>
          </p:cNvSpPr>
          <p:nvPr>
            <p:ph type="title"/>
          </p:nvPr>
        </p:nvSpPr>
        <p:spPr/>
        <p:txBody>
          <a:bodyPr/>
          <a:lstStyle/>
          <a:p>
            <a:r>
              <a:rPr lang="en-US" dirty="0" smtClean="0"/>
              <a:t>2.2  Conditional SDL </a:t>
            </a:r>
            <a:r>
              <a:rPr lang="en-US" dirty="0"/>
              <a:t>Activities   </a:t>
            </a:r>
            <a:r>
              <a:rPr lang="en-US" dirty="0" smtClean="0"/>
              <a:t>                                   </a:t>
            </a:r>
            <a:r>
              <a:rPr lang="en-US" dirty="0"/>
              <a:t>.</a:t>
            </a:r>
          </a:p>
        </p:txBody>
      </p:sp>
      <p:sp>
        <p:nvSpPr>
          <p:cNvPr id="4" name="Content Placeholder 3"/>
          <p:cNvSpPr>
            <a:spLocks noGrp="1"/>
          </p:cNvSpPr>
          <p:nvPr>
            <p:ph sz="quarter" idx="13"/>
          </p:nvPr>
        </p:nvSpPr>
        <p:spPr>
          <a:xfrm>
            <a:off x="455613" y="1203325"/>
            <a:ext cx="3679659" cy="3425825"/>
          </a:xfrm>
        </p:spPr>
        <p:txBody>
          <a:bodyPr/>
          <a:lstStyle/>
          <a:p>
            <a:r>
              <a:rPr lang="en-US" dirty="0" smtClean="0"/>
              <a:t>7 Key Questions</a:t>
            </a:r>
            <a:endParaRPr lang="en-US" dirty="0"/>
          </a:p>
        </p:txBody>
      </p:sp>
      <p:sp>
        <p:nvSpPr>
          <p:cNvPr id="5" name="Content Placeholder 6"/>
          <p:cNvSpPr txBox="1">
            <a:spLocks/>
          </p:cNvSpPr>
          <p:nvPr/>
        </p:nvSpPr>
        <p:spPr>
          <a:xfrm>
            <a:off x="4039737" y="934423"/>
            <a:ext cx="4537880" cy="3606016"/>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600" b="1" dirty="0" smtClean="0"/>
              <a:t>1.  Release Scope</a:t>
            </a:r>
          </a:p>
          <a:p>
            <a:pPr lvl="2">
              <a:spcBef>
                <a:spcPts val="600"/>
              </a:spcBef>
              <a:tabLst>
                <a:tab pos="0" algn="l"/>
                <a:tab pos="172641" algn="l"/>
                <a:tab pos="342900" algn="l"/>
              </a:tabLst>
            </a:pPr>
            <a:r>
              <a:rPr lang="en-US" sz="1400" dirty="0" smtClean="0"/>
              <a:t>Major, Minor, Patch, Hotfix</a:t>
            </a:r>
          </a:p>
          <a:p>
            <a:pPr>
              <a:spcBef>
                <a:spcPts val="600"/>
              </a:spcBef>
            </a:pPr>
            <a:r>
              <a:rPr lang="en-US" sz="1600" b="1" dirty="0" smtClean="0"/>
              <a:t>2.  Architecture</a:t>
            </a:r>
          </a:p>
          <a:p>
            <a:pPr lvl="2">
              <a:spcBef>
                <a:spcPts val="600"/>
              </a:spcBef>
              <a:tabLst>
                <a:tab pos="172641" algn="l"/>
                <a:tab pos="342900" algn="l"/>
                <a:tab pos="2656285" algn="l"/>
              </a:tabLst>
            </a:pPr>
            <a:r>
              <a:rPr lang="en-US" sz="1400" dirty="0" smtClean="0"/>
              <a:t>No change, Some change, Redesign, Greenfield</a:t>
            </a:r>
          </a:p>
          <a:p>
            <a:pPr>
              <a:spcBef>
                <a:spcPts val="600"/>
              </a:spcBef>
            </a:pPr>
            <a:r>
              <a:rPr lang="en-US" sz="1600" b="1" dirty="0" smtClean="0"/>
              <a:t>3.  Using 3</a:t>
            </a:r>
            <a:r>
              <a:rPr lang="en-US" sz="1600" b="1" baseline="30000" dirty="0" smtClean="0"/>
              <a:t>rd</a:t>
            </a:r>
            <a:r>
              <a:rPr lang="en-US" sz="1600" b="1" dirty="0" smtClean="0"/>
              <a:t> Party / Open Source  Software</a:t>
            </a:r>
          </a:p>
          <a:p>
            <a:pPr>
              <a:spcBef>
                <a:spcPts val="600"/>
              </a:spcBef>
            </a:pPr>
            <a:r>
              <a:rPr lang="en-US" sz="1600" b="1" dirty="0" smtClean="0"/>
              <a:t>4.  Hosting</a:t>
            </a:r>
          </a:p>
          <a:p>
            <a:pPr lvl="2">
              <a:spcBef>
                <a:spcPts val="600"/>
              </a:spcBef>
              <a:tabLst>
                <a:tab pos="172641" algn="l"/>
                <a:tab pos="342900" algn="l"/>
                <a:tab pos="2656285" algn="l"/>
              </a:tabLst>
            </a:pPr>
            <a:r>
              <a:rPr lang="en-US" sz="1400" dirty="0" smtClean="0"/>
              <a:t>By us, By partner (SaaS)</a:t>
            </a:r>
          </a:p>
          <a:p>
            <a:pPr>
              <a:spcBef>
                <a:spcPts val="600"/>
              </a:spcBef>
            </a:pPr>
            <a:r>
              <a:rPr lang="en-US" sz="1600" b="1" dirty="0" smtClean="0"/>
              <a:t>5.  Privacy</a:t>
            </a:r>
          </a:p>
          <a:p>
            <a:pPr lvl="2">
              <a:spcBef>
                <a:spcPts val="600"/>
              </a:spcBef>
            </a:pPr>
            <a:r>
              <a:rPr lang="en-US" sz="1400" dirty="0" smtClean="0"/>
              <a:t>Collecting customer data (PII)</a:t>
            </a:r>
          </a:p>
          <a:p>
            <a:pPr>
              <a:spcBef>
                <a:spcPts val="600"/>
              </a:spcBef>
            </a:pPr>
            <a:r>
              <a:rPr lang="en-US" sz="1600" b="1" dirty="0" smtClean="0"/>
              <a:t>6.  Interfaces</a:t>
            </a:r>
          </a:p>
          <a:p>
            <a:pPr lvl="2">
              <a:spcBef>
                <a:spcPts val="600"/>
              </a:spcBef>
              <a:tabLst>
                <a:tab pos="172641" algn="l"/>
                <a:tab pos="342900" algn="l"/>
                <a:tab pos="2656285" algn="l"/>
              </a:tabLst>
            </a:pPr>
            <a:r>
              <a:rPr lang="en-US" sz="1400" dirty="0" smtClean="0"/>
              <a:t>Web, Web Services, Non-Web</a:t>
            </a:r>
          </a:p>
          <a:p>
            <a:pPr>
              <a:spcBef>
                <a:spcPts val="600"/>
              </a:spcBef>
            </a:pPr>
            <a:r>
              <a:rPr lang="en-US" sz="1600" b="1" dirty="0" smtClean="0"/>
              <a:t>7.  Releasing with an Operating Syste</a:t>
            </a:r>
            <a:r>
              <a:rPr lang="en-US" sz="1600" b="1" dirty="0"/>
              <a:t>m</a:t>
            </a:r>
            <a:endParaRPr lang="en-US" sz="1200" dirty="0"/>
          </a:p>
        </p:txBody>
      </p:sp>
      <p:grpSp>
        <p:nvGrpSpPr>
          <p:cNvPr id="7" name="Group 6"/>
          <p:cNvGrpSpPr/>
          <p:nvPr/>
        </p:nvGrpSpPr>
        <p:grpSpPr>
          <a:xfrm>
            <a:off x="619600" y="1963624"/>
            <a:ext cx="2229565" cy="2229565"/>
            <a:chOff x="619600" y="1963624"/>
            <a:chExt cx="2229565" cy="2229565"/>
          </a:xfrm>
        </p:grpSpPr>
        <p:pic>
          <p:nvPicPr>
            <p:cNvPr id="11266" name="Picture 2" descr="Image result for blue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899745">
              <a:off x="619600" y="1963624"/>
              <a:ext cx="2229565" cy="2229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65037" y="3010167"/>
              <a:ext cx="518615" cy="738664"/>
            </a:xfrm>
            <a:prstGeom prst="rect">
              <a:avLst/>
            </a:prstGeom>
            <a:noFill/>
          </p:spPr>
          <p:txBody>
            <a:bodyPr vert="horz" wrap="square" lIns="0" tIns="0" rIns="0" bIns="0" rtlCol="0">
              <a:spAutoFit/>
            </a:bodyPr>
            <a:lstStyle/>
            <a:p>
              <a:pPr algn="ctr"/>
              <a:r>
                <a:rPr lang="en-US" sz="4800" b="1" dirty="0" smtClean="0">
                  <a:solidFill>
                    <a:schemeClr val="bg1"/>
                  </a:solidFill>
                </a:rPr>
                <a:t>7</a:t>
              </a:r>
            </a:p>
          </p:txBody>
        </p:sp>
      </p:grpSp>
    </p:spTree>
    <p:extLst>
      <p:ext uri="{BB962C8B-B14F-4D97-AF65-F5344CB8AC3E}">
        <p14:creationId xmlns:p14="http://schemas.microsoft.com/office/powerpoint/2010/main" val="399837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19</a:t>
            </a:fld>
            <a:endParaRPr lang="en-US" dirty="0"/>
          </a:p>
        </p:txBody>
      </p:sp>
      <p:sp>
        <p:nvSpPr>
          <p:cNvPr id="3" name="Title 2"/>
          <p:cNvSpPr>
            <a:spLocks noGrp="1"/>
          </p:cNvSpPr>
          <p:nvPr>
            <p:ph type="title"/>
          </p:nvPr>
        </p:nvSpPr>
        <p:spPr/>
        <p:txBody>
          <a:bodyPr/>
          <a:lstStyle/>
          <a:p>
            <a:r>
              <a:rPr lang="en-US" dirty="0" smtClean="0"/>
              <a:t>2.3  Execution</a:t>
            </a:r>
            <a:endParaRPr lang="en-US" dirty="0"/>
          </a:p>
        </p:txBody>
      </p:sp>
      <p:sp>
        <p:nvSpPr>
          <p:cNvPr id="4" name="Content Placeholder 3"/>
          <p:cNvSpPr>
            <a:spLocks noGrp="1"/>
          </p:cNvSpPr>
          <p:nvPr>
            <p:ph sz="quarter" idx="13"/>
          </p:nvPr>
        </p:nvSpPr>
        <p:spPr/>
        <p:txBody>
          <a:bodyPr/>
          <a:lstStyle/>
          <a:p>
            <a:r>
              <a:rPr lang="en-US" dirty="0" smtClean="0"/>
              <a:t>How?</a:t>
            </a:r>
          </a:p>
          <a:p>
            <a:pPr lvl="1"/>
            <a:r>
              <a:rPr lang="en-US" dirty="0" smtClean="0"/>
              <a:t>Templates</a:t>
            </a:r>
          </a:p>
          <a:p>
            <a:pPr lvl="2"/>
            <a:r>
              <a:rPr lang="en-US" dirty="0" smtClean="0"/>
              <a:t>Tasks</a:t>
            </a:r>
          </a:p>
          <a:p>
            <a:pPr lvl="2"/>
            <a:r>
              <a:rPr lang="en-US" dirty="0" smtClean="0"/>
              <a:t>Tools</a:t>
            </a:r>
          </a:p>
          <a:p>
            <a:pPr lvl="2"/>
            <a:r>
              <a:rPr lang="en-US" dirty="0" smtClean="0"/>
              <a:t>Resident experts</a:t>
            </a:r>
          </a:p>
          <a:p>
            <a:pPr lvl="2"/>
            <a:r>
              <a:rPr lang="en-US" dirty="0" smtClean="0"/>
              <a:t>Resources</a:t>
            </a:r>
          </a:p>
          <a:p>
            <a:r>
              <a:rPr lang="en-US" dirty="0"/>
              <a:t>When?</a:t>
            </a:r>
          </a:p>
          <a:p>
            <a:r>
              <a:rPr lang="en-US" dirty="0"/>
              <a:t>Why</a:t>
            </a:r>
            <a:r>
              <a:rPr lang="en-US" dirty="0" smtClean="0"/>
              <a:t>?</a:t>
            </a:r>
            <a:endParaRPr lang="en-US" dirty="0"/>
          </a:p>
        </p:txBody>
      </p:sp>
      <p:pic>
        <p:nvPicPr>
          <p:cNvPr id="5" name="Picture 4"/>
          <p:cNvPicPr>
            <a:picLocks noChangeAspect="1"/>
          </p:cNvPicPr>
          <p:nvPr/>
        </p:nvPicPr>
        <p:blipFill>
          <a:blip r:embed="rId2"/>
          <a:stretch>
            <a:fillRect/>
          </a:stretch>
        </p:blipFill>
        <p:spPr>
          <a:xfrm>
            <a:off x="2738744" y="1573313"/>
            <a:ext cx="5944881" cy="2391362"/>
          </a:xfrm>
          <a:prstGeom prst="rect">
            <a:avLst/>
          </a:prstGeom>
        </p:spPr>
      </p:pic>
    </p:spTree>
    <p:extLst>
      <p:ext uri="{BB962C8B-B14F-4D97-AF65-F5344CB8AC3E}">
        <p14:creationId xmlns:p14="http://schemas.microsoft.com/office/powerpoint/2010/main" val="965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a:t>
            </a:fld>
            <a:endParaRPr lang="en-US" dirty="0"/>
          </a:p>
        </p:txBody>
      </p:sp>
      <p:sp>
        <p:nvSpPr>
          <p:cNvPr id="3" name="Title 2"/>
          <p:cNvSpPr>
            <a:spLocks noGrp="1"/>
          </p:cNvSpPr>
          <p:nvPr>
            <p:ph type="title"/>
          </p:nvPr>
        </p:nvSpPr>
        <p:spPr/>
        <p:txBody>
          <a:bodyPr/>
          <a:lstStyle/>
          <a:p>
            <a:r>
              <a:rPr lang="en-US" dirty="0" smtClean="0"/>
              <a:t>Alternate Title</a:t>
            </a:r>
            <a:endParaRPr lang="en-US" dirty="0"/>
          </a:p>
        </p:txBody>
      </p:sp>
      <p:sp>
        <p:nvSpPr>
          <p:cNvPr id="4" name="Content Placeholder 3"/>
          <p:cNvSpPr>
            <a:spLocks noGrp="1"/>
          </p:cNvSpPr>
          <p:nvPr>
            <p:ph sz="quarter" idx="13"/>
          </p:nvPr>
        </p:nvSpPr>
        <p:spPr>
          <a:xfrm>
            <a:off x="455613" y="1203326"/>
            <a:ext cx="8228012" cy="613600"/>
          </a:xfrm>
        </p:spPr>
        <p:txBody>
          <a:bodyPr/>
          <a:lstStyle/>
          <a:p>
            <a:pPr algn="ctr"/>
            <a:r>
              <a:rPr lang="en-US" sz="4000" dirty="0" smtClean="0"/>
              <a:t>How </a:t>
            </a:r>
            <a:r>
              <a:rPr lang="en-US" sz="4000" u="sng" dirty="0" smtClean="0"/>
              <a:t>Not</a:t>
            </a:r>
            <a:r>
              <a:rPr lang="en-US" sz="4000" dirty="0" smtClean="0"/>
              <a:t> To Build A Trojan Horse</a:t>
            </a:r>
            <a:endParaRPr lang="en-US" sz="4000" dirty="0"/>
          </a:p>
        </p:txBody>
      </p:sp>
      <p:pic>
        <p:nvPicPr>
          <p:cNvPr id="1026" name="Picture 2" descr="Image result for trojan horse secu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158" y="2079653"/>
            <a:ext cx="2118922" cy="236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69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25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766710" y="4881950"/>
            <a:ext cx="230989" cy="154577"/>
          </a:xfrm>
        </p:spPr>
        <p:txBody>
          <a:bodyPr/>
          <a:lstStyle/>
          <a:p>
            <a:pPr algn="r"/>
            <a:fld id="{EEB8B06D-99A5-468B-806E-293788FE9637}" type="slidenum">
              <a:rPr lang="en-US" sz="800" smtClean="0">
                <a:solidFill>
                  <a:schemeClr val="bg1"/>
                </a:solidFill>
              </a:rPr>
              <a:pPr algn="r"/>
              <a:t>20</a:t>
            </a:fld>
            <a:endParaRPr lang="en-US" sz="800" dirty="0">
              <a:solidFill>
                <a:schemeClr val="bg1"/>
              </a:solidFill>
            </a:endParaRPr>
          </a:p>
        </p:txBody>
      </p:sp>
      <p:sp>
        <p:nvSpPr>
          <p:cNvPr id="12" name="Title 6"/>
          <p:cNvSpPr>
            <a:spLocks noGrp="1"/>
          </p:cNvSpPr>
          <p:nvPr>
            <p:ph type="title"/>
          </p:nvPr>
        </p:nvSpPr>
        <p:spPr>
          <a:xfrm>
            <a:off x="798394" y="119063"/>
            <a:ext cx="7962220" cy="6667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smtClean="0"/>
              <a:t>When?								Technical Activities</a:t>
            </a:r>
            <a:endParaRPr lang="en-US" dirty="0"/>
          </a:p>
        </p:txBody>
      </p:sp>
      <p:pic>
        <p:nvPicPr>
          <p:cNvPr id="8" name="Picture 7"/>
          <p:cNvPicPr>
            <a:picLocks noChangeAspect="1"/>
          </p:cNvPicPr>
          <p:nvPr/>
        </p:nvPicPr>
        <p:blipFill>
          <a:blip r:embed="rId2"/>
          <a:stretch>
            <a:fillRect/>
          </a:stretch>
        </p:blipFill>
        <p:spPr>
          <a:xfrm>
            <a:off x="1836867" y="119061"/>
            <a:ext cx="5263066" cy="4620889"/>
          </a:xfrm>
          <a:prstGeom prst="rect">
            <a:avLst/>
          </a:prstGeom>
        </p:spPr>
      </p:pic>
    </p:spTree>
    <p:extLst>
      <p:ext uri="{BB962C8B-B14F-4D97-AF65-F5344CB8AC3E}">
        <p14:creationId xmlns:p14="http://schemas.microsoft.com/office/powerpoint/2010/main" val="1196580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760614" y="4881950"/>
            <a:ext cx="230989" cy="154577"/>
          </a:xfrm>
        </p:spPr>
        <p:txBody>
          <a:bodyPr/>
          <a:lstStyle/>
          <a:p>
            <a:pPr algn="r"/>
            <a:fld id="{EEB8B06D-99A5-468B-806E-293788FE9637}" type="slidenum">
              <a:rPr lang="en-US" sz="800" smtClean="0">
                <a:solidFill>
                  <a:schemeClr val="bg1"/>
                </a:solidFill>
              </a:rPr>
              <a:pPr algn="r"/>
              <a:t>21</a:t>
            </a:fld>
            <a:endParaRPr lang="en-US" sz="800" dirty="0">
              <a:solidFill>
                <a:schemeClr val="bg1"/>
              </a:solidFill>
            </a:endParaRPr>
          </a:p>
        </p:txBody>
      </p:sp>
      <p:sp>
        <p:nvSpPr>
          <p:cNvPr id="12" name="Title 6"/>
          <p:cNvSpPr>
            <a:spLocks noGrp="1"/>
          </p:cNvSpPr>
          <p:nvPr>
            <p:ph type="title"/>
          </p:nvPr>
        </p:nvSpPr>
        <p:spPr>
          <a:xfrm>
            <a:off x="798394" y="119063"/>
            <a:ext cx="7962220" cy="6667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smtClean="0"/>
              <a:t>Why?											VM Flowchart</a:t>
            </a:r>
            <a:endParaRPr lang="en-US" dirty="0"/>
          </a:p>
        </p:txBody>
      </p:sp>
      <p:grpSp>
        <p:nvGrpSpPr>
          <p:cNvPr id="6" name="Group 5"/>
          <p:cNvGrpSpPr/>
          <p:nvPr/>
        </p:nvGrpSpPr>
        <p:grpSpPr>
          <a:xfrm>
            <a:off x="798394" y="119063"/>
            <a:ext cx="7375647" cy="5967838"/>
            <a:chOff x="798394" y="119063"/>
            <a:chExt cx="7375647" cy="596783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24" y="119063"/>
              <a:ext cx="7217117" cy="5967838"/>
            </a:xfrm>
            <a:prstGeom prst="rect">
              <a:avLst/>
            </a:prstGeom>
          </p:spPr>
        </p:pic>
        <p:sp>
          <p:nvSpPr>
            <p:cNvPr id="4" name="Rectangle 3"/>
            <p:cNvSpPr/>
            <p:nvPr/>
          </p:nvSpPr>
          <p:spPr>
            <a:xfrm>
              <a:off x="798394" y="4997039"/>
              <a:ext cx="1228299" cy="1464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2519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22</a:t>
            </a:fld>
            <a:endParaRPr lang="en-US" dirty="0"/>
          </a:p>
        </p:txBody>
      </p:sp>
      <p:sp>
        <p:nvSpPr>
          <p:cNvPr id="3" name="Title 2"/>
          <p:cNvSpPr>
            <a:spLocks noGrp="1"/>
          </p:cNvSpPr>
          <p:nvPr>
            <p:ph type="title"/>
          </p:nvPr>
        </p:nvSpPr>
        <p:spPr/>
        <p:txBody>
          <a:bodyPr/>
          <a:lstStyle/>
          <a:p>
            <a:r>
              <a:rPr lang="en-US" dirty="0" smtClean="0"/>
              <a:t>3.  Product Security Maturity Model (PSMM)            .</a:t>
            </a:r>
            <a:endParaRPr lang="en-US" dirty="0"/>
          </a:p>
        </p:txBody>
      </p:sp>
      <p:sp>
        <p:nvSpPr>
          <p:cNvPr id="4" name="Content Placeholder 3"/>
          <p:cNvSpPr>
            <a:spLocks noGrp="1"/>
          </p:cNvSpPr>
          <p:nvPr>
            <p:ph sz="quarter" idx="13"/>
          </p:nvPr>
        </p:nvSpPr>
        <p:spPr/>
        <p:txBody>
          <a:bodyPr/>
          <a:lstStyle/>
          <a:p>
            <a:r>
              <a:rPr lang="en-US" dirty="0" smtClean="0"/>
              <a:t>None, Minimal, Good, Better, Best</a:t>
            </a:r>
          </a:p>
          <a:p>
            <a:pPr lvl="1"/>
            <a:r>
              <a:rPr lang="en-US" dirty="0" smtClean="0"/>
              <a:t>Maturity </a:t>
            </a:r>
            <a:r>
              <a:rPr lang="en-US" dirty="0"/>
              <a:t>levels</a:t>
            </a:r>
          </a:p>
          <a:p>
            <a:pPr marL="513160" lvl="2" indent="0">
              <a:spcBef>
                <a:spcPts val="225"/>
              </a:spcBef>
              <a:buNone/>
            </a:pPr>
            <a:r>
              <a:rPr lang="en-US" dirty="0">
                <a:solidFill>
                  <a:srgbClr val="C00000"/>
                </a:solidFill>
                <a:latin typeface="Intel Clear" panose="020B0604020203020204" pitchFamily="34" charset="0"/>
                <a:ea typeface="Calibri" panose="020F0502020204030204" pitchFamily="34" charset="0"/>
                <a:cs typeface="Times New Roman" panose="02020603050405020304" pitchFamily="18" charset="0"/>
              </a:rPr>
              <a:t>0.  None	</a:t>
            </a:r>
            <a:endParaRPr lang="en-US" dirty="0">
              <a:solidFill>
                <a:srgbClr val="FFC000"/>
              </a:solidFill>
              <a:latin typeface="Intel Clear" panose="020B0604020203020204" pitchFamily="34" charset="0"/>
              <a:ea typeface="Calibri" panose="020F0502020204030204" pitchFamily="34" charset="0"/>
              <a:cs typeface="Times New Roman" panose="02020603050405020304" pitchFamily="18" charset="0"/>
            </a:endParaRPr>
          </a:p>
          <a:p>
            <a:pPr marL="513160" lvl="2" indent="0">
              <a:spcBef>
                <a:spcPts val="225"/>
              </a:spcBef>
              <a:buNone/>
            </a:pPr>
            <a:r>
              <a:rPr lang="en-US" dirty="0">
                <a:solidFill>
                  <a:srgbClr val="7F7F7F"/>
                </a:solidFill>
                <a:latin typeface="Intel Clear" panose="020B0604020203020204" pitchFamily="34" charset="0"/>
                <a:ea typeface="Calibri" panose="020F0502020204030204" pitchFamily="34" charset="0"/>
                <a:cs typeface="Times New Roman" panose="02020603050405020304" pitchFamily="18" charset="0"/>
              </a:rPr>
              <a:t>1.  </a:t>
            </a:r>
            <a:r>
              <a:rPr lang="en-US" dirty="0" smtClean="0">
                <a:solidFill>
                  <a:srgbClr val="7F7F7F"/>
                </a:solidFill>
                <a:latin typeface="Intel Clear" panose="020B0604020203020204" pitchFamily="34" charset="0"/>
                <a:ea typeface="Calibri" panose="020F0502020204030204" pitchFamily="34" charset="0"/>
                <a:cs typeface="Times New Roman" panose="02020603050405020304" pitchFamily="18" charset="0"/>
              </a:rPr>
              <a:t>Basic</a:t>
            </a:r>
            <a:endParaRPr lang="en-US" dirty="0">
              <a:solidFill>
                <a:srgbClr val="7F7F7F"/>
              </a:solidFill>
              <a:latin typeface="Intel Clear" panose="020B0604020203020204" pitchFamily="34" charset="0"/>
              <a:ea typeface="Calibri" panose="020F0502020204030204" pitchFamily="34" charset="0"/>
              <a:cs typeface="Times New Roman" panose="02020603050405020304" pitchFamily="18" charset="0"/>
            </a:endParaRPr>
          </a:p>
          <a:p>
            <a:pPr marL="513160" lvl="2" indent="0">
              <a:spcBef>
                <a:spcPts val="225"/>
              </a:spcBef>
              <a:buNone/>
            </a:pPr>
            <a:r>
              <a:rPr lang="en-US" dirty="0">
                <a:solidFill>
                  <a:srgbClr val="000000"/>
                </a:solidFill>
                <a:latin typeface="Intel Clear" panose="020B0604020203020204" pitchFamily="34" charset="0"/>
                <a:ea typeface="Calibri" panose="020F0502020204030204" pitchFamily="34" charset="0"/>
                <a:cs typeface="Times New Roman" panose="02020603050405020304" pitchFamily="18" charset="0"/>
              </a:rPr>
              <a:t>2.  </a:t>
            </a:r>
            <a:r>
              <a:rPr lang="en-US" dirty="0" smtClean="0">
                <a:solidFill>
                  <a:srgbClr val="000000"/>
                </a:solidFill>
                <a:latin typeface="Intel Clear" panose="020B0604020203020204" pitchFamily="34" charset="0"/>
                <a:ea typeface="Calibri" panose="020F0502020204030204" pitchFamily="34" charset="0"/>
                <a:cs typeface="Times New Roman" panose="02020603050405020304" pitchFamily="18" charset="0"/>
              </a:rPr>
              <a:t>Initial</a:t>
            </a:r>
            <a:endParaRPr lang="en-US" dirty="0">
              <a:solidFill>
                <a:srgbClr val="000000"/>
              </a:solidFill>
              <a:latin typeface="Intel Clear" panose="020B0604020203020204" pitchFamily="34" charset="0"/>
              <a:ea typeface="Calibri" panose="020F0502020204030204" pitchFamily="34" charset="0"/>
              <a:cs typeface="Times New Roman" panose="02020603050405020304" pitchFamily="18" charset="0"/>
            </a:endParaRPr>
          </a:p>
          <a:p>
            <a:pPr marL="513160" lvl="2" indent="0">
              <a:spcBef>
                <a:spcPts val="225"/>
              </a:spcBef>
              <a:buNone/>
            </a:pPr>
            <a:r>
              <a:rPr lang="en-US" dirty="0">
                <a:solidFill>
                  <a:schemeClr val="accent5">
                    <a:lumMod val="60000"/>
                    <a:lumOff val="40000"/>
                  </a:schemeClr>
                </a:solidFill>
                <a:latin typeface="Intel Clear" panose="020B0604020203020204" pitchFamily="34" charset="0"/>
                <a:ea typeface="Calibri" panose="020F0502020204030204" pitchFamily="34" charset="0"/>
                <a:cs typeface="Times New Roman" panose="02020603050405020304" pitchFamily="18" charset="0"/>
              </a:rPr>
              <a:t>3.  </a:t>
            </a:r>
            <a:r>
              <a:rPr lang="en-US" dirty="0" smtClean="0">
                <a:solidFill>
                  <a:schemeClr val="accent5">
                    <a:lumMod val="60000"/>
                    <a:lumOff val="40000"/>
                  </a:schemeClr>
                </a:solidFill>
                <a:latin typeface="Intel Clear" panose="020B0604020203020204" pitchFamily="34" charset="0"/>
                <a:ea typeface="Calibri" panose="020F0502020204030204" pitchFamily="34" charset="0"/>
                <a:cs typeface="Times New Roman" panose="02020603050405020304" pitchFamily="18" charset="0"/>
              </a:rPr>
              <a:t>Acceptable</a:t>
            </a:r>
            <a:endParaRPr lang="en-US" dirty="0">
              <a:solidFill>
                <a:srgbClr val="FFC000"/>
              </a:solidFill>
              <a:latin typeface="Intel Clear" panose="020B0604020203020204" pitchFamily="34" charset="0"/>
              <a:ea typeface="Calibri" panose="020F0502020204030204" pitchFamily="34" charset="0"/>
              <a:cs typeface="Times New Roman" panose="02020603050405020304" pitchFamily="18" charset="0"/>
            </a:endParaRPr>
          </a:p>
          <a:p>
            <a:pPr marL="513160" lvl="2" indent="0">
              <a:spcBef>
                <a:spcPts val="225"/>
              </a:spcBef>
              <a:buNone/>
            </a:pPr>
            <a:r>
              <a:rPr lang="en-US" dirty="0">
                <a:solidFill>
                  <a:srgbClr val="00B050"/>
                </a:solidFill>
                <a:latin typeface="Intel Clear" panose="020B0604020203020204" pitchFamily="34" charset="0"/>
                <a:ea typeface="Calibri" panose="020F0502020204030204" pitchFamily="34" charset="0"/>
                <a:cs typeface="Times New Roman" panose="02020603050405020304" pitchFamily="18" charset="0"/>
              </a:rPr>
              <a:t>4.  </a:t>
            </a:r>
            <a:r>
              <a:rPr lang="en-US" dirty="0" smtClean="0">
                <a:solidFill>
                  <a:srgbClr val="00B050"/>
                </a:solidFill>
                <a:latin typeface="Intel Clear" panose="020B0604020203020204" pitchFamily="34" charset="0"/>
                <a:ea typeface="Calibri" panose="020F0502020204030204" pitchFamily="34" charset="0"/>
                <a:cs typeface="Times New Roman" panose="02020603050405020304" pitchFamily="18" charset="0"/>
              </a:rPr>
              <a:t>Mature</a:t>
            </a:r>
            <a:endParaRPr lang="en-US" dirty="0">
              <a:latin typeface="Arial" panose="020B0604020202020204" pitchFamily="34" charset="0"/>
            </a:endParaRPr>
          </a:p>
          <a:p>
            <a:pPr lvl="1"/>
            <a:r>
              <a:rPr lang="en-US" dirty="0" smtClean="0"/>
              <a:t>Math</a:t>
            </a:r>
          </a:p>
          <a:p>
            <a:r>
              <a:rPr lang="en-US" dirty="0" smtClean="0"/>
              <a:t>Set team goal </a:t>
            </a:r>
            <a:r>
              <a:rPr lang="en-US" dirty="0"/>
              <a:t>for each SDL </a:t>
            </a:r>
            <a:r>
              <a:rPr lang="en-US" dirty="0" smtClean="0"/>
              <a:t>activity</a:t>
            </a:r>
            <a:endParaRPr lang="en-US" dirty="0"/>
          </a:p>
          <a:p>
            <a:r>
              <a:rPr lang="en-US" dirty="0"/>
              <a:t>Measure 2x a year and </a:t>
            </a:r>
            <a:r>
              <a:rPr lang="en-US" dirty="0" smtClean="0"/>
              <a:t>report</a:t>
            </a:r>
            <a:endParaRPr lang="en-US" dirty="0"/>
          </a:p>
        </p:txBody>
      </p:sp>
      <p:pic>
        <p:nvPicPr>
          <p:cNvPr id="5" name="Picture 4"/>
          <p:cNvPicPr>
            <a:picLocks noChangeAspect="1"/>
          </p:cNvPicPr>
          <p:nvPr/>
        </p:nvPicPr>
        <p:blipFill>
          <a:blip r:embed="rId2"/>
          <a:stretch>
            <a:fillRect/>
          </a:stretch>
        </p:blipFill>
        <p:spPr>
          <a:xfrm>
            <a:off x="4681182" y="1202239"/>
            <a:ext cx="3882788" cy="346127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355592" y="3493827"/>
                <a:ext cx="2561323" cy="400110"/>
              </a:xfrm>
              <a:prstGeom prst="rect">
                <a:avLst/>
              </a:prstGeom>
              <a:noFill/>
              <a:ln w="38100">
                <a:solidFill>
                  <a:srgbClr val="7030A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smtClean="0">
                          <a:solidFill>
                            <a:srgbClr val="7030A0"/>
                          </a:solidFill>
                          <a:latin typeface="Cambria Math" panose="02040503050406030204" pitchFamily="18" charset="0"/>
                          <a:ea typeface="Cambria Math" panose="02040503050406030204" pitchFamily="18" charset="0"/>
                        </a:rPr>
                        <m:t>(</m:t>
                      </m:r>
                      <m:r>
                        <a:rPr lang="en-US" sz="2000" b="1" i="0" smtClean="0">
                          <a:solidFill>
                            <a:srgbClr val="7030A0"/>
                          </a:solidFill>
                          <a:latin typeface="Cambria Math" panose="02040503050406030204" pitchFamily="18" charset="0"/>
                          <a:ea typeface="Cambria Math" panose="02040503050406030204" pitchFamily="18" charset="0"/>
                        </a:rPr>
                        <m:t>𝟗</m:t>
                      </m:r>
                      <m:r>
                        <a:rPr lang="en-US" sz="2000" b="1">
                          <a:solidFill>
                            <a:srgbClr val="7030A0"/>
                          </a:solidFill>
                          <a:latin typeface="Cambria Math" panose="02040503050406030204" pitchFamily="18" charset="0"/>
                          <a:ea typeface="Cambria Math" panose="02040503050406030204" pitchFamily="18" charset="0"/>
                        </a:rPr>
                        <m:t>+</m:t>
                      </m:r>
                      <m:r>
                        <a:rPr lang="en-US" sz="2000" b="1">
                          <a:solidFill>
                            <a:srgbClr val="7030A0"/>
                          </a:solidFill>
                          <a:latin typeface="Cambria Math" panose="02040503050406030204" pitchFamily="18" charset="0"/>
                          <a:ea typeface="Cambria Math" panose="02040503050406030204" pitchFamily="18" charset="0"/>
                        </a:rPr>
                        <m:t>𝟏𝟔</m:t>
                      </m:r>
                      <m:r>
                        <a:rPr lang="en-US" sz="2000" b="1">
                          <a:solidFill>
                            <a:srgbClr val="7030A0"/>
                          </a:solidFill>
                          <a:latin typeface="Cambria Math" panose="02040503050406030204" pitchFamily="18" charset="0"/>
                          <a:ea typeface="Cambria Math" panose="02040503050406030204" pitchFamily="18" charset="0"/>
                        </a:rPr>
                        <m:t>)</m:t>
                      </m:r>
                      <m:r>
                        <a:rPr lang="en-US" sz="2000" b="1" i="1">
                          <a:solidFill>
                            <a:srgbClr val="7030A0"/>
                          </a:solidFill>
                          <a:latin typeface="Cambria Math" panose="02040503050406030204" pitchFamily="18" charset="0"/>
                          <a:ea typeface="Cambria Math" panose="02040503050406030204" pitchFamily="18" charset="0"/>
                        </a:rPr>
                        <m:t>×</m:t>
                      </m:r>
                      <m:r>
                        <a:rPr lang="en-US" sz="2000" b="1" i="1">
                          <a:solidFill>
                            <a:srgbClr val="7030A0"/>
                          </a:solidFill>
                          <a:latin typeface="Cambria Math" panose="02040503050406030204" pitchFamily="18" charset="0"/>
                          <a:ea typeface="Cambria Math" panose="02040503050406030204" pitchFamily="18" charset="0"/>
                        </a:rPr>
                        <m:t>𝟒</m:t>
                      </m:r>
                      <m:r>
                        <a:rPr lang="en-US" sz="2000" b="1" i="1">
                          <a:solidFill>
                            <a:srgbClr val="7030A0"/>
                          </a:solidFill>
                          <a:latin typeface="Cambria Math" panose="02040503050406030204" pitchFamily="18" charset="0"/>
                          <a:ea typeface="Cambria Math" panose="02040503050406030204" pitchFamily="18" charset="0"/>
                        </a:rPr>
                        <m:t>=</m:t>
                      </m:r>
                      <m:r>
                        <a:rPr lang="en-US" sz="2000" b="1" i="1">
                          <a:solidFill>
                            <a:srgbClr val="7030A0"/>
                          </a:solidFill>
                          <a:latin typeface="Cambria Math" panose="02040503050406030204" pitchFamily="18" charset="0"/>
                          <a:ea typeface="Cambria Math" panose="02040503050406030204" pitchFamily="18" charset="0"/>
                        </a:rPr>
                        <m:t>𝟏𝟎𝟎</m:t>
                      </m:r>
                    </m:oMath>
                  </m:oMathPara>
                </a14:m>
                <a:endParaRPr lang="en-US" sz="2000" b="1" dirty="0">
                  <a:solidFill>
                    <a:srgbClr val="7030A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355592" y="3493827"/>
                <a:ext cx="2561323" cy="400110"/>
              </a:xfrm>
              <a:prstGeom prst="rect">
                <a:avLst/>
              </a:prstGeom>
              <a:blipFill rotWithShape="0">
                <a:blip r:embed="rId3"/>
                <a:stretch>
                  <a:fillRect b="-9722"/>
                </a:stretch>
              </a:blipFill>
              <a:ln w="38100">
                <a:solidFill>
                  <a:srgbClr val="7030A0"/>
                </a:solidFill>
              </a:ln>
            </p:spPr>
            <p:txBody>
              <a:bodyPr/>
              <a:lstStyle/>
              <a:p>
                <a:r>
                  <a:rPr lang="en-US">
                    <a:noFill/>
                  </a:rPr>
                  <a:t> </a:t>
                </a:r>
              </a:p>
            </p:txBody>
          </p:sp>
        </mc:Fallback>
      </mc:AlternateContent>
    </p:spTree>
    <p:extLst>
      <p:ext uri="{BB962C8B-B14F-4D97-AF65-F5344CB8AC3E}">
        <p14:creationId xmlns:p14="http://schemas.microsoft.com/office/powerpoint/2010/main" val="326493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23</a:t>
            </a:fld>
            <a:endParaRPr lang="en-US" dirty="0"/>
          </a:p>
        </p:txBody>
      </p:sp>
      <p:sp>
        <p:nvSpPr>
          <p:cNvPr id="3" name="Title 2"/>
          <p:cNvSpPr>
            <a:spLocks noGrp="1"/>
          </p:cNvSpPr>
          <p:nvPr>
            <p:ph type="title"/>
          </p:nvPr>
        </p:nvSpPr>
        <p:spPr/>
        <p:txBody>
          <a:bodyPr/>
          <a:lstStyle/>
          <a:p>
            <a:r>
              <a:rPr lang="en-US" dirty="0"/>
              <a:t>4</a:t>
            </a:r>
            <a:r>
              <a:rPr lang="en-US" dirty="0" smtClean="0"/>
              <a:t>.  PSIRT (Reactive)</a:t>
            </a:r>
            <a:endParaRPr lang="en-US" dirty="0"/>
          </a:p>
        </p:txBody>
      </p:sp>
      <p:sp>
        <p:nvSpPr>
          <p:cNvPr id="4" name="Content Placeholder 3"/>
          <p:cNvSpPr>
            <a:spLocks noGrp="1"/>
          </p:cNvSpPr>
          <p:nvPr>
            <p:ph sz="quarter" idx="13"/>
          </p:nvPr>
        </p:nvSpPr>
        <p:spPr/>
        <p:txBody>
          <a:bodyPr/>
          <a:lstStyle/>
          <a:p>
            <a:r>
              <a:rPr lang="en-US" dirty="0" smtClean="0"/>
              <a:t>Verify vulnerabilities</a:t>
            </a:r>
          </a:p>
          <a:p>
            <a:r>
              <a:rPr lang="en-US" dirty="0" smtClean="0"/>
              <a:t>Patch within CVSS SLA</a:t>
            </a:r>
          </a:p>
          <a:p>
            <a:r>
              <a:rPr lang="en-US" dirty="0" smtClean="0"/>
              <a:t>Publish security bulletin</a:t>
            </a:r>
            <a:endParaRPr lang="en-US" dirty="0"/>
          </a:p>
        </p:txBody>
      </p:sp>
      <p:grpSp>
        <p:nvGrpSpPr>
          <p:cNvPr id="7" name="Group 6"/>
          <p:cNvGrpSpPr/>
          <p:nvPr/>
        </p:nvGrpSpPr>
        <p:grpSpPr>
          <a:xfrm>
            <a:off x="3616658" y="1177529"/>
            <a:ext cx="4619769" cy="2459600"/>
            <a:chOff x="3480178" y="1177529"/>
            <a:chExt cx="4619769" cy="2459600"/>
          </a:xfrm>
        </p:grpSpPr>
        <p:sp>
          <p:nvSpPr>
            <p:cNvPr id="5" name="Rectangle 4"/>
            <p:cNvSpPr/>
            <p:nvPr/>
          </p:nvSpPr>
          <p:spPr bwMode="auto">
            <a:xfrm>
              <a:off x="3480178" y="1177529"/>
              <a:ext cx="4572001" cy="2459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6" name="Rectangle 5"/>
            <p:cNvSpPr/>
            <p:nvPr/>
          </p:nvSpPr>
          <p:spPr>
            <a:xfrm>
              <a:off x="6076611" y="1255525"/>
              <a:ext cx="2023336" cy="2246769"/>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rPr>
                <a:t>P</a:t>
              </a:r>
              <a:r>
                <a:rPr lang="en-US" sz="2800" b="1" dirty="0" smtClean="0">
                  <a:solidFill>
                    <a:schemeClr val="bg1"/>
                  </a:solidFill>
                  <a:effectLst>
                    <a:outerShdw blurRad="38100" dist="38100" dir="2700000" algn="tl">
                      <a:srgbClr val="000000">
                        <a:alpha val="43137"/>
                      </a:srgbClr>
                    </a:outerShdw>
                  </a:effectLst>
                </a:rPr>
                <a:t>roduct </a:t>
              </a:r>
              <a:r>
                <a:rPr lang="en-US" sz="2800" b="1" dirty="0">
                  <a:solidFill>
                    <a:srgbClr val="FFFF00"/>
                  </a:solidFill>
                  <a:effectLst>
                    <a:outerShdw blurRad="38100" dist="38100" dir="2700000" algn="tl">
                      <a:srgbClr val="000000">
                        <a:alpha val="43137"/>
                      </a:srgbClr>
                    </a:outerShdw>
                  </a:effectLst>
                </a:rPr>
                <a:t>S</a:t>
              </a:r>
              <a:r>
                <a:rPr lang="en-US" sz="2800" b="1" dirty="0">
                  <a:solidFill>
                    <a:schemeClr val="bg1"/>
                  </a:solidFill>
                  <a:effectLst>
                    <a:outerShdw blurRad="38100" dist="38100" dir="2700000" algn="tl">
                      <a:srgbClr val="000000">
                        <a:alpha val="43137"/>
                      </a:srgbClr>
                    </a:outerShdw>
                  </a:effectLst>
                </a:rPr>
                <a:t>ecurity </a:t>
              </a:r>
              <a:r>
                <a:rPr lang="en-US" sz="2800" b="1" dirty="0">
                  <a:solidFill>
                    <a:srgbClr val="FFFF00"/>
                  </a:solidFill>
                  <a:effectLst>
                    <a:outerShdw blurRad="38100" dist="38100" dir="2700000" algn="tl">
                      <a:srgbClr val="000000">
                        <a:alpha val="43137"/>
                      </a:srgbClr>
                    </a:outerShdw>
                  </a:effectLst>
                </a:rPr>
                <a:t>I</a:t>
              </a:r>
              <a:r>
                <a:rPr lang="en-US" sz="2800" b="1" dirty="0">
                  <a:solidFill>
                    <a:schemeClr val="bg1"/>
                  </a:solidFill>
                  <a:effectLst>
                    <a:outerShdw blurRad="38100" dist="38100" dir="2700000" algn="tl">
                      <a:srgbClr val="000000">
                        <a:alpha val="43137"/>
                      </a:srgbClr>
                    </a:outerShdw>
                  </a:effectLst>
                </a:rPr>
                <a:t>ncident </a:t>
              </a:r>
              <a:r>
                <a:rPr lang="en-US" sz="2800" b="1" dirty="0">
                  <a:solidFill>
                    <a:srgbClr val="FFFF00"/>
                  </a:solidFill>
                  <a:effectLst>
                    <a:outerShdw blurRad="38100" dist="38100" dir="2700000" algn="tl">
                      <a:srgbClr val="000000">
                        <a:alpha val="43137"/>
                      </a:srgbClr>
                    </a:outerShdw>
                  </a:effectLst>
                </a:rPr>
                <a:t>R</a:t>
              </a:r>
              <a:r>
                <a:rPr lang="en-US" sz="2800" b="1" dirty="0">
                  <a:solidFill>
                    <a:schemeClr val="bg1"/>
                  </a:solidFill>
                  <a:effectLst>
                    <a:outerShdw blurRad="38100" dist="38100" dir="2700000" algn="tl">
                      <a:srgbClr val="000000">
                        <a:alpha val="43137"/>
                      </a:srgbClr>
                    </a:outerShdw>
                  </a:effectLst>
                </a:rPr>
                <a:t>esponse </a:t>
              </a:r>
              <a:r>
                <a:rPr lang="en-US" sz="2800" b="1" dirty="0">
                  <a:solidFill>
                    <a:srgbClr val="FFFF00"/>
                  </a:solidFill>
                  <a:effectLst>
                    <a:outerShdw blurRad="38100" dist="38100" dir="2700000" algn="tl">
                      <a:srgbClr val="000000">
                        <a:alpha val="43137"/>
                      </a:srgbClr>
                    </a:outerShdw>
                  </a:effectLst>
                </a:rPr>
                <a:t>T</a:t>
              </a:r>
              <a:r>
                <a:rPr lang="en-US" sz="2800" b="1" dirty="0">
                  <a:solidFill>
                    <a:schemeClr val="bg1"/>
                  </a:solidFill>
                  <a:effectLst>
                    <a:outerShdw blurRad="38100" dist="38100" dir="2700000" algn="tl">
                      <a:srgbClr val="000000">
                        <a:alpha val="43137"/>
                      </a:srgbClr>
                    </a:outerShdw>
                  </a:effectLst>
                </a:rPr>
                <a:t>eam</a:t>
              </a:r>
            </a:p>
          </p:txBody>
        </p:sp>
      </p:grpSp>
    </p:spTree>
    <p:extLst>
      <p:ext uri="{BB962C8B-B14F-4D97-AF65-F5344CB8AC3E}">
        <p14:creationId xmlns:p14="http://schemas.microsoft.com/office/powerpoint/2010/main" val="149995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24</a:t>
            </a:fld>
            <a:endParaRPr lang="en-US" dirty="0"/>
          </a:p>
        </p:txBody>
      </p:sp>
      <p:sp>
        <p:nvSpPr>
          <p:cNvPr id="3" name="Title 2"/>
          <p:cNvSpPr>
            <a:spLocks noGrp="1"/>
          </p:cNvSpPr>
          <p:nvPr>
            <p:ph type="title"/>
          </p:nvPr>
        </p:nvSpPr>
        <p:spPr/>
        <p:txBody>
          <a:bodyPr/>
          <a:lstStyle/>
          <a:p>
            <a:r>
              <a:rPr lang="en-US" dirty="0" smtClean="0"/>
              <a:t>4.1  Verify Vulnerabilities                                               .</a:t>
            </a:r>
            <a:endParaRPr lang="en-US" dirty="0"/>
          </a:p>
        </p:txBody>
      </p:sp>
      <p:sp>
        <p:nvSpPr>
          <p:cNvPr id="4" name="Content Placeholder 3"/>
          <p:cNvSpPr>
            <a:spLocks noGrp="1"/>
          </p:cNvSpPr>
          <p:nvPr>
            <p:ph sz="quarter" idx="13"/>
          </p:nvPr>
        </p:nvSpPr>
        <p:spPr/>
        <p:txBody>
          <a:bodyPr/>
          <a:lstStyle/>
          <a:p>
            <a:r>
              <a:rPr lang="en-US" dirty="0" smtClean="0"/>
              <a:t>False alarms (apache/tomcat)</a:t>
            </a:r>
          </a:p>
          <a:p>
            <a:r>
              <a:rPr lang="en-US" dirty="0" smtClean="0"/>
              <a:t>Real vulnerabilities</a:t>
            </a:r>
          </a:p>
          <a:p>
            <a:r>
              <a:rPr lang="en-US" dirty="0" smtClean="0"/>
              <a:t>Cutely named vulnerabilities</a:t>
            </a:r>
          </a:p>
          <a:p>
            <a:pPr lvl="1"/>
            <a:r>
              <a:rPr lang="en-US" dirty="0" smtClean="0"/>
              <a:t>Heartbleed (OpenSSL)</a:t>
            </a:r>
          </a:p>
          <a:p>
            <a:endParaRPr lang="en-US" dirty="0"/>
          </a:p>
        </p:txBody>
      </p:sp>
      <p:pic>
        <p:nvPicPr>
          <p:cNvPr id="5" name="Picture 2" descr="http://heartbleed.com/heartble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613" y="3173557"/>
            <a:ext cx="925516" cy="11209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www.trustasia.com/u/cms/www/201412/16164215epm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490" y="2995856"/>
            <a:ext cx="1134218" cy="12759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PSIRT\SBs\SB10081 - SB10100\SB10100 - SBC1501271 - GHOST glibc vuln\Ghost_Vuln_Ic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8186" y="3286965"/>
            <a:ext cx="907256" cy="920591"/>
          </a:xfrm>
          <a:prstGeom prst="rect">
            <a:avLst/>
          </a:prstGeom>
          <a:noFill/>
          <a:ln>
            <a:noFill/>
          </a:ln>
        </p:spPr>
      </p:pic>
      <p:pic>
        <p:nvPicPr>
          <p:cNvPr id="8" name="Picture 7" descr="http://i.nextmedia.com.au/Utils/ImageResizer.ashx?n=http%3a%2f%2fi.nextmedia.com.au%2fNews%2fshellshock-bug.png&amp;h=600&amp;w=800&amp;c=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037465" y="3074259"/>
            <a:ext cx="1048226" cy="1119188"/>
          </a:xfrm>
          <a:prstGeom prst="rect">
            <a:avLst/>
          </a:prstGeom>
          <a:noFill/>
          <a:ln>
            <a:noFill/>
          </a:ln>
        </p:spPr>
      </p:pic>
    </p:spTree>
    <p:extLst>
      <p:ext uri="{BB962C8B-B14F-4D97-AF65-F5344CB8AC3E}">
        <p14:creationId xmlns:p14="http://schemas.microsoft.com/office/powerpoint/2010/main" val="8831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25</a:t>
            </a:fld>
            <a:endParaRPr lang="en-US" dirty="0"/>
          </a:p>
        </p:txBody>
      </p:sp>
      <p:sp>
        <p:nvSpPr>
          <p:cNvPr id="3" name="Title 2"/>
          <p:cNvSpPr>
            <a:spLocks noGrp="1"/>
          </p:cNvSpPr>
          <p:nvPr>
            <p:ph type="title"/>
          </p:nvPr>
        </p:nvSpPr>
        <p:spPr/>
        <p:txBody>
          <a:bodyPr/>
          <a:lstStyle/>
          <a:p>
            <a:r>
              <a:rPr lang="en-US" dirty="0"/>
              <a:t>4</a:t>
            </a:r>
            <a:r>
              <a:rPr lang="en-US" dirty="0" smtClean="0"/>
              <a:t>.2  Patch Within CVSS SLA                                          .</a:t>
            </a:r>
            <a:endParaRPr lang="en-US" dirty="0"/>
          </a:p>
        </p:txBody>
      </p:sp>
      <p:sp>
        <p:nvSpPr>
          <p:cNvPr id="4" name="Content Placeholder 3"/>
          <p:cNvSpPr>
            <a:spLocks noGrp="1"/>
          </p:cNvSpPr>
          <p:nvPr>
            <p:ph sz="quarter" idx="13"/>
          </p:nvPr>
        </p:nvSpPr>
        <p:spPr/>
        <p:txBody>
          <a:bodyPr/>
          <a:lstStyle/>
          <a:p>
            <a:r>
              <a:rPr lang="en-US" dirty="0" smtClean="0"/>
              <a:t>Common Vulnerability Scoring System v3 (CVSS)</a:t>
            </a:r>
          </a:p>
          <a:p>
            <a:r>
              <a:rPr lang="en-US" dirty="0" smtClean="0"/>
              <a:t>Service Level Agreement (SLA)</a:t>
            </a:r>
          </a:p>
          <a:p>
            <a:r>
              <a:rPr lang="en-US" dirty="0" smtClean="0"/>
              <a:t>Low, Medium, High, Critical severity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5296041"/>
              </p:ext>
            </p:extLst>
          </p:nvPr>
        </p:nvGraphicFramePr>
        <p:xfrm>
          <a:off x="2149557" y="2531659"/>
          <a:ext cx="4840124" cy="1973707"/>
        </p:xfrm>
        <a:graphic>
          <a:graphicData uri="http://schemas.openxmlformats.org/drawingml/2006/table">
            <a:tbl>
              <a:tblPr firstRow="1" bandRow="1">
                <a:effectLst>
                  <a:innerShdw blurRad="114300">
                    <a:prstClr val="black"/>
                  </a:innerShdw>
                </a:effectLst>
                <a:tableStyleId>{5C22544A-7EE6-4342-B048-85BDC9FD1C3A}</a:tableStyleId>
              </a:tblPr>
              <a:tblGrid>
                <a:gridCol w="1210525"/>
                <a:gridCol w="1119116"/>
                <a:gridCol w="1317009"/>
                <a:gridCol w="1193474"/>
              </a:tblGrid>
              <a:tr h="289687">
                <a:tc>
                  <a:txBody>
                    <a:bodyPr/>
                    <a:lstStyle/>
                    <a:p>
                      <a:r>
                        <a:rPr lang="en-US" sz="1400" dirty="0" smtClean="0"/>
                        <a:t>Severity</a:t>
                      </a:r>
                      <a:endParaRPr lang="en-US" sz="1400" dirty="0"/>
                    </a:p>
                  </a:txBody>
                  <a:tcPr marL="68580" marR="68580" marT="34290" marB="34290">
                    <a:solidFill>
                      <a:schemeClr val="accent1"/>
                    </a:solidFill>
                  </a:tcPr>
                </a:tc>
                <a:tc>
                  <a:txBody>
                    <a:bodyPr/>
                    <a:lstStyle/>
                    <a:p>
                      <a:r>
                        <a:rPr lang="en-US" sz="1400" dirty="0" smtClean="0"/>
                        <a:t>CVSS Score</a:t>
                      </a:r>
                      <a:endParaRPr lang="en-US" sz="1400" dirty="0"/>
                    </a:p>
                  </a:txBody>
                  <a:tcPr marL="68580" marR="68580" marT="34290" marB="34290">
                    <a:solidFill>
                      <a:schemeClr val="accent1"/>
                    </a:solidFill>
                  </a:tcPr>
                </a:tc>
                <a:tc>
                  <a:txBody>
                    <a:bodyPr/>
                    <a:lstStyle/>
                    <a:p>
                      <a:r>
                        <a:rPr lang="en-US" sz="1400" dirty="0" smtClean="0"/>
                        <a:t>Max. Fix Time</a:t>
                      </a:r>
                      <a:endParaRPr lang="en-US" sz="1400" dirty="0"/>
                    </a:p>
                  </a:txBody>
                  <a:tcPr marL="68580" marR="68580" marT="34290" marB="34290">
                    <a:solidFill>
                      <a:schemeClr val="accent1"/>
                    </a:solidFill>
                  </a:tcPr>
                </a:tc>
                <a:tc>
                  <a:txBody>
                    <a:bodyPr/>
                    <a:lstStyle/>
                    <a:p>
                      <a:r>
                        <a:rPr lang="en-US" sz="1400" dirty="0" smtClean="0"/>
                        <a:t>Notification</a:t>
                      </a:r>
                      <a:endParaRPr lang="en-US" sz="1400" dirty="0"/>
                    </a:p>
                  </a:txBody>
                  <a:tcPr marL="68580" marR="68580" marT="34290" marB="34290">
                    <a:solidFill>
                      <a:schemeClr val="accent1"/>
                    </a:solidFill>
                  </a:tcPr>
                </a:tc>
              </a:tr>
              <a:tr h="236601">
                <a:tc>
                  <a:txBody>
                    <a:bodyPr/>
                    <a:lstStyle/>
                    <a:p>
                      <a:pPr algn="l" fontAlgn="b"/>
                      <a:r>
                        <a:rPr lang="en-US" sz="1400" b="0" i="0" u="none" strike="noStrike" dirty="0">
                          <a:solidFill>
                            <a:srgbClr val="000000"/>
                          </a:solidFill>
                          <a:effectLst/>
                          <a:latin typeface="Calibri"/>
                        </a:rPr>
                        <a:t>P1 - Critical</a:t>
                      </a:r>
                    </a:p>
                  </a:txBody>
                  <a:tcPr marL="68580" marR="0" anchor="ctr"/>
                </a:tc>
                <a:tc>
                  <a:txBody>
                    <a:bodyPr/>
                    <a:lstStyle/>
                    <a:p>
                      <a:pPr algn="l" fontAlgn="b"/>
                      <a:r>
                        <a:rPr lang="en-US" sz="1400" b="0" i="0" u="none" strike="noStrike" dirty="0" smtClean="0">
                          <a:solidFill>
                            <a:srgbClr val="000000"/>
                          </a:solidFill>
                          <a:effectLst/>
                          <a:latin typeface="Calibri"/>
                        </a:rPr>
                        <a:t>8.5-10.0</a:t>
                      </a:r>
                      <a:endParaRPr lang="en-US" sz="1400" b="0" i="0" u="none" strike="noStrike" dirty="0">
                        <a:solidFill>
                          <a:srgbClr val="000000"/>
                        </a:solidFill>
                        <a:effectLst/>
                        <a:latin typeface="Calibri"/>
                      </a:endParaRPr>
                    </a:p>
                  </a:txBody>
                  <a:tcPr marL="68580" marR="0" anchor="ctr"/>
                </a:tc>
                <a:tc>
                  <a:txBody>
                    <a:bodyPr/>
                    <a:lstStyle/>
                    <a:p>
                      <a:pPr marL="0" marR="0" algn="l" defTabSz="914400" rtl="0" eaLnBrk="1" fontAlgn="b" latinLnBrk="0" hangingPunct="1">
                        <a:lnSpc>
                          <a:spcPct val="115000"/>
                        </a:lnSpc>
                        <a:spcBef>
                          <a:spcPts val="600"/>
                        </a:spcBef>
                        <a:spcAft>
                          <a:spcPts val="0"/>
                        </a:spcAft>
                        <a:tabLst>
                          <a:tab pos="228600" algn="l"/>
                          <a:tab pos="457200" algn="l"/>
                          <a:tab pos="685800" algn="l"/>
                          <a:tab pos="914400" algn="l"/>
                          <a:tab pos="1143000" algn="l"/>
                          <a:tab pos="1371600" algn="l"/>
                        </a:tabLst>
                      </a:pPr>
                      <a:r>
                        <a:rPr lang="en-US" sz="1400" b="0" i="0" u="none" strike="noStrike" kern="1200" dirty="0" smtClean="0">
                          <a:solidFill>
                            <a:srgbClr val="000000"/>
                          </a:solidFill>
                          <a:effectLst/>
                          <a:latin typeface="Calibri"/>
                          <a:ea typeface="+mn-ea"/>
                          <a:cs typeface="+mn-cs"/>
                        </a:rPr>
                        <a:t>1-2 Days</a:t>
                      </a:r>
                      <a:endParaRPr lang="en-US" sz="1400" b="0" i="0" u="none" strike="noStrike" kern="1200" dirty="0">
                        <a:solidFill>
                          <a:srgbClr val="000000"/>
                        </a:solidFill>
                        <a:effectLst/>
                        <a:latin typeface="Calibri"/>
                        <a:ea typeface="+mn-ea"/>
                        <a:cs typeface="+mn-cs"/>
                      </a:endParaRPr>
                    </a:p>
                  </a:txBody>
                  <a:tcPr marL="51435" marR="51435" anchor="ctr"/>
                </a:tc>
                <a:tc>
                  <a:txBody>
                    <a:bodyPr/>
                    <a:lstStyle/>
                    <a:p>
                      <a:pPr marL="0" marR="0" algn="l" defTabSz="914400" rtl="0" eaLnBrk="1" fontAlgn="b" latinLnBrk="0" hangingPunct="1">
                        <a:lnSpc>
                          <a:spcPct val="115000"/>
                        </a:lnSpc>
                        <a:spcBef>
                          <a:spcPts val="600"/>
                        </a:spcBef>
                        <a:spcAft>
                          <a:spcPts val="0"/>
                        </a:spcAft>
                        <a:tabLst>
                          <a:tab pos="228600" algn="l"/>
                          <a:tab pos="457200" algn="l"/>
                          <a:tab pos="685800" algn="l"/>
                          <a:tab pos="914400" algn="l"/>
                          <a:tab pos="1143000" algn="l"/>
                          <a:tab pos="1371600" algn="l"/>
                        </a:tabLst>
                      </a:pPr>
                      <a:r>
                        <a:rPr lang="en-US" sz="1400" b="0" i="0" u="none" strike="noStrike" kern="1200" dirty="0">
                          <a:solidFill>
                            <a:srgbClr val="000000"/>
                          </a:solidFill>
                          <a:effectLst/>
                          <a:latin typeface="Calibri"/>
                          <a:ea typeface="+mn-ea"/>
                          <a:cs typeface="+mn-cs"/>
                        </a:rPr>
                        <a:t>ALERT</a:t>
                      </a:r>
                    </a:p>
                  </a:txBody>
                  <a:tcPr marL="51435" marR="51435" anchor="ctr"/>
                </a:tc>
              </a:tr>
              <a:tr h="236601">
                <a:tc>
                  <a:txBody>
                    <a:bodyPr/>
                    <a:lstStyle/>
                    <a:p>
                      <a:pPr algn="l" fontAlgn="b"/>
                      <a:r>
                        <a:rPr lang="en-US" sz="1400" b="0" i="0" u="none" strike="noStrike" dirty="0">
                          <a:solidFill>
                            <a:srgbClr val="000000"/>
                          </a:solidFill>
                          <a:effectLst/>
                          <a:latin typeface="Calibri"/>
                        </a:rPr>
                        <a:t>P2 - High</a:t>
                      </a:r>
                    </a:p>
                  </a:txBody>
                  <a:tcPr marL="68580" marR="0" anchor="ctr"/>
                </a:tc>
                <a:tc>
                  <a:txBody>
                    <a:bodyPr/>
                    <a:lstStyle/>
                    <a:p>
                      <a:pPr algn="l" fontAlgn="b"/>
                      <a:r>
                        <a:rPr lang="en-US" sz="1400" b="0" i="0" u="none" strike="noStrike" dirty="0" smtClean="0">
                          <a:solidFill>
                            <a:srgbClr val="000000"/>
                          </a:solidFill>
                          <a:effectLst/>
                          <a:latin typeface="Calibri"/>
                        </a:rPr>
                        <a:t>7.0-8.4</a:t>
                      </a:r>
                      <a:endParaRPr lang="en-US" sz="1400" b="0" i="0" u="none" strike="noStrike" dirty="0">
                        <a:solidFill>
                          <a:srgbClr val="000000"/>
                        </a:solidFill>
                        <a:effectLst/>
                        <a:latin typeface="Calibri"/>
                      </a:endParaRPr>
                    </a:p>
                  </a:txBody>
                  <a:tcPr marL="68580" marR="0" anchor="ctr"/>
                </a:tc>
                <a:tc>
                  <a:txBody>
                    <a:bodyPr/>
                    <a:lstStyle/>
                    <a:p>
                      <a:pPr marL="0" marR="0" algn="l" defTabSz="914400" rtl="0" eaLnBrk="1" fontAlgn="b" latinLnBrk="0" hangingPunct="1">
                        <a:lnSpc>
                          <a:spcPct val="115000"/>
                        </a:lnSpc>
                        <a:spcBef>
                          <a:spcPts val="600"/>
                        </a:spcBef>
                        <a:spcAft>
                          <a:spcPts val="0"/>
                        </a:spcAft>
                        <a:tabLst>
                          <a:tab pos="228600" algn="l"/>
                          <a:tab pos="457200" algn="l"/>
                          <a:tab pos="685800" algn="l"/>
                          <a:tab pos="914400" algn="l"/>
                          <a:tab pos="1143000" algn="l"/>
                          <a:tab pos="1371600" algn="l"/>
                        </a:tabLst>
                      </a:pPr>
                      <a:r>
                        <a:rPr lang="en-US" sz="1400" b="0" i="0" u="none" strike="noStrike" kern="1200" dirty="0" smtClean="0">
                          <a:solidFill>
                            <a:srgbClr val="000000"/>
                          </a:solidFill>
                          <a:effectLst/>
                          <a:latin typeface="Calibri"/>
                          <a:ea typeface="+mn-ea"/>
                          <a:cs typeface="+mn-cs"/>
                        </a:rPr>
                        <a:t>1 Week</a:t>
                      </a:r>
                      <a:endParaRPr lang="en-US" sz="1400" b="0" i="0" u="none" strike="noStrike" kern="1200" dirty="0">
                        <a:solidFill>
                          <a:srgbClr val="000000"/>
                        </a:solidFill>
                        <a:effectLst/>
                        <a:latin typeface="Calibri"/>
                        <a:ea typeface="+mn-ea"/>
                        <a:cs typeface="+mn-cs"/>
                      </a:endParaRPr>
                    </a:p>
                  </a:txBody>
                  <a:tcPr marL="51435" marR="51435" anchor="ctr"/>
                </a:tc>
                <a:tc>
                  <a:txBody>
                    <a:bodyPr/>
                    <a:lstStyle/>
                    <a:p>
                      <a:pPr marL="0" marR="0" algn="l" defTabSz="914400" rtl="0" eaLnBrk="1" fontAlgn="b" latinLnBrk="0" hangingPunct="1">
                        <a:lnSpc>
                          <a:spcPct val="115000"/>
                        </a:lnSpc>
                        <a:spcBef>
                          <a:spcPts val="600"/>
                        </a:spcBef>
                        <a:spcAft>
                          <a:spcPts val="0"/>
                        </a:spcAft>
                        <a:tabLst>
                          <a:tab pos="228600" algn="l"/>
                          <a:tab pos="457200" algn="l"/>
                          <a:tab pos="685800" algn="l"/>
                          <a:tab pos="914400" algn="l"/>
                          <a:tab pos="1143000" algn="l"/>
                          <a:tab pos="1371600" algn="l"/>
                        </a:tabLst>
                      </a:pPr>
                      <a:r>
                        <a:rPr lang="en-US" sz="1400" b="0" i="0" u="none" strike="noStrike" kern="1200" dirty="0">
                          <a:solidFill>
                            <a:srgbClr val="000000"/>
                          </a:solidFill>
                          <a:effectLst/>
                          <a:latin typeface="Calibri"/>
                          <a:ea typeface="+mn-ea"/>
                          <a:cs typeface="+mn-cs"/>
                        </a:rPr>
                        <a:t>Notice</a:t>
                      </a:r>
                    </a:p>
                  </a:txBody>
                  <a:tcPr marL="51435" marR="51435" anchor="ctr"/>
                </a:tc>
              </a:tr>
              <a:tr h="236601">
                <a:tc>
                  <a:txBody>
                    <a:bodyPr/>
                    <a:lstStyle/>
                    <a:p>
                      <a:pPr algn="l" fontAlgn="b"/>
                      <a:r>
                        <a:rPr lang="en-US" sz="1400" b="0" i="0" u="none" strike="noStrike" dirty="0">
                          <a:solidFill>
                            <a:srgbClr val="000000"/>
                          </a:solidFill>
                          <a:effectLst/>
                          <a:latin typeface="Calibri"/>
                        </a:rPr>
                        <a:t>P3 - Medium</a:t>
                      </a:r>
                    </a:p>
                  </a:txBody>
                  <a:tcPr marL="68580" marR="0" anchor="ctr"/>
                </a:tc>
                <a:tc>
                  <a:txBody>
                    <a:bodyPr/>
                    <a:lstStyle/>
                    <a:p>
                      <a:pPr algn="l" fontAlgn="b"/>
                      <a:r>
                        <a:rPr lang="en-US" sz="1400" b="0" i="0" u="none" strike="noStrike" dirty="0" smtClean="0">
                          <a:solidFill>
                            <a:srgbClr val="000000"/>
                          </a:solidFill>
                          <a:effectLst/>
                          <a:latin typeface="Calibri"/>
                        </a:rPr>
                        <a:t>4.0-6.9</a:t>
                      </a:r>
                      <a:endParaRPr lang="en-US" sz="1400" b="0" i="0" u="none" strike="noStrike" dirty="0">
                        <a:solidFill>
                          <a:srgbClr val="000000"/>
                        </a:solidFill>
                        <a:effectLst/>
                        <a:latin typeface="Calibri"/>
                      </a:endParaRPr>
                    </a:p>
                  </a:txBody>
                  <a:tcPr marL="68580" marR="0" anchor="ctr"/>
                </a:tc>
                <a:tc>
                  <a:txBody>
                    <a:bodyPr/>
                    <a:lstStyle/>
                    <a:p>
                      <a:pPr marL="0" marR="0" algn="l" defTabSz="914400" rtl="0" eaLnBrk="1" fontAlgn="b" latinLnBrk="0" hangingPunct="1">
                        <a:lnSpc>
                          <a:spcPct val="115000"/>
                        </a:lnSpc>
                        <a:spcBef>
                          <a:spcPts val="600"/>
                        </a:spcBef>
                        <a:spcAft>
                          <a:spcPts val="0"/>
                        </a:spcAft>
                        <a:tabLst>
                          <a:tab pos="228600" algn="l"/>
                          <a:tab pos="457200" algn="l"/>
                          <a:tab pos="685800" algn="l"/>
                          <a:tab pos="914400" algn="l"/>
                          <a:tab pos="1143000" algn="l"/>
                          <a:tab pos="1371600" algn="l"/>
                        </a:tabLst>
                      </a:pPr>
                      <a:r>
                        <a:rPr lang="en-US" sz="1400" b="0" i="0" u="none" strike="noStrike" kern="1200" dirty="0" smtClean="0">
                          <a:solidFill>
                            <a:srgbClr val="000000"/>
                          </a:solidFill>
                          <a:effectLst/>
                          <a:latin typeface="Calibri"/>
                          <a:ea typeface="+mn-ea"/>
                          <a:cs typeface="+mn-cs"/>
                        </a:rPr>
                        <a:t>1 Month</a:t>
                      </a:r>
                      <a:endParaRPr lang="en-US" sz="1400" b="0" i="0" u="none" strike="noStrike" kern="1200" dirty="0">
                        <a:solidFill>
                          <a:srgbClr val="000000"/>
                        </a:solidFill>
                        <a:effectLst/>
                        <a:latin typeface="Calibri"/>
                        <a:ea typeface="+mn-ea"/>
                        <a:cs typeface="+mn-cs"/>
                      </a:endParaRPr>
                    </a:p>
                  </a:txBody>
                  <a:tcPr marL="51435" marR="51435" anchor="ctr"/>
                </a:tc>
                <a:tc>
                  <a:txBody>
                    <a:bodyPr/>
                    <a:lstStyle/>
                    <a:p>
                      <a:pPr marL="0" marR="0" algn="l" defTabSz="914400" rtl="0" eaLnBrk="1" fontAlgn="b" latinLnBrk="0" hangingPunct="1">
                        <a:lnSpc>
                          <a:spcPct val="115000"/>
                        </a:lnSpc>
                        <a:spcBef>
                          <a:spcPts val="600"/>
                        </a:spcBef>
                        <a:spcAft>
                          <a:spcPts val="0"/>
                        </a:spcAft>
                        <a:tabLst>
                          <a:tab pos="228600" algn="l"/>
                          <a:tab pos="457200" algn="l"/>
                          <a:tab pos="685800" algn="l"/>
                          <a:tab pos="914400" algn="l"/>
                          <a:tab pos="1143000" algn="l"/>
                          <a:tab pos="1371600" algn="l"/>
                        </a:tabLst>
                      </a:pPr>
                      <a:r>
                        <a:rPr lang="en-US" sz="1400" b="0" i="0" u="none" strike="noStrike" kern="1200" dirty="0">
                          <a:solidFill>
                            <a:srgbClr val="000000"/>
                          </a:solidFill>
                          <a:effectLst/>
                          <a:latin typeface="Calibri"/>
                          <a:ea typeface="+mn-ea"/>
                          <a:cs typeface="+mn-cs"/>
                        </a:rPr>
                        <a:t>Notice</a:t>
                      </a:r>
                    </a:p>
                  </a:txBody>
                  <a:tcPr marL="51435" marR="51435" anchor="ctr"/>
                </a:tc>
              </a:tr>
              <a:tr h="236601">
                <a:tc>
                  <a:txBody>
                    <a:bodyPr/>
                    <a:lstStyle/>
                    <a:p>
                      <a:pPr algn="l" fontAlgn="b"/>
                      <a:r>
                        <a:rPr lang="en-US" sz="1400" b="0" i="0" u="none" strike="noStrike" dirty="0">
                          <a:solidFill>
                            <a:srgbClr val="000000"/>
                          </a:solidFill>
                          <a:effectLst/>
                          <a:latin typeface="Calibri"/>
                        </a:rPr>
                        <a:t>P4 - Low</a:t>
                      </a:r>
                    </a:p>
                  </a:txBody>
                  <a:tcPr marL="68580" marR="0" anchor="ctr"/>
                </a:tc>
                <a:tc>
                  <a:txBody>
                    <a:bodyPr/>
                    <a:lstStyle/>
                    <a:p>
                      <a:pPr algn="l" fontAlgn="b"/>
                      <a:r>
                        <a:rPr lang="en-US" sz="1400" b="0" i="0" u="none" strike="noStrike" dirty="0" smtClean="0">
                          <a:solidFill>
                            <a:srgbClr val="000000"/>
                          </a:solidFill>
                          <a:effectLst/>
                          <a:latin typeface="Calibri"/>
                        </a:rPr>
                        <a:t>0.0-3.9</a:t>
                      </a:r>
                      <a:endParaRPr lang="en-US" sz="1400" b="0" i="0" u="none" strike="noStrike" dirty="0">
                        <a:solidFill>
                          <a:srgbClr val="000000"/>
                        </a:solidFill>
                        <a:effectLst/>
                        <a:latin typeface="Calibri"/>
                      </a:endParaRPr>
                    </a:p>
                  </a:txBody>
                  <a:tcPr marL="68580" marR="0" anchor="ctr"/>
                </a:tc>
                <a:tc>
                  <a:txBody>
                    <a:bodyPr/>
                    <a:lstStyle/>
                    <a:p>
                      <a:pPr marL="0" marR="0" algn="l" defTabSz="914400" rtl="0" eaLnBrk="1" fontAlgn="b" latinLnBrk="0" hangingPunct="1">
                        <a:lnSpc>
                          <a:spcPct val="115000"/>
                        </a:lnSpc>
                        <a:spcBef>
                          <a:spcPts val="600"/>
                        </a:spcBef>
                        <a:spcAft>
                          <a:spcPts val="0"/>
                        </a:spcAft>
                        <a:tabLst>
                          <a:tab pos="228600" algn="l"/>
                          <a:tab pos="457200" algn="l"/>
                          <a:tab pos="685800" algn="l"/>
                          <a:tab pos="914400" algn="l"/>
                          <a:tab pos="1143000" algn="l"/>
                          <a:tab pos="1371600" algn="l"/>
                        </a:tabLst>
                      </a:pPr>
                      <a:r>
                        <a:rPr lang="en-US" sz="1400" b="0" i="0" u="none" strike="noStrike" kern="1200" dirty="0" smtClean="0">
                          <a:solidFill>
                            <a:srgbClr val="000000"/>
                          </a:solidFill>
                          <a:effectLst/>
                          <a:latin typeface="Calibri"/>
                          <a:ea typeface="+mn-ea"/>
                          <a:cs typeface="+mn-cs"/>
                        </a:rPr>
                        <a:t>1-3 Quarters</a:t>
                      </a:r>
                      <a:endParaRPr lang="en-US" sz="1400" b="0" i="0" u="none" strike="noStrike" kern="1200" dirty="0">
                        <a:solidFill>
                          <a:srgbClr val="000000"/>
                        </a:solidFill>
                        <a:effectLst/>
                        <a:latin typeface="Calibri"/>
                        <a:ea typeface="+mn-ea"/>
                        <a:cs typeface="+mn-cs"/>
                      </a:endParaRPr>
                    </a:p>
                  </a:txBody>
                  <a:tcPr marL="51435" marR="51435" anchor="ctr"/>
                </a:tc>
                <a:tc>
                  <a:txBody>
                    <a:bodyPr/>
                    <a:lstStyle/>
                    <a:p>
                      <a:pPr marL="0" marR="0" algn="l" defTabSz="914400" rtl="0" eaLnBrk="1" fontAlgn="b" latinLnBrk="0" hangingPunct="1">
                        <a:lnSpc>
                          <a:spcPct val="115000"/>
                        </a:lnSpc>
                        <a:spcBef>
                          <a:spcPts val="600"/>
                        </a:spcBef>
                        <a:spcAft>
                          <a:spcPts val="0"/>
                        </a:spcAft>
                        <a:tabLst>
                          <a:tab pos="228600" algn="l"/>
                          <a:tab pos="457200" algn="l"/>
                          <a:tab pos="685800" algn="l"/>
                          <a:tab pos="914400" algn="l"/>
                          <a:tab pos="1143000" algn="l"/>
                          <a:tab pos="1371600" algn="l"/>
                        </a:tabLst>
                      </a:pPr>
                      <a:r>
                        <a:rPr lang="en-US" sz="1400" b="0" i="0" u="none" strike="noStrike" kern="1200" dirty="0">
                          <a:solidFill>
                            <a:srgbClr val="000000"/>
                          </a:solidFill>
                          <a:effectLst/>
                          <a:latin typeface="Calibri"/>
                          <a:ea typeface="+mn-ea"/>
                          <a:cs typeface="+mn-cs"/>
                        </a:rPr>
                        <a:t>Optional</a:t>
                      </a:r>
                    </a:p>
                  </a:txBody>
                  <a:tcPr marL="51435" marR="51435" anchor="ctr"/>
                </a:tc>
              </a:tr>
              <a:tr h="236601">
                <a:tc>
                  <a:txBody>
                    <a:bodyPr/>
                    <a:lstStyle/>
                    <a:p>
                      <a:pPr algn="l" fontAlgn="b"/>
                      <a:r>
                        <a:rPr lang="en-US" sz="1400" b="0" i="0" u="none" strike="noStrike" dirty="0">
                          <a:solidFill>
                            <a:srgbClr val="000000"/>
                          </a:solidFill>
                          <a:effectLst/>
                          <a:latin typeface="Calibri"/>
                        </a:rPr>
                        <a:t>P5 - Info</a:t>
                      </a:r>
                    </a:p>
                  </a:txBody>
                  <a:tcPr marL="68580" marR="0" anchor="ctr"/>
                </a:tc>
                <a:tc>
                  <a:txBody>
                    <a:bodyPr/>
                    <a:lstStyle/>
                    <a:p>
                      <a:pPr algn="l" fontAlgn="b"/>
                      <a:r>
                        <a:rPr lang="en-US" sz="1400" b="0" i="0" u="none" strike="noStrike" dirty="0">
                          <a:solidFill>
                            <a:srgbClr val="000000"/>
                          </a:solidFill>
                          <a:effectLst/>
                          <a:latin typeface="Calibri"/>
                        </a:rPr>
                        <a:t>NA</a:t>
                      </a:r>
                    </a:p>
                  </a:txBody>
                  <a:tcPr marL="68580" marR="0" anchor="ctr"/>
                </a:tc>
                <a:tc>
                  <a:txBody>
                    <a:bodyPr/>
                    <a:lstStyle/>
                    <a:p>
                      <a:pPr marL="0" marR="0" algn="l" defTabSz="914400" rtl="0" eaLnBrk="1" fontAlgn="b" latinLnBrk="0" hangingPunct="1">
                        <a:lnSpc>
                          <a:spcPct val="115000"/>
                        </a:lnSpc>
                        <a:spcBef>
                          <a:spcPts val="600"/>
                        </a:spcBef>
                        <a:spcAft>
                          <a:spcPts val="0"/>
                        </a:spcAft>
                        <a:tabLst>
                          <a:tab pos="228600" algn="l"/>
                          <a:tab pos="457200" algn="l"/>
                          <a:tab pos="685800" algn="l"/>
                          <a:tab pos="914400" algn="l"/>
                          <a:tab pos="1143000" algn="l"/>
                          <a:tab pos="1371600" algn="l"/>
                        </a:tabLst>
                      </a:pPr>
                      <a:r>
                        <a:rPr lang="en-US" sz="1400" b="0" i="0" u="none" strike="noStrike" kern="1200" dirty="0" smtClean="0">
                          <a:solidFill>
                            <a:srgbClr val="000000"/>
                          </a:solidFill>
                          <a:effectLst/>
                          <a:latin typeface="Calibri"/>
                          <a:ea typeface="+mn-ea"/>
                          <a:cs typeface="+mn-cs"/>
                        </a:rPr>
                        <a:t>NA</a:t>
                      </a:r>
                      <a:endParaRPr lang="en-US" sz="1400" b="0" i="0" u="none" strike="noStrike" kern="1200" dirty="0">
                        <a:solidFill>
                          <a:srgbClr val="000000"/>
                        </a:solidFill>
                        <a:effectLst/>
                        <a:latin typeface="Calibri"/>
                        <a:ea typeface="+mn-ea"/>
                        <a:cs typeface="+mn-cs"/>
                      </a:endParaRPr>
                    </a:p>
                  </a:txBody>
                  <a:tcPr marL="51435" marR="51435" anchor="ctr"/>
                </a:tc>
                <a:tc>
                  <a:txBody>
                    <a:bodyPr/>
                    <a:lstStyle/>
                    <a:p>
                      <a:pPr marL="0" marR="0" algn="l" defTabSz="914400" rtl="0" eaLnBrk="1" fontAlgn="b" latinLnBrk="0" hangingPunct="1">
                        <a:lnSpc>
                          <a:spcPct val="115000"/>
                        </a:lnSpc>
                        <a:spcBef>
                          <a:spcPts val="600"/>
                        </a:spcBef>
                        <a:spcAft>
                          <a:spcPts val="0"/>
                        </a:spcAft>
                        <a:tabLst>
                          <a:tab pos="228600" algn="l"/>
                          <a:tab pos="457200" algn="l"/>
                          <a:tab pos="685800" algn="l"/>
                          <a:tab pos="914400" algn="l"/>
                          <a:tab pos="1143000" algn="l"/>
                          <a:tab pos="1371600" algn="l"/>
                        </a:tabLst>
                      </a:pPr>
                      <a:r>
                        <a:rPr lang="en-US" sz="1400" b="0" i="0" u="none" strike="noStrike" kern="1200" dirty="0">
                          <a:solidFill>
                            <a:srgbClr val="000000"/>
                          </a:solidFill>
                          <a:effectLst/>
                          <a:latin typeface="Calibri"/>
                          <a:ea typeface="+mn-ea"/>
                          <a:cs typeface="+mn-cs"/>
                        </a:rPr>
                        <a:t>NA</a:t>
                      </a:r>
                    </a:p>
                  </a:txBody>
                  <a:tcPr marL="51435" marR="51435" anchor="ctr"/>
                </a:tc>
              </a:tr>
            </a:tbl>
          </a:graphicData>
        </a:graphic>
      </p:graphicFrame>
    </p:spTree>
    <p:extLst>
      <p:ext uri="{BB962C8B-B14F-4D97-AF65-F5344CB8AC3E}">
        <p14:creationId xmlns:p14="http://schemas.microsoft.com/office/powerpoint/2010/main" val="65506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26</a:t>
            </a:fld>
            <a:endParaRPr lang="en-US" dirty="0"/>
          </a:p>
        </p:txBody>
      </p:sp>
      <p:sp>
        <p:nvSpPr>
          <p:cNvPr id="3" name="Title 2"/>
          <p:cNvSpPr>
            <a:spLocks noGrp="1"/>
          </p:cNvSpPr>
          <p:nvPr>
            <p:ph type="title"/>
          </p:nvPr>
        </p:nvSpPr>
        <p:spPr/>
        <p:txBody>
          <a:bodyPr/>
          <a:lstStyle/>
          <a:p>
            <a:r>
              <a:rPr lang="en-US" dirty="0"/>
              <a:t>4</a:t>
            </a:r>
            <a:r>
              <a:rPr lang="en-US" dirty="0" smtClean="0"/>
              <a:t>.3  Publish Security Bulletin                                        .</a:t>
            </a:r>
            <a:endParaRPr lang="en-US" dirty="0"/>
          </a:p>
        </p:txBody>
      </p:sp>
      <p:sp>
        <p:nvSpPr>
          <p:cNvPr id="4" name="Content Placeholder 3"/>
          <p:cNvSpPr>
            <a:spLocks noGrp="1"/>
          </p:cNvSpPr>
          <p:nvPr>
            <p:ph sz="quarter" idx="13"/>
          </p:nvPr>
        </p:nvSpPr>
        <p:spPr>
          <a:xfrm>
            <a:off x="455613" y="1203325"/>
            <a:ext cx="3822960" cy="3425825"/>
          </a:xfrm>
        </p:spPr>
        <p:txBody>
          <a:bodyPr/>
          <a:lstStyle/>
          <a:p>
            <a:r>
              <a:rPr lang="en-US" dirty="0" smtClean="0"/>
              <a:t>SB </a:t>
            </a:r>
            <a:r>
              <a:rPr lang="en-US" dirty="0"/>
              <a:t>–</a:t>
            </a:r>
            <a:r>
              <a:rPr lang="en-US" dirty="0" smtClean="0"/>
              <a:t> Security Bulletin</a:t>
            </a:r>
            <a:endParaRPr lang="en-US" dirty="0"/>
          </a:p>
          <a:p>
            <a:r>
              <a:rPr lang="en-US" dirty="0" smtClean="0"/>
              <a:t>KB </a:t>
            </a:r>
            <a:r>
              <a:rPr lang="en-US" dirty="0"/>
              <a:t>–</a:t>
            </a:r>
            <a:r>
              <a:rPr lang="en-US" dirty="0" smtClean="0"/>
              <a:t> </a:t>
            </a:r>
            <a:r>
              <a:rPr lang="en-US" dirty="0" err="1" smtClean="0"/>
              <a:t>KnowledgeBase</a:t>
            </a:r>
            <a:r>
              <a:rPr lang="en-US" dirty="0" smtClean="0"/>
              <a:t> </a:t>
            </a:r>
            <a:r>
              <a:rPr lang="en-US" dirty="0"/>
              <a:t>article</a:t>
            </a:r>
          </a:p>
          <a:p>
            <a:r>
              <a:rPr lang="en-US" dirty="0" smtClean="0"/>
              <a:t>SS </a:t>
            </a:r>
            <a:r>
              <a:rPr lang="en-US" dirty="0"/>
              <a:t>–</a:t>
            </a:r>
            <a:r>
              <a:rPr lang="en-US" dirty="0" smtClean="0"/>
              <a:t> Sustaining Statement</a:t>
            </a:r>
          </a:p>
          <a:p>
            <a:r>
              <a:rPr lang="en-US" dirty="0" smtClean="0"/>
              <a:t>NN – Not </a:t>
            </a:r>
            <a:r>
              <a:rPr lang="en-US" dirty="0"/>
              <a:t>Needed or Release Notes</a:t>
            </a: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855260877"/>
              </p:ext>
            </p:extLst>
          </p:nvPr>
        </p:nvGraphicFramePr>
        <p:xfrm>
          <a:off x="1719035" y="3060268"/>
          <a:ext cx="5598699" cy="1247929"/>
        </p:xfrm>
        <a:graphic>
          <a:graphicData uri="http://schemas.openxmlformats.org/drawingml/2006/table">
            <a:tbl>
              <a:tblPr firstRow="1" bandRow="1">
                <a:effectLst>
                  <a:innerShdw blurRad="114300">
                    <a:prstClr val="black"/>
                  </a:innerShdw>
                </a:effectLst>
                <a:tableStyleId>{5C22544A-7EE6-4342-B048-85BDC9FD1C3A}</a:tableStyleId>
              </a:tblPr>
              <a:tblGrid>
                <a:gridCol w="1523349"/>
                <a:gridCol w="1319189"/>
                <a:gridCol w="1334893"/>
                <a:gridCol w="1421268"/>
              </a:tblGrid>
              <a:tr h="516409">
                <a:tc>
                  <a:txBody>
                    <a:bodyPr/>
                    <a:lstStyle/>
                    <a:p>
                      <a:pPr marL="0" marR="0" algn="ctr">
                        <a:spcBef>
                          <a:spcPts val="0"/>
                        </a:spcBef>
                        <a:spcAft>
                          <a:spcPts val="0"/>
                        </a:spcAft>
                      </a:pPr>
                      <a:r>
                        <a:rPr lang="en-US" sz="1400" b="0" dirty="0">
                          <a:effectLst/>
                          <a:latin typeface="Arial"/>
                          <a:ea typeface="Times New Roman"/>
                          <a:cs typeface="Times New Roman"/>
                        </a:rPr>
                        <a:t>CVSS = 0</a:t>
                      </a:r>
                    </a:p>
                  </a:txBody>
                  <a:tcPr marL="51435" marR="51435" marT="0" marB="0" anchor="ctr">
                    <a:solidFill>
                      <a:schemeClr val="accent1"/>
                    </a:solidFill>
                  </a:tcPr>
                </a:tc>
                <a:tc>
                  <a:txBody>
                    <a:bodyPr/>
                    <a:lstStyle/>
                    <a:p>
                      <a:pPr marL="0" marR="0" algn="ctr">
                        <a:spcBef>
                          <a:spcPts val="0"/>
                        </a:spcBef>
                        <a:spcAft>
                          <a:spcPts val="0"/>
                        </a:spcAft>
                      </a:pPr>
                      <a:r>
                        <a:rPr lang="en-US" sz="1400" b="0" dirty="0">
                          <a:effectLst/>
                          <a:latin typeface="Arial"/>
                          <a:ea typeface="Times New Roman"/>
                          <a:cs typeface="Times New Roman"/>
                        </a:rPr>
                        <a:t>0 &lt; CVSS &lt; 4</a:t>
                      </a:r>
                    </a:p>
                    <a:p>
                      <a:pPr marL="0" marR="0" algn="ctr">
                        <a:spcBef>
                          <a:spcPts val="0"/>
                        </a:spcBef>
                        <a:spcAft>
                          <a:spcPts val="0"/>
                        </a:spcAft>
                      </a:pPr>
                      <a:r>
                        <a:rPr lang="en-US" sz="1400" b="0" dirty="0">
                          <a:effectLst/>
                          <a:latin typeface="Arial"/>
                          <a:ea typeface="Times New Roman"/>
                          <a:cs typeface="Times New Roman"/>
                        </a:rPr>
                        <a:t>Low</a:t>
                      </a:r>
                    </a:p>
                  </a:txBody>
                  <a:tcPr marL="51435" marR="51435" marT="0" marB="0" anchor="ctr">
                    <a:solidFill>
                      <a:schemeClr val="accent1"/>
                    </a:solidFill>
                  </a:tcPr>
                </a:tc>
                <a:tc>
                  <a:txBody>
                    <a:bodyPr/>
                    <a:lstStyle/>
                    <a:p>
                      <a:pPr marL="0" marR="0" algn="ctr">
                        <a:spcBef>
                          <a:spcPts val="0"/>
                        </a:spcBef>
                        <a:spcAft>
                          <a:spcPts val="0"/>
                        </a:spcAft>
                      </a:pPr>
                      <a:r>
                        <a:rPr lang="en-US" sz="1400" b="0" dirty="0">
                          <a:effectLst/>
                          <a:latin typeface="Arial"/>
                          <a:ea typeface="Times New Roman"/>
                          <a:cs typeface="Times New Roman"/>
                        </a:rPr>
                        <a:t>4 ≤ CVSS &lt; 7</a:t>
                      </a:r>
                    </a:p>
                    <a:p>
                      <a:pPr marL="0" marR="0" algn="ctr">
                        <a:spcBef>
                          <a:spcPts val="0"/>
                        </a:spcBef>
                        <a:spcAft>
                          <a:spcPts val="0"/>
                        </a:spcAft>
                      </a:pPr>
                      <a:r>
                        <a:rPr lang="en-US" sz="1400" b="0" dirty="0">
                          <a:effectLst/>
                          <a:latin typeface="Arial"/>
                          <a:ea typeface="Times New Roman"/>
                          <a:cs typeface="Times New Roman"/>
                        </a:rPr>
                        <a:t>Medium</a:t>
                      </a:r>
                    </a:p>
                  </a:txBody>
                  <a:tcPr marL="51435" marR="51435" marT="0" marB="0" anchor="ctr">
                    <a:solidFill>
                      <a:schemeClr val="accent1"/>
                    </a:solidFill>
                  </a:tcPr>
                </a:tc>
                <a:tc>
                  <a:txBody>
                    <a:bodyPr/>
                    <a:lstStyle/>
                    <a:p>
                      <a:pPr marL="0" marR="0" algn="ctr">
                        <a:spcBef>
                          <a:spcPts val="0"/>
                        </a:spcBef>
                        <a:spcAft>
                          <a:spcPts val="0"/>
                        </a:spcAft>
                      </a:pPr>
                      <a:r>
                        <a:rPr lang="en-US" sz="1400" b="0" dirty="0">
                          <a:effectLst/>
                          <a:latin typeface="Arial"/>
                          <a:ea typeface="Times New Roman"/>
                          <a:cs typeface="Times New Roman"/>
                        </a:rPr>
                        <a:t>7 ≤ CVSS ≤ 10</a:t>
                      </a:r>
                    </a:p>
                    <a:p>
                      <a:pPr marL="0" marR="0" algn="ctr">
                        <a:spcBef>
                          <a:spcPts val="0"/>
                        </a:spcBef>
                        <a:spcAft>
                          <a:spcPts val="0"/>
                        </a:spcAft>
                      </a:pPr>
                      <a:r>
                        <a:rPr lang="en-US" sz="1400" b="0" dirty="0">
                          <a:effectLst/>
                          <a:latin typeface="Arial"/>
                          <a:ea typeface="Times New Roman"/>
                          <a:cs typeface="Times New Roman"/>
                        </a:rPr>
                        <a:t>High</a:t>
                      </a:r>
                    </a:p>
                  </a:txBody>
                  <a:tcPr marL="51435" marR="51435" marT="0" marB="0" anchor="ctr">
                    <a:solidFill>
                      <a:schemeClr val="accent1"/>
                    </a:solidFill>
                  </a:tcPr>
                </a:tc>
              </a:tr>
              <a:tr h="594261">
                <a:tc>
                  <a:txBody>
                    <a:bodyPr/>
                    <a:lstStyle/>
                    <a:p>
                      <a:pPr marL="0" marR="0" algn="ctr">
                        <a:spcBef>
                          <a:spcPts val="0"/>
                        </a:spcBef>
                        <a:spcAft>
                          <a:spcPts val="0"/>
                        </a:spcAft>
                      </a:pPr>
                      <a:r>
                        <a:rPr lang="en-US" sz="1200" b="1" dirty="0" smtClean="0">
                          <a:solidFill>
                            <a:schemeClr val="tx1">
                              <a:lumMod val="50000"/>
                            </a:schemeClr>
                          </a:solidFill>
                          <a:effectLst/>
                          <a:latin typeface="Arial"/>
                          <a:ea typeface="Times New Roman"/>
                          <a:cs typeface="Times New Roman"/>
                        </a:rPr>
                        <a:t>NN</a:t>
                      </a:r>
                    </a:p>
                    <a:p>
                      <a:pPr marL="0" marR="0" algn="ctr">
                        <a:spcBef>
                          <a:spcPts val="0"/>
                        </a:spcBef>
                        <a:spcAft>
                          <a:spcPts val="0"/>
                        </a:spcAft>
                      </a:pPr>
                      <a:r>
                        <a:rPr lang="en-US" sz="1200" b="1" dirty="0" smtClean="0">
                          <a:solidFill>
                            <a:schemeClr val="tx1">
                              <a:lumMod val="50000"/>
                            </a:schemeClr>
                          </a:solidFill>
                          <a:effectLst/>
                          <a:latin typeface="Arial"/>
                          <a:ea typeface="Times New Roman"/>
                          <a:cs typeface="Times New Roman"/>
                        </a:rPr>
                        <a:t>SS</a:t>
                      </a:r>
                    </a:p>
                    <a:p>
                      <a:pPr marL="0" marR="0" algn="ctr">
                        <a:spcBef>
                          <a:spcPts val="0"/>
                        </a:spcBef>
                        <a:spcAft>
                          <a:spcPts val="0"/>
                        </a:spcAft>
                      </a:pPr>
                      <a:r>
                        <a:rPr lang="en-US" sz="1200" b="1" dirty="0" smtClean="0">
                          <a:solidFill>
                            <a:schemeClr val="tx1">
                              <a:lumMod val="50000"/>
                            </a:schemeClr>
                          </a:solidFill>
                          <a:effectLst/>
                          <a:latin typeface="Arial"/>
                          <a:ea typeface="Times New Roman"/>
                          <a:cs typeface="Times New Roman"/>
                        </a:rPr>
                        <a:t>KB</a:t>
                      </a:r>
                      <a:endParaRPr lang="en-US" sz="1400" dirty="0">
                        <a:solidFill>
                          <a:schemeClr val="tx1">
                            <a:lumMod val="50000"/>
                          </a:schemeClr>
                        </a:solidFill>
                        <a:effectLst/>
                        <a:latin typeface="Arial"/>
                        <a:ea typeface="Times New Roman"/>
                        <a:cs typeface="Times New Roman"/>
                      </a:endParaRPr>
                    </a:p>
                    <a:p>
                      <a:pPr marL="0" marR="0" algn="ctr">
                        <a:spcBef>
                          <a:spcPts val="0"/>
                        </a:spcBef>
                        <a:spcAft>
                          <a:spcPts val="0"/>
                        </a:spcAft>
                      </a:pPr>
                      <a:r>
                        <a:rPr lang="en-US" sz="1200" dirty="0" smtClean="0">
                          <a:solidFill>
                            <a:schemeClr val="tx1">
                              <a:lumMod val="50000"/>
                            </a:schemeClr>
                          </a:solidFill>
                          <a:effectLst/>
                          <a:latin typeface="Arial"/>
                          <a:ea typeface="Times New Roman"/>
                          <a:cs typeface="Times New Roman"/>
                        </a:rPr>
                        <a:t>(if </a:t>
                      </a:r>
                      <a:r>
                        <a:rPr lang="en-US" sz="1200" dirty="0">
                          <a:solidFill>
                            <a:schemeClr val="tx1">
                              <a:lumMod val="50000"/>
                            </a:schemeClr>
                          </a:solidFill>
                          <a:effectLst/>
                          <a:latin typeface="Arial"/>
                          <a:ea typeface="Times New Roman"/>
                          <a:cs typeface="Times New Roman"/>
                        </a:rPr>
                        <a:t>lots of </a:t>
                      </a:r>
                      <a:r>
                        <a:rPr lang="en-US" sz="1200" dirty="0" smtClean="0">
                          <a:solidFill>
                            <a:schemeClr val="tx1">
                              <a:lumMod val="50000"/>
                            </a:schemeClr>
                          </a:solidFill>
                          <a:effectLst/>
                          <a:latin typeface="Arial"/>
                          <a:ea typeface="Times New Roman"/>
                          <a:cs typeface="Times New Roman"/>
                        </a:rPr>
                        <a:t>attention)</a:t>
                      </a:r>
                      <a:endParaRPr lang="en-US" sz="1400" dirty="0">
                        <a:solidFill>
                          <a:schemeClr val="tx1">
                            <a:lumMod val="50000"/>
                          </a:schemeClr>
                        </a:solidFill>
                        <a:effectLst/>
                        <a:latin typeface="Arial"/>
                        <a:ea typeface="Times New Roman"/>
                        <a:cs typeface="Times New Roman"/>
                      </a:endParaRPr>
                    </a:p>
                  </a:txBody>
                  <a:tcPr marL="51435" marR="51435" marT="0" marB="0" anchor="ctr"/>
                </a:tc>
                <a:tc>
                  <a:txBody>
                    <a:bodyPr/>
                    <a:lstStyle/>
                    <a:p>
                      <a:pPr marL="0" marR="0" algn="ctr">
                        <a:spcBef>
                          <a:spcPts val="0"/>
                        </a:spcBef>
                        <a:spcAft>
                          <a:spcPts val="0"/>
                        </a:spcAft>
                      </a:pPr>
                      <a:r>
                        <a:rPr lang="en-US" sz="1200" b="1" dirty="0">
                          <a:solidFill>
                            <a:schemeClr val="tx1">
                              <a:lumMod val="50000"/>
                            </a:schemeClr>
                          </a:solidFill>
                          <a:effectLst/>
                          <a:latin typeface="Arial"/>
                          <a:ea typeface="Times New Roman"/>
                          <a:cs typeface="Times New Roman"/>
                        </a:rPr>
                        <a:t>KB</a:t>
                      </a:r>
                      <a:endParaRPr lang="en-US" sz="1400" dirty="0">
                        <a:solidFill>
                          <a:schemeClr val="tx1">
                            <a:lumMod val="50000"/>
                          </a:schemeClr>
                        </a:solidFill>
                        <a:effectLst/>
                        <a:latin typeface="Arial"/>
                        <a:ea typeface="Times New Roman"/>
                        <a:cs typeface="Times New Roman"/>
                      </a:endParaRPr>
                    </a:p>
                  </a:txBody>
                  <a:tcPr marL="51435" marR="51435" marT="0" marB="0" anchor="ctr"/>
                </a:tc>
                <a:tc>
                  <a:txBody>
                    <a:bodyPr/>
                    <a:lstStyle/>
                    <a:p>
                      <a:pPr marL="0" marR="0" algn="ctr">
                        <a:spcBef>
                          <a:spcPts val="0"/>
                        </a:spcBef>
                        <a:spcAft>
                          <a:spcPts val="0"/>
                        </a:spcAft>
                      </a:pPr>
                      <a:r>
                        <a:rPr lang="en-US" sz="1200" b="1" dirty="0" smtClean="0">
                          <a:solidFill>
                            <a:schemeClr val="tx1">
                              <a:lumMod val="50000"/>
                            </a:schemeClr>
                          </a:solidFill>
                          <a:effectLst/>
                          <a:latin typeface="Arial"/>
                          <a:ea typeface="Times New Roman"/>
                          <a:cs typeface="Times New Roman"/>
                        </a:rPr>
                        <a:t>SB +</a:t>
                      </a:r>
                    </a:p>
                    <a:p>
                      <a:pPr marL="0" marR="0" algn="ctr">
                        <a:spcBef>
                          <a:spcPts val="0"/>
                        </a:spcBef>
                        <a:spcAft>
                          <a:spcPts val="0"/>
                        </a:spcAft>
                      </a:pPr>
                      <a:r>
                        <a:rPr lang="en-US" sz="1200" b="1" dirty="0" smtClean="0">
                          <a:solidFill>
                            <a:schemeClr val="tx1">
                              <a:lumMod val="50000"/>
                            </a:schemeClr>
                          </a:solidFill>
                          <a:effectLst/>
                          <a:latin typeface="Arial"/>
                          <a:ea typeface="Times New Roman"/>
                          <a:cs typeface="Times New Roman"/>
                        </a:rPr>
                        <a:t>TXT Notice</a:t>
                      </a:r>
                      <a:endParaRPr lang="en-US" sz="1400" dirty="0">
                        <a:solidFill>
                          <a:schemeClr val="tx1">
                            <a:lumMod val="50000"/>
                          </a:schemeClr>
                        </a:solidFill>
                        <a:effectLst/>
                        <a:latin typeface="Arial"/>
                        <a:ea typeface="Times New Roman"/>
                        <a:cs typeface="Times New Roman"/>
                      </a:endParaRPr>
                    </a:p>
                  </a:txBody>
                  <a:tcPr marL="51435" marR="51435" marT="0" marB="0" anchor="ctr"/>
                </a:tc>
                <a:tc>
                  <a:txBody>
                    <a:bodyPr/>
                    <a:lstStyle/>
                    <a:p>
                      <a:pPr marL="0" marR="0" algn="ctr">
                        <a:spcBef>
                          <a:spcPts val="0"/>
                        </a:spcBef>
                        <a:spcAft>
                          <a:spcPts val="0"/>
                        </a:spcAft>
                      </a:pPr>
                      <a:r>
                        <a:rPr lang="en-US" sz="1200" b="1" dirty="0" smtClean="0">
                          <a:solidFill>
                            <a:schemeClr val="tx1">
                              <a:lumMod val="50000"/>
                            </a:schemeClr>
                          </a:solidFill>
                          <a:effectLst/>
                          <a:latin typeface="Arial"/>
                          <a:ea typeface="Times New Roman"/>
                          <a:cs typeface="Times New Roman"/>
                        </a:rPr>
                        <a:t>SB +</a:t>
                      </a:r>
                    </a:p>
                    <a:p>
                      <a:pPr marL="0" marR="0" algn="ctr">
                        <a:spcBef>
                          <a:spcPts val="0"/>
                        </a:spcBef>
                        <a:spcAft>
                          <a:spcPts val="0"/>
                        </a:spcAft>
                      </a:pPr>
                      <a:r>
                        <a:rPr lang="en-US" sz="1200" b="1" dirty="0" smtClean="0">
                          <a:solidFill>
                            <a:schemeClr val="tx1">
                              <a:lumMod val="50000"/>
                            </a:schemeClr>
                          </a:solidFill>
                          <a:effectLst/>
                          <a:latin typeface="Arial"/>
                          <a:ea typeface="Times New Roman"/>
                          <a:cs typeface="Times New Roman"/>
                        </a:rPr>
                        <a:t>TXT Alert</a:t>
                      </a:r>
                      <a:endParaRPr lang="en-US" sz="1400" dirty="0">
                        <a:solidFill>
                          <a:schemeClr val="tx1">
                            <a:lumMod val="50000"/>
                          </a:schemeClr>
                        </a:solidFill>
                        <a:effectLst/>
                        <a:latin typeface="Arial"/>
                        <a:ea typeface="Times New Roman"/>
                        <a:cs typeface="Times New Roman"/>
                      </a:endParaRPr>
                    </a:p>
                  </a:txBody>
                  <a:tcPr marL="51435" marR="51435" marT="0" marB="0" anchor="ctr"/>
                </a:tc>
              </a:tr>
            </a:tbl>
          </a:graphicData>
        </a:graphic>
      </p:graphicFrame>
    </p:spTree>
    <p:extLst>
      <p:ext uri="{BB962C8B-B14F-4D97-AF65-F5344CB8AC3E}">
        <p14:creationId xmlns:p14="http://schemas.microsoft.com/office/powerpoint/2010/main" val="356430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27</a:t>
            </a:fld>
            <a:endParaRPr lang="en-US" dirty="0"/>
          </a:p>
        </p:txBody>
      </p:sp>
      <p:sp>
        <p:nvSpPr>
          <p:cNvPr id="3" name="Title 2"/>
          <p:cNvSpPr>
            <a:spLocks noGrp="1"/>
          </p:cNvSpPr>
          <p:nvPr>
            <p:ph type="title"/>
          </p:nvPr>
        </p:nvSpPr>
        <p:spPr/>
        <p:txBody>
          <a:bodyPr/>
          <a:lstStyle/>
          <a:p>
            <a:r>
              <a:rPr lang="en-US" dirty="0" smtClean="0"/>
              <a:t>Challenges</a:t>
            </a:r>
            <a:endParaRPr lang="en-US" dirty="0"/>
          </a:p>
        </p:txBody>
      </p:sp>
      <p:sp>
        <p:nvSpPr>
          <p:cNvPr id="4" name="Content Placeholder 3"/>
          <p:cNvSpPr>
            <a:spLocks noGrp="1"/>
          </p:cNvSpPr>
          <p:nvPr>
            <p:ph sz="quarter" idx="13"/>
          </p:nvPr>
        </p:nvSpPr>
        <p:spPr>
          <a:xfrm>
            <a:off x="455613" y="1203325"/>
            <a:ext cx="3706954" cy="3425825"/>
          </a:xfrm>
        </p:spPr>
        <p:txBody>
          <a:bodyPr/>
          <a:lstStyle/>
          <a:p>
            <a:r>
              <a:rPr lang="en-US" dirty="0" smtClean="0"/>
              <a:t>Waterfall </a:t>
            </a:r>
            <a:r>
              <a:rPr lang="en-US" dirty="0" smtClean="0">
                <a:sym typeface="Wingdings" panose="05000000000000000000" pitchFamily="2" charset="2"/>
              </a:rPr>
              <a:t> </a:t>
            </a:r>
            <a:r>
              <a:rPr lang="en-US" dirty="0" smtClean="0"/>
              <a:t>Agile </a:t>
            </a:r>
            <a:r>
              <a:rPr lang="en-US" dirty="0" smtClean="0">
                <a:sym typeface="Wingdings" panose="05000000000000000000" pitchFamily="2" charset="2"/>
              </a:rPr>
              <a:t> </a:t>
            </a:r>
            <a:r>
              <a:rPr lang="en-US" dirty="0" smtClean="0"/>
              <a:t>Continuous</a:t>
            </a:r>
          </a:p>
          <a:p>
            <a:r>
              <a:rPr lang="en-US" dirty="0" smtClean="0"/>
              <a:t>Tools</a:t>
            </a:r>
          </a:p>
          <a:p>
            <a:r>
              <a:rPr lang="en-US" dirty="0" smtClean="0"/>
              <a:t>Skill levels</a:t>
            </a:r>
          </a:p>
          <a:p>
            <a:r>
              <a:rPr lang="en-US" dirty="0" smtClean="0"/>
              <a:t>Legacy architectures</a:t>
            </a:r>
          </a:p>
          <a:p>
            <a:r>
              <a:rPr lang="en-US" dirty="0" smtClean="0"/>
              <a:t>Technical debt</a:t>
            </a:r>
          </a:p>
          <a:p>
            <a:r>
              <a:rPr lang="en-US" dirty="0" smtClean="0"/>
              <a:t>Getting to PSMM 4-Mature</a:t>
            </a:r>
          </a:p>
          <a:p>
            <a:r>
              <a:rPr lang="en-US" dirty="0" smtClean="0"/>
              <a:t>PSIRT exponential growth</a:t>
            </a:r>
            <a:endParaRPr lang="en-US" dirty="0"/>
          </a:p>
        </p:txBody>
      </p:sp>
      <p:pic>
        <p:nvPicPr>
          <p:cNvPr id="2050" name="Picture 2" descr="Image result for waterfall agile continu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84" y="1203325"/>
            <a:ext cx="4959101" cy="288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0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2" y="208968"/>
            <a:ext cx="8226425" cy="73025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smtClean="0"/>
              <a:t>Experience </a:t>
            </a:r>
            <a:r>
              <a:rPr lang="en-US" dirty="0"/>
              <a:t>- People</a:t>
            </a:r>
          </a:p>
        </p:txBody>
      </p:sp>
      <p:sp>
        <p:nvSpPr>
          <p:cNvPr id="8" name="Content Placeholder 7"/>
          <p:cNvSpPr>
            <a:spLocks noGrp="1"/>
          </p:cNvSpPr>
          <p:nvPr>
            <p:ph idx="1"/>
          </p:nvPr>
        </p:nvSpPr>
        <p:spPr>
          <a:xfrm>
            <a:off x="457202" y="911227"/>
            <a:ext cx="7195183" cy="3722687"/>
          </a:xfrm>
        </p:spPr>
        <p:txBody>
          <a:bodyPr/>
          <a:lstStyle/>
          <a:p>
            <a:pPr>
              <a:spcBef>
                <a:spcPts val="225"/>
              </a:spcBef>
            </a:pPr>
            <a:r>
              <a:rPr lang="en-US" dirty="0"/>
              <a:t>Identify the experts</a:t>
            </a:r>
          </a:p>
          <a:p>
            <a:pPr lvl="2">
              <a:spcBef>
                <a:spcPts val="225"/>
              </a:spcBef>
            </a:pPr>
            <a:r>
              <a:rPr lang="en-US" dirty="0"/>
              <a:t>No one person can do it all</a:t>
            </a:r>
          </a:p>
          <a:p>
            <a:r>
              <a:rPr lang="en-US" dirty="0" smtClean="0"/>
              <a:t>Trust </a:t>
            </a:r>
            <a:r>
              <a:rPr lang="en-US" dirty="0"/>
              <a:t>the Product Security Champions (PSCs)</a:t>
            </a:r>
          </a:p>
          <a:p>
            <a:pPr lvl="2"/>
            <a:r>
              <a:rPr lang="en-US" dirty="0"/>
              <a:t>They </a:t>
            </a:r>
            <a:r>
              <a:rPr lang="en-US" dirty="0" smtClean="0"/>
              <a:t>are smart and want </a:t>
            </a:r>
            <a:r>
              <a:rPr lang="en-US" dirty="0"/>
              <a:t>to do what is </a:t>
            </a:r>
            <a:r>
              <a:rPr lang="en-US" dirty="0" smtClean="0"/>
              <a:t>right</a:t>
            </a:r>
          </a:p>
          <a:p>
            <a:pPr lvl="2"/>
            <a:r>
              <a:rPr lang="en-US" dirty="0" smtClean="0"/>
              <a:t>They balance </a:t>
            </a:r>
            <a:r>
              <a:rPr lang="en-US" dirty="0"/>
              <a:t>security with their time, expertise, resources and schedule</a:t>
            </a:r>
          </a:p>
          <a:p>
            <a:r>
              <a:rPr lang="en-US" dirty="0" smtClean="0"/>
              <a:t>Collaborate often</a:t>
            </a:r>
          </a:p>
          <a:p>
            <a:pPr lvl="2"/>
            <a:r>
              <a:rPr lang="en-US" dirty="0" smtClean="0"/>
              <a:t>Meet as PSCs weekly (business and technical)</a:t>
            </a:r>
          </a:p>
          <a:p>
            <a:pPr lvl="2"/>
            <a:r>
              <a:rPr lang="en-US" dirty="0" smtClean="0"/>
              <a:t>Use email PDLs</a:t>
            </a:r>
          </a:p>
          <a:p>
            <a:r>
              <a:rPr lang="en-US" dirty="0" smtClean="0"/>
              <a:t>Don’t just train…mentor!</a:t>
            </a:r>
          </a:p>
          <a:p>
            <a:pPr lvl="2"/>
            <a:r>
              <a:rPr lang="en-US" dirty="0" smtClean="0"/>
              <a:t>Have an open door policy and help them to mature and grow</a:t>
            </a:r>
          </a:p>
        </p:txBody>
      </p:sp>
      <p:sp>
        <p:nvSpPr>
          <p:cNvPr id="6" name="Slide Number Placeholder 5"/>
          <p:cNvSpPr>
            <a:spLocks noGrp="1"/>
          </p:cNvSpPr>
          <p:nvPr>
            <p:ph type="sldNum" sz="quarter" idx="4"/>
          </p:nvPr>
        </p:nvSpPr>
        <p:spPr>
          <a:xfrm>
            <a:off x="8772806" y="4881950"/>
            <a:ext cx="230989" cy="154577"/>
          </a:xfrm>
        </p:spPr>
        <p:txBody>
          <a:bodyPr/>
          <a:lstStyle/>
          <a:p>
            <a:pPr algn="r">
              <a:defRPr/>
            </a:pPr>
            <a:fld id="{C1EE5B8C-C78B-4707-B1BA-AFFD3FCF64F3}" type="slidenum">
              <a:rPr lang="en-US" sz="800" smtClean="0">
                <a:solidFill>
                  <a:schemeClr val="bg1"/>
                </a:solidFill>
              </a:rPr>
              <a:pPr algn="r">
                <a:defRPr/>
              </a:pPr>
              <a:t>28</a:t>
            </a:fld>
            <a:endParaRPr lang="en-US" sz="800" dirty="0">
              <a:solidFill>
                <a:schemeClr val="bg1"/>
              </a:solidFill>
            </a:endParaRPr>
          </a:p>
        </p:txBody>
      </p:sp>
      <p:pic>
        <p:nvPicPr>
          <p:cNvPr id="9" name="Picture 2" descr="http://www.wysiwygventures.com/wp-content/uploads/2012/09/people_proc_tech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239" y="834711"/>
            <a:ext cx="1957388" cy="113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51962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8866" y="208965"/>
            <a:ext cx="8123282" cy="73025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smtClean="0"/>
              <a:t>Experience </a:t>
            </a:r>
            <a:r>
              <a:rPr lang="en-US" dirty="0"/>
              <a:t>- Process</a:t>
            </a:r>
          </a:p>
        </p:txBody>
      </p:sp>
      <p:sp>
        <p:nvSpPr>
          <p:cNvPr id="8" name="Content Placeholder 7"/>
          <p:cNvSpPr>
            <a:spLocks noGrp="1"/>
          </p:cNvSpPr>
          <p:nvPr>
            <p:ph idx="1"/>
          </p:nvPr>
        </p:nvSpPr>
        <p:spPr>
          <a:xfrm>
            <a:off x="468865" y="939217"/>
            <a:ext cx="7947347" cy="3722687"/>
          </a:xfrm>
        </p:spPr>
        <p:txBody>
          <a:bodyPr/>
          <a:lstStyle/>
          <a:p>
            <a:pPr>
              <a:spcBef>
                <a:spcPts val="225"/>
              </a:spcBef>
            </a:pPr>
            <a:r>
              <a:rPr lang="en-US" dirty="0" smtClean="0"/>
              <a:t>Keep it flexible</a:t>
            </a:r>
          </a:p>
          <a:p>
            <a:pPr lvl="2">
              <a:spcBef>
                <a:spcPts val="225"/>
              </a:spcBef>
            </a:pPr>
            <a:r>
              <a:rPr lang="en-US" dirty="0" smtClean="0"/>
              <a:t>Don’t micro manage</a:t>
            </a:r>
          </a:p>
          <a:p>
            <a:pPr lvl="2">
              <a:spcBef>
                <a:spcPts val="225"/>
              </a:spcBef>
            </a:pPr>
            <a:r>
              <a:rPr lang="en-US" dirty="0" smtClean="0"/>
              <a:t>Don’t default to “all activities are mandatory”</a:t>
            </a:r>
          </a:p>
          <a:p>
            <a:pPr>
              <a:spcBef>
                <a:spcPts val="0"/>
              </a:spcBef>
            </a:pPr>
            <a:endParaRPr lang="en-US" dirty="0" smtClean="0"/>
          </a:p>
          <a:p>
            <a:pPr>
              <a:spcBef>
                <a:spcPts val="225"/>
              </a:spcBef>
            </a:pPr>
            <a:r>
              <a:rPr lang="en-US" dirty="0" smtClean="0"/>
              <a:t>We don’t need to write a 200 page book on each SDL activity</a:t>
            </a:r>
          </a:p>
          <a:p>
            <a:pPr lvl="2">
              <a:spcBef>
                <a:spcPts val="225"/>
              </a:spcBef>
            </a:pPr>
            <a:r>
              <a:rPr lang="en-US" dirty="0" smtClean="0"/>
              <a:t>Instead point engineers to the best material &amp; BKMs</a:t>
            </a:r>
            <a:endParaRPr lang="en-US" dirty="0"/>
          </a:p>
          <a:p>
            <a:pPr lvl="1">
              <a:spcBef>
                <a:spcPts val="0"/>
              </a:spcBef>
            </a:pPr>
            <a:endParaRPr lang="en-US" sz="1500" dirty="0"/>
          </a:p>
          <a:p>
            <a:pPr>
              <a:spcBef>
                <a:spcPts val="225"/>
              </a:spcBef>
            </a:pPr>
            <a:r>
              <a:rPr lang="en-US" dirty="0" smtClean="0"/>
              <a:t>Some requirements are simply mandatory</a:t>
            </a:r>
          </a:p>
          <a:p>
            <a:pPr lvl="2">
              <a:spcBef>
                <a:spcPts val="225"/>
              </a:spcBef>
            </a:pPr>
            <a:r>
              <a:rPr lang="en-US" dirty="0" smtClean="0"/>
              <a:t>Filing exceptions for incomplete SDL activities or shipping with high severity vulnerabilities</a:t>
            </a:r>
          </a:p>
          <a:p>
            <a:pPr lvl="2">
              <a:spcBef>
                <a:spcPts val="225"/>
              </a:spcBef>
            </a:pPr>
            <a:r>
              <a:rPr lang="en-US" dirty="0" smtClean="0"/>
              <a:t>Blacklist for 3</a:t>
            </a:r>
            <a:r>
              <a:rPr lang="en-US" baseline="30000" dirty="0" smtClean="0"/>
              <a:t>rd</a:t>
            </a:r>
            <a:r>
              <a:rPr lang="en-US" dirty="0" smtClean="0"/>
              <a:t> party components</a:t>
            </a:r>
          </a:p>
          <a:p>
            <a:pPr lvl="2">
              <a:spcBef>
                <a:spcPts val="225"/>
              </a:spcBef>
            </a:pPr>
            <a:r>
              <a:rPr lang="en-US" dirty="0" smtClean="0"/>
              <a:t>Security and privacy governance (SDL-Gov) audits</a:t>
            </a:r>
          </a:p>
          <a:p>
            <a:pPr lvl="1">
              <a:spcBef>
                <a:spcPts val="0"/>
              </a:spcBef>
            </a:pPr>
            <a:endParaRPr lang="en-US" dirty="0"/>
          </a:p>
          <a:p>
            <a:pPr>
              <a:spcBef>
                <a:spcPts val="225"/>
              </a:spcBef>
            </a:pPr>
            <a:r>
              <a:rPr lang="en-US" dirty="0" smtClean="0"/>
              <a:t>The Agile SDL and PSMM go hand-in-hand</a:t>
            </a:r>
          </a:p>
        </p:txBody>
      </p:sp>
      <p:sp>
        <p:nvSpPr>
          <p:cNvPr id="6" name="Slide Number Placeholder 5"/>
          <p:cNvSpPr>
            <a:spLocks noGrp="1"/>
          </p:cNvSpPr>
          <p:nvPr>
            <p:ph type="sldNum" sz="quarter" idx="4"/>
          </p:nvPr>
        </p:nvSpPr>
        <p:spPr>
          <a:xfrm>
            <a:off x="8772806" y="4881950"/>
            <a:ext cx="230989" cy="154577"/>
          </a:xfrm>
        </p:spPr>
        <p:txBody>
          <a:bodyPr/>
          <a:lstStyle/>
          <a:p>
            <a:pPr algn="r">
              <a:defRPr/>
            </a:pPr>
            <a:fld id="{C1EE5B8C-C78B-4707-B1BA-AFFD3FCF64F3}" type="slidenum">
              <a:rPr lang="en-US" sz="800" smtClean="0">
                <a:solidFill>
                  <a:schemeClr val="bg1"/>
                </a:solidFill>
              </a:rPr>
              <a:pPr algn="r">
                <a:defRPr/>
              </a:pPr>
              <a:t>29</a:t>
            </a:fld>
            <a:endParaRPr lang="en-US" sz="800" dirty="0">
              <a:solidFill>
                <a:schemeClr val="bg1"/>
              </a:solidFill>
            </a:endParaRPr>
          </a:p>
        </p:txBody>
      </p:sp>
      <p:pic>
        <p:nvPicPr>
          <p:cNvPr id="11" name="Picture 2" descr="http://www.wysiwygventures.com/wp-content/uploads/2012/09/people_proc_tech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239" y="834711"/>
            <a:ext cx="1957388" cy="113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2253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a:t>
            </a:fld>
            <a:endParaRPr lang="en-US" dirty="0"/>
          </a:p>
        </p:txBody>
      </p:sp>
      <p:sp>
        <p:nvSpPr>
          <p:cNvPr id="3" name="Title 2"/>
          <p:cNvSpPr>
            <a:spLocks noGrp="1"/>
          </p:cNvSpPr>
          <p:nvPr>
            <p:ph type="title"/>
          </p:nvPr>
        </p:nvSpPr>
        <p:spPr/>
        <p:txBody>
          <a:bodyPr/>
          <a:lstStyle/>
          <a:p>
            <a:r>
              <a:rPr lang="en-US" dirty="0" smtClean="0"/>
              <a:t>Worst Case Scenario</a:t>
            </a:r>
            <a:endParaRPr lang="en-US" dirty="0"/>
          </a:p>
        </p:txBody>
      </p:sp>
      <p:sp>
        <p:nvSpPr>
          <p:cNvPr id="4" name="Content Placeholder 3"/>
          <p:cNvSpPr>
            <a:spLocks noGrp="1"/>
          </p:cNvSpPr>
          <p:nvPr>
            <p:ph sz="quarter" idx="13"/>
          </p:nvPr>
        </p:nvSpPr>
        <p:spPr>
          <a:xfrm>
            <a:off x="455613" y="1203325"/>
            <a:ext cx="4143683" cy="3425825"/>
          </a:xfrm>
        </p:spPr>
        <p:txBody>
          <a:bodyPr/>
          <a:lstStyle/>
          <a:p>
            <a:r>
              <a:rPr lang="en-US" dirty="0" smtClean="0"/>
              <a:t>Your job is to …</a:t>
            </a:r>
          </a:p>
          <a:p>
            <a:pPr marL="342900" indent="-342900">
              <a:buFont typeface="+mj-lt"/>
              <a:buAutoNum type="arabicPeriod"/>
            </a:pPr>
            <a:r>
              <a:rPr lang="en-US" dirty="0" smtClean="0"/>
              <a:t>Protect the brand</a:t>
            </a:r>
          </a:p>
          <a:p>
            <a:pPr marL="342900" indent="-342900">
              <a:buFont typeface="+mj-lt"/>
              <a:buAutoNum type="arabicPeriod"/>
            </a:pPr>
            <a:r>
              <a:rPr lang="en-US" dirty="0" smtClean="0"/>
              <a:t>Be your customer’s trusted security advisors</a:t>
            </a:r>
          </a:p>
          <a:p>
            <a:pPr marL="342900" indent="-342900">
              <a:buFont typeface="+mj-lt"/>
              <a:buAutoNum type="arabicPeriod"/>
            </a:pPr>
            <a:r>
              <a:rPr lang="en-US" dirty="0" smtClean="0"/>
              <a:t>Build secure software</a:t>
            </a:r>
            <a:endParaRPr lang="en-US" dirty="0"/>
          </a:p>
        </p:txBody>
      </p:sp>
      <p:pic>
        <p:nvPicPr>
          <p:cNvPr id="3074" name="Picture 2" descr="Image result for worst case scenario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479" y="889427"/>
            <a:ext cx="3493826" cy="340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83" y="208964"/>
            <a:ext cx="7116040" cy="73025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smtClean="0"/>
              <a:t>Experience </a:t>
            </a:r>
            <a:r>
              <a:rPr lang="en-US" dirty="0"/>
              <a:t>- </a:t>
            </a:r>
            <a:r>
              <a:rPr lang="en-US" dirty="0" smtClean="0"/>
              <a:t>Technology</a:t>
            </a:r>
            <a:endParaRPr lang="en-US" dirty="0"/>
          </a:p>
        </p:txBody>
      </p:sp>
      <p:sp>
        <p:nvSpPr>
          <p:cNvPr id="8" name="Content Placeholder 7"/>
          <p:cNvSpPr>
            <a:spLocks noGrp="1"/>
          </p:cNvSpPr>
          <p:nvPr>
            <p:ph idx="1"/>
          </p:nvPr>
        </p:nvSpPr>
        <p:spPr>
          <a:xfrm>
            <a:off x="485192" y="939216"/>
            <a:ext cx="7410038" cy="3722687"/>
          </a:xfrm>
        </p:spPr>
        <p:txBody>
          <a:bodyPr/>
          <a:lstStyle/>
          <a:p>
            <a:pPr marL="0" lvl="1" indent="0">
              <a:spcBef>
                <a:spcPts val="225"/>
              </a:spcBef>
              <a:buNone/>
            </a:pPr>
            <a:r>
              <a:rPr lang="en-US" sz="1800" dirty="0">
                <a:cs typeface="ＭＳ Ｐゴシック" charset="-128"/>
              </a:rPr>
              <a:t>Purchase tools as one </a:t>
            </a:r>
            <a:r>
              <a:rPr lang="en-US" sz="1800" dirty="0" smtClean="0">
                <a:cs typeface="ＭＳ Ｐゴシック" charset="-128"/>
              </a:rPr>
              <a:t>company</a:t>
            </a:r>
            <a:endParaRPr lang="en-US" sz="1800" dirty="0">
              <a:cs typeface="ＭＳ Ｐゴシック" charset="-128"/>
            </a:endParaRPr>
          </a:p>
          <a:p>
            <a:pPr lvl="2">
              <a:spcBef>
                <a:spcPts val="225"/>
              </a:spcBef>
            </a:pPr>
            <a:r>
              <a:rPr lang="en-US" dirty="0" smtClean="0"/>
              <a:t>Volume discounts, flexible license terms</a:t>
            </a:r>
            <a:endParaRPr lang="en-US" dirty="0"/>
          </a:p>
          <a:p>
            <a:pPr marL="0" lvl="1" indent="0">
              <a:spcBef>
                <a:spcPts val="225"/>
              </a:spcBef>
              <a:buNone/>
            </a:pPr>
            <a:endParaRPr lang="en-US" sz="800" dirty="0" smtClean="0">
              <a:cs typeface="ＭＳ Ｐゴシック" charset="-128"/>
            </a:endParaRPr>
          </a:p>
          <a:p>
            <a:pPr marL="0" lvl="1" indent="0">
              <a:spcBef>
                <a:spcPts val="225"/>
              </a:spcBef>
              <a:buNone/>
            </a:pPr>
            <a:r>
              <a:rPr lang="en-US" sz="1800" dirty="0" smtClean="0">
                <a:cs typeface="ＭＳ Ｐゴシック" charset="-128"/>
              </a:rPr>
              <a:t>Human </a:t>
            </a:r>
            <a:r>
              <a:rPr lang="en-US" sz="1800" dirty="0">
                <a:cs typeface="ＭＳ Ｐゴシック" charset="-128"/>
              </a:rPr>
              <a:t>vs. Machine</a:t>
            </a:r>
          </a:p>
          <a:p>
            <a:pPr lvl="2">
              <a:spcBef>
                <a:spcPts val="225"/>
              </a:spcBef>
            </a:pPr>
            <a:r>
              <a:rPr lang="en-US" dirty="0" smtClean="0"/>
              <a:t>Some activities require much more human interaction than others</a:t>
            </a:r>
          </a:p>
          <a:p>
            <a:pPr lvl="2">
              <a:spcBef>
                <a:spcPts val="225"/>
              </a:spcBef>
            </a:pPr>
            <a:r>
              <a:rPr lang="en-US" dirty="0" smtClean="0"/>
              <a:t>Where possible, automate: “</a:t>
            </a:r>
            <a:r>
              <a:rPr lang="en-US" i="1" dirty="0" smtClean="0"/>
              <a:t>Make the computer do the work</a:t>
            </a:r>
            <a:r>
              <a:rPr lang="en-US" dirty="0" smtClean="0"/>
              <a:t>”</a:t>
            </a:r>
          </a:p>
          <a:p>
            <a:pPr lvl="2">
              <a:spcBef>
                <a:spcPts val="225"/>
              </a:spcBef>
            </a:pPr>
            <a:r>
              <a:rPr lang="en-US" dirty="0" smtClean="0"/>
              <a:t>Automation is required for successful continuous delivery</a:t>
            </a:r>
          </a:p>
          <a:p>
            <a:pPr>
              <a:spcBef>
                <a:spcPts val="225"/>
              </a:spcBef>
            </a:pPr>
            <a:endParaRPr lang="en-US" sz="800" dirty="0" smtClean="0"/>
          </a:p>
          <a:p>
            <a:pPr>
              <a:spcBef>
                <a:spcPts val="225"/>
              </a:spcBef>
            </a:pPr>
            <a:r>
              <a:rPr lang="en-US" dirty="0" smtClean="0"/>
              <a:t>Bring </a:t>
            </a:r>
            <a:r>
              <a:rPr lang="en-US" dirty="0"/>
              <a:t>the tools to the engineers</a:t>
            </a:r>
          </a:p>
          <a:p>
            <a:pPr lvl="2">
              <a:spcBef>
                <a:spcPts val="225"/>
              </a:spcBef>
            </a:pPr>
            <a:r>
              <a:rPr lang="en-US" dirty="0"/>
              <a:t>Version One / </a:t>
            </a:r>
            <a:r>
              <a:rPr lang="en-US" dirty="0" smtClean="0"/>
              <a:t>JIRA Software </a:t>
            </a:r>
            <a:r>
              <a:rPr lang="en-US" dirty="0"/>
              <a:t>vs. SharePoint</a:t>
            </a:r>
          </a:p>
          <a:p>
            <a:pPr lvl="2">
              <a:spcBef>
                <a:spcPts val="225"/>
              </a:spcBef>
            </a:pPr>
            <a:r>
              <a:rPr lang="en-US" dirty="0"/>
              <a:t>Provide customized templates and real-world examples</a:t>
            </a:r>
          </a:p>
          <a:p>
            <a:pPr>
              <a:spcBef>
                <a:spcPts val="225"/>
              </a:spcBef>
            </a:pPr>
            <a:endParaRPr lang="en-US" sz="800" dirty="0" smtClean="0"/>
          </a:p>
          <a:p>
            <a:pPr>
              <a:spcBef>
                <a:spcPts val="225"/>
              </a:spcBef>
            </a:pPr>
            <a:r>
              <a:rPr lang="en-US" dirty="0" smtClean="0"/>
              <a:t>Good tools can minimize exceptions</a:t>
            </a:r>
          </a:p>
          <a:p>
            <a:pPr lvl="2">
              <a:spcBef>
                <a:spcPts val="225"/>
              </a:spcBef>
            </a:pPr>
            <a:r>
              <a:rPr lang="en-US" dirty="0" smtClean="0"/>
              <a:t>It is hard to do fuzz testing without an easy to use tool with good content</a:t>
            </a:r>
          </a:p>
        </p:txBody>
      </p:sp>
      <p:sp>
        <p:nvSpPr>
          <p:cNvPr id="6" name="Slide Number Placeholder 5"/>
          <p:cNvSpPr>
            <a:spLocks noGrp="1"/>
          </p:cNvSpPr>
          <p:nvPr>
            <p:ph type="sldNum" sz="quarter" idx="4"/>
          </p:nvPr>
        </p:nvSpPr>
        <p:spPr>
          <a:xfrm>
            <a:off x="8772806" y="4881950"/>
            <a:ext cx="230989" cy="154577"/>
          </a:xfrm>
        </p:spPr>
        <p:txBody>
          <a:bodyPr/>
          <a:lstStyle/>
          <a:p>
            <a:pPr algn="r">
              <a:defRPr/>
            </a:pPr>
            <a:fld id="{C1EE5B8C-C78B-4707-B1BA-AFFD3FCF64F3}" type="slidenum">
              <a:rPr lang="en-US" sz="800" smtClean="0">
                <a:solidFill>
                  <a:schemeClr val="bg1"/>
                </a:solidFill>
              </a:rPr>
              <a:pPr algn="r">
                <a:defRPr/>
              </a:pPr>
              <a:t>30</a:t>
            </a:fld>
            <a:endParaRPr lang="en-US" sz="800" dirty="0">
              <a:solidFill>
                <a:schemeClr val="bg1"/>
              </a:solidFill>
            </a:endParaRPr>
          </a:p>
        </p:txBody>
      </p:sp>
      <p:pic>
        <p:nvPicPr>
          <p:cNvPr id="9" name="Picture 2" descr="http://www.wysiwygventures.com/wp-content/uploads/2012/09/people_proc_tech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239" y="834711"/>
            <a:ext cx="1957388" cy="113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89703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31</a:t>
            </a:fld>
            <a:endParaRPr lang="en-US" dirty="0"/>
          </a:p>
        </p:txBody>
      </p:sp>
      <p:sp>
        <p:nvSpPr>
          <p:cNvPr id="4" name="Title 3"/>
          <p:cNvSpPr>
            <a:spLocks noGrp="1"/>
          </p:cNvSpPr>
          <p:nvPr>
            <p:ph type="title"/>
          </p:nvPr>
        </p:nvSpPr>
        <p:spPr>
          <a:xfrm>
            <a:off x="455613" y="467231"/>
            <a:ext cx="7772400" cy="1021556"/>
          </a:xfrm>
        </p:spPr>
        <p:txBody>
          <a:bodyPr/>
          <a:lstStyle/>
          <a:p>
            <a:r>
              <a:rPr lang="en-US" dirty="0"/>
              <a:t>Questions?</a:t>
            </a:r>
          </a:p>
        </p:txBody>
      </p:sp>
      <p:pic>
        <p:nvPicPr>
          <p:cNvPr id="5" name="Picture 2" descr="http://betanews.com/wp-content/uploads/2015/06/Head-on-laptop-frustration-600x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141" y="467231"/>
            <a:ext cx="4320122" cy="3535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5613" y="2234881"/>
            <a:ext cx="2963365" cy="2292935"/>
          </a:xfrm>
          <a:prstGeom prst="rect">
            <a:avLst/>
          </a:prstGeom>
          <a:noFill/>
        </p:spPr>
        <p:txBody>
          <a:bodyPr wrap="square" rtlCol="0">
            <a:spAutoFit/>
          </a:bodyPr>
          <a:lstStyle/>
          <a:p>
            <a:pPr>
              <a:spcBef>
                <a:spcPts val="300"/>
              </a:spcBef>
            </a:pPr>
            <a:r>
              <a:rPr lang="en-US" sz="1600" b="1" dirty="0"/>
              <a:t>Harold Toomey</a:t>
            </a:r>
          </a:p>
          <a:p>
            <a:pPr>
              <a:spcBef>
                <a:spcPts val="300"/>
              </a:spcBef>
            </a:pPr>
            <a:r>
              <a:rPr lang="en-US" sz="1600" dirty="0" smtClean="0"/>
              <a:t>Sr. Product </a:t>
            </a:r>
            <a:r>
              <a:rPr lang="en-US" sz="1600" dirty="0"/>
              <a:t>Security </a:t>
            </a:r>
            <a:r>
              <a:rPr lang="en-US" sz="1600" dirty="0" smtClean="0"/>
              <a:t>Architect &amp; PSIRT Manager</a:t>
            </a:r>
            <a:endParaRPr lang="en-US" sz="1600" dirty="0"/>
          </a:p>
          <a:p>
            <a:pPr>
              <a:spcBef>
                <a:spcPts val="300"/>
              </a:spcBef>
            </a:pPr>
            <a:r>
              <a:rPr lang="en-US" sz="1600" dirty="0"/>
              <a:t>Product Security Group</a:t>
            </a:r>
          </a:p>
          <a:p>
            <a:pPr>
              <a:spcBef>
                <a:spcPts val="300"/>
              </a:spcBef>
            </a:pPr>
            <a:r>
              <a:rPr lang="en-US" sz="1600" dirty="0">
                <a:solidFill>
                  <a:srgbClr val="0033FF"/>
                </a:solidFill>
              </a:rPr>
              <a:t>Intel </a:t>
            </a:r>
            <a:r>
              <a:rPr lang="en-US" sz="1600" dirty="0" smtClean="0">
                <a:solidFill>
                  <a:srgbClr val="0033FF"/>
                </a:solidFill>
              </a:rPr>
              <a:t>Security </a:t>
            </a:r>
            <a:r>
              <a:rPr lang="en-US" sz="1600" dirty="0" smtClean="0">
                <a:solidFill>
                  <a:srgbClr val="C00000"/>
                </a:solidFill>
              </a:rPr>
              <a:t>(McAfee)</a:t>
            </a:r>
            <a:endParaRPr lang="en-US" sz="1600" dirty="0">
              <a:solidFill>
                <a:srgbClr val="C00000"/>
              </a:solidFill>
            </a:endParaRPr>
          </a:p>
          <a:p>
            <a:pPr>
              <a:spcBef>
                <a:spcPts val="300"/>
              </a:spcBef>
            </a:pPr>
            <a:r>
              <a:rPr lang="en-US" sz="1600" u="sng" dirty="0" smtClean="0">
                <a:solidFill>
                  <a:srgbClr val="0033FF"/>
                </a:solidFill>
              </a:rPr>
              <a:t>Harold.A.Toomey@Intel.com</a:t>
            </a:r>
            <a:endParaRPr lang="en-US" sz="1600" u="sng" dirty="0">
              <a:solidFill>
                <a:srgbClr val="0033FF"/>
              </a:solidFill>
            </a:endParaRPr>
          </a:p>
          <a:p>
            <a:pPr>
              <a:spcBef>
                <a:spcPts val="300"/>
              </a:spcBef>
            </a:pPr>
            <a:r>
              <a:rPr lang="en-US" sz="1600" dirty="0"/>
              <a:t>W: (972) 963-7754</a:t>
            </a:r>
          </a:p>
          <a:p>
            <a:pPr>
              <a:spcBef>
                <a:spcPts val="300"/>
              </a:spcBef>
            </a:pPr>
            <a:r>
              <a:rPr lang="en-US" sz="1600" dirty="0" smtClean="0"/>
              <a:t>M: (801</a:t>
            </a:r>
            <a:r>
              <a:rPr lang="en-US" sz="1600" dirty="0"/>
              <a:t>) 830-9987</a:t>
            </a:r>
          </a:p>
        </p:txBody>
      </p:sp>
    </p:spTree>
    <p:extLst>
      <p:ext uri="{BB962C8B-B14F-4D97-AF65-F5344CB8AC3E}">
        <p14:creationId xmlns:p14="http://schemas.microsoft.com/office/powerpoint/2010/main" val="321462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endParaRPr lang="en-US" b="1" dirty="0" smtClean="0"/>
          </a:p>
          <a:p>
            <a:pPr algn="ctr"/>
            <a:r>
              <a:rPr lang="en-US" b="1" dirty="0" smtClean="0"/>
              <a:t>ilnevents.intel.com</a:t>
            </a:r>
            <a:endParaRPr lang="en-US" b="1" dirty="0"/>
          </a:p>
          <a:p>
            <a:pPr algn="ctr"/>
            <a:r>
              <a:rPr lang="en-US" sz="3200" dirty="0"/>
              <a:t>on your smartphone or computer</a:t>
            </a:r>
          </a:p>
          <a:p>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32</a:t>
            </a:fld>
            <a:endParaRPr lang="en-US" dirty="0"/>
          </a:p>
        </p:txBody>
      </p:sp>
      <p:sp>
        <p:nvSpPr>
          <p:cNvPr id="4" name="Title 3"/>
          <p:cNvSpPr>
            <a:spLocks noGrp="1"/>
          </p:cNvSpPr>
          <p:nvPr>
            <p:ph type="title"/>
          </p:nvPr>
        </p:nvSpPr>
        <p:spPr/>
        <p:txBody>
          <a:bodyPr/>
          <a:lstStyle/>
          <a:p>
            <a:r>
              <a:rPr lang="en-US" dirty="0"/>
              <a:t>Session Evaluation</a:t>
            </a:r>
          </a:p>
        </p:txBody>
      </p:sp>
    </p:spTree>
    <p:extLst>
      <p:ext uri="{BB962C8B-B14F-4D97-AF65-F5344CB8AC3E}">
        <p14:creationId xmlns:p14="http://schemas.microsoft.com/office/powerpoint/2010/main" val="212012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08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4</a:t>
            </a:fld>
            <a:endParaRPr lang="en-US" dirty="0"/>
          </a:p>
        </p:txBody>
      </p:sp>
      <p:sp>
        <p:nvSpPr>
          <p:cNvPr id="3" name="Title 2"/>
          <p:cNvSpPr>
            <a:spLocks noGrp="1"/>
          </p:cNvSpPr>
          <p:nvPr>
            <p:ph type="title"/>
          </p:nvPr>
        </p:nvSpPr>
        <p:spPr/>
        <p:txBody>
          <a:bodyPr/>
          <a:lstStyle/>
          <a:p>
            <a:r>
              <a:rPr lang="en-US" dirty="0"/>
              <a:t>Table of </a:t>
            </a:r>
            <a:r>
              <a:rPr lang="en-US" dirty="0" smtClean="0"/>
              <a:t>Contents</a:t>
            </a:r>
            <a:endParaRPr lang="en-US" dirty="0"/>
          </a:p>
        </p:txBody>
      </p:sp>
      <p:sp>
        <p:nvSpPr>
          <p:cNvPr id="4" name="Content Placeholder 3"/>
          <p:cNvSpPr>
            <a:spLocks noGrp="1"/>
          </p:cNvSpPr>
          <p:nvPr>
            <p:ph sz="quarter" idx="13"/>
          </p:nvPr>
        </p:nvSpPr>
        <p:spPr>
          <a:xfrm>
            <a:off x="455613" y="1045029"/>
            <a:ext cx="8228012" cy="3584121"/>
          </a:xfrm>
        </p:spPr>
        <p:txBody>
          <a:bodyPr/>
          <a:lstStyle/>
          <a:p>
            <a:pPr marL="285750" indent="-285750">
              <a:spcBef>
                <a:spcPts val="900"/>
              </a:spcBef>
              <a:buFont typeface="Arial" panose="020B0604020202020204" pitchFamily="34" charset="0"/>
              <a:buChar char="•"/>
            </a:pPr>
            <a:r>
              <a:rPr lang="en-US" dirty="0" smtClean="0"/>
              <a:t>Worst case scenario</a:t>
            </a:r>
          </a:p>
          <a:p>
            <a:pPr marL="285750" indent="-285750">
              <a:spcBef>
                <a:spcPts val="900"/>
              </a:spcBef>
              <a:buFont typeface="Arial" panose="020B0604020202020204" pitchFamily="34" charset="0"/>
              <a:buChar char="•"/>
            </a:pPr>
            <a:r>
              <a:rPr lang="en-US" dirty="0" smtClean="0"/>
              <a:t>Building secure software</a:t>
            </a:r>
          </a:p>
          <a:p>
            <a:pPr marL="568325" lvl="1" indent="-342900">
              <a:spcBef>
                <a:spcPts val="900"/>
              </a:spcBef>
              <a:buFont typeface="+mj-lt"/>
              <a:buAutoNum type="arabicPeriod"/>
            </a:pPr>
            <a:r>
              <a:rPr lang="en-US" dirty="0" smtClean="0"/>
              <a:t>Product Security Group (PSG)</a:t>
            </a:r>
            <a:endParaRPr lang="en-US" dirty="0" smtClean="0"/>
          </a:p>
          <a:p>
            <a:pPr marL="568325" lvl="1" indent="-342900">
              <a:spcBef>
                <a:spcPts val="900"/>
              </a:spcBef>
              <a:buFont typeface="+mj-lt"/>
              <a:buAutoNum type="arabicPeriod"/>
            </a:pPr>
            <a:r>
              <a:rPr lang="en-US" dirty="0" smtClean="0"/>
              <a:t>Agile Secure Development Lifecycle (SDL)</a:t>
            </a:r>
          </a:p>
          <a:p>
            <a:pPr marL="568325" lvl="1" indent="-342900">
              <a:spcBef>
                <a:spcPts val="900"/>
              </a:spcBef>
              <a:buFont typeface="+mj-lt"/>
              <a:buAutoNum type="arabicPeriod"/>
            </a:pPr>
            <a:r>
              <a:rPr lang="en-US" dirty="0" smtClean="0"/>
              <a:t>Product Security Maturity Model (PSMM)</a:t>
            </a:r>
          </a:p>
          <a:p>
            <a:pPr marL="568325" lvl="1" indent="-342900">
              <a:spcBef>
                <a:spcPts val="900"/>
              </a:spcBef>
              <a:buFont typeface="+mj-lt"/>
              <a:buAutoNum type="arabicPeriod"/>
            </a:pPr>
            <a:r>
              <a:rPr lang="en-US" dirty="0" smtClean="0"/>
              <a:t>Product Security Incident Response Team (PSIRT)</a:t>
            </a:r>
          </a:p>
          <a:p>
            <a:pPr marL="285750" lvl="1" indent="-285750">
              <a:spcBef>
                <a:spcPts val="900"/>
              </a:spcBef>
              <a:buFont typeface="Arial" panose="020B0604020202020204" pitchFamily="34" charset="0"/>
              <a:buChar char="•"/>
            </a:pPr>
            <a:r>
              <a:rPr lang="en-US" dirty="0">
                <a:solidFill>
                  <a:srgbClr val="0071C5"/>
                </a:solidFill>
              </a:rPr>
              <a:t>Challenges</a:t>
            </a:r>
          </a:p>
          <a:p>
            <a:pPr marL="285750" lvl="1" indent="-285750">
              <a:spcBef>
                <a:spcPts val="900"/>
              </a:spcBef>
              <a:buFont typeface="Arial" panose="020B0604020202020204" pitchFamily="34" charset="0"/>
              <a:buChar char="•"/>
            </a:pPr>
            <a:r>
              <a:rPr lang="en-US" dirty="0" smtClean="0">
                <a:solidFill>
                  <a:srgbClr val="0071C5"/>
                </a:solidFill>
              </a:rPr>
              <a:t>Experience</a:t>
            </a:r>
            <a:endParaRPr lang="en-US" dirty="0">
              <a:solidFill>
                <a:srgbClr val="0071C5"/>
              </a:solidFill>
            </a:endParaRPr>
          </a:p>
        </p:txBody>
      </p:sp>
    </p:spTree>
    <p:extLst>
      <p:ext uri="{BB962C8B-B14F-4D97-AF65-F5344CB8AC3E}">
        <p14:creationId xmlns:p14="http://schemas.microsoft.com/office/powerpoint/2010/main" val="3903360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5</a:t>
            </a:fld>
            <a:endParaRPr lang="en-US" dirty="0"/>
          </a:p>
        </p:txBody>
      </p:sp>
      <p:sp>
        <p:nvSpPr>
          <p:cNvPr id="3" name="Title 2"/>
          <p:cNvSpPr>
            <a:spLocks noGrp="1"/>
          </p:cNvSpPr>
          <p:nvPr>
            <p:ph type="title"/>
          </p:nvPr>
        </p:nvSpPr>
        <p:spPr/>
        <p:txBody>
          <a:bodyPr/>
          <a:lstStyle/>
          <a:p>
            <a:r>
              <a:rPr lang="en-US" dirty="0"/>
              <a:t>Building </a:t>
            </a:r>
            <a:r>
              <a:rPr lang="en-US" dirty="0" smtClean="0"/>
              <a:t>Secure Software</a:t>
            </a:r>
            <a:endParaRPr lang="en-US" dirty="0"/>
          </a:p>
        </p:txBody>
      </p:sp>
      <p:sp>
        <p:nvSpPr>
          <p:cNvPr id="4" name="Content Placeholder 3"/>
          <p:cNvSpPr>
            <a:spLocks noGrp="1"/>
          </p:cNvSpPr>
          <p:nvPr>
            <p:ph sz="quarter" idx="13"/>
          </p:nvPr>
        </p:nvSpPr>
        <p:spPr/>
        <p:txBody>
          <a:bodyPr/>
          <a:lstStyle/>
          <a:p>
            <a:r>
              <a:rPr lang="en-US" dirty="0" smtClean="0"/>
              <a:t>Executive support</a:t>
            </a:r>
          </a:p>
          <a:p>
            <a:pPr lvl="1"/>
            <a:r>
              <a:rPr lang="en-US" dirty="0" smtClean="0"/>
              <a:t>5958 .DAT</a:t>
            </a:r>
          </a:p>
          <a:p>
            <a:r>
              <a:rPr lang="en-US" dirty="0" smtClean="0"/>
              <a:t>Engineering support</a:t>
            </a:r>
          </a:p>
          <a:p>
            <a:pPr lvl="1"/>
            <a:r>
              <a:rPr lang="en-US" dirty="0" smtClean="0"/>
              <a:t>Development</a:t>
            </a:r>
          </a:p>
          <a:p>
            <a:pPr lvl="1"/>
            <a:r>
              <a:rPr lang="en-US" dirty="0" smtClean="0"/>
              <a:t>IT</a:t>
            </a:r>
            <a:endParaRPr lang="en-US" dirty="0"/>
          </a:p>
          <a:p>
            <a:pPr marL="0" lvl="1" indent="0">
              <a:buNone/>
            </a:pPr>
            <a:r>
              <a:rPr lang="en-US" dirty="0" smtClean="0">
                <a:solidFill>
                  <a:srgbClr val="0071C5"/>
                </a:solidFill>
              </a:rPr>
              <a:t>Product </a:t>
            </a:r>
            <a:r>
              <a:rPr lang="en-US" dirty="0">
                <a:solidFill>
                  <a:srgbClr val="0071C5"/>
                </a:solidFill>
              </a:rPr>
              <a:t>security program</a:t>
            </a:r>
          </a:p>
        </p:txBody>
      </p:sp>
      <p:pic>
        <p:nvPicPr>
          <p:cNvPr id="4100" name="Picture 4" descr="Image result for building secure soft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217" y="1607434"/>
            <a:ext cx="2874117" cy="155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8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6</a:t>
            </a:fld>
            <a:endParaRPr lang="en-US" dirty="0"/>
          </a:p>
        </p:txBody>
      </p:sp>
      <p:sp>
        <p:nvSpPr>
          <p:cNvPr id="3" name="Title 2"/>
          <p:cNvSpPr>
            <a:spLocks noGrp="1"/>
          </p:cNvSpPr>
          <p:nvPr>
            <p:ph type="title"/>
          </p:nvPr>
        </p:nvSpPr>
        <p:spPr/>
        <p:txBody>
          <a:bodyPr/>
          <a:lstStyle/>
          <a:p>
            <a:r>
              <a:rPr lang="en-US" dirty="0"/>
              <a:t>Product </a:t>
            </a:r>
            <a:r>
              <a:rPr lang="en-US" dirty="0" smtClean="0"/>
              <a:t>Security Program</a:t>
            </a:r>
            <a:endParaRPr lang="en-US" dirty="0"/>
          </a:p>
        </p:txBody>
      </p:sp>
      <p:sp>
        <p:nvSpPr>
          <p:cNvPr id="4" name="Content Placeholder 3"/>
          <p:cNvSpPr>
            <a:spLocks noGrp="1"/>
          </p:cNvSpPr>
          <p:nvPr>
            <p:ph sz="quarter" idx="13"/>
          </p:nvPr>
        </p:nvSpPr>
        <p:spPr/>
        <p:txBody>
          <a:bodyPr/>
          <a:lstStyle/>
          <a:p>
            <a:pPr marL="342900" indent="-342900">
              <a:buFont typeface="+mj-lt"/>
              <a:buAutoNum type="arabicPeriod"/>
            </a:pPr>
            <a:r>
              <a:rPr lang="en-US" dirty="0" smtClean="0"/>
              <a:t>Product Security Group</a:t>
            </a:r>
            <a:endParaRPr lang="en-US" dirty="0" smtClean="0"/>
          </a:p>
          <a:p>
            <a:pPr marL="342900" indent="-342900">
              <a:buFont typeface="+mj-lt"/>
              <a:buAutoNum type="arabicPeriod"/>
            </a:pPr>
            <a:r>
              <a:rPr lang="en-US" dirty="0" smtClean="0"/>
              <a:t>Agile SDL – Proactive</a:t>
            </a:r>
          </a:p>
          <a:p>
            <a:pPr marL="342900" indent="-342900">
              <a:buFont typeface="+mj-lt"/>
              <a:buAutoNum type="arabicPeriod"/>
            </a:pPr>
            <a:r>
              <a:rPr lang="en-US" dirty="0" smtClean="0"/>
              <a:t>PSMM</a:t>
            </a:r>
          </a:p>
          <a:p>
            <a:pPr marL="342900" indent="-342900">
              <a:buFont typeface="+mj-lt"/>
              <a:buAutoNum type="arabicPeriod"/>
            </a:pPr>
            <a:r>
              <a:rPr lang="en-US" dirty="0" smtClean="0"/>
              <a:t>PSIRT </a:t>
            </a:r>
            <a:r>
              <a:rPr lang="en-US" dirty="0"/>
              <a:t>–</a:t>
            </a:r>
            <a:r>
              <a:rPr lang="en-US" dirty="0" smtClean="0"/>
              <a:t> Reactive</a:t>
            </a:r>
            <a:endParaRPr lang="en-US" dirty="0"/>
          </a:p>
        </p:txBody>
      </p:sp>
      <p:pic>
        <p:nvPicPr>
          <p:cNvPr id="5122" name="Picture 2" descr="Image result for reactive proac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062" y="1177528"/>
            <a:ext cx="2101051" cy="215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61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2000"/>
                                  </p:stCondLst>
                                  <p:childTnLst>
                                    <p:set>
                                      <p:cBhvr>
                                        <p:cTn id="2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7</a:t>
            </a:fld>
            <a:endParaRPr lang="en-US" dirty="0"/>
          </a:p>
        </p:txBody>
      </p:sp>
      <p:sp>
        <p:nvSpPr>
          <p:cNvPr id="3" name="Title 2"/>
          <p:cNvSpPr>
            <a:spLocks noGrp="1"/>
          </p:cNvSpPr>
          <p:nvPr>
            <p:ph type="title"/>
          </p:nvPr>
        </p:nvSpPr>
        <p:spPr/>
        <p:txBody>
          <a:bodyPr/>
          <a:lstStyle/>
          <a:p>
            <a:r>
              <a:rPr lang="en-US" dirty="0" smtClean="0"/>
              <a:t>1. Who? </a:t>
            </a:r>
            <a:r>
              <a:rPr lang="en-US" dirty="0"/>
              <a:t>–</a:t>
            </a:r>
            <a:r>
              <a:rPr lang="en-US" dirty="0" smtClean="0"/>
              <a:t> </a:t>
            </a:r>
            <a:r>
              <a:rPr lang="en-US" dirty="0" smtClean="0"/>
              <a:t>Product Security Group (PSG)</a:t>
            </a:r>
            <a:endParaRPr lang="en-US" dirty="0"/>
          </a:p>
        </p:txBody>
      </p:sp>
      <p:sp>
        <p:nvSpPr>
          <p:cNvPr id="4" name="Content Placeholder 3"/>
          <p:cNvSpPr>
            <a:spLocks noGrp="1"/>
          </p:cNvSpPr>
          <p:nvPr>
            <p:ph sz="quarter" idx="13"/>
          </p:nvPr>
        </p:nvSpPr>
        <p:spPr/>
        <p:txBody>
          <a:bodyPr/>
          <a:lstStyle/>
          <a:p>
            <a:r>
              <a:rPr lang="en-US" dirty="0" smtClean="0"/>
              <a:t>1.1  Product Security Architects (PSAs)</a:t>
            </a:r>
          </a:p>
          <a:p>
            <a:r>
              <a:rPr lang="en-US" dirty="0" smtClean="0"/>
              <a:t>1.2  Product Security Champions (PSCs)</a:t>
            </a:r>
          </a:p>
          <a:p>
            <a:r>
              <a:rPr lang="en-US" dirty="0" smtClean="0"/>
              <a:t>1.3  Others</a:t>
            </a:r>
            <a:endParaRPr lang="en-US" dirty="0"/>
          </a:p>
        </p:txBody>
      </p:sp>
      <p:pic>
        <p:nvPicPr>
          <p:cNvPr id="5" name="Picture 4"/>
          <p:cNvPicPr>
            <a:picLocks noChangeAspect="1"/>
          </p:cNvPicPr>
          <p:nvPr/>
        </p:nvPicPr>
        <p:blipFill>
          <a:blip r:embed="rId2"/>
          <a:stretch>
            <a:fillRect/>
          </a:stretch>
        </p:blipFill>
        <p:spPr>
          <a:xfrm>
            <a:off x="2735717" y="2681785"/>
            <a:ext cx="3546311" cy="1241945"/>
          </a:xfrm>
          <a:prstGeom prst="rect">
            <a:avLst/>
          </a:prstGeom>
        </p:spPr>
      </p:pic>
    </p:spTree>
    <p:extLst>
      <p:ext uri="{BB962C8B-B14F-4D97-AF65-F5344CB8AC3E}">
        <p14:creationId xmlns:p14="http://schemas.microsoft.com/office/powerpoint/2010/main" val="25983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8</a:t>
            </a:fld>
            <a:endParaRPr lang="en-US" dirty="0"/>
          </a:p>
        </p:txBody>
      </p:sp>
      <p:sp>
        <p:nvSpPr>
          <p:cNvPr id="3" name="Title 2"/>
          <p:cNvSpPr>
            <a:spLocks noGrp="1"/>
          </p:cNvSpPr>
          <p:nvPr>
            <p:ph type="title"/>
          </p:nvPr>
        </p:nvSpPr>
        <p:spPr/>
        <p:txBody>
          <a:bodyPr/>
          <a:lstStyle/>
          <a:p>
            <a:r>
              <a:rPr lang="en-US" dirty="0" smtClean="0"/>
              <a:t>1.1  Product </a:t>
            </a:r>
            <a:r>
              <a:rPr lang="en-US" dirty="0"/>
              <a:t>Security Architects (PSAs</a:t>
            </a:r>
            <a:r>
              <a:rPr lang="en-US" dirty="0" smtClean="0"/>
              <a:t>)</a:t>
            </a:r>
            <a:endParaRPr lang="en-US" dirty="0"/>
          </a:p>
        </p:txBody>
      </p:sp>
      <p:sp>
        <p:nvSpPr>
          <p:cNvPr id="4" name="Content Placeholder 3"/>
          <p:cNvSpPr>
            <a:spLocks noGrp="1"/>
          </p:cNvSpPr>
          <p:nvPr>
            <p:ph sz="quarter" idx="13"/>
          </p:nvPr>
        </p:nvSpPr>
        <p:spPr/>
        <p:txBody>
          <a:bodyPr/>
          <a:lstStyle/>
          <a:p>
            <a:r>
              <a:rPr lang="en-US" dirty="0"/>
              <a:t>Mentor </a:t>
            </a:r>
            <a:endParaRPr lang="en-US" dirty="0" smtClean="0"/>
          </a:p>
          <a:p>
            <a:r>
              <a:rPr lang="en-US" dirty="0" smtClean="0"/>
              <a:t>Technical activities</a:t>
            </a:r>
          </a:p>
          <a:p>
            <a:r>
              <a:rPr lang="en-US" dirty="0" smtClean="0"/>
              <a:t>Operational activities</a:t>
            </a:r>
          </a:p>
        </p:txBody>
      </p:sp>
      <p:pic>
        <p:nvPicPr>
          <p:cNvPr id="6150" name="Picture 6" descr="http://www.crediariodaniele.com.br/Imagens/avatar/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222" y="1121855"/>
            <a:ext cx="1723703" cy="172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11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9</a:t>
            </a:fld>
            <a:endParaRPr lang="en-US" dirty="0"/>
          </a:p>
        </p:txBody>
      </p:sp>
      <p:sp>
        <p:nvSpPr>
          <p:cNvPr id="3" name="Title 2"/>
          <p:cNvSpPr>
            <a:spLocks noGrp="1"/>
          </p:cNvSpPr>
          <p:nvPr>
            <p:ph type="title"/>
          </p:nvPr>
        </p:nvSpPr>
        <p:spPr/>
        <p:txBody>
          <a:bodyPr/>
          <a:lstStyle/>
          <a:p>
            <a:r>
              <a:rPr lang="en-US" dirty="0" smtClean="0"/>
              <a:t>Mentor                                                                                .</a:t>
            </a:r>
            <a:endParaRPr lang="en-US" dirty="0"/>
          </a:p>
        </p:txBody>
      </p:sp>
      <p:sp>
        <p:nvSpPr>
          <p:cNvPr id="4" name="Content Placeholder 3"/>
          <p:cNvSpPr>
            <a:spLocks noGrp="1"/>
          </p:cNvSpPr>
          <p:nvPr>
            <p:ph sz="quarter" idx="13"/>
          </p:nvPr>
        </p:nvSpPr>
        <p:spPr/>
        <p:txBody>
          <a:bodyPr/>
          <a:lstStyle/>
          <a:p>
            <a:r>
              <a:rPr lang="en-US" dirty="0" smtClean="0"/>
              <a:t>Security training</a:t>
            </a:r>
          </a:p>
          <a:p>
            <a:r>
              <a:rPr lang="en-US" dirty="0" smtClean="0"/>
              <a:t>Bi-weekly technical roundtables</a:t>
            </a:r>
          </a:p>
          <a:p>
            <a:r>
              <a:rPr lang="en-US" dirty="0" smtClean="0"/>
              <a:t>Empower PSC leads</a:t>
            </a:r>
            <a:endParaRPr lang="en-US" dirty="0"/>
          </a:p>
        </p:txBody>
      </p:sp>
      <p:pic>
        <p:nvPicPr>
          <p:cNvPr id="7172" name="Picture 4" descr="nursing men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073" y="1470570"/>
            <a:ext cx="28575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8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gs0 xmlns="a5a376b7-29bb-40cb-bd72-71b72409fa83" xsi:nil="true"/>
    <Tags xmlns="a5a376b7-29bb-40cb-bd72-71b72409fa83" xsi:nil="true"/>
    <_dlc_DocId xmlns="a25eb575-ca08-496c-bb5f-c13535f54cb9">PSG131204-2-28243</_dlc_DocId>
    <_dlc_DocIdUrl xmlns="a25eb575-ca08-496c-bb5f-c13535f54cb9">
      <Url>http://corp.mcafee.com/sites/psg/_layouts/DocIdRedir.aspx?ID=PSG131204-2-28243</Url>
      <Description>PSG131204-2-28243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8F78E93E783A542A8532D1FB42BA614" ma:contentTypeVersion="3" ma:contentTypeDescription="Create a new document." ma:contentTypeScope="" ma:versionID="820471f93b3f9c7025330a570a5c1bff">
  <xsd:schema xmlns:xsd="http://www.w3.org/2001/XMLSchema" xmlns:xs="http://www.w3.org/2001/XMLSchema" xmlns:p="http://schemas.microsoft.com/office/2006/metadata/properties" xmlns:ns2="a25eb575-ca08-496c-bb5f-c13535f54cb9" xmlns:ns3="a5a376b7-29bb-40cb-bd72-71b72409fa83" targetNamespace="http://schemas.microsoft.com/office/2006/metadata/properties" ma:root="true" ma:fieldsID="3d7bc6d0f53d3179ad48753e159790f6" ns2:_="" ns3:_="">
    <xsd:import namespace="a25eb575-ca08-496c-bb5f-c13535f54cb9"/>
    <xsd:import namespace="a5a376b7-29bb-40cb-bd72-71b72409fa83"/>
    <xsd:element name="properties">
      <xsd:complexType>
        <xsd:sequence>
          <xsd:element name="documentManagement">
            <xsd:complexType>
              <xsd:all>
                <xsd:element ref="ns2:_dlc_DocId" minOccurs="0"/>
                <xsd:element ref="ns2:_dlc_DocIdUrl" minOccurs="0"/>
                <xsd:element ref="ns2:_dlc_DocIdPersistId" minOccurs="0"/>
                <xsd:element ref="ns3:Tags" minOccurs="0"/>
                <xsd:element ref="ns3:Tag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5eb575-ca08-496c-bb5f-c13535f54cb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5a376b7-29bb-40cb-bd72-71b72409fa83" elementFormDefault="qualified">
    <xsd:import namespace="http://schemas.microsoft.com/office/2006/documentManagement/types"/>
    <xsd:import namespace="http://schemas.microsoft.com/office/infopath/2007/PartnerControls"/>
    <xsd:element name="Tags" ma:index="11" nillable="true" ma:displayName="Tags" ma:internalName="Tags">
      <xsd:simpleType>
        <xsd:restriction base="dms:Note">
          <xsd:maxLength value="255"/>
        </xsd:restriction>
      </xsd:simpleType>
    </xsd:element>
    <xsd:element name="Tags0" ma:index="12" nillable="true" ma:displayName="Tags" ma:internalName="Tag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7C353A-DD78-433D-80CB-FEDCABB49F01}"/>
</file>

<file path=customXml/itemProps2.xml><?xml version="1.0" encoding="utf-8"?>
<ds:datastoreItem xmlns:ds="http://schemas.openxmlformats.org/officeDocument/2006/customXml" ds:itemID="{C2017D39-F175-4AE6-9B52-930F82EB3B38}"/>
</file>

<file path=customXml/itemProps3.xml><?xml version="1.0" encoding="utf-8"?>
<ds:datastoreItem xmlns:ds="http://schemas.openxmlformats.org/officeDocument/2006/customXml" ds:itemID="{69E73B04-D2E0-48ED-A98E-534B76BF19E3}"/>
</file>

<file path=customXml/itemProps4.xml><?xml version="1.0" encoding="utf-8"?>
<ds:datastoreItem xmlns:ds="http://schemas.openxmlformats.org/officeDocument/2006/customXml" ds:itemID="{A3D0D82A-E376-4DE0-87B9-7C00B6D99401}"/>
</file>

<file path=docProps/app.xml><?xml version="1.0" encoding="utf-8"?>
<Properties xmlns="http://schemas.openxmlformats.org/officeDocument/2006/extended-properties" xmlns:vt="http://schemas.openxmlformats.org/officeDocument/2006/docPropsVTypes">
  <Template/>
  <TotalTime>0</TotalTime>
  <Words>1178</Words>
  <Application>Microsoft Office PowerPoint</Application>
  <PresentationFormat>On-screen Show (16:9)</PresentationFormat>
  <Paragraphs>362</Paragraphs>
  <Slides>33</Slides>
  <Notes>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ＭＳ Ｐゴシック</vt:lpstr>
      <vt:lpstr>ＭＳ Ｐゴシック</vt:lpstr>
      <vt:lpstr>Arial</vt:lpstr>
      <vt:lpstr>Calibri</vt:lpstr>
      <vt:lpstr>Cambria Math</vt:lpstr>
      <vt:lpstr>Intel Clear</vt:lpstr>
      <vt:lpstr>Intel Clear Pro</vt:lpstr>
      <vt:lpstr>Times New Roman</vt:lpstr>
      <vt:lpstr>Wingdings</vt:lpstr>
      <vt:lpstr>Int_PPT Template_ClearPro_16x9</vt:lpstr>
      <vt:lpstr>Intel Security’s Agile Security Development Lifecycle (SDL)</vt:lpstr>
      <vt:lpstr>Alternate Title</vt:lpstr>
      <vt:lpstr>Worst Case Scenario</vt:lpstr>
      <vt:lpstr>Table of Contents</vt:lpstr>
      <vt:lpstr>Building Secure Software</vt:lpstr>
      <vt:lpstr>Product Security Program</vt:lpstr>
      <vt:lpstr>1. Who? – Product Security Group (PSG)</vt:lpstr>
      <vt:lpstr>1.1  Product Security Architects (PSAs)</vt:lpstr>
      <vt:lpstr>Mentor                                                                                .</vt:lpstr>
      <vt:lpstr>Technical                                                                           .</vt:lpstr>
      <vt:lpstr>Operational                                                                       .</vt:lpstr>
      <vt:lpstr>1.2  Product Security Champions (PSCs)</vt:lpstr>
      <vt:lpstr>PSC Qualifications                                                           .</vt:lpstr>
      <vt:lpstr>PSC Responsibilities                                                       .</vt:lpstr>
      <vt:lpstr>1.3  Other Team Contributors</vt:lpstr>
      <vt:lpstr>2.  Agile SDL Activities (What?)</vt:lpstr>
      <vt:lpstr>2.1  Mandatory SDL Activities                                       .</vt:lpstr>
      <vt:lpstr>2.2  Conditional SDL Activities                                      .</vt:lpstr>
      <vt:lpstr>2.3  Execution</vt:lpstr>
      <vt:lpstr>When?        Technical Activities</vt:lpstr>
      <vt:lpstr>Why?           VM Flowchart</vt:lpstr>
      <vt:lpstr>3.  Product Security Maturity Model (PSMM)            .</vt:lpstr>
      <vt:lpstr>4.  PSIRT (Reactive)</vt:lpstr>
      <vt:lpstr>4.1  Verify Vulnerabilities                                               .</vt:lpstr>
      <vt:lpstr>4.2  Patch Within CVSS SLA                                          .</vt:lpstr>
      <vt:lpstr>4.3  Publish Security Bulletin                                        .</vt:lpstr>
      <vt:lpstr>Challenges</vt:lpstr>
      <vt:lpstr>Experience - People</vt:lpstr>
      <vt:lpstr>Experience - Process</vt:lpstr>
      <vt:lpstr>Experience - Technology</vt:lpstr>
      <vt:lpstr>Questions?</vt:lpstr>
      <vt:lpstr>Session Evaluation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2015-05-06T16:36:39Z</dcterms:created>
  <dcterms:modified xsi:type="dcterms:W3CDTF">2016-10-10T21:51:55Z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0x01010098F78E93E783A542A8532D1FB42BA614</vt:lpwstr>
  </property>
  <property fmtid="{D5CDD505-2E9C-101B-9397-08002B2CF9AE}" pid="3" name="_dlc_DocIdItemGuid">
    <vt:lpwstr>8f4103ba-c41a-4e36-8913-1b86c7850b1d</vt:lpwstr>
  </property>
</Properties>
</file>